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5" r:id="rId6"/>
  </p:sldMasterIdLst>
  <p:notesMasterIdLst>
    <p:notesMasterId r:id="rId33"/>
  </p:notesMasterIdLst>
  <p:sldIdLst>
    <p:sldId id="256" r:id="rId7"/>
    <p:sldId id="258" r:id="rId8"/>
    <p:sldId id="257" r:id="rId9"/>
    <p:sldId id="262" r:id="rId10"/>
    <p:sldId id="281" r:id="rId11"/>
    <p:sldId id="259" r:id="rId12"/>
    <p:sldId id="260" r:id="rId13"/>
    <p:sldId id="290" r:id="rId14"/>
    <p:sldId id="277" r:id="rId15"/>
    <p:sldId id="279" r:id="rId16"/>
    <p:sldId id="261" r:id="rId17"/>
    <p:sldId id="264" r:id="rId18"/>
    <p:sldId id="265" r:id="rId19"/>
    <p:sldId id="273" r:id="rId20"/>
    <p:sldId id="266" r:id="rId21"/>
    <p:sldId id="291" r:id="rId22"/>
    <p:sldId id="269" r:id="rId23"/>
    <p:sldId id="270" r:id="rId24"/>
    <p:sldId id="274" r:id="rId25"/>
    <p:sldId id="275" r:id="rId26"/>
    <p:sldId id="280" r:id="rId27"/>
    <p:sldId id="268" r:id="rId28"/>
    <p:sldId id="282" r:id="rId29"/>
    <p:sldId id="271" r:id="rId30"/>
    <p:sldId id="283"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08E04-105A-4F71-93AB-63C32190A7D2}" v="1" dt="2025-10-22T18:56:27.395"/>
    <p1510:client id="{84EB2824-5A13-4240-A771-D126D51EFF88}" v="3" dt="2025-10-23T13:55:53.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4E32B-DBB4-46B6-A4C5-F7EA58250563}"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A15EA584-D296-4F67-8A53-1FA33D25F35A}">
      <dgm:prSet/>
      <dgm:spPr/>
      <dgm:t>
        <a:bodyPr/>
        <a:lstStyle/>
        <a:p>
          <a:r>
            <a:rPr lang="en-GB">
              <a:solidFill>
                <a:schemeClr val="tx1"/>
              </a:solidFill>
            </a:rPr>
            <a:t>Pupils who find times tables difficult, tend to choose inefficient methods to retrieve facts. This increases cognitive load and slows the pace of learning.</a:t>
          </a:r>
          <a:endParaRPr lang="en-US">
            <a:solidFill>
              <a:schemeClr val="tx1"/>
            </a:solidFill>
          </a:endParaRPr>
        </a:p>
      </dgm:t>
    </dgm:pt>
    <dgm:pt modelId="{BA5CC7F6-306B-496A-AF3C-11F974FBA49A}" type="parTrans" cxnId="{FD82C554-E39C-44D4-83C0-774FBC083CFE}">
      <dgm:prSet/>
      <dgm:spPr/>
      <dgm:t>
        <a:bodyPr/>
        <a:lstStyle/>
        <a:p>
          <a:endParaRPr lang="en-US">
            <a:solidFill>
              <a:schemeClr val="tx1"/>
            </a:solidFill>
          </a:endParaRPr>
        </a:p>
      </dgm:t>
    </dgm:pt>
    <dgm:pt modelId="{A4B33284-22BB-4407-9770-8F3FAF75739B}" type="sibTrans" cxnId="{FD82C554-E39C-44D4-83C0-774FBC083CFE}">
      <dgm:prSet/>
      <dgm:spPr/>
      <dgm:t>
        <a:bodyPr/>
        <a:lstStyle/>
        <a:p>
          <a:endParaRPr lang="en-US">
            <a:solidFill>
              <a:schemeClr val="tx1"/>
            </a:solidFill>
          </a:endParaRPr>
        </a:p>
      </dgm:t>
    </dgm:pt>
    <dgm:pt modelId="{2701BFA5-757C-4EC7-9DA8-645B0A209331}">
      <dgm:prSet/>
      <dgm:spPr/>
      <dgm:t>
        <a:bodyPr/>
        <a:lstStyle/>
        <a:p>
          <a:r>
            <a:rPr lang="en-GB">
              <a:solidFill>
                <a:schemeClr val="tx1"/>
              </a:solidFill>
            </a:rPr>
            <a:t>For example:    1 8 X 6</a:t>
          </a:r>
          <a:endParaRPr lang="en-US">
            <a:solidFill>
              <a:schemeClr val="tx1"/>
            </a:solidFill>
          </a:endParaRPr>
        </a:p>
      </dgm:t>
    </dgm:pt>
    <dgm:pt modelId="{18CBBAF3-1030-45BD-A145-2D2795B8B786}" type="parTrans" cxnId="{012A0F3B-3020-4663-A293-62CDD3B3EB3D}">
      <dgm:prSet/>
      <dgm:spPr/>
      <dgm:t>
        <a:bodyPr/>
        <a:lstStyle/>
        <a:p>
          <a:endParaRPr lang="en-US">
            <a:solidFill>
              <a:schemeClr val="tx1"/>
            </a:solidFill>
          </a:endParaRPr>
        </a:p>
      </dgm:t>
    </dgm:pt>
    <dgm:pt modelId="{2B93F909-BF91-430F-9B98-2305C1D9EE5E}" type="sibTrans" cxnId="{012A0F3B-3020-4663-A293-62CDD3B3EB3D}">
      <dgm:prSet/>
      <dgm:spPr/>
      <dgm:t>
        <a:bodyPr/>
        <a:lstStyle/>
        <a:p>
          <a:endParaRPr lang="en-US">
            <a:solidFill>
              <a:schemeClr val="tx1"/>
            </a:solidFill>
          </a:endParaRPr>
        </a:p>
      </dgm:t>
    </dgm:pt>
    <dgm:pt modelId="{57499370-5054-470F-BA91-029382BBCFEC}">
      <dgm:prSet/>
      <dgm:spPr/>
      <dgm:t>
        <a:bodyPr/>
        <a:lstStyle/>
        <a:p>
          <a:r>
            <a:rPr lang="en-GB">
              <a:solidFill>
                <a:schemeClr val="tx1"/>
              </a:solidFill>
            </a:rPr>
            <a:t>8 x 6 … (unable to recall the fact)</a:t>
          </a:r>
          <a:endParaRPr lang="en-US">
            <a:solidFill>
              <a:schemeClr val="tx1"/>
            </a:solidFill>
          </a:endParaRPr>
        </a:p>
      </dgm:t>
    </dgm:pt>
    <dgm:pt modelId="{F834C14A-E01A-46A1-839D-5842782F014D}" type="parTrans" cxnId="{AD0BE386-E485-4182-AF3D-99D5765A7E1A}">
      <dgm:prSet/>
      <dgm:spPr/>
      <dgm:t>
        <a:bodyPr/>
        <a:lstStyle/>
        <a:p>
          <a:endParaRPr lang="en-US">
            <a:solidFill>
              <a:schemeClr val="tx1"/>
            </a:solidFill>
          </a:endParaRPr>
        </a:p>
      </dgm:t>
    </dgm:pt>
    <dgm:pt modelId="{DD031047-7F70-4485-BF6D-4D4D2EEF5CF5}" type="sibTrans" cxnId="{AD0BE386-E485-4182-AF3D-99D5765A7E1A}">
      <dgm:prSet/>
      <dgm:spPr/>
      <dgm:t>
        <a:bodyPr/>
        <a:lstStyle/>
        <a:p>
          <a:endParaRPr lang="en-US">
            <a:solidFill>
              <a:schemeClr val="tx1"/>
            </a:solidFill>
          </a:endParaRPr>
        </a:p>
      </dgm:t>
    </dgm:pt>
    <dgm:pt modelId="{484F6F84-CE91-4017-8F03-4C55EDDC15F8}">
      <dgm:prSet/>
      <dgm:spPr/>
      <dgm:t>
        <a:bodyPr/>
        <a:lstStyle/>
        <a:p>
          <a:r>
            <a:rPr lang="en-GB">
              <a:solidFill>
                <a:schemeClr val="tx1"/>
              </a:solidFill>
            </a:rPr>
            <a:t>Begins to skip count from zero using their fingers ( 0, 8, 16 …)</a:t>
          </a:r>
          <a:endParaRPr lang="en-US">
            <a:solidFill>
              <a:schemeClr val="tx1"/>
            </a:solidFill>
          </a:endParaRPr>
        </a:p>
      </dgm:t>
    </dgm:pt>
    <dgm:pt modelId="{B3245BD3-E205-4110-B911-92A6571B2D41}" type="parTrans" cxnId="{FA000C4F-EEFA-4E17-BF13-DABC4FFBDBE0}">
      <dgm:prSet/>
      <dgm:spPr/>
      <dgm:t>
        <a:bodyPr/>
        <a:lstStyle/>
        <a:p>
          <a:endParaRPr lang="en-US">
            <a:solidFill>
              <a:schemeClr val="tx1"/>
            </a:solidFill>
          </a:endParaRPr>
        </a:p>
      </dgm:t>
    </dgm:pt>
    <dgm:pt modelId="{FEA81408-5059-43C6-B7DE-A76651157523}" type="sibTrans" cxnId="{FA000C4F-EEFA-4E17-BF13-DABC4FFBDBE0}">
      <dgm:prSet/>
      <dgm:spPr/>
      <dgm:t>
        <a:bodyPr/>
        <a:lstStyle/>
        <a:p>
          <a:endParaRPr lang="en-US">
            <a:solidFill>
              <a:schemeClr val="tx1"/>
            </a:solidFill>
          </a:endParaRPr>
        </a:p>
      </dgm:t>
    </dgm:pt>
    <dgm:pt modelId="{D46E02BE-23AE-4AF8-9FCE-CDD2EFAC814A}">
      <dgm:prSet/>
      <dgm:spPr/>
      <dgm:t>
        <a:bodyPr/>
        <a:lstStyle/>
        <a:p>
          <a:r>
            <a:rPr lang="en-GB">
              <a:solidFill>
                <a:schemeClr val="tx1"/>
              </a:solidFill>
            </a:rPr>
            <a:t>They are unsure of 8 x 3 so they count in ones from 16 (16, 17, 18, 19, 20, 21, 22, 23, 24).</a:t>
          </a:r>
          <a:endParaRPr lang="en-US">
            <a:solidFill>
              <a:schemeClr val="tx1"/>
            </a:solidFill>
          </a:endParaRPr>
        </a:p>
      </dgm:t>
    </dgm:pt>
    <dgm:pt modelId="{BFFC71F8-5CDF-4780-BC33-6BDB03E02EDE}" type="parTrans" cxnId="{8F527381-DAC6-4B80-9AD8-BE017D0B3CF6}">
      <dgm:prSet/>
      <dgm:spPr/>
      <dgm:t>
        <a:bodyPr/>
        <a:lstStyle/>
        <a:p>
          <a:endParaRPr lang="en-US">
            <a:solidFill>
              <a:schemeClr val="tx1"/>
            </a:solidFill>
          </a:endParaRPr>
        </a:p>
      </dgm:t>
    </dgm:pt>
    <dgm:pt modelId="{2E8DD3ED-DFAA-4BDF-B11C-FF07D018E6D6}" type="sibTrans" cxnId="{8F527381-DAC6-4B80-9AD8-BE017D0B3CF6}">
      <dgm:prSet/>
      <dgm:spPr/>
      <dgm:t>
        <a:bodyPr/>
        <a:lstStyle/>
        <a:p>
          <a:endParaRPr lang="en-US">
            <a:solidFill>
              <a:schemeClr val="tx1"/>
            </a:solidFill>
          </a:endParaRPr>
        </a:p>
      </dgm:t>
    </dgm:pt>
    <dgm:pt modelId="{7510DC7D-3E8D-4D28-B4C8-8968EF1A832A}">
      <dgm:prSet/>
      <dgm:spPr/>
      <dgm:t>
        <a:bodyPr/>
        <a:lstStyle/>
        <a:p>
          <a:r>
            <a:rPr lang="en-GB">
              <a:solidFill>
                <a:schemeClr val="tx1"/>
              </a:solidFill>
            </a:rPr>
            <a:t>This issue repeats until they have a correct answer.</a:t>
          </a:r>
          <a:endParaRPr lang="en-US">
            <a:solidFill>
              <a:schemeClr val="tx1"/>
            </a:solidFill>
          </a:endParaRPr>
        </a:p>
      </dgm:t>
    </dgm:pt>
    <dgm:pt modelId="{490F4474-E10D-456E-A2D6-D542743C24D8}" type="parTrans" cxnId="{DFBCD3A5-2100-4301-BC9A-8251E7EA8D37}">
      <dgm:prSet/>
      <dgm:spPr/>
      <dgm:t>
        <a:bodyPr/>
        <a:lstStyle/>
        <a:p>
          <a:endParaRPr lang="en-US">
            <a:solidFill>
              <a:schemeClr val="tx1"/>
            </a:solidFill>
          </a:endParaRPr>
        </a:p>
      </dgm:t>
    </dgm:pt>
    <dgm:pt modelId="{9F4ECEE3-BDC5-4DC7-B914-3B4991924F29}" type="sibTrans" cxnId="{DFBCD3A5-2100-4301-BC9A-8251E7EA8D37}">
      <dgm:prSet/>
      <dgm:spPr/>
      <dgm:t>
        <a:bodyPr/>
        <a:lstStyle/>
        <a:p>
          <a:endParaRPr lang="en-US">
            <a:solidFill>
              <a:schemeClr val="tx1"/>
            </a:solidFill>
          </a:endParaRPr>
        </a:p>
      </dgm:t>
    </dgm:pt>
    <dgm:pt modelId="{EB049876-BD23-425C-8F63-03BBFE40574B}">
      <dgm:prSet/>
      <dgm:spPr/>
      <dgm:t>
        <a:bodyPr/>
        <a:lstStyle/>
        <a:p>
          <a:r>
            <a:rPr lang="en-GB">
              <a:solidFill>
                <a:schemeClr val="tx1"/>
              </a:solidFill>
            </a:rPr>
            <a:t>The number of steps increases the likelihood of making a mistake and makes a relatively simple question much more complex. </a:t>
          </a:r>
          <a:endParaRPr lang="en-US">
            <a:solidFill>
              <a:schemeClr val="tx1"/>
            </a:solidFill>
          </a:endParaRPr>
        </a:p>
      </dgm:t>
    </dgm:pt>
    <dgm:pt modelId="{E54CEC79-9AA3-4D55-AABD-A147D10F014F}" type="parTrans" cxnId="{B2CFBD3B-D6C9-4E30-BA34-389044342641}">
      <dgm:prSet/>
      <dgm:spPr/>
      <dgm:t>
        <a:bodyPr/>
        <a:lstStyle/>
        <a:p>
          <a:endParaRPr lang="en-US">
            <a:solidFill>
              <a:schemeClr val="tx1"/>
            </a:solidFill>
          </a:endParaRPr>
        </a:p>
      </dgm:t>
    </dgm:pt>
    <dgm:pt modelId="{54B77791-31AC-4CBA-B1B3-DF8BFBACA493}" type="sibTrans" cxnId="{B2CFBD3B-D6C9-4E30-BA34-389044342641}">
      <dgm:prSet/>
      <dgm:spPr/>
      <dgm:t>
        <a:bodyPr/>
        <a:lstStyle/>
        <a:p>
          <a:endParaRPr lang="en-US">
            <a:solidFill>
              <a:schemeClr val="tx1"/>
            </a:solidFill>
          </a:endParaRPr>
        </a:p>
      </dgm:t>
    </dgm:pt>
    <dgm:pt modelId="{802D2E6F-7E12-42CA-8FF9-B680BC7145E1}" type="pres">
      <dgm:prSet presAssocID="{C2C4E32B-DBB4-46B6-A4C5-F7EA58250563}" presName="Name0" presStyleCnt="0">
        <dgm:presLayoutVars>
          <dgm:dir/>
          <dgm:resizeHandles val="exact"/>
        </dgm:presLayoutVars>
      </dgm:prSet>
      <dgm:spPr/>
    </dgm:pt>
    <dgm:pt modelId="{932B8FCD-14FE-45A0-AC2A-FA313B4CAAE8}" type="pres">
      <dgm:prSet presAssocID="{A15EA584-D296-4F67-8A53-1FA33D25F35A}" presName="node" presStyleLbl="node1" presStyleIdx="0" presStyleCnt="7">
        <dgm:presLayoutVars>
          <dgm:bulletEnabled val="1"/>
        </dgm:presLayoutVars>
      </dgm:prSet>
      <dgm:spPr/>
    </dgm:pt>
    <dgm:pt modelId="{86911C72-3572-4770-8DD8-043D915779BB}" type="pres">
      <dgm:prSet presAssocID="{A4B33284-22BB-4407-9770-8F3FAF75739B}" presName="sibTrans" presStyleLbl="sibTrans1D1" presStyleIdx="0" presStyleCnt="6"/>
      <dgm:spPr/>
    </dgm:pt>
    <dgm:pt modelId="{9287F0BF-2DEB-41A9-BEE7-4AEC1A70A560}" type="pres">
      <dgm:prSet presAssocID="{A4B33284-22BB-4407-9770-8F3FAF75739B}" presName="connectorText" presStyleLbl="sibTrans1D1" presStyleIdx="0" presStyleCnt="6"/>
      <dgm:spPr/>
    </dgm:pt>
    <dgm:pt modelId="{93133827-2436-47F1-B0E7-25EB94BCC617}" type="pres">
      <dgm:prSet presAssocID="{2701BFA5-757C-4EC7-9DA8-645B0A209331}" presName="node" presStyleLbl="node1" presStyleIdx="1" presStyleCnt="7">
        <dgm:presLayoutVars>
          <dgm:bulletEnabled val="1"/>
        </dgm:presLayoutVars>
      </dgm:prSet>
      <dgm:spPr/>
    </dgm:pt>
    <dgm:pt modelId="{7C9A433F-97DE-49B3-9771-CAB0D6169673}" type="pres">
      <dgm:prSet presAssocID="{2B93F909-BF91-430F-9B98-2305C1D9EE5E}" presName="sibTrans" presStyleLbl="sibTrans1D1" presStyleIdx="1" presStyleCnt="6"/>
      <dgm:spPr/>
    </dgm:pt>
    <dgm:pt modelId="{711AA9DB-6FB7-4A86-8EDD-F21841AF8FB2}" type="pres">
      <dgm:prSet presAssocID="{2B93F909-BF91-430F-9B98-2305C1D9EE5E}" presName="connectorText" presStyleLbl="sibTrans1D1" presStyleIdx="1" presStyleCnt="6"/>
      <dgm:spPr/>
    </dgm:pt>
    <dgm:pt modelId="{BC4DB72E-537D-49AB-8308-511A209AF8F4}" type="pres">
      <dgm:prSet presAssocID="{57499370-5054-470F-BA91-029382BBCFEC}" presName="node" presStyleLbl="node1" presStyleIdx="2" presStyleCnt="7">
        <dgm:presLayoutVars>
          <dgm:bulletEnabled val="1"/>
        </dgm:presLayoutVars>
      </dgm:prSet>
      <dgm:spPr/>
    </dgm:pt>
    <dgm:pt modelId="{1E955067-028C-4BA0-94D8-A1FD1F612840}" type="pres">
      <dgm:prSet presAssocID="{DD031047-7F70-4485-BF6D-4D4D2EEF5CF5}" presName="sibTrans" presStyleLbl="sibTrans1D1" presStyleIdx="2" presStyleCnt="6"/>
      <dgm:spPr/>
    </dgm:pt>
    <dgm:pt modelId="{EFCB2FA3-04EB-49DA-BA69-BBEB53F478A3}" type="pres">
      <dgm:prSet presAssocID="{DD031047-7F70-4485-BF6D-4D4D2EEF5CF5}" presName="connectorText" presStyleLbl="sibTrans1D1" presStyleIdx="2" presStyleCnt="6"/>
      <dgm:spPr/>
    </dgm:pt>
    <dgm:pt modelId="{90D25E35-F078-412C-A148-11E57D33854C}" type="pres">
      <dgm:prSet presAssocID="{484F6F84-CE91-4017-8F03-4C55EDDC15F8}" presName="node" presStyleLbl="node1" presStyleIdx="3" presStyleCnt="7">
        <dgm:presLayoutVars>
          <dgm:bulletEnabled val="1"/>
        </dgm:presLayoutVars>
      </dgm:prSet>
      <dgm:spPr/>
    </dgm:pt>
    <dgm:pt modelId="{13770AA7-600D-45A1-87E3-720E8ED89774}" type="pres">
      <dgm:prSet presAssocID="{FEA81408-5059-43C6-B7DE-A76651157523}" presName="sibTrans" presStyleLbl="sibTrans1D1" presStyleIdx="3" presStyleCnt="6"/>
      <dgm:spPr/>
    </dgm:pt>
    <dgm:pt modelId="{297373BA-E308-4EE2-AC2D-B70806ABC1CC}" type="pres">
      <dgm:prSet presAssocID="{FEA81408-5059-43C6-B7DE-A76651157523}" presName="connectorText" presStyleLbl="sibTrans1D1" presStyleIdx="3" presStyleCnt="6"/>
      <dgm:spPr/>
    </dgm:pt>
    <dgm:pt modelId="{E4D2E863-99B1-4676-8640-12869A5BD5CB}" type="pres">
      <dgm:prSet presAssocID="{D46E02BE-23AE-4AF8-9FCE-CDD2EFAC814A}" presName="node" presStyleLbl="node1" presStyleIdx="4" presStyleCnt="7">
        <dgm:presLayoutVars>
          <dgm:bulletEnabled val="1"/>
        </dgm:presLayoutVars>
      </dgm:prSet>
      <dgm:spPr/>
    </dgm:pt>
    <dgm:pt modelId="{75592A35-63FA-4688-97B7-6BF98EEBFA8A}" type="pres">
      <dgm:prSet presAssocID="{2E8DD3ED-DFAA-4BDF-B11C-FF07D018E6D6}" presName="sibTrans" presStyleLbl="sibTrans1D1" presStyleIdx="4" presStyleCnt="6"/>
      <dgm:spPr/>
    </dgm:pt>
    <dgm:pt modelId="{18719F6B-5CA0-4400-A56D-A9355A18ECD7}" type="pres">
      <dgm:prSet presAssocID="{2E8DD3ED-DFAA-4BDF-B11C-FF07D018E6D6}" presName="connectorText" presStyleLbl="sibTrans1D1" presStyleIdx="4" presStyleCnt="6"/>
      <dgm:spPr/>
    </dgm:pt>
    <dgm:pt modelId="{8F81810B-C15B-4A23-8FE8-13B0F6722B0F}" type="pres">
      <dgm:prSet presAssocID="{7510DC7D-3E8D-4D28-B4C8-8968EF1A832A}" presName="node" presStyleLbl="node1" presStyleIdx="5" presStyleCnt="7">
        <dgm:presLayoutVars>
          <dgm:bulletEnabled val="1"/>
        </dgm:presLayoutVars>
      </dgm:prSet>
      <dgm:spPr/>
    </dgm:pt>
    <dgm:pt modelId="{F9D7BE5F-6345-4222-9B4B-252BC9D68118}" type="pres">
      <dgm:prSet presAssocID="{9F4ECEE3-BDC5-4DC7-B914-3B4991924F29}" presName="sibTrans" presStyleLbl="sibTrans1D1" presStyleIdx="5" presStyleCnt="6"/>
      <dgm:spPr/>
    </dgm:pt>
    <dgm:pt modelId="{E12C7CB6-60DC-41DB-9281-E9C2742350BD}" type="pres">
      <dgm:prSet presAssocID="{9F4ECEE3-BDC5-4DC7-B914-3B4991924F29}" presName="connectorText" presStyleLbl="sibTrans1D1" presStyleIdx="5" presStyleCnt="6"/>
      <dgm:spPr/>
    </dgm:pt>
    <dgm:pt modelId="{39CBC869-A4BC-4EEE-A8D9-8B72BE62A4A8}" type="pres">
      <dgm:prSet presAssocID="{EB049876-BD23-425C-8F63-03BBFE40574B}" presName="node" presStyleLbl="node1" presStyleIdx="6" presStyleCnt="7">
        <dgm:presLayoutVars>
          <dgm:bulletEnabled val="1"/>
        </dgm:presLayoutVars>
      </dgm:prSet>
      <dgm:spPr/>
    </dgm:pt>
  </dgm:ptLst>
  <dgm:cxnLst>
    <dgm:cxn modelId="{6A5FFC04-C0B3-4642-9B53-769F4CA1275A}" type="presOf" srcId="{D46E02BE-23AE-4AF8-9FCE-CDD2EFAC814A}" destId="{E4D2E863-99B1-4676-8640-12869A5BD5CB}" srcOrd="0" destOrd="0" presId="urn:microsoft.com/office/officeart/2016/7/layout/RepeatingBendingProcessNew"/>
    <dgm:cxn modelId="{02EA0611-522F-4F45-8450-A97EA191FAC2}" type="presOf" srcId="{A4B33284-22BB-4407-9770-8F3FAF75739B}" destId="{86911C72-3572-4770-8DD8-043D915779BB}" srcOrd="0" destOrd="0" presId="urn:microsoft.com/office/officeart/2016/7/layout/RepeatingBendingProcessNew"/>
    <dgm:cxn modelId="{8BFA5416-A206-4B5E-A793-C807DA8BECA7}" type="presOf" srcId="{2E8DD3ED-DFAA-4BDF-B11C-FF07D018E6D6}" destId="{75592A35-63FA-4688-97B7-6BF98EEBFA8A}" srcOrd="0" destOrd="0" presId="urn:microsoft.com/office/officeart/2016/7/layout/RepeatingBendingProcessNew"/>
    <dgm:cxn modelId="{555D1C18-4EB7-4B82-A8C2-E2ABA7DCCFA4}" type="presOf" srcId="{9F4ECEE3-BDC5-4DC7-B914-3B4991924F29}" destId="{F9D7BE5F-6345-4222-9B4B-252BC9D68118}" srcOrd="0" destOrd="0" presId="urn:microsoft.com/office/officeart/2016/7/layout/RepeatingBendingProcessNew"/>
    <dgm:cxn modelId="{55017D1D-0594-402E-A506-617385B8EBAF}" type="presOf" srcId="{484F6F84-CE91-4017-8F03-4C55EDDC15F8}" destId="{90D25E35-F078-412C-A148-11E57D33854C}" srcOrd="0" destOrd="0" presId="urn:microsoft.com/office/officeart/2016/7/layout/RepeatingBendingProcessNew"/>
    <dgm:cxn modelId="{CF22E625-5AB5-4354-9788-7FF5312B0FBF}" type="presOf" srcId="{A4B33284-22BB-4407-9770-8F3FAF75739B}" destId="{9287F0BF-2DEB-41A9-BEE7-4AEC1A70A560}" srcOrd="1" destOrd="0" presId="urn:microsoft.com/office/officeart/2016/7/layout/RepeatingBendingProcessNew"/>
    <dgm:cxn modelId="{E2333429-A326-47D3-8665-1597071181EE}" type="presOf" srcId="{2E8DD3ED-DFAA-4BDF-B11C-FF07D018E6D6}" destId="{18719F6B-5CA0-4400-A56D-A9355A18ECD7}" srcOrd="1" destOrd="0" presId="urn:microsoft.com/office/officeart/2016/7/layout/RepeatingBendingProcessNew"/>
    <dgm:cxn modelId="{9EF0462A-67F5-4A77-A1D5-5DFA592CDC76}" type="presOf" srcId="{A15EA584-D296-4F67-8A53-1FA33D25F35A}" destId="{932B8FCD-14FE-45A0-AC2A-FA313B4CAAE8}" srcOrd="0" destOrd="0" presId="urn:microsoft.com/office/officeart/2016/7/layout/RepeatingBendingProcessNew"/>
    <dgm:cxn modelId="{012A0F3B-3020-4663-A293-62CDD3B3EB3D}" srcId="{C2C4E32B-DBB4-46B6-A4C5-F7EA58250563}" destId="{2701BFA5-757C-4EC7-9DA8-645B0A209331}" srcOrd="1" destOrd="0" parTransId="{18CBBAF3-1030-45BD-A145-2D2795B8B786}" sibTransId="{2B93F909-BF91-430F-9B98-2305C1D9EE5E}"/>
    <dgm:cxn modelId="{B2CFBD3B-D6C9-4E30-BA34-389044342641}" srcId="{C2C4E32B-DBB4-46B6-A4C5-F7EA58250563}" destId="{EB049876-BD23-425C-8F63-03BBFE40574B}" srcOrd="6" destOrd="0" parTransId="{E54CEC79-9AA3-4D55-AABD-A147D10F014F}" sibTransId="{54B77791-31AC-4CBA-B1B3-DF8BFBACA493}"/>
    <dgm:cxn modelId="{C346F35D-6003-409C-8DB8-7D631782C639}" type="presOf" srcId="{2B93F909-BF91-430F-9B98-2305C1D9EE5E}" destId="{711AA9DB-6FB7-4A86-8EDD-F21841AF8FB2}" srcOrd="1" destOrd="0" presId="urn:microsoft.com/office/officeart/2016/7/layout/RepeatingBendingProcessNew"/>
    <dgm:cxn modelId="{FA000C4F-EEFA-4E17-BF13-DABC4FFBDBE0}" srcId="{C2C4E32B-DBB4-46B6-A4C5-F7EA58250563}" destId="{484F6F84-CE91-4017-8F03-4C55EDDC15F8}" srcOrd="3" destOrd="0" parTransId="{B3245BD3-E205-4110-B911-92A6571B2D41}" sibTransId="{FEA81408-5059-43C6-B7DE-A76651157523}"/>
    <dgm:cxn modelId="{2CEA6C50-0AD2-4C3D-9E16-D77D810613D2}" type="presOf" srcId="{EB049876-BD23-425C-8F63-03BBFE40574B}" destId="{39CBC869-A4BC-4EEE-A8D9-8B72BE62A4A8}" srcOrd="0" destOrd="0" presId="urn:microsoft.com/office/officeart/2016/7/layout/RepeatingBendingProcessNew"/>
    <dgm:cxn modelId="{FD82C554-E39C-44D4-83C0-774FBC083CFE}" srcId="{C2C4E32B-DBB4-46B6-A4C5-F7EA58250563}" destId="{A15EA584-D296-4F67-8A53-1FA33D25F35A}" srcOrd="0" destOrd="0" parTransId="{BA5CC7F6-306B-496A-AF3C-11F974FBA49A}" sibTransId="{A4B33284-22BB-4407-9770-8F3FAF75739B}"/>
    <dgm:cxn modelId="{E40CE956-50A9-4C5B-8347-1243996768FD}" type="presOf" srcId="{DD031047-7F70-4485-BF6D-4D4D2EEF5CF5}" destId="{1E955067-028C-4BA0-94D8-A1FD1F612840}" srcOrd="0" destOrd="0" presId="urn:microsoft.com/office/officeart/2016/7/layout/RepeatingBendingProcessNew"/>
    <dgm:cxn modelId="{2B746958-F5EF-4687-8E2E-EE71F8D40313}" type="presOf" srcId="{57499370-5054-470F-BA91-029382BBCFEC}" destId="{BC4DB72E-537D-49AB-8308-511A209AF8F4}" srcOrd="0" destOrd="0" presId="urn:microsoft.com/office/officeart/2016/7/layout/RepeatingBendingProcessNew"/>
    <dgm:cxn modelId="{15947B78-FD06-45D3-ABAB-3A80A534B9F6}" type="presOf" srcId="{FEA81408-5059-43C6-B7DE-A76651157523}" destId="{13770AA7-600D-45A1-87E3-720E8ED89774}" srcOrd="0" destOrd="0" presId="urn:microsoft.com/office/officeart/2016/7/layout/RepeatingBendingProcessNew"/>
    <dgm:cxn modelId="{8F527381-DAC6-4B80-9AD8-BE017D0B3CF6}" srcId="{C2C4E32B-DBB4-46B6-A4C5-F7EA58250563}" destId="{D46E02BE-23AE-4AF8-9FCE-CDD2EFAC814A}" srcOrd="4" destOrd="0" parTransId="{BFFC71F8-5CDF-4780-BC33-6BDB03E02EDE}" sibTransId="{2E8DD3ED-DFAA-4BDF-B11C-FF07D018E6D6}"/>
    <dgm:cxn modelId="{AD0BE386-E485-4182-AF3D-99D5765A7E1A}" srcId="{C2C4E32B-DBB4-46B6-A4C5-F7EA58250563}" destId="{57499370-5054-470F-BA91-029382BBCFEC}" srcOrd="2" destOrd="0" parTransId="{F834C14A-E01A-46A1-839D-5842782F014D}" sibTransId="{DD031047-7F70-4485-BF6D-4D4D2EEF5CF5}"/>
    <dgm:cxn modelId="{72FD1E96-16AE-4B8E-AA76-90CE64386B6C}" type="presOf" srcId="{2701BFA5-757C-4EC7-9DA8-645B0A209331}" destId="{93133827-2436-47F1-B0E7-25EB94BCC617}" srcOrd="0" destOrd="0" presId="urn:microsoft.com/office/officeart/2016/7/layout/RepeatingBendingProcessNew"/>
    <dgm:cxn modelId="{28D89A96-29F3-45D5-B8C9-30FAB66180F9}" type="presOf" srcId="{DD031047-7F70-4485-BF6D-4D4D2EEF5CF5}" destId="{EFCB2FA3-04EB-49DA-BA69-BBEB53F478A3}" srcOrd="1" destOrd="0" presId="urn:microsoft.com/office/officeart/2016/7/layout/RepeatingBendingProcessNew"/>
    <dgm:cxn modelId="{433C0C99-1EEA-42D9-8F45-CC14263B95B2}" type="presOf" srcId="{C2C4E32B-DBB4-46B6-A4C5-F7EA58250563}" destId="{802D2E6F-7E12-42CA-8FF9-B680BC7145E1}" srcOrd="0" destOrd="0" presId="urn:microsoft.com/office/officeart/2016/7/layout/RepeatingBendingProcessNew"/>
    <dgm:cxn modelId="{DFBCD3A5-2100-4301-BC9A-8251E7EA8D37}" srcId="{C2C4E32B-DBB4-46B6-A4C5-F7EA58250563}" destId="{7510DC7D-3E8D-4D28-B4C8-8968EF1A832A}" srcOrd="5" destOrd="0" parTransId="{490F4474-E10D-456E-A2D6-D542743C24D8}" sibTransId="{9F4ECEE3-BDC5-4DC7-B914-3B4991924F29}"/>
    <dgm:cxn modelId="{E1E14CBD-6AED-4238-BE20-35C7869D062D}" type="presOf" srcId="{7510DC7D-3E8D-4D28-B4C8-8968EF1A832A}" destId="{8F81810B-C15B-4A23-8FE8-13B0F6722B0F}" srcOrd="0" destOrd="0" presId="urn:microsoft.com/office/officeart/2016/7/layout/RepeatingBendingProcessNew"/>
    <dgm:cxn modelId="{D3D586D6-935B-42A6-996D-686824C0FDF7}" type="presOf" srcId="{FEA81408-5059-43C6-B7DE-A76651157523}" destId="{297373BA-E308-4EE2-AC2D-B70806ABC1CC}" srcOrd="1" destOrd="0" presId="urn:microsoft.com/office/officeart/2016/7/layout/RepeatingBendingProcessNew"/>
    <dgm:cxn modelId="{F18B27D9-20A6-4435-8EA9-4D0136405C0F}" type="presOf" srcId="{2B93F909-BF91-430F-9B98-2305C1D9EE5E}" destId="{7C9A433F-97DE-49B3-9771-CAB0D6169673}" srcOrd="0" destOrd="0" presId="urn:microsoft.com/office/officeart/2016/7/layout/RepeatingBendingProcessNew"/>
    <dgm:cxn modelId="{0DBACBE5-6081-48B5-BADF-5B715CCAD402}" type="presOf" srcId="{9F4ECEE3-BDC5-4DC7-B914-3B4991924F29}" destId="{E12C7CB6-60DC-41DB-9281-E9C2742350BD}" srcOrd="1" destOrd="0" presId="urn:microsoft.com/office/officeart/2016/7/layout/RepeatingBendingProcessNew"/>
    <dgm:cxn modelId="{BCE830F5-A4EA-429C-A0E9-51D44C5ADC6F}" type="presParOf" srcId="{802D2E6F-7E12-42CA-8FF9-B680BC7145E1}" destId="{932B8FCD-14FE-45A0-AC2A-FA313B4CAAE8}" srcOrd="0" destOrd="0" presId="urn:microsoft.com/office/officeart/2016/7/layout/RepeatingBendingProcessNew"/>
    <dgm:cxn modelId="{34279ADB-A486-4556-AC23-8FCD792FBE62}" type="presParOf" srcId="{802D2E6F-7E12-42CA-8FF9-B680BC7145E1}" destId="{86911C72-3572-4770-8DD8-043D915779BB}" srcOrd="1" destOrd="0" presId="urn:microsoft.com/office/officeart/2016/7/layout/RepeatingBendingProcessNew"/>
    <dgm:cxn modelId="{32C841F4-3047-4309-99A1-193DFFD62221}" type="presParOf" srcId="{86911C72-3572-4770-8DD8-043D915779BB}" destId="{9287F0BF-2DEB-41A9-BEE7-4AEC1A70A560}" srcOrd="0" destOrd="0" presId="urn:microsoft.com/office/officeart/2016/7/layout/RepeatingBendingProcessNew"/>
    <dgm:cxn modelId="{612A2908-55C6-4404-8C9F-6E923D81A7F4}" type="presParOf" srcId="{802D2E6F-7E12-42CA-8FF9-B680BC7145E1}" destId="{93133827-2436-47F1-B0E7-25EB94BCC617}" srcOrd="2" destOrd="0" presId="urn:microsoft.com/office/officeart/2016/7/layout/RepeatingBendingProcessNew"/>
    <dgm:cxn modelId="{B6D2651F-FBEB-4BDE-A700-378EE34527C9}" type="presParOf" srcId="{802D2E6F-7E12-42CA-8FF9-B680BC7145E1}" destId="{7C9A433F-97DE-49B3-9771-CAB0D6169673}" srcOrd="3" destOrd="0" presId="urn:microsoft.com/office/officeart/2016/7/layout/RepeatingBendingProcessNew"/>
    <dgm:cxn modelId="{DFC2FB09-929A-49B6-A49C-1B4445D515F6}" type="presParOf" srcId="{7C9A433F-97DE-49B3-9771-CAB0D6169673}" destId="{711AA9DB-6FB7-4A86-8EDD-F21841AF8FB2}" srcOrd="0" destOrd="0" presId="urn:microsoft.com/office/officeart/2016/7/layout/RepeatingBendingProcessNew"/>
    <dgm:cxn modelId="{02BCB9A3-7E94-4489-8E91-4A1D82F717F0}" type="presParOf" srcId="{802D2E6F-7E12-42CA-8FF9-B680BC7145E1}" destId="{BC4DB72E-537D-49AB-8308-511A209AF8F4}" srcOrd="4" destOrd="0" presId="urn:microsoft.com/office/officeart/2016/7/layout/RepeatingBendingProcessNew"/>
    <dgm:cxn modelId="{ADF553A9-E466-4A2E-A442-F2470E4AFBA8}" type="presParOf" srcId="{802D2E6F-7E12-42CA-8FF9-B680BC7145E1}" destId="{1E955067-028C-4BA0-94D8-A1FD1F612840}" srcOrd="5" destOrd="0" presId="urn:microsoft.com/office/officeart/2016/7/layout/RepeatingBendingProcessNew"/>
    <dgm:cxn modelId="{0AF93506-A0D3-42A4-BB75-15F0CA0EAA39}" type="presParOf" srcId="{1E955067-028C-4BA0-94D8-A1FD1F612840}" destId="{EFCB2FA3-04EB-49DA-BA69-BBEB53F478A3}" srcOrd="0" destOrd="0" presId="urn:microsoft.com/office/officeart/2016/7/layout/RepeatingBendingProcessNew"/>
    <dgm:cxn modelId="{F0BA5856-080F-4CEE-B04B-C44C850D33FB}" type="presParOf" srcId="{802D2E6F-7E12-42CA-8FF9-B680BC7145E1}" destId="{90D25E35-F078-412C-A148-11E57D33854C}" srcOrd="6" destOrd="0" presId="urn:microsoft.com/office/officeart/2016/7/layout/RepeatingBendingProcessNew"/>
    <dgm:cxn modelId="{74478060-9A4B-421D-AC21-42EBEEE94ADD}" type="presParOf" srcId="{802D2E6F-7E12-42CA-8FF9-B680BC7145E1}" destId="{13770AA7-600D-45A1-87E3-720E8ED89774}" srcOrd="7" destOrd="0" presId="urn:microsoft.com/office/officeart/2016/7/layout/RepeatingBendingProcessNew"/>
    <dgm:cxn modelId="{1DD7E32B-EF29-4C0C-B7BA-AC772EF95B35}" type="presParOf" srcId="{13770AA7-600D-45A1-87E3-720E8ED89774}" destId="{297373BA-E308-4EE2-AC2D-B70806ABC1CC}" srcOrd="0" destOrd="0" presId="urn:microsoft.com/office/officeart/2016/7/layout/RepeatingBendingProcessNew"/>
    <dgm:cxn modelId="{31655B71-A27E-4AF6-BFF6-A7A0DC9589A0}" type="presParOf" srcId="{802D2E6F-7E12-42CA-8FF9-B680BC7145E1}" destId="{E4D2E863-99B1-4676-8640-12869A5BD5CB}" srcOrd="8" destOrd="0" presId="urn:microsoft.com/office/officeart/2016/7/layout/RepeatingBendingProcessNew"/>
    <dgm:cxn modelId="{E6A1C015-2CA6-40B4-AA9E-DD9A61205015}" type="presParOf" srcId="{802D2E6F-7E12-42CA-8FF9-B680BC7145E1}" destId="{75592A35-63FA-4688-97B7-6BF98EEBFA8A}" srcOrd="9" destOrd="0" presId="urn:microsoft.com/office/officeart/2016/7/layout/RepeatingBendingProcessNew"/>
    <dgm:cxn modelId="{A8DC8091-8E2B-450F-92B5-69F53EEAE640}" type="presParOf" srcId="{75592A35-63FA-4688-97B7-6BF98EEBFA8A}" destId="{18719F6B-5CA0-4400-A56D-A9355A18ECD7}" srcOrd="0" destOrd="0" presId="urn:microsoft.com/office/officeart/2016/7/layout/RepeatingBendingProcessNew"/>
    <dgm:cxn modelId="{9E57F2FD-0083-4B85-BFAD-A131A358A979}" type="presParOf" srcId="{802D2E6F-7E12-42CA-8FF9-B680BC7145E1}" destId="{8F81810B-C15B-4A23-8FE8-13B0F6722B0F}" srcOrd="10" destOrd="0" presId="urn:microsoft.com/office/officeart/2016/7/layout/RepeatingBendingProcessNew"/>
    <dgm:cxn modelId="{16F018C6-DB70-472D-A9A2-5CB2828BA28B}" type="presParOf" srcId="{802D2E6F-7E12-42CA-8FF9-B680BC7145E1}" destId="{F9D7BE5F-6345-4222-9B4B-252BC9D68118}" srcOrd="11" destOrd="0" presId="urn:microsoft.com/office/officeart/2016/7/layout/RepeatingBendingProcessNew"/>
    <dgm:cxn modelId="{D3699380-B624-4AAD-8D7B-A3AD48799C23}" type="presParOf" srcId="{F9D7BE5F-6345-4222-9B4B-252BC9D68118}" destId="{E12C7CB6-60DC-41DB-9281-E9C2742350BD}" srcOrd="0" destOrd="0" presId="urn:microsoft.com/office/officeart/2016/7/layout/RepeatingBendingProcessNew"/>
    <dgm:cxn modelId="{29B2D900-62ED-46EE-9AC9-0D217ACEC7A3}" type="presParOf" srcId="{802D2E6F-7E12-42CA-8FF9-B680BC7145E1}" destId="{39CBC869-A4BC-4EEE-A8D9-8B72BE62A4A8}"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ED2BE8-F004-4133-AE5B-AB69B24F9F4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A3E1942-EE64-4E6F-97EC-5FB1C9EA238C}">
      <dgm:prSet/>
      <dgm:spPr/>
      <dgm:t>
        <a:bodyPr/>
        <a:lstStyle/>
        <a:p>
          <a:r>
            <a:rPr lang="en-GB"/>
            <a:t>By teaching patterns and exploring the relationships between different times tables and by learning all the associated division facts, we aim to equip pupils with the most efficient methods. </a:t>
          </a:r>
          <a:endParaRPr lang="en-US"/>
        </a:p>
      </dgm:t>
    </dgm:pt>
    <dgm:pt modelId="{163C3931-C3A1-4DD9-8F1D-BCA3BD8D0DF2}" type="parTrans" cxnId="{69672396-9872-4747-995F-3D92701A36B7}">
      <dgm:prSet/>
      <dgm:spPr/>
      <dgm:t>
        <a:bodyPr/>
        <a:lstStyle/>
        <a:p>
          <a:endParaRPr lang="en-US"/>
        </a:p>
      </dgm:t>
    </dgm:pt>
    <dgm:pt modelId="{4828696B-CC5E-462E-B10C-AC8EA5BA5531}" type="sibTrans" cxnId="{69672396-9872-4747-995F-3D92701A36B7}">
      <dgm:prSet/>
      <dgm:spPr/>
      <dgm:t>
        <a:bodyPr/>
        <a:lstStyle/>
        <a:p>
          <a:endParaRPr lang="en-US"/>
        </a:p>
      </dgm:t>
    </dgm:pt>
    <dgm:pt modelId="{28031EDE-31BC-458D-A996-7EF5ECE8ACEF}">
      <dgm:prSet/>
      <dgm:spPr/>
      <dgm:t>
        <a:bodyPr/>
        <a:lstStyle/>
        <a:p>
          <a:r>
            <a:rPr lang="en-GB"/>
            <a:t>The order in which we teach times tables allows pupils to see the links between each times tables.</a:t>
          </a:r>
          <a:endParaRPr lang="en-US"/>
        </a:p>
      </dgm:t>
    </dgm:pt>
    <dgm:pt modelId="{EF43700B-8E55-4A94-BCD7-E6D3C62E6076}" type="parTrans" cxnId="{3FA796FF-07DE-40E1-B3FF-A4B0D8D79C37}">
      <dgm:prSet/>
      <dgm:spPr/>
      <dgm:t>
        <a:bodyPr/>
        <a:lstStyle/>
        <a:p>
          <a:endParaRPr lang="en-US"/>
        </a:p>
      </dgm:t>
    </dgm:pt>
    <dgm:pt modelId="{92098635-BF29-4E5E-91B5-9C715F373F93}" type="sibTrans" cxnId="{3FA796FF-07DE-40E1-B3FF-A4B0D8D79C37}">
      <dgm:prSet/>
      <dgm:spPr/>
      <dgm:t>
        <a:bodyPr/>
        <a:lstStyle/>
        <a:p>
          <a:endParaRPr lang="en-US"/>
        </a:p>
      </dgm:t>
    </dgm:pt>
    <dgm:pt modelId="{05358972-C273-44BE-808A-3CD6D8B84CC5}" type="pres">
      <dgm:prSet presAssocID="{6FED2BE8-F004-4133-AE5B-AB69B24F9F4E}" presName="linear" presStyleCnt="0">
        <dgm:presLayoutVars>
          <dgm:animLvl val="lvl"/>
          <dgm:resizeHandles val="exact"/>
        </dgm:presLayoutVars>
      </dgm:prSet>
      <dgm:spPr/>
    </dgm:pt>
    <dgm:pt modelId="{01C938AA-0C9A-41D0-B6F8-B1B393A48865}" type="pres">
      <dgm:prSet presAssocID="{FA3E1942-EE64-4E6F-97EC-5FB1C9EA238C}" presName="parentText" presStyleLbl="node1" presStyleIdx="0" presStyleCnt="2">
        <dgm:presLayoutVars>
          <dgm:chMax val="0"/>
          <dgm:bulletEnabled val="1"/>
        </dgm:presLayoutVars>
      </dgm:prSet>
      <dgm:spPr/>
    </dgm:pt>
    <dgm:pt modelId="{BC1CF5FA-B596-457E-A6ED-1BC625A58C46}" type="pres">
      <dgm:prSet presAssocID="{4828696B-CC5E-462E-B10C-AC8EA5BA5531}" presName="spacer" presStyleCnt="0"/>
      <dgm:spPr/>
    </dgm:pt>
    <dgm:pt modelId="{E3946E4F-A682-4830-B904-A0C1E2834BF4}" type="pres">
      <dgm:prSet presAssocID="{28031EDE-31BC-458D-A996-7EF5ECE8ACEF}" presName="parentText" presStyleLbl="node1" presStyleIdx="1" presStyleCnt="2">
        <dgm:presLayoutVars>
          <dgm:chMax val="0"/>
          <dgm:bulletEnabled val="1"/>
        </dgm:presLayoutVars>
      </dgm:prSet>
      <dgm:spPr/>
    </dgm:pt>
  </dgm:ptLst>
  <dgm:cxnLst>
    <dgm:cxn modelId="{FDBB5534-7959-4AEC-86BC-7074AC6B005B}" type="presOf" srcId="{6FED2BE8-F004-4133-AE5B-AB69B24F9F4E}" destId="{05358972-C273-44BE-808A-3CD6D8B84CC5}" srcOrd="0" destOrd="0" presId="urn:microsoft.com/office/officeart/2005/8/layout/vList2"/>
    <dgm:cxn modelId="{69672396-9872-4747-995F-3D92701A36B7}" srcId="{6FED2BE8-F004-4133-AE5B-AB69B24F9F4E}" destId="{FA3E1942-EE64-4E6F-97EC-5FB1C9EA238C}" srcOrd="0" destOrd="0" parTransId="{163C3931-C3A1-4DD9-8F1D-BCA3BD8D0DF2}" sibTransId="{4828696B-CC5E-462E-B10C-AC8EA5BA5531}"/>
    <dgm:cxn modelId="{39F801BE-3132-43AC-98DD-7215388C5727}" type="presOf" srcId="{FA3E1942-EE64-4E6F-97EC-5FB1C9EA238C}" destId="{01C938AA-0C9A-41D0-B6F8-B1B393A48865}" srcOrd="0" destOrd="0" presId="urn:microsoft.com/office/officeart/2005/8/layout/vList2"/>
    <dgm:cxn modelId="{133F78E2-93E0-4315-A7A6-FF96E9117BAB}" type="presOf" srcId="{28031EDE-31BC-458D-A996-7EF5ECE8ACEF}" destId="{E3946E4F-A682-4830-B904-A0C1E2834BF4}" srcOrd="0" destOrd="0" presId="urn:microsoft.com/office/officeart/2005/8/layout/vList2"/>
    <dgm:cxn modelId="{3FA796FF-07DE-40E1-B3FF-A4B0D8D79C37}" srcId="{6FED2BE8-F004-4133-AE5B-AB69B24F9F4E}" destId="{28031EDE-31BC-458D-A996-7EF5ECE8ACEF}" srcOrd="1" destOrd="0" parTransId="{EF43700B-8E55-4A94-BCD7-E6D3C62E6076}" sibTransId="{92098635-BF29-4E5E-91B5-9C715F373F93}"/>
    <dgm:cxn modelId="{078712CF-1AE5-40A4-B694-42C0F8174A40}" type="presParOf" srcId="{05358972-C273-44BE-808A-3CD6D8B84CC5}" destId="{01C938AA-0C9A-41D0-B6F8-B1B393A48865}" srcOrd="0" destOrd="0" presId="urn:microsoft.com/office/officeart/2005/8/layout/vList2"/>
    <dgm:cxn modelId="{890C99F5-F390-4925-BCB8-6FE1CB0EEA24}" type="presParOf" srcId="{05358972-C273-44BE-808A-3CD6D8B84CC5}" destId="{BC1CF5FA-B596-457E-A6ED-1BC625A58C46}" srcOrd="1" destOrd="0" presId="urn:microsoft.com/office/officeart/2005/8/layout/vList2"/>
    <dgm:cxn modelId="{BE9738E2-0FF2-43C9-BB94-A5E9A34D863A}" type="presParOf" srcId="{05358972-C273-44BE-808A-3CD6D8B84CC5}" destId="{E3946E4F-A682-4830-B904-A0C1E2834BF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11C72-3572-4770-8DD8-043D915779BB}">
      <dsp:nvSpPr>
        <dsp:cNvPr id="0" name=""/>
        <dsp:cNvSpPr/>
      </dsp:nvSpPr>
      <dsp:spPr>
        <a:xfrm>
          <a:off x="2241532" y="1199834"/>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471087" y="1242976"/>
        <a:ext cx="25774" cy="5154"/>
      </dsp:txXfrm>
    </dsp:sp>
    <dsp:sp modelId="{932B8FCD-14FE-45A0-AC2A-FA313B4CAAE8}">
      <dsp:nvSpPr>
        <dsp:cNvPr id="0" name=""/>
        <dsp:cNvSpPr/>
      </dsp:nvSpPr>
      <dsp:spPr>
        <a:xfrm>
          <a:off x="2092" y="573182"/>
          <a:ext cx="2241239" cy="1344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Pupils who find times tables difficult, tend to choose inefficient methods to retrieve facts. This increases cognitive load and slows the pace of learning.</a:t>
          </a:r>
          <a:endParaRPr lang="en-US" sz="1300" kern="1200">
            <a:solidFill>
              <a:schemeClr val="tx1"/>
            </a:solidFill>
          </a:endParaRPr>
        </a:p>
      </dsp:txBody>
      <dsp:txXfrm>
        <a:off x="2092" y="573182"/>
        <a:ext cx="2241239" cy="1344743"/>
      </dsp:txXfrm>
    </dsp:sp>
    <dsp:sp modelId="{7C9A433F-97DE-49B3-9771-CAB0D6169673}">
      <dsp:nvSpPr>
        <dsp:cNvPr id="0" name=""/>
        <dsp:cNvSpPr/>
      </dsp:nvSpPr>
      <dsp:spPr>
        <a:xfrm>
          <a:off x="4998257" y="1199834"/>
          <a:ext cx="484885" cy="91440"/>
        </a:xfrm>
        <a:custGeom>
          <a:avLst/>
          <a:gdLst/>
          <a:ahLst/>
          <a:cxnLst/>
          <a:rect l="0" t="0" r="0" b="0"/>
          <a:pathLst>
            <a:path>
              <a:moveTo>
                <a:pt x="0" y="45720"/>
              </a:moveTo>
              <a:lnTo>
                <a:pt x="48488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227812" y="1242976"/>
        <a:ext cx="25774" cy="5154"/>
      </dsp:txXfrm>
    </dsp:sp>
    <dsp:sp modelId="{93133827-2436-47F1-B0E7-25EB94BCC617}">
      <dsp:nvSpPr>
        <dsp:cNvPr id="0" name=""/>
        <dsp:cNvSpPr/>
      </dsp:nvSpPr>
      <dsp:spPr>
        <a:xfrm>
          <a:off x="2758817" y="573182"/>
          <a:ext cx="2241239" cy="13447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For example:    1 8 X 6</a:t>
          </a:r>
          <a:endParaRPr lang="en-US" sz="1300" kern="1200">
            <a:solidFill>
              <a:schemeClr val="tx1"/>
            </a:solidFill>
          </a:endParaRPr>
        </a:p>
      </dsp:txBody>
      <dsp:txXfrm>
        <a:off x="2758817" y="573182"/>
        <a:ext cx="2241239" cy="1344743"/>
      </dsp:txXfrm>
    </dsp:sp>
    <dsp:sp modelId="{1E955067-028C-4BA0-94D8-A1FD1F612840}">
      <dsp:nvSpPr>
        <dsp:cNvPr id="0" name=""/>
        <dsp:cNvSpPr/>
      </dsp:nvSpPr>
      <dsp:spPr>
        <a:xfrm>
          <a:off x="7754982" y="1199834"/>
          <a:ext cx="484885" cy="91440"/>
        </a:xfrm>
        <a:custGeom>
          <a:avLst/>
          <a:gdLst/>
          <a:ahLst/>
          <a:cxnLst/>
          <a:rect l="0" t="0" r="0" b="0"/>
          <a:pathLst>
            <a:path>
              <a:moveTo>
                <a:pt x="0" y="45720"/>
              </a:moveTo>
              <a:lnTo>
                <a:pt x="484885"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7984537" y="1242976"/>
        <a:ext cx="25774" cy="5154"/>
      </dsp:txXfrm>
    </dsp:sp>
    <dsp:sp modelId="{BC4DB72E-537D-49AB-8308-511A209AF8F4}">
      <dsp:nvSpPr>
        <dsp:cNvPr id="0" name=""/>
        <dsp:cNvSpPr/>
      </dsp:nvSpPr>
      <dsp:spPr>
        <a:xfrm>
          <a:off x="5515542" y="573182"/>
          <a:ext cx="2241239" cy="13447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8 x 6 … (unable to recall the fact)</a:t>
          </a:r>
          <a:endParaRPr lang="en-US" sz="1300" kern="1200">
            <a:solidFill>
              <a:schemeClr val="tx1"/>
            </a:solidFill>
          </a:endParaRPr>
        </a:p>
      </dsp:txBody>
      <dsp:txXfrm>
        <a:off x="5515542" y="573182"/>
        <a:ext cx="2241239" cy="1344743"/>
      </dsp:txXfrm>
    </dsp:sp>
    <dsp:sp modelId="{13770AA7-600D-45A1-87E3-720E8ED89774}">
      <dsp:nvSpPr>
        <dsp:cNvPr id="0" name=""/>
        <dsp:cNvSpPr/>
      </dsp:nvSpPr>
      <dsp:spPr>
        <a:xfrm>
          <a:off x="1122712" y="1916126"/>
          <a:ext cx="8270175" cy="484885"/>
        </a:xfrm>
        <a:custGeom>
          <a:avLst/>
          <a:gdLst/>
          <a:ahLst/>
          <a:cxnLst/>
          <a:rect l="0" t="0" r="0" b="0"/>
          <a:pathLst>
            <a:path>
              <a:moveTo>
                <a:pt x="8270175" y="0"/>
              </a:moveTo>
              <a:lnTo>
                <a:pt x="8270175" y="259542"/>
              </a:lnTo>
              <a:lnTo>
                <a:pt x="0" y="259542"/>
              </a:lnTo>
              <a:lnTo>
                <a:pt x="0" y="484885"/>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050644" y="2155991"/>
        <a:ext cx="414311" cy="5154"/>
      </dsp:txXfrm>
    </dsp:sp>
    <dsp:sp modelId="{90D25E35-F078-412C-A148-11E57D33854C}">
      <dsp:nvSpPr>
        <dsp:cNvPr id="0" name=""/>
        <dsp:cNvSpPr/>
      </dsp:nvSpPr>
      <dsp:spPr>
        <a:xfrm>
          <a:off x="8272267" y="573182"/>
          <a:ext cx="2241239" cy="134474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Begins to skip count from zero using their fingers ( 0, 8, 16 …)</a:t>
          </a:r>
          <a:endParaRPr lang="en-US" sz="1300" kern="1200">
            <a:solidFill>
              <a:schemeClr val="tx1"/>
            </a:solidFill>
          </a:endParaRPr>
        </a:p>
      </dsp:txBody>
      <dsp:txXfrm>
        <a:off x="8272267" y="573182"/>
        <a:ext cx="2241239" cy="1344743"/>
      </dsp:txXfrm>
    </dsp:sp>
    <dsp:sp modelId="{75592A35-63FA-4688-97B7-6BF98EEBFA8A}">
      <dsp:nvSpPr>
        <dsp:cNvPr id="0" name=""/>
        <dsp:cNvSpPr/>
      </dsp:nvSpPr>
      <dsp:spPr>
        <a:xfrm>
          <a:off x="2241532" y="3060063"/>
          <a:ext cx="484885" cy="91440"/>
        </a:xfrm>
        <a:custGeom>
          <a:avLst/>
          <a:gdLst/>
          <a:ahLst/>
          <a:cxnLst/>
          <a:rect l="0" t="0" r="0" b="0"/>
          <a:pathLst>
            <a:path>
              <a:moveTo>
                <a:pt x="0" y="45720"/>
              </a:moveTo>
              <a:lnTo>
                <a:pt x="484885"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2471087" y="3103206"/>
        <a:ext cx="25774" cy="5154"/>
      </dsp:txXfrm>
    </dsp:sp>
    <dsp:sp modelId="{E4D2E863-99B1-4676-8640-12869A5BD5CB}">
      <dsp:nvSpPr>
        <dsp:cNvPr id="0" name=""/>
        <dsp:cNvSpPr/>
      </dsp:nvSpPr>
      <dsp:spPr>
        <a:xfrm>
          <a:off x="2092" y="2433411"/>
          <a:ext cx="2241239" cy="134474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They are unsure of 8 x 3 so they count in ones from 16 (16, 17, 18, 19, 20, 21, 22, 23, 24).</a:t>
          </a:r>
          <a:endParaRPr lang="en-US" sz="1300" kern="1200">
            <a:solidFill>
              <a:schemeClr val="tx1"/>
            </a:solidFill>
          </a:endParaRPr>
        </a:p>
      </dsp:txBody>
      <dsp:txXfrm>
        <a:off x="2092" y="2433411"/>
        <a:ext cx="2241239" cy="1344743"/>
      </dsp:txXfrm>
    </dsp:sp>
    <dsp:sp modelId="{F9D7BE5F-6345-4222-9B4B-252BC9D68118}">
      <dsp:nvSpPr>
        <dsp:cNvPr id="0" name=""/>
        <dsp:cNvSpPr/>
      </dsp:nvSpPr>
      <dsp:spPr>
        <a:xfrm>
          <a:off x="4998257" y="3060063"/>
          <a:ext cx="484885" cy="91440"/>
        </a:xfrm>
        <a:custGeom>
          <a:avLst/>
          <a:gdLst/>
          <a:ahLst/>
          <a:cxnLst/>
          <a:rect l="0" t="0" r="0" b="0"/>
          <a:pathLst>
            <a:path>
              <a:moveTo>
                <a:pt x="0" y="45720"/>
              </a:moveTo>
              <a:lnTo>
                <a:pt x="48488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5227812" y="3103206"/>
        <a:ext cx="25774" cy="5154"/>
      </dsp:txXfrm>
    </dsp:sp>
    <dsp:sp modelId="{8F81810B-C15B-4A23-8FE8-13B0F6722B0F}">
      <dsp:nvSpPr>
        <dsp:cNvPr id="0" name=""/>
        <dsp:cNvSpPr/>
      </dsp:nvSpPr>
      <dsp:spPr>
        <a:xfrm>
          <a:off x="2758817" y="2433411"/>
          <a:ext cx="2241239" cy="13447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This issue repeats until they have a correct answer.</a:t>
          </a:r>
          <a:endParaRPr lang="en-US" sz="1300" kern="1200">
            <a:solidFill>
              <a:schemeClr val="tx1"/>
            </a:solidFill>
          </a:endParaRPr>
        </a:p>
      </dsp:txBody>
      <dsp:txXfrm>
        <a:off x="2758817" y="2433411"/>
        <a:ext cx="2241239" cy="1344743"/>
      </dsp:txXfrm>
    </dsp:sp>
    <dsp:sp modelId="{39CBC869-A4BC-4EEE-A8D9-8B72BE62A4A8}">
      <dsp:nvSpPr>
        <dsp:cNvPr id="0" name=""/>
        <dsp:cNvSpPr/>
      </dsp:nvSpPr>
      <dsp:spPr>
        <a:xfrm>
          <a:off x="5515542" y="2433411"/>
          <a:ext cx="2241239" cy="13447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9823" tIns="115278" rIns="109823" bIns="115278"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rPr>
            <a:t>The number of steps increases the likelihood of making a mistake and makes a relatively simple question much more complex. </a:t>
          </a:r>
          <a:endParaRPr lang="en-US" sz="1300" kern="1200">
            <a:solidFill>
              <a:schemeClr val="tx1"/>
            </a:solidFill>
          </a:endParaRPr>
        </a:p>
      </dsp:txBody>
      <dsp:txXfrm>
        <a:off x="5515542" y="2433411"/>
        <a:ext cx="2241239" cy="1344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938AA-0C9A-41D0-B6F8-B1B393A48865}">
      <dsp:nvSpPr>
        <dsp:cNvPr id="0" name=""/>
        <dsp:cNvSpPr/>
      </dsp:nvSpPr>
      <dsp:spPr>
        <a:xfrm>
          <a:off x="0" y="482768"/>
          <a:ext cx="10515600" cy="164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By teaching patterns and exploring the relationships between different times tables and by learning all the associated division facts, we aim to equip pupils with the most efficient methods. </a:t>
          </a:r>
          <a:endParaRPr lang="en-US" sz="3000" kern="1200"/>
        </a:p>
      </dsp:txBody>
      <dsp:txXfrm>
        <a:off x="80532" y="563300"/>
        <a:ext cx="10354536" cy="1488636"/>
      </dsp:txXfrm>
    </dsp:sp>
    <dsp:sp modelId="{E3946E4F-A682-4830-B904-A0C1E2834BF4}">
      <dsp:nvSpPr>
        <dsp:cNvPr id="0" name=""/>
        <dsp:cNvSpPr/>
      </dsp:nvSpPr>
      <dsp:spPr>
        <a:xfrm>
          <a:off x="0" y="2218869"/>
          <a:ext cx="10515600" cy="16497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The order in which we teach times tables allows pupils to see the links between each times tables.</a:t>
          </a:r>
          <a:endParaRPr lang="en-US" sz="3000" kern="1200"/>
        </a:p>
      </dsp:txBody>
      <dsp:txXfrm>
        <a:off x="80532" y="2299401"/>
        <a:ext cx="10354536" cy="148863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FDC31-72A1-41C7-87CA-7AD92AA44E2B}" type="datetimeFigureOut">
              <a:rPr lang="en-GB" smtClean="0"/>
              <a:t>23/10/2025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1EB22-43FA-4B68-A41A-D075BFC41DFA}" type="slidenum">
              <a:rPr lang="en-GB" smtClean="0"/>
              <a:t>‹#›</a:t>
            </a:fld>
            <a:endParaRPr lang="en-GB"/>
          </a:p>
        </p:txBody>
      </p:sp>
    </p:spTree>
    <p:extLst>
      <p:ext uri="{BB962C8B-B14F-4D97-AF65-F5344CB8AC3E}">
        <p14:creationId xmlns:p14="http://schemas.microsoft.com/office/powerpoint/2010/main" val="342289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A1EB22-43FA-4B68-A41A-D075BFC41DFA}" type="slidenum">
              <a:rPr lang="en-GB" smtClean="0"/>
              <a:t>9</a:t>
            </a:fld>
            <a:endParaRPr lang="en-GB"/>
          </a:p>
        </p:txBody>
      </p:sp>
    </p:spTree>
    <p:extLst>
      <p:ext uri="{BB962C8B-B14F-4D97-AF65-F5344CB8AC3E}">
        <p14:creationId xmlns:p14="http://schemas.microsoft.com/office/powerpoint/2010/main" val="371711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1EB22-43FA-4B68-A41A-D075BFC41DFA}" type="slidenum">
              <a:rPr lang="en-GB" smtClean="0"/>
              <a:t>24</a:t>
            </a:fld>
            <a:endParaRPr lang="en-GB"/>
          </a:p>
        </p:txBody>
      </p:sp>
    </p:spTree>
    <p:extLst>
      <p:ext uri="{BB962C8B-B14F-4D97-AF65-F5344CB8AC3E}">
        <p14:creationId xmlns:p14="http://schemas.microsoft.com/office/powerpoint/2010/main" val="149617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1EB22-43FA-4B68-A41A-D075BFC41DFA}" type="slidenum">
              <a:rPr lang="en-GB" smtClean="0"/>
              <a:t>26</a:t>
            </a:fld>
            <a:endParaRPr lang="en-GB"/>
          </a:p>
        </p:txBody>
      </p:sp>
    </p:spTree>
    <p:extLst>
      <p:ext uri="{BB962C8B-B14F-4D97-AF65-F5344CB8AC3E}">
        <p14:creationId xmlns:p14="http://schemas.microsoft.com/office/powerpoint/2010/main" val="4032811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a:t>
            </a:r>
            <a:r>
              <a:rPr lang="en-GB" baseline="0"/>
              <a:t> pupils are struggling with times tables knowledge in KS2, they face a real challenge to access the majority of the curriculum and they could be at risk of falling further behind their peers.</a:t>
            </a:r>
          </a:p>
          <a:p>
            <a:endParaRPr lang="en-GB" baseline="0"/>
          </a:p>
          <a:p>
            <a:r>
              <a:rPr lang="en-GB" baseline="0"/>
              <a:t>This issue will persist into secondary school if not addressed.</a:t>
            </a:r>
            <a:endParaRPr lang="en-GB"/>
          </a:p>
        </p:txBody>
      </p:sp>
      <p:sp>
        <p:nvSpPr>
          <p:cNvPr id="4" name="Slide Number Placeholder 3"/>
          <p:cNvSpPr>
            <a:spLocks noGrp="1"/>
          </p:cNvSpPr>
          <p:nvPr>
            <p:ph type="sldNum" sz="quarter" idx="10"/>
          </p:nvPr>
        </p:nvSpPr>
        <p:spPr/>
        <p:txBody>
          <a:bodyPr/>
          <a:lstStyle/>
          <a:p>
            <a:fld id="{DBA1EB22-43FA-4B68-A41A-D075BFC41DFA}" type="slidenum">
              <a:rPr lang="en-GB" smtClean="0"/>
              <a:t>11</a:t>
            </a:fld>
            <a:endParaRPr lang="en-GB"/>
          </a:p>
        </p:txBody>
      </p:sp>
    </p:spTree>
    <p:extLst>
      <p:ext uri="{BB962C8B-B14F-4D97-AF65-F5344CB8AC3E}">
        <p14:creationId xmlns:p14="http://schemas.microsoft.com/office/powerpoint/2010/main" val="425768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A1EB22-43FA-4B68-A41A-D075BFC41DFA}" type="slidenum">
              <a:rPr lang="en-GB" smtClean="0"/>
              <a:t>15</a:t>
            </a:fld>
            <a:endParaRPr lang="en-GB"/>
          </a:p>
        </p:txBody>
      </p:sp>
    </p:spTree>
    <p:extLst>
      <p:ext uri="{BB962C8B-B14F-4D97-AF65-F5344CB8AC3E}">
        <p14:creationId xmlns:p14="http://schemas.microsoft.com/office/powerpoint/2010/main" val="96297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1EB22-43FA-4B68-A41A-D075BFC41DFA}" type="slidenum">
              <a:rPr lang="en-GB" smtClean="0"/>
              <a:t>17</a:t>
            </a:fld>
            <a:endParaRPr lang="en-GB"/>
          </a:p>
        </p:txBody>
      </p:sp>
    </p:spTree>
    <p:extLst>
      <p:ext uri="{BB962C8B-B14F-4D97-AF65-F5344CB8AC3E}">
        <p14:creationId xmlns:p14="http://schemas.microsoft.com/office/powerpoint/2010/main" val="387317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1EB22-43FA-4B68-A41A-D075BFC41DFA}" type="slidenum">
              <a:rPr lang="en-GB" smtClean="0"/>
              <a:t>18</a:t>
            </a:fld>
            <a:endParaRPr lang="en-GB"/>
          </a:p>
        </p:txBody>
      </p:sp>
    </p:spTree>
    <p:extLst>
      <p:ext uri="{BB962C8B-B14F-4D97-AF65-F5344CB8AC3E}">
        <p14:creationId xmlns:p14="http://schemas.microsoft.com/office/powerpoint/2010/main" val="250600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1EB22-43FA-4B68-A41A-D075BFC41DFA}" type="slidenum">
              <a:rPr lang="en-GB" smtClean="0"/>
              <a:t>19</a:t>
            </a:fld>
            <a:endParaRPr lang="en-GB"/>
          </a:p>
        </p:txBody>
      </p:sp>
    </p:spTree>
    <p:extLst>
      <p:ext uri="{BB962C8B-B14F-4D97-AF65-F5344CB8AC3E}">
        <p14:creationId xmlns:p14="http://schemas.microsoft.com/office/powerpoint/2010/main" val="130759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1EB22-43FA-4B68-A41A-D075BFC41DFA}" type="slidenum">
              <a:rPr lang="en-GB" smtClean="0"/>
              <a:t>20</a:t>
            </a:fld>
            <a:endParaRPr lang="en-GB"/>
          </a:p>
        </p:txBody>
      </p:sp>
    </p:spTree>
    <p:extLst>
      <p:ext uri="{BB962C8B-B14F-4D97-AF65-F5344CB8AC3E}">
        <p14:creationId xmlns:p14="http://schemas.microsoft.com/office/powerpoint/2010/main" val="384435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1EB22-43FA-4B68-A41A-D075BFC41DFA}" type="slidenum">
              <a:rPr lang="en-GB" smtClean="0"/>
              <a:t>21</a:t>
            </a:fld>
            <a:endParaRPr lang="en-GB"/>
          </a:p>
        </p:txBody>
      </p:sp>
    </p:spTree>
    <p:extLst>
      <p:ext uri="{BB962C8B-B14F-4D97-AF65-F5344CB8AC3E}">
        <p14:creationId xmlns:p14="http://schemas.microsoft.com/office/powerpoint/2010/main" val="302722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A1EB22-43FA-4B68-A41A-D075BFC41DFA}" type="slidenum">
              <a:rPr lang="en-GB" smtClean="0"/>
              <a:t>22</a:t>
            </a:fld>
            <a:endParaRPr lang="en-GB"/>
          </a:p>
        </p:txBody>
      </p:sp>
    </p:spTree>
    <p:extLst>
      <p:ext uri="{BB962C8B-B14F-4D97-AF65-F5344CB8AC3E}">
        <p14:creationId xmlns:p14="http://schemas.microsoft.com/office/powerpoint/2010/main" val="287759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0362BF-58D9-42A6-BF7F-5CDFC4213A34}"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66253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0362BF-58D9-42A6-BF7F-5CDFC4213A34}"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184130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0362BF-58D9-42A6-BF7F-5CDFC4213A34}"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326847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68458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1419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a:xfrm>
            <a:off x="8610600" y="6356350"/>
            <a:ext cx="2743200" cy="365125"/>
          </a:xfrm>
          <a:prstGeom prst="rect">
            <a:avLst/>
          </a:prstGeom>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a16="http://schemas.microsoft.com/office/drawing/2014/main" id="{4A9264C3-39D8-E123-9F1B-18FC90463D1A}"/>
              </a:ext>
            </a:extLst>
          </p:cNvPr>
          <p:cNvSpPr txBox="1"/>
          <p:nvPr userDrawn="1"/>
        </p:nvSpPr>
        <p:spPr>
          <a:xfrm>
            <a:off x="7527850" y="6497641"/>
            <a:ext cx="4582667" cy="276999"/>
          </a:xfrm>
          <a:prstGeom prst="rect">
            <a:avLst/>
          </a:prstGeom>
          <a:noFill/>
        </p:spPr>
        <p:txBody>
          <a:bodyPr wrap="square">
            <a:spAutoFit/>
          </a:bodyPr>
          <a:lstStyle/>
          <a:p>
            <a:pPr algn="r">
              <a:defRPr/>
            </a:pPr>
            <a:r>
              <a:rPr lang="en-GB" sz="1200" i="1">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2272873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9563757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a:t>Series [xx] Episode [xx]</a:t>
            </a:r>
          </a:p>
          <a:p>
            <a:pPr lvl="0"/>
            <a:r>
              <a:rPr lang="en-GB" noProof="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a:solidFill>
                  <a:srgbClr val="99CCCC"/>
                </a:solidFill>
              </a:rPr>
              <a:t>February 2021</a:t>
            </a:r>
            <a:endParaRPr lang="en-GB">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720986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[Subtitle]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8188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a:xfrm>
            <a:off x="8610600" y="6356350"/>
            <a:ext cx="2743200" cy="365125"/>
          </a:xfrm>
          <a:prstGeom prst="rect">
            <a:avLst/>
          </a:prstGeom>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a16="http://schemas.microsoft.com/office/drawing/2014/main" id="{7C94C6EF-53E1-4175-066C-BA6951CA6991}"/>
              </a:ext>
            </a:extLst>
          </p:cNvPr>
          <p:cNvSpPr txBox="1"/>
          <p:nvPr userDrawn="1"/>
        </p:nvSpPr>
        <p:spPr>
          <a:xfrm>
            <a:off x="7527850" y="6497641"/>
            <a:ext cx="4582667" cy="276999"/>
          </a:xfrm>
          <a:prstGeom prst="rect">
            <a:avLst/>
          </a:prstGeom>
          <a:noFill/>
        </p:spPr>
        <p:txBody>
          <a:bodyPr wrap="square">
            <a:spAutoFit/>
          </a:bodyPr>
          <a:lstStyle/>
          <a:p>
            <a:pPr algn="r">
              <a:defRPr/>
            </a:pPr>
            <a:r>
              <a:rPr lang="en-GB" sz="1200" i="1">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1560581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8023383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0362BF-58D9-42A6-BF7F-5CDFC4213A34}"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265199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0362BF-58D9-42A6-BF7F-5CDFC4213A34}"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415197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0362BF-58D9-42A6-BF7F-5CDFC4213A34}"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382119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0362BF-58D9-42A6-BF7F-5CDFC4213A34}" type="datetimeFigureOut">
              <a:rPr lang="en-GB" smtClean="0"/>
              <a:t>23/10/2025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429145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0362BF-58D9-42A6-BF7F-5CDFC4213A34}" type="datetimeFigureOut">
              <a:rPr lang="en-GB" smtClean="0"/>
              <a:t>23/10/2025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414134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0362BF-58D9-42A6-BF7F-5CDFC4213A34}" type="datetimeFigureOut">
              <a:rPr lang="en-GB" smtClean="0"/>
              <a:t>23/10/2025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413455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0362BF-58D9-42A6-BF7F-5CDFC4213A34}"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364822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0362BF-58D9-42A6-BF7F-5CDFC4213A34}"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AC4574-1B22-4016-8486-14A45DCE5F6E}" type="slidenum">
              <a:rPr lang="en-GB" smtClean="0"/>
              <a:t>‹#›</a:t>
            </a:fld>
            <a:endParaRPr lang="en-GB"/>
          </a:p>
        </p:txBody>
      </p:sp>
    </p:spTree>
    <p:extLst>
      <p:ext uri="{BB962C8B-B14F-4D97-AF65-F5344CB8AC3E}">
        <p14:creationId xmlns:p14="http://schemas.microsoft.com/office/powerpoint/2010/main" val="302348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362BF-58D9-42A6-BF7F-5CDFC4213A34}" type="datetimeFigureOut">
              <a:rPr lang="en-GB" smtClean="0"/>
              <a:t>23/10/2025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C4574-1B22-4016-8486-14A45DCE5F6E}" type="slidenum">
              <a:rPr lang="en-GB" smtClean="0"/>
              <a:t>‹#›</a:t>
            </a:fld>
            <a:endParaRPr lang="en-GB"/>
          </a:p>
        </p:txBody>
      </p:sp>
    </p:spTree>
    <p:extLst>
      <p:ext uri="{BB962C8B-B14F-4D97-AF65-F5344CB8AC3E}">
        <p14:creationId xmlns:p14="http://schemas.microsoft.com/office/powerpoint/2010/main" val="749626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23/10/2025</a:t>
            </a:fld>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5730EA7B-8302-EBD0-D4A9-89710B20286F}"/>
              </a:ext>
            </a:extLst>
          </p:cNvPr>
          <p:cNvSpPr txBox="1"/>
          <p:nvPr userDrawn="1"/>
        </p:nvSpPr>
        <p:spPr>
          <a:xfrm>
            <a:off x="7527850" y="6497641"/>
            <a:ext cx="4582667" cy="276999"/>
          </a:xfrm>
          <a:prstGeom prst="rect">
            <a:avLst/>
          </a:prstGeom>
          <a:noFill/>
        </p:spPr>
        <p:txBody>
          <a:bodyPr wrap="square">
            <a:spAutoFit/>
          </a:bodyPr>
          <a:lstStyle/>
          <a:p>
            <a:pPr algn="r">
              <a:defRPr/>
            </a:pPr>
            <a:r>
              <a:rPr lang="en-GB" sz="1200" i="1">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627523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23/10/2025</a:t>
            </a:fld>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5730EA7B-8302-EBD0-D4A9-89710B20286F}"/>
              </a:ext>
            </a:extLst>
          </p:cNvPr>
          <p:cNvSpPr txBox="1"/>
          <p:nvPr userDrawn="1"/>
        </p:nvSpPr>
        <p:spPr>
          <a:xfrm>
            <a:off x="7527850" y="6497641"/>
            <a:ext cx="4582667" cy="276999"/>
          </a:xfrm>
          <a:prstGeom prst="rect">
            <a:avLst/>
          </a:prstGeom>
          <a:noFill/>
        </p:spPr>
        <p:txBody>
          <a:bodyPr wrap="square">
            <a:spAutoFit/>
          </a:bodyPr>
          <a:lstStyle/>
          <a:p>
            <a:pPr algn="r">
              <a:defRPr/>
            </a:pPr>
            <a:r>
              <a:rPr lang="en-GB" sz="1200" i="1">
                <a:solidFill>
                  <a:srgbClr val="969798"/>
                </a:solidFill>
                <a:latin typeface="Century Gothic" panose="020B0502020202020204" pitchFamily="34" charset="0"/>
                <a:ea typeface="Calibri" panose="020F0502020204030204" pitchFamily="34" charset="0"/>
                <a:cs typeface="Times New Roman"/>
              </a:rPr>
              <a:t>Mastering Number at Key Stage 2; 2023/24 ncetm.org.uk</a:t>
            </a:r>
            <a:endParaRPr kumimoji="0" lang="en-GB" sz="1200" b="0" i="1" u="none" strike="noStrike" kern="1200" cap="none" spc="0" normalizeH="0" baseline="0" noProof="0">
              <a:ln>
                <a:noFill/>
              </a:ln>
              <a:solidFill>
                <a:srgbClr val="969798"/>
              </a:solidFill>
              <a:effectLst/>
              <a:uLnTx/>
              <a:uFillTx/>
              <a:latin typeface="Century Gothic" panose="020B0502020202020204" pitchFamily="34" charset="0"/>
              <a:cs typeface="Times New Roman"/>
            </a:endParaRPr>
          </a:p>
        </p:txBody>
      </p:sp>
    </p:spTree>
    <p:extLst>
      <p:ext uri="{BB962C8B-B14F-4D97-AF65-F5344CB8AC3E}">
        <p14:creationId xmlns:p14="http://schemas.microsoft.com/office/powerpoint/2010/main" val="423151119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s://www.youtube.com/watch?v=93d7J5-9Ylw"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opmarks.co.uk/maths-games/7-11-years/times-tables"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0662" y="4267832"/>
            <a:ext cx="4805996" cy="1297115"/>
          </a:xfrm>
        </p:spPr>
        <p:txBody>
          <a:bodyPr anchor="t">
            <a:normAutofit/>
          </a:bodyPr>
          <a:lstStyle/>
          <a:p>
            <a:pPr algn="l"/>
            <a:r>
              <a:rPr lang="en-GB" sz="4000">
                <a:solidFill>
                  <a:schemeClr val="tx2"/>
                </a:solidFill>
              </a:rPr>
              <a:t>Times tables </a:t>
            </a:r>
            <a:br>
              <a:rPr lang="en-GB" sz="4000">
                <a:solidFill>
                  <a:schemeClr val="tx2"/>
                </a:solidFill>
              </a:rPr>
            </a:br>
            <a:r>
              <a:rPr lang="en-GB" sz="4000">
                <a:solidFill>
                  <a:schemeClr val="tx2"/>
                </a:solidFill>
              </a:rPr>
              <a:t>Parent Workshop</a:t>
            </a:r>
          </a:p>
        </p:txBody>
      </p:sp>
      <p:sp>
        <p:nvSpPr>
          <p:cNvPr id="3" name="Subtitle 2"/>
          <p:cNvSpPr>
            <a:spLocks noGrp="1"/>
          </p:cNvSpPr>
          <p:nvPr>
            <p:ph type="subTitle" idx="1"/>
          </p:nvPr>
        </p:nvSpPr>
        <p:spPr>
          <a:xfrm>
            <a:off x="6590966" y="3428999"/>
            <a:ext cx="4805691" cy="838831"/>
          </a:xfrm>
        </p:spPr>
        <p:txBody>
          <a:bodyPr anchor="b">
            <a:normAutofit/>
          </a:bodyPr>
          <a:lstStyle/>
          <a:p>
            <a:pPr algn="l"/>
            <a:r>
              <a:rPr lang="en-GB" sz="2000">
                <a:solidFill>
                  <a:schemeClr val="tx2"/>
                </a:solidFill>
              </a:rPr>
              <a:t>Supporting your child at home</a:t>
            </a:r>
          </a:p>
        </p:txBody>
      </p:sp>
      <p:grpSp>
        <p:nvGrpSpPr>
          <p:cNvPr id="25" name="Group 2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6" name="Freeform: Shape 2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blue and yellow logo&#10;&#10;Description automatically generated">
            <a:extLst>
              <a:ext uri="{FF2B5EF4-FFF2-40B4-BE49-F238E27FC236}">
                <a16:creationId xmlns:a16="http://schemas.microsoft.com/office/drawing/2014/main" id="{5EC5DD17-6489-0BCE-E128-65A8B52E8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796" y="1522074"/>
            <a:ext cx="2758410" cy="2745755"/>
          </a:xfrm>
          <a:prstGeom prst="rect">
            <a:avLst/>
          </a:prstGeom>
        </p:spPr>
      </p:pic>
    </p:spTree>
    <p:extLst>
      <p:ext uri="{BB962C8B-B14F-4D97-AF65-F5344CB8AC3E}">
        <p14:creationId xmlns:p14="http://schemas.microsoft.com/office/powerpoint/2010/main" val="334840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Cognitive Load and Times tables</a:t>
            </a:r>
          </a:p>
        </p:txBody>
      </p:sp>
      <p:sp>
        <p:nvSpPr>
          <p:cNvPr id="3" name="Content Placeholder 2"/>
          <p:cNvSpPr>
            <a:spLocks noGrp="1"/>
          </p:cNvSpPr>
          <p:nvPr>
            <p:ph idx="1"/>
          </p:nvPr>
        </p:nvSpPr>
        <p:spPr/>
        <p:txBody>
          <a:bodyPr/>
          <a:lstStyle/>
          <a:p>
            <a:r>
              <a:rPr lang="en-GB"/>
              <a:t>Cognitive Load Theory states that learners have a limited capacity in their working memory, and we must not overload this. </a:t>
            </a:r>
          </a:p>
          <a:p>
            <a:r>
              <a:rPr lang="en-GB"/>
              <a:t>This means that if pupils are having to work hard to recall or calculate times tables facts, they will have less capacity available to absorb new and more complex information. </a:t>
            </a:r>
          </a:p>
          <a:p>
            <a:r>
              <a:rPr lang="en-GB"/>
              <a:t>Secure times tables knowledge ensures more capacity and a higher level of success when approaching new concepts in mathematics.</a:t>
            </a:r>
          </a:p>
        </p:txBody>
      </p:sp>
    </p:spTree>
    <p:extLst>
      <p:ext uri="{BB962C8B-B14F-4D97-AF65-F5344CB8AC3E}">
        <p14:creationId xmlns:p14="http://schemas.microsoft.com/office/powerpoint/2010/main" val="165621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oy plastic numbers">
            <a:extLst>
              <a:ext uri="{FF2B5EF4-FFF2-40B4-BE49-F238E27FC236}">
                <a16:creationId xmlns:a16="http://schemas.microsoft.com/office/drawing/2014/main" id="{47DA48FD-8686-14E5-58B5-DB13BC4210BE}"/>
              </a:ext>
            </a:extLst>
          </p:cNvPr>
          <p:cNvPicPr>
            <a:picLocks noChangeAspect="1"/>
          </p:cNvPicPr>
          <p:nvPr/>
        </p:nvPicPr>
        <p:blipFill rotWithShape="1">
          <a:blip r:embed="rId3"/>
          <a:srcRect l="20591" r="26750" b="-2"/>
          <a:stretch/>
        </p:blipFill>
        <p:spPr>
          <a:xfrm>
            <a:off x="-1" y="-2"/>
            <a:ext cx="5410198" cy="6858002"/>
          </a:xfrm>
          <a:prstGeom prst="rect">
            <a:avLst/>
          </a:prstGeom>
        </p:spPr>
      </p:pic>
      <p:sp useBgFill="1">
        <p:nvSpPr>
          <p:cNvPr id="20" name="Rectangle 19">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5317" y="405685"/>
            <a:ext cx="5464968" cy="1559301"/>
          </a:xfrm>
        </p:spPr>
        <p:txBody>
          <a:bodyPr>
            <a:normAutofit/>
          </a:bodyPr>
          <a:lstStyle/>
          <a:p>
            <a:r>
              <a:rPr lang="en-GB" sz="4000" dirty="0"/>
              <a:t>How we teach times tables at St Bega’s.</a:t>
            </a:r>
          </a:p>
        </p:txBody>
      </p:sp>
      <p:sp>
        <p:nvSpPr>
          <p:cNvPr id="3" name="Content Placeholder 2"/>
          <p:cNvSpPr>
            <a:spLocks noGrp="1"/>
          </p:cNvSpPr>
          <p:nvPr>
            <p:ph idx="1"/>
          </p:nvPr>
        </p:nvSpPr>
        <p:spPr>
          <a:xfrm>
            <a:off x="6115317" y="2743200"/>
            <a:ext cx="5247340" cy="3496878"/>
          </a:xfrm>
        </p:spPr>
        <p:txBody>
          <a:bodyPr anchor="ctr">
            <a:normAutofit/>
          </a:bodyPr>
          <a:lstStyle/>
          <a:p>
            <a:r>
              <a:rPr lang="en-GB" sz="2000" dirty="0"/>
              <a:t>We use a programme called Mastering Number in EYFS, KS1 and Year 3 in which we aim to develop pupils number sense. This means the ability to spot patterns, use related facts to retrieve other information and be flexible with the knowledge they. </a:t>
            </a:r>
          </a:p>
          <a:p>
            <a:r>
              <a:rPr lang="en-GB" sz="2000" dirty="0"/>
              <a:t>Times tables are taught at the start of every day for at least five minutes – little and often. </a:t>
            </a:r>
          </a:p>
          <a:p>
            <a:r>
              <a:rPr lang="en-GB" sz="2000" dirty="0"/>
              <a:t>We use a range of activities – songs, pattern spotting, chanting, games, online resources – TTRS.</a:t>
            </a:r>
          </a:p>
        </p:txBody>
      </p:sp>
    </p:spTree>
    <p:extLst>
      <p:ext uri="{BB962C8B-B14F-4D97-AF65-F5344CB8AC3E}">
        <p14:creationId xmlns:p14="http://schemas.microsoft.com/office/powerpoint/2010/main" val="74248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86688A-BCE0-1A14-70AB-B5BF20A6A9F9}"/>
              </a:ext>
            </a:extLst>
          </p:cNvPr>
          <p:cNvPicPr>
            <a:picLocks noChangeAspect="1"/>
          </p:cNvPicPr>
          <p:nvPr/>
        </p:nvPicPr>
        <p:blipFill rotWithShape="1">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3600"/>
              <a:t>The Number Sense Approach</a:t>
            </a:r>
          </a:p>
        </p:txBody>
      </p:sp>
      <p:graphicFrame>
        <p:nvGraphicFramePr>
          <p:cNvPr id="5" name="Content Placeholder 2">
            <a:extLst>
              <a:ext uri="{FF2B5EF4-FFF2-40B4-BE49-F238E27FC236}">
                <a16:creationId xmlns:a16="http://schemas.microsoft.com/office/drawing/2014/main" id="{7FFE78AE-ACC7-EE33-C1BE-931CCC175236}"/>
              </a:ext>
            </a:extLst>
          </p:cNvPr>
          <p:cNvGraphicFramePr>
            <a:graphicFrameLocks noGrp="1"/>
          </p:cNvGraphicFramePr>
          <p:nvPr>
            <p:ph idx="1"/>
            <p:extLst>
              <p:ext uri="{D42A27DB-BD31-4B8C-83A1-F6EECF244321}">
                <p14:modId xmlns:p14="http://schemas.microsoft.com/office/powerpoint/2010/main" val="20196592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4973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C905F8-5EB9-49F6-9C38-46FE7398DE09}"/>
              </a:ext>
            </a:extLst>
          </p:cNvPr>
          <p:cNvPicPr>
            <a:picLocks noChangeAspect="1"/>
          </p:cNvPicPr>
          <p:nvPr/>
        </p:nvPicPr>
        <p:blipFill rotWithShape="1">
          <a:blip r:embed="rId2">
            <a:duotone>
              <a:schemeClr val="bg2">
                <a:shade val="45000"/>
                <a:satMod val="135000"/>
              </a:schemeClr>
              <a:prstClr val="white"/>
            </a:duotone>
          </a:blip>
          <a:srcRect t="8706" b="1006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a:t>The Number Sense Approach</a:t>
            </a:r>
          </a:p>
        </p:txBody>
      </p:sp>
      <p:graphicFrame>
        <p:nvGraphicFramePr>
          <p:cNvPr id="5" name="Content Placeholder 2">
            <a:extLst>
              <a:ext uri="{FF2B5EF4-FFF2-40B4-BE49-F238E27FC236}">
                <a16:creationId xmlns:a16="http://schemas.microsoft.com/office/drawing/2014/main" id="{937766D6-8D60-376E-DA9B-EAE572628ADC}"/>
              </a:ext>
            </a:extLst>
          </p:cNvPr>
          <p:cNvGraphicFramePr>
            <a:graphicFrameLocks noGrp="1"/>
          </p:cNvGraphicFramePr>
          <p:nvPr>
            <p:ph idx="1"/>
            <p:extLst>
              <p:ext uri="{D42A27DB-BD31-4B8C-83A1-F6EECF244321}">
                <p14:modId xmlns:p14="http://schemas.microsoft.com/office/powerpoint/2010/main" val="10658055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75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room resource - 12 x 12 multiplication grid. | Multiplication grid,  Number grid, Math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531" y="422188"/>
            <a:ext cx="6209599" cy="60543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600" y="973777"/>
            <a:ext cx="356260" cy="533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91005" y="973777"/>
            <a:ext cx="356260" cy="533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100945" y="973777"/>
            <a:ext cx="356260" cy="533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967061" y="973777"/>
            <a:ext cx="356260" cy="533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03127" y="973777"/>
            <a:ext cx="356260" cy="533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534003" y="973777"/>
            <a:ext cx="356260" cy="533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814949" y="973777"/>
            <a:ext cx="356260" cy="5332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657600" y="973777"/>
            <a:ext cx="5522026" cy="32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657600" y="1453808"/>
            <a:ext cx="5522026" cy="32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657600" y="1911982"/>
            <a:ext cx="5522026" cy="32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657600" y="2361349"/>
            <a:ext cx="5522026" cy="32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736769" y="2785684"/>
            <a:ext cx="5522026" cy="32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657600" y="3228808"/>
            <a:ext cx="5522026" cy="32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657600" y="5045478"/>
            <a:ext cx="5522026" cy="320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08758" y="641268"/>
            <a:ext cx="2327564" cy="3785652"/>
          </a:xfrm>
          <a:prstGeom prst="rect">
            <a:avLst/>
          </a:prstGeom>
          <a:noFill/>
        </p:spPr>
        <p:txBody>
          <a:bodyPr wrap="square" rtlCol="0">
            <a:spAutoFit/>
          </a:bodyPr>
          <a:lstStyle/>
          <a:p>
            <a:r>
              <a:rPr lang="en-GB" sz="2400"/>
              <a:t>The order of the times tables is important. </a:t>
            </a:r>
          </a:p>
          <a:p>
            <a:endParaRPr lang="en-GB" sz="2400"/>
          </a:p>
          <a:p>
            <a:r>
              <a:rPr lang="en-GB" sz="2400"/>
              <a:t>When visualised, it can help children chunk their learning so that it is more manageable. </a:t>
            </a:r>
          </a:p>
        </p:txBody>
      </p:sp>
    </p:spTree>
    <p:extLst>
      <p:ext uri="{BB962C8B-B14F-4D97-AF65-F5344CB8AC3E}">
        <p14:creationId xmlns:p14="http://schemas.microsoft.com/office/powerpoint/2010/main" val="159662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75F3E9-CF53-14D0-D170-14137D004906}"/>
              </a:ext>
            </a:extLst>
          </p:cNvPr>
          <p:cNvSpPr txBox="1"/>
          <p:nvPr/>
        </p:nvSpPr>
        <p:spPr>
          <a:xfrm>
            <a:off x="478971" y="328136"/>
            <a:ext cx="11234057" cy="6063198"/>
          </a:xfrm>
          <a:prstGeom prst="rect">
            <a:avLst/>
          </a:prstGeom>
          <a:noFill/>
        </p:spPr>
        <p:txBody>
          <a:bodyPr wrap="square">
            <a:spAutoFit/>
          </a:bodyPr>
          <a:lstStyle/>
          <a:p>
            <a:r>
              <a:rPr lang="en-US" sz="3600" dirty="0"/>
              <a:t>Understanding the meaning of operations and their relationships to each other. </a:t>
            </a:r>
          </a:p>
          <a:p>
            <a:endParaRPr lang="en-US" sz="3600" dirty="0"/>
          </a:p>
          <a:p>
            <a:r>
              <a:rPr lang="en-US" sz="4000" dirty="0">
                <a:solidFill>
                  <a:srgbClr val="FF0000"/>
                </a:solidFill>
              </a:rPr>
              <a:t>4 x 6 = 24 so 6 x 4 =24 </a:t>
            </a:r>
          </a:p>
          <a:p>
            <a:endParaRPr lang="en-US" sz="4000" dirty="0">
              <a:solidFill>
                <a:srgbClr val="FF0000"/>
              </a:solidFill>
            </a:endParaRPr>
          </a:p>
          <a:p>
            <a:r>
              <a:rPr lang="en-US" sz="4000" dirty="0">
                <a:solidFill>
                  <a:srgbClr val="FF0000"/>
                </a:solidFill>
              </a:rPr>
              <a:t>If 4 x 6 = 24 then 24 ÷ 6 =4 </a:t>
            </a:r>
          </a:p>
          <a:p>
            <a:endParaRPr lang="en-US" sz="4000" dirty="0">
              <a:solidFill>
                <a:srgbClr val="FF0000"/>
              </a:solidFill>
            </a:endParaRPr>
          </a:p>
          <a:p>
            <a:r>
              <a:rPr lang="en-US" sz="4000" dirty="0">
                <a:solidFill>
                  <a:srgbClr val="FF0000"/>
                </a:solidFill>
              </a:rPr>
              <a:t>4 x 6 = 6+6+6+6 </a:t>
            </a:r>
          </a:p>
          <a:p>
            <a:endParaRPr lang="en-US" sz="4000" dirty="0">
              <a:solidFill>
                <a:srgbClr val="FF0000"/>
              </a:solidFill>
            </a:endParaRPr>
          </a:p>
          <a:p>
            <a:r>
              <a:rPr lang="en-US" sz="4000" dirty="0">
                <a:solidFill>
                  <a:srgbClr val="FF0000"/>
                </a:solidFill>
              </a:rPr>
              <a:t>6 x 4 = 4+4+4+4+4+4</a:t>
            </a:r>
            <a:endParaRPr lang="en-GB" sz="4000" dirty="0">
              <a:solidFill>
                <a:srgbClr val="FF0000"/>
              </a:solidFill>
            </a:endParaRPr>
          </a:p>
        </p:txBody>
      </p:sp>
    </p:spTree>
    <p:extLst>
      <p:ext uri="{BB962C8B-B14F-4D97-AF65-F5344CB8AC3E}">
        <p14:creationId xmlns:p14="http://schemas.microsoft.com/office/powerpoint/2010/main" val="250697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59DA-6BE9-0E34-7635-3FE716D9A4BA}"/>
              </a:ext>
            </a:extLst>
          </p:cNvPr>
          <p:cNvSpPr>
            <a:spLocks noGrp="1"/>
          </p:cNvSpPr>
          <p:nvPr>
            <p:ph type="ctrTitle"/>
          </p:nvPr>
        </p:nvSpPr>
        <p:spPr>
          <a:xfrm>
            <a:off x="1524000" y="250371"/>
            <a:ext cx="9144000" cy="1115106"/>
          </a:xfrm>
        </p:spPr>
        <p:txBody>
          <a:bodyPr/>
          <a:lstStyle/>
          <a:p>
            <a:r>
              <a:rPr lang="en-GB" dirty="0"/>
              <a:t>Being flexible and efficient</a:t>
            </a:r>
          </a:p>
        </p:txBody>
      </p:sp>
      <p:sp>
        <p:nvSpPr>
          <p:cNvPr id="3" name="Subtitle 2">
            <a:extLst>
              <a:ext uri="{FF2B5EF4-FFF2-40B4-BE49-F238E27FC236}">
                <a16:creationId xmlns:a16="http://schemas.microsoft.com/office/drawing/2014/main" id="{15ECCF41-85C9-7265-741A-9C0F53FC6850}"/>
              </a:ext>
            </a:extLst>
          </p:cNvPr>
          <p:cNvSpPr>
            <a:spLocks noGrp="1"/>
          </p:cNvSpPr>
          <p:nvPr>
            <p:ph type="subTitle" idx="1"/>
          </p:nvPr>
        </p:nvSpPr>
        <p:spPr>
          <a:xfrm>
            <a:off x="1524000" y="1773238"/>
            <a:ext cx="9144000" cy="4017962"/>
          </a:xfrm>
        </p:spPr>
        <p:txBody>
          <a:bodyPr>
            <a:normAutofit fontScale="70000" lnSpcReduction="20000"/>
          </a:bodyPr>
          <a:lstStyle/>
          <a:p>
            <a:r>
              <a:rPr lang="en-US" sz="5100" dirty="0"/>
              <a:t>Knowing facts and how they relate to each other </a:t>
            </a:r>
          </a:p>
          <a:p>
            <a:r>
              <a:rPr lang="en-US" sz="5100" dirty="0"/>
              <a:t>If we know this what else do we know? </a:t>
            </a:r>
          </a:p>
          <a:p>
            <a:r>
              <a:rPr lang="en-US" sz="6300" dirty="0">
                <a:solidFill>
                  <a:srgbClr val="FF0000"/>
                </a:solidFill>
              </a:rPr>
              <a:t>4 x 5 = 20 so I know 4 x 50 = 200 </a:t>
            </a:r>
          </a:p>
          <a:p>
            <a:endParaRPr lang="en-US" sz="5100" dirty="0"/>
          </a:p>
          <a:p>
            <a:r>
              <a:rPr lang="en-US" sz="5100" dirty="0"/>
              <a:t>Molly has 2 baskets with 6 apples in each. How many apples does she have altogether?</a:t>
            </a:r>
          </a:p>
          <a:p>
            <a:r>
              <a:rPr lang="en-US" sz="5100" dirty="0">
                <a:solidFill>
                  <a:srgbClr val="FF0000"/>
                </a:solidFill>
              </a:rPr>
              <a:t>** Do I need to know my 6 times table?**</a:t>
            </a:r>
            <a:endParaRPr lang="en-GB" sz="2800" dirty="0">
              <a:solidFill>
                <a:srgbClr val="FF0000"/>
              </a:solidFill>
            </a:endParaRPr>
          </a:p>
        </p:txBody>
      </p:sp>
    </p:spTree>
    <p:extLst>
      <p:ext uri="{BB962C8B-B14F-4D97-AF65-F5344CB8AC3E}">
        <p14:creationId xmlns:p14="http://schemas.microsoft.com/office/powerpoint/2010/main" val="1302917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11 and 12 times tables </a:t>
            </a:r>
          </a:p>
        </p:txBody>
      </p:sp>
      <p:sp>
        <p:nvSpPr>
          <p:cNvPr id="3" name="Content Placeholder 2"/>
          <p:cNvSpPr>
            <a:spLocks noGrp="1"/>
          </p:cNvSpPr>
          <p:nvPr>
            <p:ph idx="1"/>
          </p:nvPr>
        </p:nvSpPr>
        <p:spPr/>
        <p:txBody>
          <a:bodyPr/>
          <a:lstStyle/>
          <a:p>
            <a:r>
              <a:rPr lang="en-GB"/>
              <a:t>If pupils have a secure knowledge of the 10 and 2 times tables, they can use this to help with the 12 times tables.</a:t>
            </a:r>
          </a:p>
          <a:p>
            <a:endParaRPr lang="en-GB"/>
          </a:p>
          <a:p>
            <a:r>
              <a:rPr lang="en-GB"/>
              <a:t>E.g. 12 x 8 = (10 x 8) + (2 x 8)  </a:t>
            </a:r>
          </a:p>
          <a:p>
            <a:endParaRPr lang="en-GB"/>
          </a:p>
          <a:p>
            <a:r>
              <a:rPr lang="en-GB"/>
              <a:t> 80 + 16 = 96 </a:t>
            </a:r>
          </a:p>
        </p:txBody>
      </p:sp>
    </p:spTree>
    <p:extLst>
      <p:ext uri="{BB962C8B-B14F-4D97-AF65-F5344CB8AC3E}">
        <p14:creationId xmlns:p14="http://schemas.microsoft.com/office/powerpoint/2010/main" val="309739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4" y="596786"/>
            <a:ext cx="9472220" cy="1325563"/>
          </a:xfrm>
        </p:spPr>
        <p:txBody>
          <a:bodyPr>
            <a:normAutofit fontScale="90000"/>
          </a:bodyPr>
          <a:lstStyle/>
          <a:p>
            <a:pPr algn="ctr"/>
            <a:r>
              <a:rPr lang="en-GB"/>
              <a:t>Associated facts</a:t>
            </a:r>
            <a:br>
              <a:rPr lang="en-GB"/>
            </a:br>
            <a:br>
              <a:rPr lang="en-GB"/>
            </a:br>
            <a:r>
              <a:rPr lang="en-GB"/>
              <a:t>7 x 8 = 56</a:t>
            </a:r>
          </a:p>
        </p:txBody>
      </p:sp>
      <p:sp>
        <p:nvSpPr>
          <p:cNvPr id="3" name="Content Placeholder 2"/>
          <p:cNvSpPr>
            <a:spLocks noGrp="1"/>
          </p:cNvSpPr>
          <p:nvPr>
            <p:ph idx="1"/>
          </p:nvPr>
        </p:nvSpPr>
        <p:spPr>
          <a:xfrm>
            <a:off x="1230086" y="2732108"/>
            <a:ext cx="10515600" cy="4351338"/>
          </a:xfrm>
        </p:spPr>
        <p:txBody>
          <a:bodyPr/>
          <a:lstStyle/>
          <a:p>
            <a:r>
              <a:rPr lang="en-GB"/>
              <a:t>What associated facts do you know?</a:t>
            </a:r>
          </a:p>
          <a:p>
            <a:endParaRPr lang="en-GB"/>
          </a:p>
          <a:p>
            <a:r>
              <a:rPr lang="en-GB"/>
              <a:t>8 x 7 = 56</a:t>
            </a:r>
          </a:p>
          <a:p>
            <a:r>
              <a:rPr lang="en-GB"/>
              <a:t>56 </a:t>
            </a:r>
            <a:r>
              <a:rPr lang="en-GB">
                <a:latin typeface="Calibri" panose="020F0502020204030204" pitchFamily="34" charset="0"/>
                <a:cs typeface="Calibri" panose="020F0502020204030204" pitchFamily="34" charset="0"/>
              </a:rPr>
              <a:t>÷ 8 = 7</a:t>
            </a:r>
          </a:p>
          <a:p>
            <a:r>
              <a:rPr lang="en-GB">
                <a:latin typeface="Calibri" panose="020F0502020204030204" pitchFamily="34" charset="0"/>
                <a:cs typeface="Calibri" panose="020F0502020204030204" pitchFamily="34" charset="0"/>
              </a:rPr>
              <a:t>56 ÷ 7 = 8</a:t>
            </a:r>
          </a:p>
          <a:p>
            <a:r>
              <a:rPr lang="en-GB">
                <a:latin typeface="Calibri" panose="020F0502020204030204" pitchFamily="34" charset="0"/>
                <a:cs typeface="Calibri" panose="020F0502020204030204" pitchFamily="34" charset="0"/>
              </a:rPr>
              <a:t>560 ÷ 7 = 70</a:t>
            </a:r>
          </a:p>
          <a:p>
            <a:r>
              <a:rPr lang="en-GB">
                <a:latin typeface="Calibri" panose="020F0502020204030204" pitchFamily="34" charset="0"/>
                <a:cs typeface="Calibri" panose="020F0502020204030204" pitchFamily="34" charset="0"/>
              </a:rPr>
              <a:t>70 x 80 = 5600 etc. </a:t>
            </a:r>
            <a:endParaRPr lang="en-GB"/>
          </a:p>
        </p:txBody>
      </p:sp>
    </p:spTree>
    <p:extLst>
      <p:ext uri="{BB962C8B-B14F-4D97-AF65-F5344CB8AC3E}">
        <p14:creationId xmlns:p14="http://schemas.microsoft.com/office/powerpoint/2010/main" val="281072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Spotting Patterns</a:t>
            </a:r>
          </a:p>
        </p:txBody>
      </p:sp>
      <p:sp>
        <p:nvSpPr>
          <p:cNvPr id="3" name="Content Placeholder 2"/>
          <p:cNvSpPr>
            <a:spLocks noGrp="1"/>
          </p:cNvSpPr>
          <p:nvPr>
            <p:ph idx="1"/>
          </p:nvPr>
        </p:nvSpPr>
        <p:spPr/>
        <p:txBody>
          <a:bodyPr/>
          <a:lstStyle/>
          <a:p>
            <a:r>
              <a:rPr lang="en-GB"/>
              <a:t>What do you notice when you multiply an even number by 6?</a:t>
            </a:r>
          </a:p>
          <a:p>
            <a:endParaRPr lang="en-GB"/>
          </a:p>
          <a:p>
            <a:r>
              <a:rPr lang="en-GB"/>
              <a:t>6 X </a:t>
            </a:r>
            <a:r>
              <a:rPr lang="en-GB">
                <a:solidFill>
                  <a:srgbClr val="FF0000"/>
                </a:solidFill>
              </a:rPr>
              <a:t>2</a:t>
            </a:r>
            <a:r>
              <a:rPr lang="en-GB"/>
              <a:t> = 1</a:t>
            </a:r>
            <a:r>
              <a:rPr lang="en-GB">
                <a:solidFill>
                  <a:srgbClr val="FF0000"/>
                </a:solidFill>
              </a:rPr>
              <a:t>2</a:t>
            </a:r>
          </a:p>
          <a:p>
            <a:r>
              <a:rPr lang="en-GB"/>
              <a:t>6 X</a:t>
            </a:r>
            <a:r>
              <a:rPr lang="en-GB">
                <a:solidFill>
                  <a:srgbClr val="FF0000"/>
                </a:solidFill>
              </a:rPr>
              <a:t> 4 </a:t>
            </a:r>
            <a:r>
              <a:rPr lang="en-GB"/>
              <a:t>= 2</a:t>
            </a:r>
            <a:r>
              <a:rPr lang="en-GB">
                <a:solidFill>
                  <a:srgbClr val="FF0000"/>
                </a:solidFill>
              </a:rPr>
              <a:t>4</a:t>
            </a:r>
          </a:p>
          <a:p>
            <a:r>
              <a:rPr lang="en-GB"/>
              <a:t>6 X </a:t>
            </a:r>
            <a:r>
              <a:rPr lang="en-GB">
                <a:solidFill>
                  <a:srgbClr val="FF0000"/>
                </a:solidFill>
              </a:rPr>
              <a:t>6 </a:t>
            </a:r>
            <a:r>
              <a:rPr lang="en-GB"/>
              <a:t>= 3</a:t>
            </a:r>
            <a:r>
              <a:rPr lang="en-GB">
                <a:solidFill>
                  <a:srgbClr val="FF0000"/>
                </a:solidFill>
              </a:rPr>
              <a:t>6</a:t>
            </a:r>
          </a:p>
          <a:p>
            <a:r>
              <a:rPr lang="en-GB"/>
              <a:t>6 X </a:t>
            </a:r>
            <a:r>
              <a:rPr lang="en-GB">
                <a:solidFill>
                  <a:srgbClr val="FF0000"/>
                </a:solidFill>
              </a:rPr>
              <a:t>8 </a:t>
            </a:r>
            <a:r>
              <a:rPr lang="en-GB"/>
              <a:t>= 4</a:t>
            </a:r>
            <a:r>
              <a:rPr lang="en-GB">
                <a:solidFill>
                  <a:srgbClr val="FF0000"/>
                </a:solidFill>
              </a:rPr>
              <a:t>8</a:t>
            </a:r>
          </a:p>
          <a:p>
            <a:r>
              <a:rPr lang="en-GB"/>
              <a:t>6 X 1</a:t>
            </a:r>
            <a:r>
              <a:rPr lang="en-GB">
                <a:solidFill>
                  <a:srgbClr val="FF0000"/>
                </a:solidFill>
              </a:rPr>
              <a:t>0 </a:t>
            </a:r>
            <a:r>
              <a:rPr lang="en-GB"/>
              <a:t>= 6</a:t>
            </a:r>
            <a:r>
              <a:rPr lang="en-GB">
                <a:solidFill>
                  <a:srgbClr val="FF0000"/>
                </a:solidFill>
              </a:rPr>
              <a:t>0</a:t>
            </a:r>
          </a:p>
          <a:p>
            <a:r>
              <a:rPr lang="en-GB"/>
              <a:t>6 X 1</a:t>
            </a:r>
            <a:r>
              <a:rPr lang="en-GB">
                <a:solidFill>
                  <a:srgbClr val="FF0000"/>
                </a:solidFill>
              </a:rPr>
              <a:t>2 </a:t>
            </a:r>
            <a:r>
              <a:rPr lang="en-GB"/>
              <a:t>= 7</a:t>
            </a:r>
            <a:r>
              <a:rPr lang="en-GB">
                <a:solidFill>
                  <a:srgbClr val="FF0000"/>
                </a:solidFill>
              </a:rPr>
              <a:t>2</a:t>
            </a:r>
            <a:endParaRPr lang="en-GB"/>
          </a:p>
        </p:txBody>
      </p:sp>
    </p:spTree>
    <p:extLst>
      <p:ext uri="{BB962C8B-B14F-4D97-AF65-F5344CB8AC3E}">
        <p14:creationId xmlns:p14="http://schemas.microsoft.com/office/powerpoint/2010/main" val="31975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1179226" y="1280679"/>
            <a:ext cx="9833548" cy="1325563"/>
          </a:xfrm>
        </p:spPr>
        <p:txBody>
          <a:bodyPr anchor="b">
            <a:normAutofit/>
          </a:bodyPr>
          <a:lstStyle/>
          <a:p>
            <a:pPr algn="ctr"/>
            <a:r>
              <a:rPr lang="en-GB" sz="4800">
                <a:solidFill>
                  <a:schemeClr val="tx2"/>
                </a:solidFill>
              </a:rPr>
              <a:t>Aims for today</a:t>
            </a:r>
          </a:p>
        </p:txBody>
      </p:sp>
      <p:grpSp>
        <p:nvGrpSpPr>
          <p:cNvPr id="28" name="Group 27">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9" name="Freeform: Shape 14">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5">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6">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7">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Content Placeholder 2"/>
          <p:cNvSpPr>
            <a:spLocks noGrp="1"/>
          </p:cNvSpPr>
          <p:nvPr>
            <p:ph idx="1"/>
          </p:nvPr>
        </p:nvSpPr>
        <p:spPr>
          <a:xfrm>
            <a:off x="2206748" y="2748101"/>
            <a:ext cx="9833548" cy="2693976"/>
          </a:xfrm>
        </p:spPr>
        <p:txBody>
          <a:bodyPr>
            <a:noAutofit/>
          </a:bodyPr>
          <a:lstStyle/>
          <a:p>
            <a:endParaRPr lang="en-GB" dirty="0">
              <a:solidFill>
                <a:schemeClr val="tx2"/>
              </a:solidFill>
            </a:endParaRPr>
          </a:p>
          <a:p>
            <a:r>
              <a:rPr lang="en-GB" dirty="0">
                <a:solidFill>
                  <a:schemeClr val="tx2"/>
                </a:solidFill>
              </a:rPr>
              <a:t>National expectations and wider importance</a:t>
            </a:r>
          </a:p>
          <a:p>
            <a:r>
              <a:rPr lang="en-GB" dirty="0">
                <a:solidFill>
                  <a:schemeClr val="tx2"/>
                </a:solidFill>
              </a:rPr>
              <a:t>Year 4 times tables check</a:t>
            </a:r>
          </a:p>
          <a:p>
            <a:r>
              <a:rPr lang="en-GB" dirty="0">
                <a:solidFill>
                  <a:schemeClr val="tx2"/>
                </a:solidFill>
              </a:rPr>
              <a:t>The teaching approach at St Bega’s</a:t>
            </a:r>
          </a:p>
          <a:p>
            <a:r>
              <a:rPr lang="en-GB" dirty="0">
                <a:solidFill>
                  <a:schemeClr val="tx2"/>
                </a:solidFill>
              </a:rPr>
              <a:t>Supporting your child at home</a:t>
            </a:r>
          </a:p>
          <a:p>
            <a:r>
              <a:rPr lang="en-GB" dirty="0">
                <a:solidFill>
                  <a:schemeClr val="tx2"/>
                </a:solidFill>
              </a:rPr>
              <a:t>Useful resources</a:t>
            </a:r>
          </a:p>
        </p:txBody>
      </p:sp>
      <p:grpSp>
        <p:nvGrpSpPr>
          <p:cNvPr id="34" name="Group 33">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7" cy="2175328"/>
            <a:chOff x="-305" y="-1"/>
            <a:chExt cx="3832880" cy="2876136"/>
          </a:xfrm>
        </p:grpSpPr>
        <p:sp>
          <p:nvSpPr>
            <p:cNvPr id="21" name="Freeform: Shape 20">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blue and yellow logo&#10;&#10;Description automatically generated">
            <a:extLst>
              <a:ext uri="{FF2B5EF4-FFF2-40B4-BE49-F238E27FC236}">
                <a16:creationId xmlns:a16="http://schemas.microsoft.com/office/drawing/2014/main" id="{59A015A0-A442-06C3-5502-298A396C4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56" y="282030"/>
            <a:ext cx="1486016" cy="1479198"/>
          </a:xfrm>
          <a:prstGeom prst="rect">
            <a:avLst/>
          </a:prstGeom>
        </p:spPr>
      </p:pic>
    </p:spTree>
    <p:extLst>
      <p:ext uri="{BB962C8B-B14F-4D97-AF65-F5344CB8AC3E}">
        <p14:creationId xmlns:p14="http://schemas.microsoft.com/office/powerpoint/2010/main" val="155952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3"/>
            <a:ext cx="10515600" cy="1325563"/>
          </a:xfrm>
        </p:spPr>
        <p:txBody>
          <a:bodyPr/>
          <a:lstStyle/>
          <a:p>
            <a:pPr algn="ctr"/>
            <a:r>
              <a:rPr lang="en-GB"/>
              <a:t>9 Times Tables on fingers</a:t>
            </a:r>
          </a:p>
        </p:txBody>
      </p:sp>
      <p:pic>
        <p:nvPicPr>
          <p:cNvPr id="2050" name="Picture 2" descr="Learning Times Tables Using Fingers - Yorkshire-Education-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170" y="1274940"/>
            <a:ext cx="6165660" cy="516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How can you help?</a:t>
            </a:r>
          </a:p>
        </p:txBody>
      </p:sp>
      <p:sp>
        <p:nvSpPr>
          <p:cNvPr id="3" name="Content Placeholder 2"/>
          <p:cNvSpPr>
            <a:spLocks noGrp="1"/>
          </p:cNvSpPr>
          <p:nvPr>
            <p:ph idx="1"/>
          </p:nvPr>
        </p:nvSpPr>
        <p:spPr/>
        <p:txBody>
          <a:bodyPr/>
          <a:lstStyle/>
          <a:p>
            <a:r>
              <a:rPr lang="en-GB"/>
              <a:t>Ensure pupils practise being flexible with their facts.</a:t>
            </a:r>
          </a:p>
          <a:p>
            <a:r>
              <a:rPr lang="en-GB"/>
              <a:t>Skip count backwards and forwards.</a:t>
            </a:r>
          </a:p>
          <a:p>
            <a:r>
              <a:rPr lang="en-GB"/>
              <a:t>Start from different points in the times tables.</a:t>
            </a:r>
          </a:p>
          <a:p>
            <a:r>
              <a:rPr lang="en-GB"/>
              <a:t>Mix in related division facts.</a:t>
            </a:r>
          </a:p>
          <a:p>
            <a:r>
              <a:rPr lang="en-GB"/>
              <a:t>You could use flash cards.</a:t>
            </a:r>
          </a:p>
          <a:p>
            <a:r>
              <a:rPr lang="en-GB"/>
              <a:t>Vary the activities they use to practise. This will help keep it fresh and will help ensure they develop number sentence.</a:t>
            </a:r>
          </a:p>
        </p:txBody>
      </p:sp>
    </p:spTree>
    <p:extLst>
      <p:ext uri="{BB962C8B-B14F-4D97-AF65-F5344CB8AC3E}">
        <p14:creationId xmlns:p14="http://schemas.microsoft.com/office/powerpoint/2010/main" val="251519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How can you help?</a:t>
            </a:r>
          </a:p>
        </p:txBody>
      </p:sp>
      <p:sp>
        <p:nvSpPr>
          <p:cNvPr id="3" name="Content Placeholder 2"/>
          <p:cNvSpPr>
            <a:spLocks noGrp="1"/>
          </p:cNvSpPr>
          <p:nvPr>
            <p:ph idx="1"/>
          </p:nvPr>
        </p:nvSpPr>
        <p:spPr/>
        <p:txBody>
          <a:bodyPr/>
          <a:lstStyle/>
          <a:p>
            <a:r>
              <a:rPr lang="en-GB"/>
              <a:t>Daily practise – little and often.</a:t>
            </a:r>
          </a:p>
          <a:p>
            <a:r>
              <a:rPr lang="en-GB"/>
              <a:t>Make use of the apps and programmes school provides (</a:t>
            </a:r>
            <a:r>
              <a:rPr lang="en-GB" err="1"/>
              <a:t>TTrockstars</a:t>
            </a:r>
            <a:r>
              <a:rPr lang="en-GB"/>
              <a:t>).</a:t>
            </a:r>
          </a:p>
          <a:p>
            <a:r>
              <a:rPr lang="en-GB"/>
              <a:t>Make it competitive – can they beat their own score, siblings, you etc.</a:t>
            </a:r>
          </a:p>
          <a:p>
            <a:r>
              <a:rPr lang="en-GB"/>
              <a:t>All the strategies shown are used to build up fluency and get pupils to a point where they can recall all the times tables facts (12 x 12).</a:t>
            </a:r>
          </a:p>
        </p:txBody>
      </p:sp>
      <p:pic>
        <p:nvPicPr>
          <p:cNvPr id="4098"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618" y="5883274"/>
            <a:ext cx="1238250"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095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068EA-5C83-0ADB-9A26-F48E6F7CD8C9}"/>
              </a:ext>
            </a:extLst>
          </p:cNvPr>
          <p:cNvPicPr>
            <a:picLocks noChangeAspect="1"/>
          </p:cNvPicPr>
          <p:nvPr/>
        </p:nvPicPr>
        <p:blipFill>
          <a:blip r:embed="rId2"/>
          <a:stretch>
            <a:fillRect/>
          </a:stretch>
        </p:blipFill>
        <p:spPr>
          <a:xfrm>
            <a:off x="1809546" y="1690019"/>
            <a:ext cx="2847686" cy="5078628"/>
          </a:xfrm>
          <a:prstGeom prst="rect">
            <a:avLst/>
          </a:prstGeom>
        </p:spPr>
      </p:pic>
      <p:pic>
        <p:nvPicPr>
          <p:cNvPr id="5" name="Picture 4">
            <a:extLst>
              <a:ext uri="{FF2B5EF4-FFF2-40B4-BE49-F238E27FC236}">
                <a16:creationId xmlns:a16="http://schemas.microsoft.com/office/drawing/2014/main" id="{D5C06EBE-33FB-E979-EA9F-3F9CC2D115E4}"/>
              </a:ext>
            </a:extLst>
          </p:cNvPr>
          <p:cNvPicPr>
            <a:picLocks noChangeAspect="1"/>
          </p:cNvPicPr>
          <p:nvPr/>
        </p:nvPicPr>
        <p:blipFill>
          <a:blip r:embed="rId3"/>
          <a:stretch>
            <a:fillRect/>
          </a:stretch>
        </p:blipFill>
        <p:spPr>
          <a:xfrm>
            <a:off x="4895976" y="112081"/>
            <a:ext cx="6698861" cy="3447865"/>
          </a:xfrm>
          <a:prstGeom prst="rect">
            <a:avLst/>
          </a:prstGeom>
        </p:spPr>
      </p:pic>
      <p:pic>
        <p:nvPicPr>
          <p:cNvPr id="7" name="Picture 6">
            <a:extLst>
              <a:ext uri="{FF2B5EF4-FFF2-40B4-BE49-F238E27FC236}">
                <a16:creationId xmlns:a16="http://schemas.microsoft.com/office/drawing/2014/main" id="{B659C01E-E0E6-C397-4227-5334D525E1EF}"/>
              </a:ext>
            </a:extLst>
          </p:cNvPr>
          <p:cNvPicPr>
            <a:picLocks noChangeAspect="1"/>
          </p:cNvPicPr>
          <p:nvPr/>
        </p:nvPicPr>
        <p:blipFill>
          <a:blip r:embed="rId4"/>
          <a:stretch>
            <a:fillRect/>
          </a:stretch>
        </p:blipFill>
        <p:spPr>
          <a:xfrm>
            <a:off x="4811696" y="3687464"/>
            <a:ext cx="7258420" cy="3119489"/>
          </a:xfrm>
          <a:prstGeom prst="rect">
            <a:avLst/>
          </a:prstGeom>
        </p:spPr>
      </p:pic>
      <p:pic>
        <p:nvPicPr>
          <p:cNvPr id="8" name="Picture 10" descr="KSA students battle in TT Rockstars Times Tables Challenge - Kettering  Science Academy">
            <a:extLst>
              <a:ext uri="{FF2B5EF4-FFF2-40B4-BE49-F238E27FC236}">
                <a16:creationId xmlns:a16="http://schemas.microsoft.com/office/drawing/2014/main" id="{86EECF2D-C6C3-BBAF-C8E6-8D98BBCC0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550" y="112081"/>
            <a:ext cx="2357677" cy="14376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875" y="6028462"/>
            <a:ext cx="4895699" cy="646331"/>
          </a:xfrm>
          <a:prstGeom prst="rect">
            <a:avLst/>
          </a:prstGeom>
        </p:spPr>
        <p:txBody>
          <a:bodyPr wrap="none">
            <a:spAutoFit/>
          </a:bodyPr>
          <a:lstStyle/>
          <a:p>
            <a:r>
              <a:rPr lang="en-GB">
                <a:hlinkClick r:id="rId6"/>
              </a:rPr>
              <a:t>https://www.youtube.com/watch?v=93d7J5-9Ylw</a:t>
            </a:r>
            <a:r>
              <a:rPr lang="en-GB"/>
              <a:t> </a:t>
            </a:r>
          </a:p>
          <a:p>
            <a:r>
              <a:rPr lang="en-GB"/>
              <a:t>from 1 minute </a:t>
            </a:r>
          </a:p>
        </p:txBody>
      </p:sp>
      <p:sp>
        <p:nvSpPr>
          <p:cNvPr id="4" name="Rectangle 1"/>
          <p:cNvSpPr/>
          <p:nvPr/>
        </p:nvSpPr>
        <p:spPr>
          <a:xfrm>
            <a:off x="66875" y="6028462"/>
            <a:ext cx="4895699" cy="646331"/>
          </a:xfrm>
          <a:prstGeom prst="rect">
            <a:avLst/>
          </a:prstGeom>
        </p:spPr>
        <p:txBody>
          <a:bodyPr wrap="none">
            <a:spAutoFit/>
          </a:bodyPr>
          <a:lstStyle/>
          <a:p>
            <a:r>
              <a:rPr lang="en-GB">
                <a:hlinkClick r:id="rId6"/>
              </a:rPr>
              <a:t>https://www.youtube.com/watch?v=93d7J5-9Ylw</a:t>
            </a:r>
            <a:r>
              <a:rPr lang="en-GB"/>
              <a:t> </a:t>
            </a:r>
          </a:p>
          <a:p>
            <a:r>
              <a:rPr lang="en-GB"/>
              <a:t>from 1 minute </a:t>
            </a:r>
          </a:p>
        </p:txBody>
      </p:sp>
    </p:spTree>
    <p:extLst>
      <p:ext uri="{BB962C8B-B14F-4D97-AF65-F5344CB8AC3E}">
        <p14:creationId xmlns:p14="http://schemas.microsoft.com/office/powerpoint/2010/main" val="2947679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605858"/>
            <a:ext cx="10515600" cy="602117"/>
          </a:xfrm>
        </p:spPr>
        <p:txBody>
          <a:bodyPr>
            <a:normAutofit fontScale="90000"/>
          </a:bodyPr>
          <a:lstStyle/>
          <a:p>
            <a:pPr algn="ctr"/>
            <a:r>
              <a:rPr lang="en-GB"/>
              <a:t>Tricky facts</a:t>
            </a:r>
          </a:p>
        </p:txBody>
      </p:sp>
      <p:sp>
        <p:nvSpPr>
          <p:cNvPr id="3" name="Content Placeholder 2"/>
          <p:cNvSpPr>
            <a:spLocks noGrp="1"/>
          </p:cNvSpPr>
          <p:nvPr>
            <p:ph idx="1"/>
          </p:nvPr>
        </p:nvSpPr>
        <p:spPr>
          <a:xfrm>
            <a:off x="415925" y="1207975"/>
            <a:ext cx="11423774" cy="5014346"/>
          </a:xfrm>
        </p:spPr>
        <p:txBody>
          <a:bodyPr>
            <a:normAutofit fontScale="92500"/>
          </a:bodyPr>
          <a:lstStyle/>
          <a:p>
            <a:r>
              <a:rPr lang="en-GB"/>
              <a:t>Pupils will often struggle on a few facts.</a:t>
            </a:r>
          </a:p>
          <a:p>
            <a:r>
              <a:rPr lang="en-GB"/>
              <a:t>You can use </a:t>
            </a:r>
            <a:r>
              <a:rPr lang="en-GB" err="1"/>
              <a:t>TTrockstars</a:t>
            </a:r>
            <a:r>
              <a:rPr lang="en-GB"/>
              <a:t> to help spot the facts they are regularly getting wrong.</a:t>
            </a:r>
          </a:p>
          <a:p>
            <a:r>
              <a:rPr lang="en-GB"/>
              <a:t>Display these facts around the house (fridge, bedroom, living room).</a:t>
            </a:r>
          </a:p>
          <a:p>
            <a:r>
              <a:rPr lang="en-GB"/>
              <a:t>Revise that fact as regularly as possible over the period of a few weeks.</a:t>
            </a:r>
          </a:p>
          <a:p>
            <a:r>
              <a:rPr lang="en-GB"/>
              <a:t>Intensive focus on one fact will help it stick in their memories. E.g. ask on the way to and from school, before dinner, after brushing teeth, waiting to cross the road etc.</a:t>
            </a:r>
          </a:p>
          <a:p>
            <a:r>
              <a:rPr lang="en-GB"/>
              <a:t>When they get more confident revisit it less regularly but don’t forget about it. </a:t>
            </a:r>
          </a:p>
          <a:p>
            <a:r>
              <a:rPr lang="en-GB"/>
              <a:t>You can also help them create a rhyme or saying to help them remember it.  </a:t>
            </a:r>
            <a:r>
              <a:rPr lang="en-GB">
                <a:solidFill>
                  <a:srgbClr val="FF0000"/>
                </a:solidFill>
              </a:rPr>
              <a:t>I ate and I ate until I was sick on the floor ( 8 x 8 is 64)</a:t>
            </a:r>
          </a:p>
          <a:p>
            <a:r>
              <a:rPr lang="en-GB">
                <a:solidFill>
                  <a:srgbClr val="FF0000"/>
                </a:solidFill>
              </a:rPr>
              <a:t>5678 Consecutive numbers -  56 = 7 x 8</a:t>
            </a:r>
          </a:p>
        </p:txBody>
      </p:sp>
    </p:spTree>
    <p:extLst>
      <p:ext uri="{BB962C8B-B14F-4D97-AF65-F5344CB8AC3E}">
        <p14:creationId xmlns:p14="http://schemas.microsoft.com/office/powerpoint/2010/main" val="372476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E409-0C62-11B6-2755-F0BC98CB2F83}"/>
              </a:ext>
            </a:extLst>
          </p:cNvPr>
          <p:cNvSpPr txBox="1"/>
          <p:nvPr/>
        </p:nvSpPr>
        <p:spPr>
          <a:xfrm>
            <a:off x="249594" y="6016986"/>
            <a:ext cx="6097554" cy="646331"/>
          </a:xfrm>
          <a:prstGeom prst="rect">
            <a:avLst/>
          </a:prstGeom>
          <a:noFill/>
        </p:spPr>
        <p:txBody>
          <a:bodyPr wrap="square">
            <a:spAutoFit/>
          </a:bodyPr>
          <a:lstStyle/>
          <a:p>
            <a:r>
              <a:rPr lang="en-GB">
                <a:hlinkClick r:id="rId2"/>
              </a:rPr>
              <a:t>https://www.topmarks.co.uk/maths-games/7-11-years/times-tables</a:t>
            </a:r>
            <a:r>
              <a:rPr lang="en-GB"/>
              <a:t> </a:t>
            </a:r>
          </a:p>
        </p:txBody>
      </p:sp>
      <p:pic>
        <p:nvPicPr>
          <p:cNvPr id="5" name="Picture 4">
            <a:extLst>
              <a:ext uri="{FF2B5EF4-FFF2-40B4-BE49-F238E27FC236}">
                <a16:creationId xmlns:a16="http://schemas.microsoft.com/office/drawing/2014/main" id="{808AEC61-BAAF-5140-55B2-9720588E4076}"/>
              </a:ext>
            </a:extLst>
          </p:cNvPr>
          <p:cNvPicPr>
            <a:picLocks noChangeAspect="1"/>
          </p:cNvPicPr>
          <p:nvPr/>
        </p:nvPicPr>
        <p:blipFill>
          <a:blip r:embed="rId3"/>
          <a:stretch>
            <a:fillRect/>
          </a:stretch>
        </p:blipFill>
        <p:spPr>
          <a:xfrm>
            <a:off x="189988" y="189819"/>
            <a:ext cx="5906012" cy="1882303"/>
          </a:xfrm>
          <a:prstGeom prst="rect">
            <a:avLst/>
          </a:prstGeom>
        </p:spPr>
      </p:pic>
      <p:pic>
        <p:nvPicPr>
          <p:cNvPr id="7" name="Picture 6">
            <a:extLst>
              <a:ext uri="{FF2B5EF4-FFF2-40B4-BE49-F238E27FC236}">
                <a16:creationId xmlns:a16="http://schemas.microsoft.com/office/drawing/2014/main" id="{9CD048B3-E656-6091-74B7-DB5DA24879E0}"/>
              </a:ext>
            </a:extLst>
          </p:cNvPr>
          <p:cNvPicPr>
            <a:picLocks noChangeAspect="1"/>
          </p:cNvPicPr>
          <p:nvPr/>
        </p:nvPicPr>
        <p:blipFill>
          <a:blip r:embed="rId4"/>
          <a:stretch>
            <a:fillRect/>
          </a:stretch>
        </p:blipFill>
        <p:spPr>
          <a:xfrm>
            <a:off x="2300813" y="2072122"/>
            <a:ext cx="6111770" cy="1882303"/>
          </a:xfrm>
          <a:prstGeom prst="rect">
            <a:avLst/>
          </a:prstGeom>
        </p:spPr>
      </p:pic>
      <p:pic>
        <p:nvPicPr>
          <p:cNvPr id="9" name="Picture 8">
            <a:extLst>
              <a:ext uri="{FF2B5EF4-FFF2-40B4-BE49-F238E27FC236}">
                <a16:creationId xmlns:a16="http://schemas.microsoft.com/office/drawing/2014/main" id="{E1EB907E-34BE-BCC8-27D3-14D3C815B04D}"/>
              </a:ext>
            </a:extLst>
          </p:cNvPr>
          <p:cNvPicPr>
            <a:picLocks noChangeAspect="1"/>
          </p:cNvPicPr>
          <p:nvPr/>
        </p:nvPicPr>
        <p:blipFill>
          <a:blip r:embed="rId5"/>
          <a:stretch>
            <a:fillRect/>
          </a:stretch>
        </p:blipFill>
        <p:spPr>
          <a:xfrm>
            <a:off x="5356698" y="4066097"/>
            <a:ext cx="6294665" cy="1950889"/>
          </a:xfrm>
          <a:prstGeom prst="rect">
            <a:avLst/>
          </a:prstGeom>
        </p:spPr>
      </p:pic>
    </p:spTree>
    <p:extLst>
      <p:ext uri="{BB962C8B-B14F-4D97-AF65-F5344CB8AC3E}">
        <p14:creationId xmlns:p14="http://schemas.microsoft.com/office/powerpoint/2010/main" val="345678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t>Questions? </a:t>
            </a:r>
          </a:p>
        </p:txBody>
      </p:sp>
      <p:sp>
        <p:nvSpPr>
          <p:cNvPr id="3" name="Content Placeholder 2"/>
          <p:cNvSpPr>
            <a:spLocks noGrp="1"/>
          </p:cNvSpPr>
          <p:nvPr>
            <p:ph idx="1"/>
          </p:nvPr>
        </p:nvSpPr>
        <p:spPr/>
        <p:txBody>
          <a:bodyPr>
            <a:normAutofit/>
          </a:bodyPr>
          <a:lstStyle/>
          <a:p>
            <a:pPr marL="0" indent="0">
              <a:buNone/>
            </a:pPr>
            <a:endParaRPr lang="en-GB" sz="4800"/>
          </a:p>
          <a:p>
            <a:pPr marL="0" indent="0">
              <a:buNone/>
            </a:pPr>
            <a:endParaRPr lang="en-GB" sz="4800"/>
          </a:p>
          <a:p>
            <a:pPr marL="0" indent="0" algn="ctr">
              <a:buNone/>
            </a:pPr>
            <a:r>
              <a:rPr lang="en-GB" sz="4800"/>
              <a:t>Thank you </a:t>
            </a:r>
          </a:p>
        </p:txBody>
      </p:sp>
    </p:spTree>
    <p:extLst>
      <p:ext uri="{BB962C8B-B14F-4D97-AF65-F5344CB8AC3E}">
        <p14:creationId xmlns:p14="http://schemas.microsoft.com/office/powerpoint/2010/main" val="5549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National Expectations</a:t>
            </a:r>
          </a:p>
        </p:txBody>
      </p:sp>
      <p:pic>
        <p:nvPicPr>
          <p:cNvPr id="6" name="Content Placeholder 5"/>
          <p:cNvPicPr>
            <a:picLocks noGrp="1" noChangeAspect="1"/>
          </p:cNvPicPr>
          <p:nvPr>
            <p:ph idx="1"/>
          </p:nvPr>
        </p:nvPicPr>
        <p:blipFill>
          <a:blip r:embed="rId2"/>
          <a:stretch>
            <a:fillRect/>
          </a:stretch>
        </p:blipFill>
        <p:spPr>
          <a:xfrm>
            <a:off x="406632" y="1812049"/>
            <a:ext cx="8025935" cy="4394199"/>
          </a:xfrm>
          <a:prstGeom prst="rect">
            <a:avLst/>
          </a:prstGeom>
        </p:spPr>
      </p:pic>
      <p:sp>
        <p:nvSpPr>
          <p:cNvPr id="3" name="TextBox 2">
            <a:extLst>
              <a:ext uri="{FF2B5EF4-FFF2-40B4-BE49-F238E27FC236}">
                <a16:creationId xmlns:a16="http://schemas.microsoft.com/office/drawing/2014/main" id="{5C2CE25F-E455-F9B9-EC8F-6963EDB4BD5A}"/>
              </a:ext>
            </a:extLst>
          </p:cNvPr>
          <p:cNvSpPr txBox="1"/>
          <p:nvPr/>
        </p:nvSpPr>
        <p:spPr>
          <a:xfrm>
            <a:off x="8432567" y="5380672"/>
            <a:ext cx="3617919" cy="1477328"/>
          </a:xfrm>
          <a:prstGeom prst="rect">
            <a:avLst/>
          </a:prstGeom>
          <a:noFill/>
        </p:spPr>
        <p:txBody>
          <a:bodyPr wrap="square" rtlCol="0">
            <a:spAutoFit/>
          </a:bodyPr>
          <a:lstStyle/>
          <a:p>
            <a:r>
              <a:rPr lang="en-GB" dirty="0"/>
              <a:t>Knowing times tables quickly and fluently means that other areas of Maths taught in Y5 and Y6 are picked up easier. </a:t>
            </a:r>
          </a:p>
          <a:p>
            <a:r>
              <a:rPr lang="en-GB" dirty="0"/>
              <a:t>Fractions, decimals, angles etc. </a:t>
            </a:r>
          </a:p>
        </p:txBody>
      </p:sp>
    </p:spTree>
    <p:extLst>
      <p:ext uri="{BB962C8B-B14F-4D97-AF65-F5344CB8AC3E}">
        <p14:creationId xmlns:p14="http://schemas.microsoft.com/office/powerpoint/2010/main" val="59485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olourful maths learning objects">
            <a:extLst>
              <a:ext uri="{FF2B5EF4-FFF2-40B4-BE49-F238E27FC236}">
                <a16:creationId xmlns:a16="http://schemas.microsoft.com/office/drawing/2014/main" id="{DDAFF1CA-8FB7-B540-24DA-F3D23710109E}"/>
              </a:ext>
            </a:extLst>
          </p:cNvPr>
          <p:cNvPicPr>
            <a:picLocks noChangeAspect="1"/>
          </p:cNvPicPr>
          <p:nvPr/>
        </p:nvPicPr>
        <p:blipFill rotWithShape="1">
          <a:blip r:embed="rId2"/>
          <a:srcRect t="5369" b="10361"/>
          <a:stretch/>
        </p:blipFill>
        <p:spPr>
          <a:xfrm>
            <a:off x="0" y="1"/>
            <a:ext cx="12192000" cy="6857999"/>
          </a:xfrm>
          <a:prstGeom prst="rect">
            <a:avLst/>
          </a:prstGeom>
        </p:spPr>
      </p:pic>
      <p:sp useBgFill="1">
        <p:nvSpPr>
          <p:cNvPr id="16"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022368" y="486692"/>
            <a:ext cx="4775162" cy="1339382"/>
          </a:xfrm>
        </p:spPr>
        <p:txBody>
          <a:bodyPr>
            <a:normAutofit/>
          </a:bodyPr>
          <a:lstStyle/>
          <a:p>
            <a:pPr algn="ctr"/>
            <a:r>
              <a:rPr lang="en-GB" sz="3600"/>
              <a:t>The Multiplication Tables Check (MTC)</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13745" y="1156383"/>
            <a:ext cx="5282255" cy="5211695"/>
          </a:xfrm>
        </p:spPr>
        <p:txBody>
          <a:bodyPr anchor="ctr">
            <a:normAutofit/>
          </a:bodyPr>
          <a:lstStyle/>
          <a:p>
            <a:pPr>
              <a:spcBef>
                <a:spcPts val="0"/>
              </a:spcBef>
            </a:pPr>
            <a:r>
              <a:rPr lang="en-GB" sz="1600" dirty="0"/>
              <a:t>The Multiplication Tables Check (MTC) will be administered to children in Year 4, from Monday 1</a:t>
            </a:r>
            <a:r>
              <a:rPr lang="en-GB" sz="1600" baseline="30000" dirty="0"/>
              <a:t>st</a:t>
            </a:r>
            <a:r>
              <a:rPr lang="en-GB" sz="1600" dirty="0"/>
              <a:t> June. It is a statutory assessment. </a:t>
            </a:r>
          </a:p>
          <a:p>
            <a:r>
              <a:rPr lang="en-GB" sz="1600" dirty="0"/>
              <a:t>The MTC determines whether Year 4 pupils can recall their multiplication tables up to 12 x 12 fluently as outlined in the National Curriculum. </a:t>
            </a:r>
          </a:p>
          <a:p>
            <a:r>
              <a:rPr lang="en-GB" sz="1600" dirty="0"/>
              <a:t>Children will be tested using an </a:t>
            </a:r>
            <a:r>
              <a:rPr lang="en-GB" sz="1600" dirty="0" err="1"/>
              <a:t>ipad</a:t>
            </a:r>
            <a:r>
              <a:rPr lang="en-GB" sz="1600" dirty="0"/>
              <a:t>, where they will have to answer multiplication questions against a clock. The test will last no longer than 5 minutes; children will have 6 seconds to answer each question in a series of 25.</a:t>
            </a:r>
          </a:p>
          <a:p>
            <a:r>
              <a:rPr lang="en-GB" sz="1600" dirty="0"/>
              <a:t>The results will be reported to the Department of Education.</a:t>
            </a:r>
          </a:p>
        </p:txBody>
      </p:sp>
    </p:spTree>
    <p:extLst>
      <p:ext uri="{BB962C8B-B14F-4D97-AF65-F5344CB8AC3E}">
        <p14:creationId xmlns:p14="http://schemas.microsoft.com/office/powerpoint/2010/main" val="2257676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B4260E-8374-1086-8A78-7EBDF254F1E6}"/>
              </a:ext>
            </a:extLst>
          </p:cNvPr>
          <p:cNvSpPr>
            <a:spLocks noGrp="1"/>
          </p:cNvSpPr>
          <p:nvPr>
            <p:ph type="title"/>
          </p:nvPr>
        </p:nvSpPr>
        <p:spPr>
          <a:xfrm>
            <a:off x="742950" y="742951"/>
            <a:ext cx="3476625" cy="4962524"/>
          </a:xfrm>
        </p:spPr>
        <p:txBody>
          <a:bodyPr vert="horz" lIns="91440" tIns="45720" rIns="91440" bIns="45720" rtlCol="0" anchor="ctr">
            <a:normAutofit/>
          </a:bodyPr>
          <a:lstStyle/>
          <a:p>
            <a:r>
              <a:rPr lang="en-US" sz="4800" kern="1200">
                <a:solidFill>
                  <a:srgbClr val="FFFFFF"/>
                </a:solidFill>
                <a:latin typeface="+mj-lt"/>
                <a:ea typeface="+mj-ea"/>
                <a:cs typeface="+mj-cs"/>
              </a:rPr>
              <a:t>Have a go…</a:t>
            </a:r>
            <a:r>
              <a:rPr lang="en-GB" sz="4800">
                <a:hlinkClick r:id="rId2"/>
              </a:rPr>
              <a:t> https://www.timestables.co.uk/multiplication-tables-check/</a:t>
            </a:r>
            <a:r>
              <a:rPr lang="en-GB" sz="4800"/>
              <a:t> </a:t>
            </a:r>
            <a:endParaRPr lang="en-US" sz="4800" kern="120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80AA6699-F8C4-8EFF-0A43-DA26D2A33F89}"/>
              </a:ext>
            </a:extLst>
          </p:cNvPr>
          <p:cNvPicPr>
            <a:picLocks noGrp="1" noChangeAspect="1"/>
          </p:cNvPicPr>
          <p:nvPr>
            <p:ph idx="1"/>
          </p:nvPr>
        </p:nvPicPr>
        <p:blipFill>
          <a:blip r:embed="rId3"/>
          <a:stretch>
            <a:fillRect/>
          </a:stretch>
        </p:blipFill>
        <p:spPr>
          <a:xfrm>
            <a:off x="5518837" y="492573"/>
            <a:ext cx="5823515" cy="5880796"/>
          </a:xfrm>
          <a:prstGeom prst="rect">
            <a:avLst/>
          </a:prstGeom>
        </p:spPr>
      </p:pic>
    </p:spTree>
    <p:extLst>
      <p:ext uri="{BB962C8B-B14F-4D97-AF65-F5344CB8AC3E}">
        <p14:creationId xmlns:p14="http://schemas.microsoft.com/office/powerpoint/2010/main" val="132855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Arc 2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descr="Multiplication Tables - Why should children learn multiplication tables"/>
          <p:cNvPicPr>
            <a:picLocks noChangeAspect="1" noChangeArrowheads="1"/>
          </p:cNvPicPr>
          <p:nvPr/>
        </p:nvPicPr>
        <p:blipFill rotWithShape="1">
          <a:blip r:embed="rId2">
            <a:extLst>
              <a:ext uri="{28A0092B-C50C-407E-A947-70E740481C1C}">
                <a14:useLocalDpi xmlns:a14="http://schemas.microsoft.com/office/drawing/2010/main" val="0"/>
              </a:ext>
            </a:extLst>
          </a:blip>
          <a:srcRect b="13297"/>
          <a:stretch/>
        </p:blipFill>
        <p:spPr bwMode="auto">
          <a:xfrm>
            <a:off x="703182" y="1961691"/>
            <a:ext cx="4777381" cy="276487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1" name="Content Placeholder 2"/>
          <p:cNvSpPr>
            <a:spLocks noGrp="1"/>
          </p:cNvSpPr>
          <p:nvPr>
            <p:ph idx="1"/>
          </p:nvPr>
        </p:nvSpPr>
        <p:spPr>
          <a:xfrm>
            <a:off x="5894962" y="1984443"/>
            <a:ext cx="5458838" cy="4192520"/>
          </a:xfrm>
        </p:spPr>
        <p:txBody>
          <a:bodyPr>
            <a:normAutofit/>
          </a:bodyPr>
          <a:lstStyle/>
          <a:p>
            <a:r>
              <a:rPr lang="en-GB"/>
              <a:t>Times tables knowledge underpins much of the primary Maths curriculum.</a:t>
            </a:r>
          </a:p>
          <a:p>
            <a:r>
              <a:rPr lang="en-GB"/>
              <a:t>Mastering times tables and having the ability to quickly recall known facts is a necessary step to approaching more challenging topics as they progress through school. </a:t>
            </a:r>
          </a:p>
          <a:p>
            <a:pPr marL="0" indent="0">
              <a:buNone/>
            </a:pPr>
            <a:endParaRPr lang="en-GB"/>
          </a:p>
        </p:txBody>
      </p:sp>
    </p:spTree>
    <p:extLst>
      <p:ext uri="{BB962C8B-B14F-4D97-AF65-F5344CB8AC3E}">
        <p14:creationId xmlns:p14="http://schemas.microsoft.com/office/powerpoint/2010/main" val="326308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5284"/>
            <a:ext cx="11977140" cy="549274"/>
          </a:xfrm>
        </p:spPr>
        <p:txBody>
          <a:bodyPr>
            <a:normAutofit fontScale="90000"/>
          </a:bodyPr>
          <a:lstStyle/>
          <a:p>
            <a:r>
              <a:rPr lang="en-GB"/>
              <a:t>KS2 topics which require times tables knowledge. </a:t>
            </a:r>
          </a:p>
        </p:txBody>
      </p:sp>
      <p:sp>
        <p:nvSpPr>
          <p:cNvPr id="3" name="Content Placeholder 2"/>
          <p:cNvSpPr>
            <a:spLocks noGrp="1"/>
          </p:cNvSpPr>
          <p:nvPr>
            <p:ph idx="1"/>
          </p:nvPr>
        </p:nvSpPr>
        <p:spPr>
          <a:xfrm>
            <a:off x="838200" y="1109272"/>
            <a:ext cx="2909341" cy="5067691"/>
          </a:xfrm>
        </p:spPr>
        <p:txBody>
          <a:bodyPr>
            <a:normAutofit fontScale="92500" lnSpcReduction="20000"/>
          </a:bodyPr>
          <a:lstStyle/>
          <a:p>
            <a:r>
              <a:rPr lang="en-GB" dirty="0"/>
              <a:t>Fractions</a:t>
            </a:r>
          </a:p>
          <a:p>
            <a:r>
              <a:rPr lang="en-GB" dirty="0"/>
              <a:t>Decimals</a:t>
            </a:r>
          </a:p>
          <a:p>
            <a:r>
              <a:rPr lang="en-GB" dirty="0"/>
              <a:t>Multiplication</a:t>
            </a:r>
          </a:p>
          <a:p>
            <a:r>
              <a:rPr lang="en-GB" dirty="0"/>
              <a:t>Division</a:t>
            </a:r>
          </a:p>
          <a:p>
            <a:r>
              <a:rPr lang="en-GB" dirty="0"/>
              <a:t>Area</a:t>
            </a:r>
          </a:p>
          <a:p>
            <a:r>
              <a:rPr lang="en-GB" dirty="0"/>
              <a:t>Ratio</a:t>
            </a:r>
          </a:p>
          <a:p>
            <a:r>
              <a:rPr lang="en-GB" dirty="0"/>
              <a:t>Square and cube numbers</a:t>
            </a:r>
          </a:p>
          <a:p>
            <a:r>
              <a:rPr lang="en-GB" dirty="0"/>
              <a:t>Place value</a:t>
            </a:r>
          </a:p>
          <a:p>
            <a:r>
              <a:rPr lang="en-GB" dirty="0"/>
              <a:t>Prime numbers</a:t>
            </a:r>
          </a:p>
          <a:p>
            <a:r>
              <a:rPr lang="en-GB" dirty="0"/>
              <a:t>Common multiples</a:t>
            </a:r>
          </a:p>
          <a:p>
            <a:r>
              <a:rPr lang="en-GB" dirty="0"/>
              <a:t>Factors</a:t>
            </a:r>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300" y="1109272"/>
            <a:ext cx="7339506" cy="545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2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8200" y="3308025"/>
            <a:ext cx="4539344" cy="2173770"/>
          </a:xfrm>
          <a:prstGeom prst="rect">
            <a:avLst/>
          </a:prstGeom>
        </p:spPr>
      </p:pic>
      <p:sp>
        <p:nvSpPr>
          <p:cNvPr id="2" name="Rectangle 1"/>
          <p:cNvSpPr/>
          <p:nvPr/>
        </p:nvSpPr>
        <p:spPr>
          <a:xfrm>
            <a:off x="6096000" y="978195"/>
            <a:ext cx="5257799" cy="5003113"/>
          </a:xfrm>
          <a:prstGeom prst="rect">
            <a:avLst/>
          </a:prstGeom>
        </p:spPr>
        <p:txBody>
          <a:bodyPr vert="horz" lIns="91440" tIns="45720" rIns="91440" bIns="45720" rtlCol="0" anchor="t">
            <a:normAutofit/>
          </a:bodyPr>
          <a:lstStyle/>
          <a:p>
            <a:pPr fontAlgn="base">
              <a:lnSpc>
                <a:spcPct val="90000"/>
              </a:lnSpc>
              <a:spcAft>
                <a:spcPts val="600"/>
              </a:spcAft>
            </a:pPr>
            <a:r>
              <a:rPr lang="en-US" sz="1700" dirty="0"/>
              <a:t>Numeracy in everyday adult life</a:t>
            </a:r>
            <a:endParaRPr lang="en-US" dirty="0"/>
          </a:p>
          <a:p>
            <a:pPr indent="-228600" fontAlgn="base">
              <a:lnSpc>
                <a:spcPct val="90000"/>
              </a:lnSpc>
              <a:spcAft>
                <a:spcPts val="600"/>
              </a:spcAft>
              <a:buFont typeface="Arial" panose="020B0604020202020204" pitchFamily="34" charset="0"/>
              <a:buChar char="•"/>
            </a:pPr>
            <a:endParaRPr lang="en-US" sz="1700" dirty="0"/>
          </a:p>
          <a:p>
            <a:pPr fontAlgn="base">
              <a:lnSpc>
                <a:spcPct val="90000"/>
              </a:lnSpc>
              <a:spcAft>
                <a:spcPts val="600"/>
              </a:spcAft>
            </a:pPr>
            <a:r>
              <a:rPr lang="en-US" sz="1700" dirty="0"/>
              <a:t>We use numeracy every day in all areas of our lives. Our confidence and ability with numbers impacts us financially, socially, and professionally. It even affects our health and wellbeing. </a:t>
            </a:r>
            <a:endParaRPr lang="en-US" sz="1700" dirty="0">
              <a:ea typeface="Calibri" panose="020F0502020204030204"/>
              <a:cs typeface="Calibri" panose="020F0502020204030204"/>
            </a:endParaRPr>
          </a:p>
          <a:p>
            <a:pPr fontAlgn="base">
              <a:lnSpc>
                <a:spcPct val="90000"/>
              </a:lnSpc>
              <a:spcAft>
                <a:spcPts val="600"/>
              </a:spcAft>
            </a:pPr>
            <a:r>
              <a:rPr lang="en-US" sz="1700" dirty="0"/>
              <a:t>Some examples of the ways we use </a:t>
            </a:r>
            <a:r>
              <a:rPr lang="en-US" sz="1700" dirty="0" err="1"/>
              <a:t>Maths</a:t>
            </a:r>
            <a:r>
              <a:rPr lang="en-US" sz="1700" dirty="0"/>
              <a:t> every day include:</a:t>
            </a:r>
            <a:endParaRPr lang="en-US" sz="1700" dirty="0">
              <a:ea typeface="Calibri" panose="020F0502020204030204"/>
              <a:cs typeface="Calibri" panose="020F0502020204030204"/>
            </a:endParaRPr>
          </a:p>
          <a:p>
            <a:pPr indent="-228600" fontAlgn="base">
              <a:lnSpc>
                <a:spcPct val="90000"/>
              </a:lnSpc>
              <a:spcAft>
                <a:spcPts val="600"/>
              </a:spcAft>
              <a:buFont typeface="Arial" panose="020B0604020202020204" pitchFamily="34" charset="0"/>
              <a:buChar char="•"/>
            </a:pPr>
            <a:endParaRPr lang="en-US" sz="1700" dirty="0"/>
          </a:p>
          <a:p>
            <a:pPr marL="285750" indent="-228600" fontAlgn="base">
              <a:lnSpc>
                <a:spcPct val="90000"/>
              </a:lnSpc>
              <a:spcAft>
                <a:spcPts val="600"/>
              </a:spcAft>
              <a:buFont typeface="Arial" panose="020B0604020202020204" pitchFamily="34" charset="0"/>
              <a:buChar char="•"/>
            </a:pPr>
            <a:r>
              <a:rPr lang="en-US" sz="1700" dirty="0"/>
              <a:t> Increasing a recipe to serve extra guests</a:t>
            </a:r>
            <a:endParaRPr lang="en-US" sz="1700" dirty="0">
              <a:ea typeface="Calibri"/>
              <a:cs typeface="Calibri"/>
            </a:endParaRPr>
          </a:p>
          <a:p>
            <a:pPr marL="285750" indent="-228600" fontAlgn="base">
              <a:lnSpc>
                <a:spcPct val="90000"/>
              </a:lnSpc>
              <a:spcAft>
                <a:spcPts val="600"/>
              </a:spcAft>
              <a:buFont typeface="Arial" panose="020B0604020202020204" pitchFamily="34" charset="0"/>
              <a:buChar char="•"/>
            </a:pPr>
            <a:r>
              <a:rPr lang="en-US" sz="1700" dirty="0"/>
              <a:t> Checking we've received the right change</a:t>
            </a:r>
            <a:endParaRPr lang="en-US" sz="1700" dirty="0">
              <a:ea typeface="Calibri"/>
              <a:cs typeface="Calibri"/>
            </a:endParaRPr>
          </a:p>
          <a:p>
            <a:pPr marL="285750" indent="-228600" fontAlgn="base">
              <a:lnSpc>
                <a:spcPct val="90000"/>
              </a:lnSpc>
              <a:spcAft>
                <a:spcPts val="600"/>
              </a:spcAft>
              <a:buFont typeface="Arial" panose="020B0604020202020204" pitchFamily="34" charset="0"/>
              <a:buChar char="•"/>
            </a:pPr>
            <a:r>
              <a:rPr lang="en-US" sz="1700" dirty="0"/>
              <a:t> Working out how much to tip in a restaurant</a:t>
            </a:r>
            <a:endParaRPr lang="en-US" sz="1700" dirty="0">
              <a:ea typeface="Calibri"/>
              <a:cs typeface="Calibri"/>
            </a:endParaRPr>
          </a:p>
          <a:p>
            <a:pPr marL="285750" indent="-228600" fontAlgn="base">
              <a:lnSpc>
                <a:spcPct val="90000"/>
              </a:lnSpc>
              <a:spcAft>
                <a:spcPts val="600"/>
              </a:spcAft>
              <a:buFont typeface="Arial" panose="020B0604020202020204" pitchFamily="34" charset="0"/>
              <a:buChar char="•"/>
            </a:pPr>
            <a:r>
              <a:rPr lang="en-US" sz="1700" dirty="0"/>
              <a:t> Setting and keeping to a budget</a:t>
            </a:r>
            <a:endParaRPr lang="en-US" sz="1700" dirty="0">
              <a:ea typeface="Calibri"/>
              <a:cs typeface="Calibri"/>
            </a:endParaRPr>
          </a:p>
          <a:p>
            <a:pPr marL="285750" indent="-228600" fontAlgn="base">
              <a:lnSpc>
                <a:spcPct val="90000"/>
              </a:lnSpc>
              <a:spcAft>
                <a:spcPts val="600"/>
              </a:spcAft>
              <a:buFont typeface="Arial" panose="020B0604020202020204" pitchFamily="34" charset="0"/>
              <a:buChar char="•"/>
            </a:pPr>
            <a:r>
              <a:rPr lang="en-US" sz="1700" dirty="0"/>
              <a:t> Helping children with homework</a:t>
            </a:r>
            <a:endParaRPr lang="en-US" sz="1700" dirty="0">
              <a:ea typeface="Calibri"/>
              <a:cs typeface="Calibri"/>
            </a:endParaRPr>
          </a:p>
          <a:p>
            <a:pPr marL="285750" indent="-228600" fontAlgn="base">
              <a:lnSpc>
                <a:spcPct val="90000"/>
              </a:lnSpc>
              <a:spcAft>
                <a:spcPts val="600"/>
              </a:spcAft>
              <a:buFont typeface="Arial" panose="020B0604020202020204" pitchFamily="34" charset="0"/>
              <a:buChar char="•"/>
            </a:pPr>
            <a:r>
              <a:rPr lang="en-US" sz="1700" dirty="0"/>
              <a:t> Managing our diet and nutrition</a:t>
            </a:r>
            <a:endParaRPr lang="en-US" sz="1700" dirty="0">
              <a:ea typeface="Calibri"/>
              <a:cs typeface="Calibri"/>
            </a:endParaRPr>
          </a:p>
          <a:p>
            <a:pPr marL="285750" indent="-228600" fontAlgn="base">
              <a:lnSpc>
                <a:spcPct val="90000"/>
              </a:lnSpc>
              <a:spcAft>
                <a:spcPts val="600"/>
              </a:spcAft>
              <a:buFont typeface="Arial" panose="020B0604020202020204" pitchFamily="34" charset="0"/>
              <a:buChar char="•"/>
            </a:pPr>
            <a:r>
              <a:rPr lang="en-US" sz="1700" dirty="0"/>
              <a:t> Measuring medicine doses</a:t>
            </a:r>
            <a:endParaRPr lang="en-US" sz="1700" dirty="0">
              <a:ea typeface="Calibri"/>
              <a:cs typeface="Calibri"/>
            </a:endParaRPr>
          </a:p>
          <a:p>
            <a:pPr marL="285750" indent="-228600" fontAlgn="base">
              <a:lnSpc>
                <a:spcPct val="90000"/>
              </a:lnSpc>
              <a:spcAft>
                <a:spcPts val="600"/>
              </a:spcAft>
              <a:buFont typeface="Arial" panose="020B0604020202020204" pitchFamily="34" charset="0"/>
              <a:buChar char="•"/>
            </a:pPr>
            <a:r>
              <a:rPr lang="en-US" sz="1700" dirty="0"/>
              <a:t> Making sense of statistics and graphs in the news</a:t>
            </a:r>
            <a:endParaRPr lang="en-US" sz="1700" dirty="0">
              <a:ea typeface="Calibri"/>
              <a:cs typeface="Calibri"/>
            </a:endParaRPr>
          </a:p>
        </p:txBody>
      </p:sp>
      <p:grpSp>
        <p:nvGrpSpPr>
          <p:cNvPr id="38" name="Group 37">
            <a:extLst>
              <a:ext uri="{FF2B5EF4-FFF2-40B4-BE49-F238E27FC236}">
                <a16:creationId xmlns:a16="http://schemas.microsoft.com/office/drawing/2014/main" id="{9AF08BBE-71A7-AEFC-F970-93C6BF79B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9" name="Rectangle 8">
              <a:extLst>
                <a:ext uri="{FF2B5EF4-FFF2-40B4-BE49-F238E27FC236}">
                  <a16:creationId xmlns:a16="http://schemas.microsoft.com/office/drawing/2014/main" id="{31C42412-D66A-A89A-CBAD-067355BA7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F63095-BD54-33B2-6873-1DC4DF820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8591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4.bp.blogspot.com/-loPNR2y9BdU/W0I8tUrqy5I/AAAAAAAAXTg/Ob7YVB5j6Psj5agjOQ5W78fshAxK0wuiQCK4BGAYYCw/s1600/Image-1-771571.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161" b="47619"/>
          <a:stretch/>
        </p:blipFill>
        <p:spPr bwMode="auto">
          <a:xfrm>
            <a:off x="1834035" y="457200"/>
            <a:ext cx="852393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082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0a9f7d6-e6ec-4c30-b96a-7aa65ed0c1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68669E7F24534ABFECF76DC17731B6" ma:contentTypeVersion="18" ma:contentTypeDescription="Create a new document." ma:contentTypeScope="" ma:versionID="186745ae54b2e17c36c4273ea73a7519">
  <xsd:schema xmlns:xsd="http://www.w3.org/2001/XMLSchema" xmlns:xs="http://www.w3.org/2001/XMLSchema" xmlns:p="http://schemas.microsoft.com/office/2006/metadata/properties" xmlns:ns3="efaa5677-a9c8-45d9-8bb2-dafdb4c1f82d" xmlns:ns4="30a9f7d6-e6ec-4c30-b96a-7aa65ed0c10a" targetNamespace="http://schemas.microsoft.com/office/2006/metadata/properties" ma:root="true" ma:fieldsID="ad938ae85ef234094f90e3c0d3a9bb02" ns3:_="" ns4:_="">
    <xsd:import namespace="efaa5677-a9c8-45d9-8bb2-dafdb4c1f82d"/>
    <xsd:import namespace="30a9f7d6-e6ec-4c30-b96a-7aa65ed0c1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a5677-a9c8-45d9-8bb2-dafdb4c1f8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a9f7d6-e6ec-4c30-b96a-7aa65ed0c10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F8D856-2063-4DD5-A3B3-69586CD1277A}">
  <ds:schemaRefs>
    <ds:schemaRef ds:uri="http://schemas.microsoft.com/sharepoint/v3/contenttype/forms"/>
  </ds:schemaRefs>
</ds:datastoreItem>
</file>

<file path=customXml/itemProps2.xml><?xml version="1.0" encoding="utf-8"?>
<ds:datastoreItem xmlns:ds="http://schemas.openxmlformats.org/officeDocument/2006/customXml" ds:itemID="{4C61EC31-63FA-4325-B1F0-12DEF293743E}">
  <ds:schemaRefs>
    <ds:schemaRef ds:uri="http://purl.org/dc/elements/1.1/"/>
    <ds:schemaRef ds:uri="efaa5677-a9c8-45d9-8bb2-dafdb4c1f82d"/>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30a9f7d6-e6ec-4c30-b96a-7aa65ed0c10a"/>
  </ds:schemaRefs>
</ds:datastoreItem>
</file>

<file path=customXml/itemProps3.xml><?xml version="1.0" encoding="utf-8"?>
<ds:datastoreItem xmlns:ds="http://schemas.openxmlformats.org/officeDocument/2006/customXml" ds:itemID="{5AB78503-6C20-42A0-910E-B6A2D97F56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a5677-a9c8-45d9-8bb2-dafdb4c1f82d"/>
    <ds:schemaRef ds:uri="30a9f7d6-e6ec-4c30-b96a-7aa65ed0c1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1411</Words>
  <Application>Microsoft Office PowerPoint</Application>
  <PresentationFormat>Widescreen</PresentationFormat>
  <Paragraphs>151</Paragraphs>
  <Slides>26</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Century Gothic</vt:lpstr>
      <vt:lpstr>Office Theme</vt:lpstr>
      <vt:lpstr>3_Custom Design</vt:lpstr>
      <vt:lpstr>4_Custom Design</vt:lpstr>
      <vt:lpstr>Times tables  Parent Workshop</vt:lpstr>
      <vt:lpstr>Aims for today</vt:lpstr>
      <vt:lpstr>National Expectations</vt:lpstr>
      <vt:lpstr>The Multiplication Tables Check (MTC)</vt:lpstr>
      <vt:lpstr>Have a go… https://www.timestables.co.uk/multiplication-tables-check/ </vt:lpstr>
      <vt:lpstr>PowerPoint Presentation</vt:lpstr>
      <vt:lpstr>KS2 topics which require times tables knowledge. </vt:lpstr>
      <vt:lpstr>PowerPoint Presentation</vt:lpstr>
      <vt:lpstr>PowerPoint Presentation</vt:lpstr>
      <vt:lpstr>Cognitive Load and Times tables</vt:lpstr>
      <vt:lpstr>How we teach times tables at St Bega’s.</vt:lpstr>
      <vt:lpstr>The Number Sense Approach</vt:lpstr>
      <vt:lpstr>The Number Sense Approach</vt:lpstr>
      <vt:lpstr>PowerPoint Presentation</vt:lpstr>
      <vt:lpstr>PowerPoint Presentation</vt:lpstr>
      <vt:lpstr>Being flexible and efficient</vt:lpstr>
      <vt:lpstr>11 and 12 times tables </vt:lpstr>
      <vt:lpstr>Associated facts  7 x 8 = 56</vt:lpstr>
      <vt:lpstr>Spotting Patterns</vt:lpstr>
      <vt:lpstr>9 Times Tables on fingers</vt:lpstr>
      <vt:lpstr>How can you help?</vt:lpstr>
      <vt:lpstr>How can you help?</vt:lpstr>
      <vt:lpstr>PowerPoint Presentation</vt:lpstr>
      <vt:lpstr>Tricky facts</vt:lpstr>
      <vt:lpstr>PowerPoint Presentation</vt:lpstr>
      <vt:lpstr>Questions? </vt:lpstr>
    </vt:vector>
  </TitlesOfParts>
  <Company>St Modwens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 tables  Parent Workshop</dc:title>
  <dc:creator>staff04</dc:creator>
  <cp:lastModifiedBy>Liz Duffield</cp:lastModifiedBy>
  <cp:revision>4</cp:revision>
  <dcterms:created xsi:type="dcterms:W3CDTF">2022-01-21T13:53:36Z</dcterms:created>
  <dcterms:modified xsi:type="dcterms:W3CDTF">2025-10-23T13:55:53Z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0x010100B768669E7F24534ABFECF76DC17731B6</vt:lpwstr>
  </property>
  <property fmtid="{D5CDD505-2E9C-101B-9397-08002B2CF9AE}" pid="3" name="MediaServiceImageTags">
    <vt:lpwstr/>
  </property>
</Properties>
</file>