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262" r:id="rId5"/>
    <p:sldId id="263" r:id="rId6"/>
    <p:sldId id="264" r:id="rId7"/>
    <p:sldId id="270" r:id="rId8"/>
    <p:sldId id="265" r:id="rId9"/>
    <p:sldId id="266" r:id="rId10"/>
    <p:sldId id="267" r:id="rId11"/>
    <p:sldId id="268" r:id="rId12"/>
    <p:sldId id="269" r:id="rId13"/>
    <p:sldId id="273" r:id="rId14"/>
    <p:sldId id="272" r:id="rId15"/>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DB94"/>
    <a:srgbClr val="B1EDC9"/>
    <a:srgbClr val="D4DAFF"/>
    <a:srgbClr val="7484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CEB4D7-A947-4BB6-B900-3C751886DA0F}" v="4" dt="2024-11-12T13:43:58.6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2" d="100"/>
          <a:sy n="72" d="100"/>
        </p:scale>
        <p:origin x="1476"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Tate" userId="S::mary.tate@bhcet.org.uk::9fa74836-b213-4ac3-85a9-f8fd8108e0a2" providerId="AD" clId="Web-{41D64600-C84D-AE62-B91C-F3D44F03C141}"/>
    <pc:docChg chg="modSld">
      <pc:chgData name="Mary Tate" userId="S::mary.tate@bhcet.org.uk::9fa74836-b213-4ac3-85a9-f8fd8108e0a2" providerId="AD" clId="Web-{41D64600-C84D-AE62-B91C-F3D44F03C141}" dt="2023-12-13T13:51:45.339" v="109"/>
      <pc:docMkLst>
        <pc:docMk/>
      </pc:docMkLst>
      <pc:sldChg chg="modSp">
        <pc:chgData name="Mary Tate" userId="S::mary.tate@bhcet.org.uk::9fa74836-b213-4ac3-85a9-f8fd8108e0a2" providerId="AD" clId="Web-{41D64600-C84D-AE62-B91C-F3D44F03C141}" dt="2023-12-13T13:51:45.339" v="109"/>
        <pc:sldMkLst>
          <pc:docMk/>
          <pc:sldMk cId="3516073718" sldId="270"/>
        </pc:sldMkLst>
        <pc:graphicFrameChg chg="mod modGraphic">
          <ac:chgData name="Mary Tate" userId="S::mary.tate@bhcet.org.uk::9fa74836-b213-4ac3-85a9-f8fd8108e0a2" providerId="AD" clId="Web-{41D64600-C84D-AE62-B91C-F3D44F03C141}" dt="2023-12-13T13:51:45.339" v="109"/>
          <ac:graphicFrameMkLst>
            <pc:docMk/>
            <pc:sldMk cId="3516073718" sldId="270"/>
            <ac:graphicFrameMk id="5" creationId="{44279A75-B387-6E3A-3151-1101CA00E7B8}"/>
          </ac:graphicFrameMkLst>
        </pc:graphicFrameChg>
      </pc:sldChg>
    </pc:docChg>
  </pc:docChgLst>
  <pc:docChgLst>
    <pc:chgData name="Claire McMurdo" userId="b8ae747d-61ec-40d3-82cb-19f312003c8e" providerId="ADAL" clId="{5DB68538-A79F-4783-8F1F-780084C922A3}"/>
    <pc:docChg chg="undo custSel modSld">
      <pc:chgData name="Claire McMurdo" userId="b8ae747d-61ec-40d3-82cb-19f312003c8e" providerId="ADAL" clId="{5DB68538-A79F-4783-8F1F-780084C922A3}" dt="2024-10-01T15:03:01.419" v="162" actId="1076"/>
      <pc:docMkLst>
        <pc:docMk/>
      </pc:docMkLst>
      <pc:sldChg chg="addSp delSp modSp mod">
        <pc:chgData name="Claire McMurdo" userId="b8ae747d-61ec-40d3-82cb-19f312003c8e" providerId="ADAL" clId="{5DB68538-A79F-4783-8F1F-780084C922A3}" dt="2024-10-01T15:03:01.419" v="162" actId="1076"/>
        <pc:sldMkLst>
          <pc:docMk/>
          <pc:sldMk cId="3964972153" sldId="263"/>
        </pc:sldMkLst>
        <pc:spChg chg="add mod">
          <ac:chgData name="Claire McMurdo" userId="b8ae747d-61ec-40d3-82cb-19f312003c8e" providerId="ADAL" clId="{5DB68538-A79F-4783-8F1F-780084C922A3}" dt="2024-10-01T14:54:51.354" v="18" actId="113"/>
          <ac:spMkLst>
            <pc:docMk/>
            <pc:sldMk cId="3964972153" sldId="263"/>
            <ac:spMk id="2" creationId="{9DB727AF-30D4-E632-A41F-2FF6EB499922}"/>
          </ac:spMkLst>
        </pc:spChg>
        <pc:spChg chg="add mod">
          <ac:chgData name="Claire McMurdo" userId="b8ae747d-61ec-40d3-82cb-19f312003c8e" providerId="ADAL" clId="{5DB68538-A79F-4783-8F1F-780084C922A3}" dt="2024-10-01T14:55:22.589" v="27" actId="113"/>
          <ac:spMkLst>
            <pc:docMk/>
            <pc:sldMk cId="3964972153" sldId="263"/>
            <ac:spMk id="13" creationId="{0E6B9A91-D247-A551-D524-1450DE20FF00}"/>
          </ac:spMkLst>
        </pc:spChg>
        <pc:spChg chg="mod">
          <ac:chgData name="Claire McMurdo" userId="b8ae747d-61ec-40d3-82cb-19f312003c8e" providerId="ADAL" clId="{5DB68538-A79F-4783-8F1F-780084C922A3}" dt="2024-10-01T14:57:58.759" v="85" actId="14100"/>
          <ac:spMkLst>
            <pc:docMk/>
            <pc:sldMk cId="3964972153" sldId="263"/>
            <ac:spMk id="17" creationId="{244C4898-36F5-B53B-EF15-AF60866A76C1}"/>
          </ac:spMkLst>
        </pc:spChg>
        <pc:spChg chg="add mod">
          <ac:chgData name="Claire McMurdo" userId="b8ae747d-61ec-40d3-82cb-19f312003c8e" providerId="ADAL" clId="{5DB68538-A79F-4783-8F1F-780084C922A3}" dt="2024-10-01T14:57:45.931" v="83" actId="1076"/>
          <ac:spMkLst>
            <pc:docMk/>
            <pc:sldMk cId="3964972153" sldId="263"/>
            <ac:spMk id="18" creationId="{46677146-2737-D806-0216-C906D1F792DF}"/>
          </ac:spMkLst>
        </pc:spChg>
        <pc:spChg chg="add mod">
          <ac:chgData name="Claire McMurdo" userId="b8ae747d-61ec-40d3-82cb-19f312003c8e" providerId="ADAL" clId="{5DB68538-A79F-4783-8F1F-780084C922A3}" dt="2024-10-01T14:59:14.701" v="108" actId="1076"/>
          <ac:spMkLst>
            <pc:docMk/>
            <pc:sldMk cId="3964972153" sldId="263"/>
            <ac:spMk id="19" creationId="{7763914D-51B4-7C58-5619-AE6CE95A3264}"/>
          </ac:spMkLst>
        </pc:spChg>
        <pc:spChg chg="add mod">
          <ac:chgData name="Claire McMurdo" userId="b8ae747d-61ec-40d3-82cb-19f312003c8e" providerId="ADAL" clId="{5DB68538-A79F-4783-8F1F-780084C922A3}" dt="2024-10-01T14:59:40.169" v="119" actId="20577"/>
          <ac:spMkLst>
            <pc:docMk/>
            <pc:sldMk cId="3964972153" sldId="263"/>
            <ac:spMk id="20" creationId="{AEAA87F9-B1B9-4924-748C-5FCDF756CE9E}"/>
          </ac:spMkLst>
        </pc:spChg>
        <pc:spChg chg="mod">
          <ac:chgData name="Claire McMurdo" userId="b8ae747d-61ec-40d3-82cb-19f312003c8e" providerId="ADAL" clId="{5DB68538-A79F-4783-8F1F-780084C922A3}" dt="2024-10-01T15:02:24.082" v="156" actId="1076"/>
          <ac:spMkLst>
            <pc:docMk/>
            <pc:sldMk cId="3964972153" sldId="263"/>
            <ac:spMk id="21" creationId="{B6CC93EB-AC6F-8604-FFDC-F523874BEC36}"/>
          </ac:spMkLst>
        </pc:spChg>
        <pc:spChg chg="mod">
          <ac:chgData name="Claire McMurdo" userId="b8ae747d-61ec-40d3-82cb-19f312003c8e" providerId="ADAL" clId="{5DB68538-A79F-4783-8F1F-780084C922A3}" dt="2024-10-01T15:03:01.419" v="162" actId="1076"/>
          <ac:spMkLst>
            <pc:docMk/>
            <pc:sldMk cId="3964972153" sldId="263"/>
            <ac:spMk id="24" creationId="{19EF8FC3-E7FC-AB33-DCD8-5B4637EA4019}"/>
          </ac:spMkLst>
        </pc:spChg>
        <pc:spChg chg="mod">
          <ac:chgData name="Claire McMurdo" userId="b8ae747d-61ec-40d3-82cb-19f312003c8e" providerId="ADAL" clId="{5DB68538-A79F-4783-8F1F-780084C922A3}" dt="2024-10-01T15:00:47.045" v="138" actId="20577"/>
          <ac:spMkLst>
            <pc:docMk/>
            <pc:sldMk cId="3964972153" sldId="263"/>
            <ac:spMk id="25" creationId="{D5BBADBB-1B30-A5A1-F099-3FCA9747BEE7}"/>
          </ac:spMkLst>
        </pc:spChg>
        <pc:picChg chg="mod">
          <ac:chgData name="Claire McMurdo" userId="b8ae747d-61ec-40d3-82cb-19f312003c8e" providerId="ADAL" clId="{5DB68538-A79F-4783-8F1F-780084C922A3}" dt="2024-10-01T15:02:55.710" v="161" actId="1076"/>
          <ac:picMkLst>
            <pc:docMk/>
            <pc:sldMk cId="3964972153" sldId="263"/>
            <ac:picMk id="4" creationId="{59EA9EA8-75CB-A598-121B-3D4452190E88}"/>
          </ac:picMkLst>
        </pc:picChg>
        <pc:picChg chg="add del mod">
          <ac:chgData name="Claire McMurdo" userId="b8ae747d-61ec-40d3-82cb-19f312003c8e" providerId="ADAL" clId="{5DB68538-A79F-4783-8F1F-780084C922A3}" dt="2024-10-01T15:02:18.059" v="155" actId="1076"/>
          <ac:picMkLst>
            <pc:docMk/>
            <pc:sldMk cId="3964972153" sldId="263"/>
            <ac:picMk id="5" creationId="{B1EEFDC3-6005-B2C4-1C3F-E1635E380B47}"/>
          </ac:picMkLst>
        </pc:picChg>
        <pc:picChg chg="mod">
          <ac:chgData name="Claire McMurdo" userId="b8ae747d-61ec-40d3-82cb-19f312003c8e" providerId="ADAL" clId="{5DB68538-A79F-4783-8F1F-780084C922A3}" dt="2024-10-01T15:00:52.771" v="139" actId="1076"/>
          <ac:picMkLst>
            <pc:docMk/>
            <pc:sldMk cId="3964972153" sldId="263"/>
            <ac:picMk id="6" creationId="{44C6BD9E-0FFF-E0B7-F558-73E4BE24A441}"/>
          </ac:picMkLst>
        </pc:picChg>
        <pc:picChg chg="mod">
          <ac:chgData name="Claire McMurdo" userId="b8ae747d-61ec-40d3-82cb-19f312003c8e" providerId="ADAL" clId="{5DB68538-A79F-4783-8F1F-780084C922A3}" dt="2024-10-01T15:02:29.470" v="157" actId="1076"/>
          <ac:picMkLst>
            <pc:docMk/>
            <pc:sldMk cId="3964972153" sldId="263"/>
            <ac:picMk id="7" creationId="{088599F4-FA68-AA68-6DB6-CB4E14543CF1}"/>
          </ac:picMkLst>
        </pc:picChg>
        <pc:picChg chg="del">
          <ac:chgData name="Claire McMurdo" userId="b8ae747d-61ec-40d3-82cb-19f312003c8e" providerId="ADAL" clId="{5DB68538-A79F-4783-8F1F-780084C922A3}" dt="2024-10-01T14:59:16.898" v="109" actId="478"/>
          <ac:picMkLst>
            <pc:docMk/>
            <pc:sldMk cId="3964972153" sldId="263"/>
            <ac:picMk id="10" creationId="{C10E275D-0999-F268-3696-0F0641C6D8E1}"/>
          </ac:picMkLst>
        </pc:picChg>
        <pc:picChg chg="mod">
          <ac:chgData name="Claire McMurdo" userId="b8ae747d-61ec-40d3-82cb-19f312003c8e" providerId="ADAL" clId="{5DB68538-A79F-4783-8F1F-780084C922A3}" dt="2024-10-01T15:01:59.481" v="150" actId="1076"/>
          <ac:picMkLst>
            <pc:docMk/>
            <pc:sldMk cId="3964972153" sldId="263"/>
            <ac:picMk id="11" creationId="{9905EDA4-C83B-8016-A6DF-89E128A3687F}"/>
          </ac:picMkLst>
        </pc:picChg>
        <pc:picChg chg="del">
          <ac:chgData name="Claire McMurdo" userId="b8ae747d-61ec-40d3-82cb-19f312003c8e" providerId="ADAL" clId="{5DB68538-A79F-4783-8F1F-780084C922A3}" dt="2024-10-01T14:55:56.469" v="28" actId="478"/>
          <ac:picMkLst>
            <pc:docMk/>
            <pc:sldMk cId="3964972153" sldId="263"/>
            <ac:picMk id="15" creationId="{C2D4CD1B-1075-BB73-5F11-6E87CFA7C99F}"/>
          </ac:picMkLst>
        </pc:picChg>
        <pc:picChg chg="del">
          <ac:chgData name="Claire McMurdo" userId="b8ae747d-61ec-40d3-82cb-19f312003c8e" providerId="ADAL" clId="{5DB68538-A79F-4783-8F1F-780084C922A3}" dt="2024-10-01T14:56:06.765" v="30" actId="478"/>
          <ac:picMkLst>
            <pc:docMk/>
            <pc:sldMk cId="3964972153" sldId="263"/>
            <ac:picMk id="16" creationId="{1DB14B7C-1820-667D-F268-EA04205785C4}"/>
          </ac:picMkLst>
        </pc:picChg>
        <pc:picChg chg="mod">
          <ac:chgData name="Claire McMurdo" userId="b8ae747d-61ec-40d3-82cb-19f312003c8e" providerId="ADAL" clId="{5DB68538-A79F-4783-8F1F-780084C922A3}" dt="2024-10-01T15:02:50.471" v="160" actId="14100"/>
          <ac:picMkLst>
            <pc:docMk/>
            <pc:sldMk cId="3964972153" sldId="263"/>
            <ac:picMk id="23" creationId="{4C5B9127-9E3E-1245-7006-02597669F52D}"/>
          </ac:picMkLst>
        </pc:picChg>
        <pc:picChg chg="del">
          <ac:chgData name="Claire McMurdo" userId="b8ae747d-61ec-40d3-82cb-19f312003c8e" providerId="ADAL" clId="{5DB68538-A79F-4783-8F1F-780084C922A3}" dt="2024-10-01T14:54:55.319" v="19" actId="478"/>
          <ac:picMkLst>
            <pc:docMk/>
            <pc:sldMk cId="3964972153" sldId="263"/>
            <ac:picMk id="26" creationId="{E9DEB60B-7C51-DB47-EEBD-A465A9BC1945}"/>
          </ac:picMkLst>
        </pc:picChg>
        <pc:picChg chg="del">
          <ac:chgData name="Claire McMurdo" userId="b8ae747d-61ec-40d3-82cb-19f312003c8e" providerId="ADAL" clId="{5DB68538-A79F-4783-8F1F-780084C922A3}" dt="2024-10-01T14:58:44.011" v="86" actId="478"/>
          <ac:picMkLst>
            <pc:docMk/>
            <pc:sldMk cId="3964972153" sldId="263"/>
            <ac:picMk id="30" creationId="{90170CC4-1E02-FAB1-EF4D-1340E25A5F03}"/>
          </ac:picMkLst>
        </pc:picChg>
        <pc:picChg chg="del">
          <ac:chgData name="Claire McMurdo" userId="b8ae747d-61ec-40d3-82cb-19f312003c8e" providerId="ADAL" clId="{5DB68538-A79F-4783-8F1F-780084C922A3}" dt="2024-10-01T14:54:16.824" v="0" actId="478"/>
          <ac:picMkLst>
            <pc:docMk/>
            <pc:sldMk cId="3964972153" sldId="263"/>
            <ac:picMk id="44" creationId="{EB4F53A7-B6A5-B1FD-BFDA-24B63CBDBA83}"/>
          </ac:picMkLst>
        </pc:picChg>
      </pc:sldChg>
    </pc:docChg>
  </pc:docChgLst>
  <pc:docChgLst>
    <pc:chgData name="Claire McMurdo" userId="b8ae747d-61ec-40d3-82cb-19f312003c8e" providerId="ADAL" clId="{074B7F86-2124-40D1-B19B-BC843615619C}"/>
    <pc:docChg chg="modSld">
      <pc:chgData name="Claire McMurdo" userId="b8ae747d-61ec-40d3-82cb-19f312003c8e" providerId="ADAL" clId="{074B7F86-2124-40D1-B19B-BC843615619C}" dt="2024-02-20T15:05:11.303" v="0" actId="20577"/>
      <pc:docMkLst>
        <pc:docMk/>
      </pc:docMkLst>
      <pc:sldChg chg="modNotesTx">
        <pc:chgData name="Claire McMurdo" userId="b8ae747d-61ec-40d3-82cb-19f312003c8e" providerId="ADAL" clId="{074B7F86-2124-40D1-B19B-BC843615619C}" dt="2024-02-20T15:05:11.303" v="0" actId="20577"/>
        <pc:sldMkLst>
          <pc:docMk/>
          <pc:sldMk cId="2034811693" sldId="265"/>
        </pc:sldMkLst>
      </pc:sldChg>
    </pc:docChg>
  </pc:docChgLst>
  <pc:docChgLst>
    <pc:chgData name="Liz Duffield" userId="50b9f367-b9cd-47af-b655-296e5c53e71f" providerId="ADAL" clId="{76A50497-BA60-471A-8A53-0A92CE6B03FC}"/>
    <pc:docChg chg="modSld">
      <pc:chgData name="Liz Duffield" userId="50b9f367-b9cd-47af-b655-296e5c53e71f" providerId="ADAL" clId="{76A50497-BA60-471A-8A53-0A92CE6B03FC}" dt="2024-11-09T09:33:30.158" v="8" actId="208"/>
      <pc:docMkLst>
        <pc:docMk/>
      </pc:docMkLst>
      <pc:sldChg chg="addSp modSp mod">
        <pc:chgData name="Liz Duffield" userId="50b9f367-b9cd-47af-b655-296e5c53e71f" providerId="ADAL" clId="{76A50497-BA60-471A-8A53-0A92CE6B03FC}" dt="2024-11-09T09:33:30.158" v="8" actId="208"/>
        <pc:sldMkLst>
          <pc:docMk/>
          <pc:sldMk cId="347654145" sldId="273"/>
        </pc:sldMkLst>
        <pc:spChg chg="add mod">
          <ac:chgData name="Liz Duffield" userId="50b9f367-b9cd-47af-b655-296e5c53e71f" providerId="ADAL" clId="{76A50497-BA60-471A-8A53-0A92CE6B03FC}" dt="2024-11-09T09:28:59.660" v="6" actId="207"/>
          <ac:spMkLst>
            <pc:docMk/>
            <pc:sldMk cId="347654145" sldId="273"/>
            <ac:spMk id="4" creationId="{B2B3FE3B-2E14-C150-8EA4-597E66368922}"/>
          </ac:spMkLst>
        </pc:spChg>
        <pc:spChg chg="add mod">
          <ac:chgData name="Liz Duffield" userId="50b9f367-b9cd-47af-b655-296e5c53e71f" providerId="ADAL" clId="{76A50497-BA60-471A-8A53-0A92CE6B03FC}" dt="2024-11-09T09:28:24.136" v="2"/>
          <ac:spMkLst>
            <pc:docMk/>
            <pc:sldMk cId="347654145" sldId="273"/>
            <ac:spMk id="5" creationId="{2CB7CD09-DC3B-FDB9-826F-BEFD39C5CF93}"/>
          </ac:spMkLst>
        </pc:spChg>
        <pc:spChg chg="add mod">
          <ac:chgData name="Liz Duffield" userId="50b9f367-b9cd-47af-b655-296e5c53e71f" providerId="ADAL" clId="{76A50497-BA60-471A-8A53-0A92CE6B03FC}" dt="2024-11-09T09:28:42.242" v="4" actId="208"/>
          <ac:spMkLst>
            <pc:docMk/>
            <pc:sldMk cId="347654145" sldId="273"/>
            <ac:spMk id="6" creationId="{56891DE7-B1E8-29A9-6463-B75A5400C614}"/>
          </ac:spMkLst>
        </pc:spChg>
        <pc:picChg chg="add mod">
          <ac:chgData name="Liz Duffield" userId="50b9f367-b9cd-47af-b655-296e5c53e71f" providerId="ADAL" clId="{76A50497-BA60-471A-8A53-0A92CE6B03FC}" dt="2024-11-09T09:33:30.158" v="8" actId="208"/>
          <ac:picMkLst>
            <pc:docMk/>
            <pc:sldMk cId="347654145" sldId="273"/>
            <ac:picMk id="2" creationId="{4CEE20FD-C077-98D0-A0EC-88985021BB9F}"/>
          </ac:picMkLst>
        </pc:picChg>
      </pc:sldChg>
    </pc:docChg>
  </pc:docChgLst>
  <pc:docChgLst>
    <pc:chgData name="Claire McMurdo" userId="b8ae747d-61ec-40d3-82cb-19f312003c8e" providerId="ADAL" clId="{5A9F253B-EBF1-40D6-B298-2533F0907502}"/>
    <pc:docChg chg="custSel modSld">
      <pc:chgData name="Claire McMurdo" userId="b8ae747d-61ec-40d3-82cb-19f312003c8e" providerId="ADAL" clId="{5A9F253B-EBF1-40D6-B298-2533F0907502}" dt="2024-10-21T19:01:31.141" v="88" actId="207"/>
      <pc:docMkLst>
        <pc:docMk/>
      </pc:docMkLst>
      <pc:sldChg chg="addSp delSp modSp mod">
        <pc:chgData name="Claire McMurdo" userId="b8ae747d-61ec-40d3-82cb-19f312003c8e" providerId="ADAL" clId="{5A9F253B-EBF1-40D6-B298-2533F0907502}" dt="2024-10-21T19:01:31.141" v="88" actId="207"/>
        <pc:sldMkLst>
          <pc:docMk/>
          <pc:sldMk cId="3964972153" sldId="263"/>
        </pc:sldMkLst>
        <pc:spChg chg="add mod">
          <ac:chgData name="Claire McMurdo" userId="b8ae747d-61ec-40d3-82cb-19f312003c8e" providerId="ADAL" clId="{5A9F253B-EBF1-40D6-B298-2533F0907502}" dt="2024-10-21T18:59:15.486" v="28" actId="207"/>
          <ac:spMkLst>
            <pc:docMk/>
            <pc:sldMk cId="3964972153" sldId="263"/>
            <ac:spMk id="10" creationId="{3230EE56-EF4E-72C4-93FA-F0FE324B74C1}"/>
          </ac:spMkLst>
        </pc:spChg>
        <pc:spChg chg="add mod">
          <ac:chgData name="Claire McMurdo" userId="b8ae747d-61ec-40d3-82cb-19f312003c8e" providerId="ADAL" clId="{5A9F253B-EBF1-40D6-B298-2533F0907502}" dt="2024-10-21T19:00:15.919" v="45" actId="207"/>
          <ac:spMkLst>
            <pc:docMk/>
            <pc:sldMk cId="3964972153" sldId="263"/>
            <ac:spMk id="15" creationId="{B5B60110-3067-8575-C9CD-5E8F1F47FE34}"/>
          </ac:spMkLst>
        </pc:spChg>
        <pc:spChg chg="add mod">
          <ac:chgData name="Claire McMurdo" userId="b8ae747d-61ec-40d3-82cb-19f312003c8e" providerId="ADAL" clId="{5A9F253B-EBF1-40D6-B298-2533F0907502}" dt="2024-10-21T19:00:56.477" v="63" actId="1076"/>
          <ac:spMkLst>
            <pc:docMk/>
            <pc:sldMk cId="3964972153" sldId="263"/>
            <ac:spMk id="16" creationId="{80295AA0-DA4A-B266-44DF-E462AC5579A1}"/>
          </ac:spMkLst>
        </pc:spChg>
        <pc:spChg chg="add mod">
          <ac:chgData name="Claire McMurdo" userId="b8ae747d-61ec-40d3-82cb-19f312003c8e" providerId="ADAL" clId="{5A9F253B-EBF1-40D6-B298-2533F0907502}" dt="2024-10-21T19:01:31.141" v="88" actId="207"/>
          <ac:spMkLst>
            <pc:docMk/>
            <pc:sldMk cId="3964972153" sldId="263"/>
            <ac:spMk id="22" creationId="{42E06E75-170B-C8AF-AE64-940433E66745}"/>
          </ac:spMkLst>
        </pc:spChg>
        <pc:picChg chg="del">
          <ac:chgData name="Claire McMurdo" userId="b8ae747d-61ec-40d3-82cb-19f312003c8e" providerId="ADAL" clId="{5A9F253B-EBF1-40D6-B298-2533F0907502}" dt="2024-10-21T19:00:58.232" v="64" actId="478"/>
          <ac:picMkLst>
            <pc:docMk/>
            <pc:sldMk cId="3964972153" sldId="263"/>
            <ac:picMk id="14" creationId="{2F84C266-96D6-4D6D-3135-D54B1A126477}"/>
          </ac:picMkLst>
        </pc:picChg>
        <pc:picChg chg="del mod">
          <ac:chgData name="Claire McMurdo" userId="b8ae747d-61ec-40d3-82cb-19f312003c8e" providerId="ADAL" clId="{5A9F253B-EBF1-40D6-B298-2533F0907502}" dt="2024-10-21T18:58:28.395" v="1" actId="478"/>
          <ac:picMkLst>
            <pc:docMk/>
            <pc:sldMk cId="3964972153" sldId="263"/>
            <ac:picMk id="34" creationId="{D8ED66F2-0DF7-9D49-43AF-AA27CABFF2D3}"/>
          </ac:picMkLst>
        </pc:picChg>
        <pc:picChg chg="del mod">
          <ac:chgData name="Claire McMurdo" userId="b8ae747d-61ec-40d3-82cb-19f312003c8e" providerId="ADAL" clId="{5A9F253B-EBF1-40D6-B298-2533F0907502}" dt="2024-10-21T18:59:44.386" v="30" actId="478"/>
          <ac:picMkLst>
            <pc:docMk/>
            <pc:sldMk cId="3964972153" sldId="263"/>
            <ac:picMk id="40" creationId="{D592D9A6-81A3-DF9B-BC95-1631473171B0}"/>
          </ac:picMkLst>
        </pc:picChg>
        <pc:picChg chg="del">
          <ac:chgData name="Claire McMurdo" userId="b8ae747d-61ec-40d3-82cb-19f312003c8e" providerId="ADAL" clId="{5A9F253B-EBF1-40D6-B298-2533F0907502}" dt="2024-10-21T19:00:25.607" v="46" actId="478"/>
          <ac:picMkLst>
            <pc:docMk/>
            <pc:sldMk cId="3964972153" sldId="263"/>
            <ac:picMk id="46" creationId="{19E3B27C-37D6-EDC1-00A9-E7AE5DBEDF15}"/>
          </ac:picMkLst>
        </pc:picChg>
      </pc:sldChg>
    </pc:docChg>
  </pc:docChgLst>
  <pc:docChgLst>
    <pc:chgData name="Helen Norman" userId="S::hnorman@stbegas.bhcet.org.uk::601b7593-3737-4223-a880-a828dd9f00e1" providerId="AD" clId="Web-{53E5043B-51CB-5D43-8B71-47E45B947D01}"/>
    <pc:docChg chg="modSld">
      <pc:chgData name="Helen Norman" userId="S::hnorman@stbegas.bhcet.org.uk::601b7593-3737-4223-a880-a828dd9f00e1" providerId="AD" clId="Web-{53E5043B-51CB-5D43-8B71-47E45B947D01}" dt="2024-09-10T12:43:43.929" v="9" actId="14100"/>
      <pc:docMkLst>
        <pc:docMk/>
      </pc:docMkLst>
      <pc:sldChg chg="modSp">
        <pc:chgData name="Helen Norman" userId="S::hnorman@stbegas.bhcet.org.uk::601b7593-3737-4223-a880-a828dd9f00e1" providerId="AD" clId="Web-{53E5043B-51CB-5D43-8B71-47E45B947D01}" dt="2024-09-10T12:43:43.929" v="9" actId="14100"/>
        <pc:sldMkLst>
          <pc:docMk/>
          <pc:sldMk cId="3964972153" sldId="263"/>
        </pc:sldMkLst>
        <pc:spChg chg="mod">
          <ac:chgData name="Helen Norman" userId="S::hnorman@stbegas.bhcet.org.uk::601b7593-3737-4223-a880-a828dd9f00e1" providerId="AD" clId="Web-{53E5043B-51CB-5D43-8B71-47E45B947D01}" dt="2024-09-10T12:43:43.929" v="9" actId="14100"/>
          <ac:spMkLst>
            <pc:docMk/>
            <pc:sldMk cId="3964972153" sldId="263"/>
            <ac:spMk id="27" creationId="{460736FE-AC68-B68A-007B-BFEAB1F5D6E2}"/>
          </ac:spMkLst>
        </pc:spChg>
      </pc:sldChg>
    </pc:docChg>
  </pc:docChgLst>
  <pc:docChgLst>
    <pc:chgData name="Claire McMurdo" userId="S::cmcmurdo@stbegas.bhcet.org.uk::b8ae747d-61ec-40d3-82cb-19f312003c8e" providerId="AD" clId="Web-{3253A1BF-4000-8ABE-8095-4B3D921884BC}"/>
    <pc:docChg chg="modSld">
      <pc:chgData name="Claire McMurdo" userId="S::cmcmurdo@stbegas.bhcet.org.uk::b8ae747d-61ec-40d3-82cb-19f312003c8e" providerId="AD" clId="Web-{3253A1BF-4000-8ABE-8095-4B3D921884BC}" dt="2024-05-08T13:53:37.590" v="5"/>
      <pc:docMkLst>
        <pc:docMk/>
      </pc:docMkLst>
      <pc:sldChg chg="addSp delSp modSp">
        <pc:chgData name="Claire McMurdo" userId="S::cmcmurdo@stbegas.bhcet.org.uk::b8ae747d-61ec-40d3-82cb-19f312003c8e" providerId="AD" clId="Web-{3253A1BF-4000-8ABE-8095-4B3D921884BC}" dt="2024-05-08T13:53:37.590" v="5"/>
        <pc:sldMkLst>
          <pc:docMk/>
          <pc:sldMk cId="1173082991" sldId="262"/>
        </pc:sldMkLst>
        <pc:picChg chg="add mod ord">
          <ac:chgData name="Claire McMurdo" userId="S::cmcmurdo@stbegas.bhcet.org.uk::b8ae747d-61ec-40d3-82cb-19f312003c8e" providerId="AD" clId="Web-{3253A1BF-4000-8ABE-8095-4B3D921884BC}" dt="2024-05-08T13:53:37.590" v="5"/>
          <ac:picMkLst>
            <pc:docMk/>
            <pc:sldMk cId="1173082991" sldId="262"/>
            <ac:picMk id="2" creationId="{B1AE29FA-E49F-2ACB-EB6F-2F0F4243F85C}"/>
          </ac:picMkLst>
        </pc:picChg>
        <pc:picChg chg="mod">
          <ac:chgData name="Claire McMurdo" userId="S::cmcmurdo@stbegas.bhcet.org.uk::b8ae747d-61ec-40d3-82cb-19f312003c8e" providerId="AD" clId="Web-{3253A1BF-4000-8ABE-8095-4B3D921884BC}" dt="2024-05-08T13:53:32.855" v="4" actId="1076"/>
          <ac:picMkLst>
            <pc:docMk/>
            <pc:sldMk cId="1173082991" sldId="262"/>
            <ac:picMk id="4" creationId="{B50D688D-0D8D-A950-5694-7561B8715576}"/>
          </ac:picMkLst>
        </pc:picChg>
        <pc:picChg chg="del">
          <ac:chgData name="Claire McMurdo" userId="S::cmcmurdo@stbegas.bhcet.org.uk::b8ae747d-61ec-40d3-82cb-19f312003c8e" providerId="AD" clId="Web-{3253A1BF-4000-8ABE-8095-4B3D921884BC}" dt="2024-05-08T13:53:26.355" v="2"/>
          <ac:picMkLst>
            <pc:docMk/>
            <pc:sldMk cId="1173082991" sldId="262"/>
            <ac:picMk id="5" creationId="{1F4F6551-A193-FD0D-0998-C22B9BB0395F}"/>
          </ac:picMkLst>
        </pc:picChg>
      </pc:sldChg>
    </pc:docChg>
  </pc:docChgLst>
  <pc:docChgLst>
    <pc:chgData name="Claire McMurdo" userId="S::cmcmurdo@stbegas.bhcet.org.uk::b8ae747d-61ec-40d3-82cb-19f312003c8e" providerId="AD" clId="Web-{509AB258-3EFC-399F-92FF-8C28DD89CB4F}"/>
    <pc:docChg chg="modSld">
      <pc:chgData name="Claire McMurdo" userId="S::cmcmurdo@stbegas.bhcet.org.uk::b8ae747d-61ec-40d3-82cb-19f312003c8e" providerId="AD" clId="Web-{509AB258-3EFC-399F-92FF-8C28DD89CB4F}" dt="2024-05-08T14:12:54.184" v="7" actId="1076"/>
      <pc:docMkLst>
        <pc:docMk/>
      </pc:docMkLst>
      <pc:sldChg chg="addSp delSp modSp">
        <pc:chgData name="Claire McMurdo" userId="S::cmcmurdo@stbegas.bhcet.org.uk::b8ae747d-61ec-40d3-82cb-19f312003c8e" providerId="AD" clId="Web-{509AB258-3EFC-399F-92FF-8C28DD89CB4F}" dt="2024-05-08T14:12:54.184" v="7" actId="1076"/>
        <pc:sldMkLst>
          <pc:docMk/>
          <pc:sldMk cId="1173082991" sldId="262"/>
        </pc:sldMkLst>
        <pc:picChg chg="del mod">
          <ac:chgData name="Claire McMurdo" userId="S::cmcmurdo@stbegas.bhcet.org.uk::b8ae747d-61ec-40d3-82cb-19f312003c8e" providerId="AD" clId="Web-{509AB258-3EFC-399F-92FF-8C28DD89CB4F}" dt="2024-05-08T14:12:40.871" v="6"/>
          <ac:picMkLst>
            <pc:docMk/>
            <pc:sldMk cId="1173082991" sldId="262"/>
            <ac:picMk id="2" creationId="{B1AE29FA-E49F-2ACB-EB6F-2F0F4243F85C}"/>
          </ac:picMkLst>
        </pc:picChg>
        <pc:picChg chg="add mod ord">
          <ac:chgData name="Claire McMurdo" userId="S::cmcmurdo@stbegas.bhcet.org.uk::b8ae747d-61ec-40d3-82cb-19f312003c8e" providerId="AD" clId="Web-{509AB258-3EFC-399F-92FF-8C28DD89CB4F}" dt="2024-05-08T14:12:36.980" v="5"/>
          <ac:picMkLst>
            <pc:docMk/>
            <pc:sldMk cId="1173082991" sldId="262"/>
            <ac:picMk id="3" creationId="{F34A5DEA-5FC3-F068-3894-1D8217A1E225}"/>
          </ac:picMkLst>
        </pc:picChg>
        <pc:picChg chg="mod">
          <ac:chgData name="Claire McMurdo" userId="S::cmcmurdo@stbegas.bhcet.org.uk::b8ae747d-61ec-40d3-82cb-19f312003c8e" providerId="AD" clId="Web-{509AB258-3EFC-399F-92FF-8C28DD89CB4F}" dt="2024-05-08T14:12:54.184" v="7" actId="1076"/>
          <ac:picMkLst>
            <pc:docMk/>
            <pc:sldMk cId="1173082991" sldId="262"/>
            <ac:picMk id="4" creationId="{B50D688D-0D8D-A950-5694-7561B8715576}"/>
          </ac:picMkLst>
        </pc:picChg>
      </pc:sldChg>
    </pc:docChg>
  </pc:docChgLst>
  <pc:docChgLst>
    <pc:chgData name="Liz Duffield" userId="S::lduffield@stbegas.bhcet.org.uk::50b9f367-b9cd-47af-b655-296e5c53e71f" providerId="AD" clId="Web-{9E44FD58-2FAF-518E-75CA-24D5F95821AF}"/>
    <pc:docChg chg="modSld">
      <pc:chgData name="Liz Duffield" userId="S::lduffield@stbegas.bhcet.org.uk::50b9f367-b9cd-47af-b655-296e5c53e71f" providerId="AD" clId="Web-{9E44FD58-2FAF-518E-75CA-24D5F95821AF}" dt="2024-11-09T09:27:35.198" v="8"/>
      <pc:docMkLst>
        <pc:docMk/>
      </pc:docMkLst>
      <pc:sldChg chg="delSp">
        <pc:chgData name="Liz Duffield" userId="S::lduffield@stbegas.bhcet.org.uk::50b9f367-b9cd-47af-b655-296e5c53e71f" providerId="AD" clId="Web-{9E44FD58-2FAF-518E-75CA-24D5F95821AF}" dt="2024-11-09T09:27:35.198" v="8"/>
        <pc:sldMkLst>
          <pc:docMk/>
          <pc:sldMk cId="347654145" sldId="273"/>
        </pc:sldMkLst>
        <pc:graphicFrameChg chg="del">
          <ac:chgData name="Liz Duffield" userId="S::lduffield@stbegas.bhcet.org.uk::50b9f367-b9cd-47af-b655-296e5c53e71f" providerId="AD" clId="Web-{9E44FD58-2FAF-518E-75CA-24D5F95821AF}" dt="2024-11-09T09:27:30.448" v="0"/>
          <ac:graphicFrameMkLst>
            <pc:docMk/>
            <pc:sldMk cId="347654145" sldId="273"/>
            <ac:graphicFrameMk id="18" creationId="{40172612-9370-E6CE-5554-8CF0F8E5025A}"/>
          </ac:graphicFrameMkLst>
        </pc:graphicFrameChg>
        <pc:picChg chg="del">
          <ac:chgData name="Liz Duffield" userId="S::lduffield@stbegas.bhcet.org.uk::50b9f367-b9cd-47af-b655-296e5c53e71f" providerId="AD" clId="Web-{9E44FD58-2FAF-518E-75CA-24D5F95821AF}" dt="2024-11-09T09:27:33.480" v="5"/>
          <ac:picMkLst>
            <pc:docMk/>
            <pc:sldMk cId="347654145" sldId="273"/>
            <ac:picMk id="10" creationId="{1F9EAC1F-819D-14D6-A9EC-ABF62C87488C}"/>
          </ac:picMkLst>
        </pc:picChg>
        <pc:picChg chg="del">
          <ac:chgData name="Liz Duffield" userId="S::lduffield@stbegas.bhcet.org.uk::50b9f367-b9cd-47af-b655-296e5c53e71f" providerId="AD" clId="Web-{9E44FD58-2FAF-518E-75CA-24D5F95821AF}" dt="2024-11-09T09:27:33.948" v="6"/>
          <ac:picMkLst>
            <pc:docMk/>
            <pc:sldMk cId="347654145" sldId="273"/>
            <ac:picMk id="12" creationId="{AA280F5F-4710-D6C8-BE63-B80980E08D25}"/>
          </ac:picMkLst>
        </pc:picChg>
        <pc:picChg chg="del">
          <ac:chgData name="Liz Duffield" userId="S::lduffield@stbegas.bhcet.org.uk::50b9f367-b9cd-47af-b655-296e5c53e71f" providerId="AD" clId="Web-{9E44FD58-2FAF-518E-75CA-24D5F95821AF}" dt="2024-11-09T09:27:34.464" v="7"/>
          <ac:picMkLst>
            <pc:docMk/>
            <pc:sldMk cId="347654145" sldId="273"/>
            <ac:picMk id="14" creationId="{ACAF5B79-6F3A-1448-2AF8-FCEE235514E9}"/>
          </ac:picMkLst>
        </pc:picChg>
        <pc:picChg chg="del">
          <ac:chgData name="Liz Duffield" userId="S::lduffield@stbegas.bhcet.org.uk::50b9f367-b9cd-47af-b655-296e5c53e71f" providerId="AD" clId="Web-{9E44FD58-2FAF-518E-75CA-24D5F95821AF}" dt="2024-11-09T09:27:35.198" v="8"/>
          <ac:picMkLst>
            <pc:docMk/>
            <pc:sldMk cId="347654145" sldId="273"/>
            <ac:picMk id="16" creationId="{1B18F6DD-579A-C209-E2DC-4CC763CEBFC1}"/>
          </ac:picMkLst>
        </pc:picChg>
        <pc:picChg chg="del">
          <ac:chgData name="Liz Duffield" userId="S::lduffield@stbegas.bhcet.org.uk::50b9f367-b9cd-47af-b655-296e5c53e71f" providerId="AD" clId="Web-{9E44FD58-2FAF-518E-75CA-24D5F95821AF}" dt="2024-11-09T09:27:31.120" v="1"/>
          <ac:picMkLst>
            <pc:docMk/>
            <pc:sldMk cId="347654145" sldId="273"/>
            <ac:picMk id="20" creationId="{A564B8DE-BA61-8061-C02E-FC48B9E6653D}"/>
          </ac:picMkLst>
        </pc:picChg>
        <pc:picChg chg="del">
          <ac:chgData name="Liz Duffield" userId="S::lduffield@stbegas.bhcet.org.uk::50b9f367-b9cd-47af-b655-296e5c53e71f" providerId="AD" clId="Web-{9E44FD58-2FAF-518E-75CA-24D5F95821AF}" dt="2024-11-09T09:27:31.636" v="2"/>
          <ac:picMkLst>
            <pc:docMk/>
            <pc:sldMk cId="347654145" sldId="273"/>
            <ac:picMk id="22" creationId="{9812F6C3-E545-BF9A-2506-6CE6FE4D11AD}"/>
          </ac:picMkLst>
        </pc:picChg>
        <pc:picChg chg="del">
          <ac:chgData name="Liz Duffield" userId="S::lduffield@stbegas.bhcet.org.uk::50b9f367-b9cd-47af-b655-296e5c53e71f" providerId="AD" clId="Web-{9E44FD58-2FAF-518E-75CA-24D5F95821AF}" dt="2024-11-09T09:27:32.105" v="3"/>
          <ac:picMkLst>
            <pc:docMk/>
            <pc:sldMk cId="347654145" sldId="273"/>
            <ac:picMk id="24" creationId="{A4B94D2D-073A-4F1B-C785-05F48268F866}"/>
          </ac:picMkLst>
        </pc:picChg>
        <pc:picChg chg="del">
          <ac:chgData name="Liz Duffield" userId="S::lduffield@stbegas.bhcet.org.uk::50b9f367-b9cd-47af-b655-296e5c53e71f" providerId="AD" clId="Web-{9E44FD58-2FAF-518E-75CA-24D5F95821AF}" dt="2024-11-09T09:27:32.870" v="4"/>
          <ac:picMkLst>
            <pc:docMk/>
            <pc:sldMk cId="347654145" sldId="273"/>
            <ac:picMk id="26" creationId="{9FCDFA79-D94B-177E-B9E0-6C1FD267BAD0}"/>
          </ac:picMkLst>
        </pc:picChg>
      </pc:sldChg>
    </pc:docChg>
  </pc:docChgLst>
  <pc:docChgLst>
    <pc:chgData name="Claire McMurdo" userId="S::cmcmurdo@stbegas.bhcet.org.uk::b8ae747d-61ec-40d3-82cb-19f312003c8e" providerId="AD" clId="Web-{B148DBBB-9BC0-CB83-4F57-F47C36ADF3AA}"/>
    <pc:docChg chg="modSld">
      <pc:chgData name="Claire McMurdo" userId="S::cmcmurdo@stbegas.bhcet.org.uk::b8ae747d-61ec-40d3-82cb-19f312003c8e" providerId="AD" clId="Web-{B148DBBB-9BC0-CB83-4F57-F47C36ADF3AA}" dt="2024-10-21T18:56:01.495" v="1"/>
      <pc:docMkLst>
        <pc:docMk/>
      </pc:docMkLst>
      <pc:sldChg chg="addSp delSp">
        <pc:chgData name="Claire McMurdo" userId="S::cmcmurdo@stbegas.bhcet.org.uk::b8ae747d-61ec-40d3-82cb-19f312003c8e" providerId="AD" clId="Web-{B148DBBB-9BC0-CB83-4F57-F47C36ADF3AA}" dt="2024-10-21T18:56:01.495" v="1"/>
        <pc:sldMkLst>
          <pc:docMk/>
          <pc:sldMk cId="3964972153" sldId="263"/>
        </pc:sldMkLst>
        <pc:picChg chg="add del">
          <ac:chgData name="Claire McMurdo" userId="S::cmcmurdo@stbegas.bhcet.org.uk::b8ae747d-61ec-40d3-82cb-19f312003c8e" providerId="AD" clId="Web-{B148DBBB-9BC0-CB83-4F57-F47C36ADF3AA}" dt="2024-10-21T18:56:01.495" v="1"/>
          <ac:picMkLst>
            <pc:docMk/>
            <pc:sldMk cId="3964972153" sldId="263"/>
            <ac:picMk id="34" creationId="{D8ED66F2-0DF7-9D49-43AF-AA27CABFF2D3}"/>
          </ac:picMkLst>
        </pc:picChg>
      </pc:sldChg>
    </pc:docChg>
  </pc:docChgLst>
  <pc:docChgLst>
    <pc:chgData name="Claire McMurdo" userId="b8ae747d-61ec-40d3-82cb-19f312003c8e" providerId="ADAL" clId="{A3CEB4D7-A947-4BB6-B900-3C751886DA0F}"/>
    <pc:docChg chg="custSel modSld">
      <pc:chgData name="Claire McMurdo" userId="b8ae747d-61ec-40d3-82cb-19f312003c8e" providerId="ADAL" clId="{A3CEB4D7-A947-4BB6-B900-3C751886DA0F}" dt="2024-11-12T15:11:55.796" v="278" actId="20577"/>
      <pc:docMkLst>
        <pc:docMk/>
      </pc:docMkLst>
      <pc:sldChg chg="modSp mod">
        <pc:chgData name="Claire McMurdo" userId="b8ae747d-61ec-40d3-82cb-19f312003c8e" providerId="ADAL" clId="{A3CEB4D7-A947-4BB6-B900-3C751886DA0F}" dt="2024-11-12T15:11:55.796" v="278" actId="20577"/>
        <pc:sldMkLst>
          <pc:docMk/>
          <pc:sldMk cId="3964972153" sldId="263"/>
        </pc:sldMkLst>
        <pc:spChg chg="mod">
          <ac:chgData name="Claire McMurdo" userId="b8ae747d-61ec-40d3-82cb-19f312003c8e" providerId="ADAL" clId="{A3CEB4D7-A947-4BB6-B900-3C751886DA0F}" dt="2024-11-12T15:10:31.523" v="249" actId="1076"/>
          <ac:spMkLst>
            <pc:docMk/>
            <pc:sldMk cId="3964972153" sldId="263"/>
            <ac:spMk id="13" creationId="{0E6B9A91-D247-A551-D524-1450DE20FF00}"/>
          </ac:spMkLst>
        </pc:spChg>
        <pc:spChg chg="mod">
          <ac:chgData name="Claire McMurdo" userId="b8ae747d-61ec-40d3-82cb-19f312003c8e" providerId="ADAL" clId="{A3CEB4D7-A947-4BB6-B900-3C751886DA0F}" dt="2024-11-12T15:11:55.796" v="278" actId="20577"/>
          <ac:spMkLst>
            <pc:docMk/>
            <pc:sldMk cId="3964972153" sldId="263"/>
            <ac:spMk id="27" creationId="{460736FE-AC68-B68A-007B-BFEAB1F5D6E2}"/>
          </ac:spMkLst>
        </pc:spChg>
      </pc:sldChg>
      <pc:sldChg chg="delSp modSp mod">
        <pc:chgData name="Claire McMurdo" userId="b8ae747d-61ec-40d3-82cb-19f312003c8e" providerId="ADAL" clId="{A3CEB4D7-A947-4BB6-B900-3C751886DA0F}" dt="2024-11-12T13:47:49.034" v="219" actId="20577"/>
        <pc:sldMkLst>
          <pc:docMk/>
          <pc:sldMk cId="3305755021" sldId="266"/>
        </pc:sldMkLst>
        <pc:spChg chg="mod">
          <ac:chgData name="Claire McMurdo" userId="b8ae747d-61ec-40d3-82cb-19f312003c8e" providerId="ADAL" clId="{A3CEB4D7-A947-4BB6-B900-3C751886DA0F}" dt="2024-11-12T13:26:21.256" v="67" actId="20577"/>
          <ac:spMkLst>
            <pc:docMk/>
            <pc:sldMk cId="3305755021" sldId="266"/>
            <ac:spMk id="20" creationId="{38FD0BE2-CFC5-5671-78E0-2F18651F8E0C}"/>
          </ac:spMkLst>
        </pc:spChg>
        <pc:graphicFrameChg chg="mod modGraphic">
          <ac:chgData name="Claire McMurdo" userId="b8ae747d-61ec-40d3-82cb-19f312003c8e" providerId="ADAL" clId="{A3CEB4D7-A947-4BB6-B900-3C751886DA0F}" dt="2024-11-12T13:47:49.034" v="219" actId="20577"/>
          <ac:graphicFrameMkLst>
            <pc:docMk/>
            <pc:sldMk cId="3305755021" sldId="266"/>
            <ac:graphicFrameMk id="2" creationId="{36C8D21B-F8C6-8AA3-26C3-248A3ACE93EC}"/>
          </ac:graphicFrameMkLst>
        </pc:graphicFrameChg>
        <pc:picChg chg="del">
          <ac:chgData name="Claire McMurdo" userId="b8ae747d-61ec-40d3-82cb-19f312003c8e" providerId="ADAL" clId="{A3CEB4D7-A947-4BB6-B900-3C751886DA0F}" dt="2024-11-12T13:41:54.003" v="122" actId="478"/>
          <ac:picMkLst>
            <pc:docMk/>
            <pc:sldMk cId="3305755021" sldId="266"/>
            <ac:picMk id="4" creationId="{07FB8CE4-815D-F70F-63C2-33A90D43C4E3}"/>
          </ac:picMkLst>
        </pc:picChg>
        <pc:picChg chg="del">
          <ac:chgData name="Claire McMurdo" userId="b8ae747d-61ec-40d3-82cb-19f312003c8e" providerId="ADAL" clId="{A3CEB4D7-A947-4BB6-B900-3C751886DA0F}" dt="2024-11-12T13:41:47.895" v="120" actId="478"/>
          <ac:picMkLst>
            <pc:docMk/>
            <pc:sldMk cId="3305755021" sldId="266"/>
            <ac:picMk id="5" creationId="{0D869F6E-7850-F36B-3826-532106C9D377}"/>
          </ac:picMkLst>
        </pc:picChg>
        <pc:picChg chg="del">
          <ac:chgData name="Claire McMurdo" userId="b8ae747d-61ec-40d3-82cb-19f312003c8e" providerId="ADAL" clId="{A3CEB4D7-A947-4BB6-B900-3C751886DA0F}" dt="2024-11-12T13:41:57.318" v="123" actId="478"/>
          <ac:picMkLst>
            <pc:docMk/>
            <pc:sldMk cId="3305755021" sldId="266"/>
            <ac:picMk id="7" creationId="{C32EBEC0-8DD9-176C-2FAD-23F41CBAA884}"/>
          </ac:picMkLst>
        </pc:picChg>
        <pc:picChg chg="del">
          <ac:chgData name="Claire McMurdo" userId="b8ae747d-61ec-40d3-82cb-19f312003c8e" providerId="ADAL" clId="{A3CEB4D7-A947-4BB6-B900-3C751886DA0F}" dt="2024-11-12T13:41:43.851" v="119" actId="478"/>
          <ac:picMkLst>
            <pc:docMk/>
            <pc:sldMk cId="3305755021" sldId="266"/>
            <ac:picMk id="16" creationId="{2D837A01-BD3F-3688-3AE5-D8AFEA8B1254}"/>
          </ac:picMkLst>
        </pc:picChg>
        <pc:picChg chg="del">
          <ac:chgData name="Claire McMurdo" userId="b8ae747d-61ec-40d3-82cb-19f312003c8e" providerId="ADAL" clId="{A3CEB4D7-A947-4BB6-B900-3C751886DA0F}" dt="2024-11-12T13:41:51.366" v="121" actId="478"/>
          <ac:picMkLst>
            <pc:docMk/>
            <pc:sldMk cId="3305755021" sldId="266"/>
            <ac:picMk id="18" creationId="{9C61DD51-E45E-5D8E-7278-2584D85AA8F2}"/>
          </ac:picMkLst>
        </pc:picChg>
        <pc:picChg chg="del">
          <ac:chgData name="Claire McMurdo" userId="b8ae747d-61ec-40d3-82cb-19f312003c8e" providerId="ADAL" clId="{A3CEB4D7-A947-4BB6-B900-3C751886DA0F}" dt="2024-11-12T13:41:37.408" v="118" actId="478"/>
          <ac:picMkLst>
            <pc:docMk/>
            <pc:sldMk cId="3305755021" sldId="266"/>
            <ac:picMk id="31" creationId="{161FD0B5-1113-B23B-A113-B651D073D1E8}"/>
          </ac:picMkLst>
        </pc:picChg>
      </pc:sldChg>
      <pc:sldChg chg="modSp mod">
        <pc:chgData name="Claire McMurdo" userId="b8ae747d-61ec-40d3-82cb-19f312003c8e" providerId="ADAL" clId="{A3CEB4D7-A947-4BB6-B900-3C751886DA0F}" dt="2024-11-12T13:27:55.082" v="106" actId="20577"/>
        <pc:sldMkLst>
          <pc:docMk/>
          <pc:sldMk cId="2253156263" sldId="267"/>
        </pc:sldMkLst>
        <pc:spChg chg="mod">
          <ac:chgData name="Claire McMurdo" userId="b8ae747d-61ec-40d3-82cb-19f312003c8e" providerId="ADAL" clId="{A3CEB4D7-A947-4BB6-B900-3C751886DA0F}" dt="2024-11-12T13:27:55.082" v="106" actId="20577"/>
          <ac:spMkLst>
            <pc:docMk/>
            <pc:sldMk cId="2253156263" sldId="267"/>
            <ac:spMk id="20" creationId="{38FD0BE2-CFC5-5671-78E0-2F18651F8E0C}"/>
          </ac:spMkLst>
        </pc:spChg>
      </pc:sldChg>
    </pc:docChg>
  </pc:docChgLst>
  <pc:docChgLst>
    <pc:chgData name="Claire McMurdo" userId="S::cmcmurdo@stbegas.bhcet.org.uk::b8ae747d-61ec-40d3-82cb-19f312003c8e" providerId="AD" clId="Web-{7342B202-9DF8-82F6-C973-A823542526E6}"/>
    <pc:docChg chg="addSld delSld modSld sldOrd">
      <pc:chgData name="Claire McMurdo" userId="S::cmcmurdo@stbegas.bhcet.org.uk::b8ae747d-61ec-40d3-82cb-19f312003c8e" providerId="AD" clId="Web-{7342B202-9DF8-82F6-C973-A823542526E6}" dt="2024-05-08T13:32:23.430" v="132"/>
      <pc:docMkLst>
        <pc:docMk/>
      </pc:docMkLst>
      <pc:sldChg chg="modSp">
        <pc:chgData name="Claire McMurdo" userId="S::cmcmurdo@stbegas.bhcet.org.uk::b8ae747d-61ec-40d3-82cb-19f312003c8e" providerId="AD" clId="Web-{7342B202-9DF8-82F6-C973-A823542526E6}" dt="2024-05-08T13:24:16.325" v="24" actId="20577"/>
        <pc:sldMkLst>
          <pc:docMk/>
          <pc:sldMk cId="504443260" sldId="264"/>
        </pc:sldMkLst>
        <pc:spChg chg="mod">
          <ac:chgData name="Claire McMurdo" userId="S::cmcmurdo@stbegas.bhcet.org.uk::b8ae747d-61ec-40d3-82cb-19f312003c8e" providerId="AD" clId="Web-{7342B202-9DF8-82F6-C973-A823542526E6}" dt="2024-05-08T13:24:16.325" v="24" actId="20577"/>
          <ac:spMkLst>
            <pc:docMk/>
            <pc:sldMk cId="504443260" sldId="264"/>
            <ac:spMk id="20" creationId="{38FD0BE2-CFC5-5671-78E0-2F18651F8E0C}"/>
          </ac:spMkLst>
        </pc:spChg>
      </pc:sldChg>
      <pc:sldChg chg="modSp">
        <pc:chgData name="Claire McMurdo" userId="S::cmcmurdo@stbegas.bhcet.org.uk::b8ae747d-61ec-40d3-82cb-19f312003c8e" providerId="AD" clId="Web-{7342B202-9DF8-82F6-C973-A823542526E6}" dt="2024-05-08T13:25:46.592" v="78" actId="20577"/>
        <pc:sldMkLst>
          <pc:docMk/>
          <pc:sldMk cId="2034811693" sldId="265"/>
        </pc:sldMkLst>
        <pc:spChg chg="mod">
          <ac:chgData name="Claire McMurdo" userId="S::cmcmurdo@stbegas.bhcet.org.uk::b8ae747d-61ec-40d3-82cb-19f312003c8e" providerId="AD" clId="Web-{7342B202-9DF8-82F6-C973-A823542526E6}" dt="2024-05-08T13:25:46.592" v="78" actId="20577"/>
          <ac:spMkLst>
            <pc:docMk/>
            <pc:sldMk cId="2034811693" sldId="265"/>
            <ac:spMk id="4" creationId="{8209E16C-9085-700C-5237-2F0A393D3B43}"/>
          </ac:spMkLst>
        </pc:spChg>
      </pc:sldChg>
      <pc:sldChg chg="modSp">
        <pc:chgData name="Claire McMurdo" userId="S::cmcmurdo@stbegas.bhcet.org.uk::b8ae747d-61ec-40d3-82cb-19f312003c8e" providerId="AD" clId="Web-{7342B202-9DF8-82F6-C973-A823542526E6}" dt="2024-05-08T13:26:19.093" v="86" actId="20577"/>
        <pc:sldMkLst>
          <pc:docMk/>
          <pc:sldMk cId="3305755021" sldId="266"/>
        </pc:sldMkLst>
        <pc:spChg chg="mod">
          <ac:chgData name="Claire McMurdo" userId="S::cmcmurdo@stbegas.bhcet.org.uk::b8ae747d-61ec-40d3-82cb-19f312003c8e" providerId="AD" clId="Web-{7342B202-9DF8-82F6-C973-A823542526E6}" dt="2024-05-08T13:26:19.093" v="86" actId="20577"/>
          <ac:spMkLst>
            <pc:docMk/>
            <pc:sldMk cId="3305755021" sldId="266"/>
            <ac:spMk id="20" creationId="{38FD0BE2-CFC5-5671-78E0-2F18651F8E0C}"/>
          </ac:spMkLst>
        </pc:spChg>
      </pc:sldChg>
      <pc:sldChg chg="modSp">
        <pc:chgData name="Claire McMurdo" userId="S::cmcmurdo@stbegas.bhcet.org.uk::b8ae747d-61ec-40d3-82cb-19f312003c8e" providerId="AD" clId="Web-{7342B202-9DF8-82F6-C973-A823542526E6}" dt="2024-05-08T13:27:10.610" v="93" actId="20577"/>
        <pc:sldMkLst>
          <pc:docMk/>
          <pc:sldMk cId="2253156263" sldId="267"/>
        </pc:sldMkLst>
        <pc:spChg chg="mod">
          <ac:chgData name="Claire McMurdo" userId="S::cmcmurdo@stbegas.bhcet.org.uk::b8ae747d-61ec-40d3-82cb-19f312003c8e" providerId="AD" clId="Web-{7342B202-9DF8-82F6-C973-A823542526E6}" dt="2024-05-08T13:27:10.610" v="93" actId="20577"/>
          <ac:spMkLst>
            <pc:docMk/>
            <pc:sldMk cId="2253156263" sldId="267"/>
            <ac:spMk id="20" creationId="{38FD0BE2-CFC5-5671-78E0-2F18651F8E0C}"/>
          </ac:spMkLst>
        </pc:spChg>
      </pc:sldChg>
      <pc:sldChg chg="add">
        <pc:chgData name="Claire McMurdo" userId="S::cmcmurdo@stbegas.bhcet.org.uk::b8ae747d-61ec-40d3-82cb-19f312003c8e" providerId="AD" clId="Web-{7342B202-9DF8-82F6-C973-A823542526E6}" dt="2024-05-08T13:28:43.034" v="94"/>
        <pc:sldMkLst>
          <pc:docMk/>
          <pc:sldMk cId="1720529953" sldId="272"/>
        </pc:sldMkLst>
      </pc:sldChg>
      <pc:sldChg chg="addSp delSp modSp add ord replId">
        <pc:chgData name="Claire McMurdo" userId="S::cmcmurdo@stbegas.bhcet.org.uk::b8ae747d-61ec-40d3-82cb-19f312003c8e" providerId="AD" clId="Web-{7342B202-9DF8-82F6-C973-A823542526E6}" dt="2024-05-08T13:32:23.430" v="132"/>
        <pc:sldMkLst>
          <pc:docMk/>
          <pc:sldMk cId="347654145" sldId="273"/>
        </pc:sldMkLst>
        <pc:spChg chg="del">
          <ac:chgData name="Claire McMurdo" userId="S::cmcmurdo@stbegas.bhcet.org.uk::b8ae747d-61ec-40d3-82cb-19f312003c8e" providerId="AD" clId="Web-{7342B202-9DF8-82F6-C973-A823542526E6}" dt="2024-05-08T13:29:42.629" v="111"/>
          <ac:spMkLst>
            <pc:docMk/>
            <pc:sldMk cId="347654145" sldId="273"/>
            <ac:spMk id="2" creationId="{7395E8A6-7179-D446-79C5-C15AA865F2F8}"/>
          </ac:spMkLst>
        </pc:spChg>
        <pc:spChg chg="mod">
          <ac:chgData name="Claire McMurdo" userId="S::cmcmurdo@stbegas.bhcet.org.uk::b8ae747d-61ec-40d3-82cb-19f312003c8e" providerId="AD" clId="Web-{7342B202-9DF8-82F6-C973-A823542526E6}" dt="2024-05-08T13:29:36.160" v="110" actId="20577"/>
          <ac:spMkLst>
            <pc:docMk/>
            <pc:sldMk cId="347654145" sldId="273"/>
            <ac:spMk id="8" creationId="{0A3ADF90-5F27-329F-B7AD-E9F708E28AF8}"/>
          </ac:spMkLst>
        </pc:spChg>
        <pc:graphicFrameChg chg="add">
          <ac:chgData name="Claire McMurdo" userId="S::cmcmurdo@stbegas.bhcet.org.uk::b8ae747d-61ec-40d3-82cb-19f312003c8e" providerId="AD" clId="Web-{7342B202-9DF8-82F6-C973-A823542526E6}" dt="2024-05-08T13:31:38.554" v="121"/>
          <ac:graphicFrameMkLst>
            <pc:docMk/>
            <pc:sldMk cId="347654145" sldId="273"/>
            <ac:graphicFrameMk id="18" creationId="{40172612-9370-E6CE-5554-8CF0F8E5025A}"/>
          </ac:graphicFrameMkLst>
        </pc:graphicFrameChg>
        <pc:picChg chg="del">
          <ac:chgData name="Claire McMurdo" userId="S::cmcmurdo@stbegas.bhcet.org.uk::b8ae747d-61ec-40d3-82cb-19f312003c8e" providerId="AD" clId="Web-{7342B202-9DF8-82F6-C973-A823542526E6}" dt="2024-05-08T13:29:49.301" v="114"/>
          <ac:picMkLst>
            <pc:docMk/>
            <pc:sldMk cId="347654145" sldId="273"/>
            <ac:picMk id="4" creationId="{9700065E-F9A5-59C9-6254-D60CFE8E8B3B}"/>
          </ac:picMkLst>
        </pc:picChg>
        <pc:picChg chg="del">
          <ac:chgData name="Claire McMurdo" userId="S::cmcmurdo@stbegas.bhcet.org.uk::b8ae747d-61ec-40d3-82cb-19f312003c8e" providerId="AD" clId="Web-{7342B202-9DF8-82F6-C973-A823542526E6}" dt="2024-05-08T13:29:44.676" v="112"/>
          <ac:picMkLst>
            <pc:docMk/>
            <pc:sldMk cId="347654145" sldId="273"/>
            <ac:picMk id="5" creationId="{BC9D8EAD-5AF3-6E52-D5AE-7E1AFCD7E977}"/>
          </ac:picMkLst>
        </pc:picChg>
        <pc:picChg chg="del">
          <ac:chgData name="Claire McMurdo" userId="S::cmcmurdo@stbegas.bhcet.org.uk::b8ae747d-61ec-40d3-82cb-19f312003c8e" providerId="AD" clId="Web-{7342B202-9DF8-82F6-C973-A823542526E6}" dt="2024-05-08T13:29:47.208" v="113"/>
          <ac:picMkLst>
            <pc:docMk/>
            <pc:sldMk cId="347654145" sldId="273"/>
            <ac:picMk id="6" creationId="{AE0B689A-744A-EA45-75BF-9926A43FECB9}"/>
          </ac:picMkLst>
        </pc:picChg>
        <pc:picChg chg="add">
          <ac:chgData name="Claire McMurdo" userId="S::cmcmurdo@stbegas.bhcet.org.uk::b8ae747d-61ec-40d3-82cb-19f312003c8e" providerId="AD" clId="Web-{7342B202-9DF8-82F6-C973-A823542526E6}" dt="2024-05-08T13:31:03.772" v="117"/>
          <ac:picMkLst>
            <pc:docMk/>
            <pc:sldMk cId="347654145" sldId="273"/>
            <ac:picMk id="10" creationId="{1F9EAC1F-819D-14D6-A9EC-ABF62C87488C}"/>
          </ac:picMkLst>
        </pc:picChg>
        <pc:picChg chg="add">
          <ac:chgData name="Claire McMurdo" userId="S::cmcmurdo@stbegas.bhcet.org.uk::b8ae747d-61ec-40d3-82cb-19f312003c8e" providerId="AD" clId="Web-{7342B202-9DF8-82F6-C973-A823542526E6}" dt="2024-05-08T13:31:03.788" v="118"/>
          <ac:picMkLst>
            <pc:docMk/>
            <pc:sldMk cId="347654145" sldId="273"/>
            <ac:picMk id="12" creationId="{AA280F5F-4710-D6C8-BE63-B80980E08D25}"/>
          </ac:picMkLst>
        </pc:picChg>
        <pc:picChg chg="add">
          <ac:chgData name="Claire McMurdo" userId="S::cmcmurdo@stbegas.bhcet.org.uk::b8ae747d-61ec-40d3-82cb-19f312003c8e" providerId="AD" clId="Web-{7342B202-9DF8-82F6-C973-A823542526E6}" dt="2024-05-08T13:31:03.803" v="119"/>
          <ac:picMkLst>
            <pc:docMk/>
            <pc:sldMk cId="347654145" sldId="273"/>
            <ac:picMk id="14" creationId="{ACAF5B79-6F3A-1448-2AF8-FCEE235514E9}"/>
          </ac:picMkLst>
        </pc:picChg>
        <pc:picChg chg="add">
          <ac:chgData name="Claire McMurdo" userId="S::cmcmurdo@stbegas.bhcet.org.uk::b8ae747d-61ec-40d3-82cb-19f312003c8e" providerId="AD" clId="Web-{7342B202-9DF8-82F6-C973-A823542526E6}" dt="2024-05-08T13:31:03.834" v="120"/>
          <ac:picMkLst>
            <pc:docMk/>
            <pc:sldMk cId="347654145" sldId="273"/>
            <ac:picMk id="16" creationId="{1B18F6DD-579A-C209-E2DC-4CC763CEBFC1}"/>
          </ac:picMkLst>
        </pc:picChg>
        <pc:picChg chg="add mod">
          <ac:chgData name="Claire McMurdo" userId="S::cmcmurdo@stbegas.bhcet.org.uk::b8ae747d-61ec-40d3-82cb-19f312003c8e" providerId="AD" clId="Web-{7342B202-9DF8-82F6-C973-A823542526E6}" dt="2024-05-08T13:32:04.477" v="126" actId="1076"/>
          <ac:picMkLst>
            <pc:docMk/>
            <pc:sldMk cId="347654145" sldId="273"/>
            <ac:picMk id="20" creationId="{A564B8DE-BA61-8061-C02E-FC48B9E6653D}"/>
          </ac:picMkLst>
        </pc:picChg>
        <pc:picChg chg="add mod">
          <ac:chgData name="Claire McMurdo" userId="S::cmcmurdo@stbegas.bhcet.org.uk::b8ae747d-61ec-40d3-82cb-19f312003c8e" providerId="AD" clId="Web-{7342B202-9DF8-82F6-C973-A823542526E6}" dt="2024-05-08T13:32:04.508" v="127" actId="1076"/>
          <ac:picMkLst>
            <pc:docMk/>
            <pc:sldMk cId="347654145" sldId="273"/>
            <ac:picMk id="22" creationId="{9812F6C3-E545-BF9A-2506-6CE6FE4D11AD}"/>
          </ac:picMkLst>
        </pc:picChg>
        <pc:picChg chg="add mod">
          <ac:chgData name="Claire McMurdo" userId="S::cmcmurdo@stbegas.bhcet.org.uk::b8ae747d-61ec-40d3-82cb-19f312003c8e" providerId="AD" clId="Web-{7342B202-9DF8-82F6-C973-A823542526E6}" dt="2024-05-08T13:32:04.555" v="128" actId="1076"/>
          <ac:picMkLst>
            <pc:docMk/>
            <pc:sldMk cId="347654145" sldId="273"/>
            <ac:picMk id="24" creationId="{A4B94D2D-073A-4F1B-C785-05F48268F866}"/>
          </ac:picMkLst>
        </pc:picChg>
        <pc:picChg chg="add mod">
          <ac:chgData name="Claire McMurdo" userId="S::cmcmurdo@stbegas.bhcet.org.uk::b8ae747d-61ec-40d3-82cb-19f312003c8e" providerId="AD" clId="Web-{7342B202-9DF8-82F6-C973-A823542526E6}" dt="2024-05-08T13:32:04.602" v="129" actId="1076"/>
          <ac:picMkLst>
            <pc:docMk/>
            <pc:sldMk cId="347654145" sldId="273"/>
            <ac:picMk id="26" creationId="{9FCDFA79-D94B-177E-B9E0-6C1FD267BAD0}"/>
          </ac:picMkLst>
        </pc:picChg>
      </pc:sldChg>
      <pc:sldChg chg="add del">
        <pc:chgData name="Claire McMurdo" userId="S::cmcmurdo@stbegas.bhcet.org.uk::b8ae747d-61ec-40d3-82cb-19f312003c8e" providerId="AD" clId="Web-{7342B202-9DF8-82F6-C973-A823542526E6}" dt="2024-05-08T13:32:13.617" v="131"/>
        <pc:sldMkLst>
          <pc:docMk/>
          <pc:sldMk cId="1802331019" sldId="275"/>
        </pc:sldMkLst>
      </pc:sldChg>
      <pc:sldChg chg="add del">
        <pc:chgData name="Claire McMurdo" userId="S::cmcmurdo@stbegas.bhcet.org.uk::b8ae747d-61ec-40d3-82cb-19f312003c8e" providerId="AD" clId="Web-{7342B202-9DF8-82F6-C973-A823542526E6}" dt="2024-05-08T13:32:11.602" v="130"/>
        <pc:sldMkLst>
          <pc:docMk/>
          <pc:sldMk cId="2726690341" sldId="276"/>
        </pc:sldMkLst>
      </pc:sldChg>
      <pc:sldMasterChg chg="addSldLayout">
        <pc:chgData name="Claire McMurdo" userId="S::cmcmurdo@stbegas.bhcet.org.uk::b8ae747d-61ec-40d3-82cb-19f312003c8e" providerId="AD" clId="Web-{7342B202-9DF8-82F6-C973-A823542526E6}" dt="2024-05-08T13:30:17.365" v="115"/>
        <pc:sldMasterMkLst>
          <pc:docMk/>
          <pc:sldMasterMk cId="1027268397" sldId="2147483672"/>
        </pc:sldMasterMkLst>
        <pc:sldLayoutChg chg="add">
          <pc:chgData name="Claire McMurdo" userId="S::cmcmurdo@stbegas.bhcet.org.uk::b8ae747d-61ec-40d3-82cb-19f312003c8e" providerId="AD" clId="Web-{7342B202-9DF8-82F6-C973-A823542526E6}" dt="2024-05-08T13:30:17.365" v="115"/>
          <pc:sldLayoutMkLst>
            <pc:docMk/>
            <pc:sldMasterMk cId="1027268397" sldId="2147483672"/>
            <pc:sldLayoutMk cId="950997003" sldId="2147483684"/>
          </pc:sldLayoutMkLst>
        </pc:sldLayoutChg>
        <pc:sldLayoutChg chg="add">
          <pc:chgData name="Claire McMurdo" userId="S::cmcmurdo@stbegas.bhcet.org.uk::b8ae747d-61ec-40d3-82cb-19f312003c8e" providerId="AD" clId="Web-{7342B202-9DF8-82F6-C973-A823542526E6}" dt="2024-05-08T13:30:17.365" v="115"/>
          <pc:sldLayoutMkLst>
            <pc:docMk/>
            <pc:sldMasterMk cId="1027268397" sldId="2147483672"/>
            <pc:sldLayoutMk cId="396686472" sldId="2147483685"/>
          </pc:sldLayoutMkLst>
        </pc:sldLayoutChg>
        <pc:sldLayoutChg chg="add">
          <pc:chgData name="Claire McMurdo" userId="S::cmcmurdo@stbegas.bhcet.org.uk::b8ae747d-61ec-40d3-82cb-19f312003c8e" providerId="AD" clId="Web-{7342B202-9DF8-82F6-C973-A823542526E6}" dt="2024-05-08T13:30:17.365" v="115"/>
          <pc:sldLayoutMkLst>
            <pc:docMk/>
            <pc:sldMasterMk cId="1027268397" sldId="2147483672"/>
            <pc:sldLayoutMk cId="311874734" sldId="2147483686"/>
          </pc:sldLayoutMkLst>
        </pc:sldLayoutChg>
        <pc:sldLayoutChg chg="add">
          <pc:chgData name="Claire McMurdo" userId="S::cmcmurdo@stbegas.bhcet.org.uk::b8ae747d-61ec-40d3-82cb-19f312003c8e" providerId="AD" clId="Web-{7342B202-9DF8-82F6-C973-A823542526E6}" dt="2024-05-08T13:30:17.365" v="115"/>
          <pc:sldLayoutMkLst>
            <pc:docMk/>
            <pc:sldMasterMk cId="1027268397" sldId="2147483672"/>
            <pc:sldLayoutMk cId="2698206846" sldId="2147483687"/>
          </pc:sldLayoutMkLst>
        </pc:sldLayoutChg>
        <pc:sldLayoutChg chg="add">
          <pc:chgData name="Claire McMurdo" userId="S::cmcmurdo@stbegas.bhcet.org.uk::b8ae747d-61ec-40d3-82cb-19f312003c8e" providerId="AD" clId="Web-{7342B202-9DF8-82F6-C973-A823542526E6}" dt="2024-05-08T13:30:17.365" v="115"/>
          <pc:sldLayoutMkLst>
            <pc:docMk/>
            <pc:sldMasterMk cId="1027268397" sldId="2147483672"/>
            <pc:sldLayoutMk cId="2361547443" sldId="2147483688"/>
          </pc:sldLayoutMkLst>
        </pc:sldLayoutChg>
        <pc:sldLayoutChg chg="add">
          <pc:chgData name="Claire McMurdo" userId="S::cmcmurdo@stbegas.bhcet.org.uk::b8ae747d-61ec-40d3-82cb-19f312003c8e" providerId="AD" clId="Web-{7342B202-9DF8-82F6-C973-A823542526E6}" dt="2024-05-08T13:30:17.365" v="115"/>
          <pc:sldLayoutMkLst>
            <pc:docMk/>
            <pc:sldMasterMk cId="1027268397" sldId="2147483672"/>
            <pc:sldLayoutMk cId="1226163647" sldId="2147483689"/>
          </pc:sldLayoutMkLst>
        </pc:sldLayoutChg>
      </pc:sldMasterChg>
    </pc:docChg>
  </pc:docChgLst>
  <pc:docChgLst>
    <pc:chgData name="Claire McMurdo" userId="S::cmcmurdo@stbegas.bhcet.org.uk::b8ae747d-61ec-40d3-82cb-19f312003c8e" providerId="AD" clId="Web-{F783C1FC-228E-A995-CD2A-C5987D5428DE}"/>
    <pc:docChg chg="modSld">
      <pc:chgData name="Claire McMurdo" userId="S::cmcmurdo@stbegas.bhcet.org.uk::b8ae747d-61ec-40d3-82cb-19f312003c8e" providerId="AD" clId="Web-{F783C1FC-228E-A995-CD2A-C5987D5428DE}" dt="2024-10-01T12:20:29.396" v="2" actId="20577"/>
      <pc:docMkLst>
        <pc:docMk/>
      </pc:docMkLst>
      <pc:sldChg chg="modSp">
        <pc:chgData name="Claire McMurdo" userId="S::cmcmurdo@stbegas.bhcet.org.uk::b8ae747d-61ec-40d3-82cb-19f312003c8e" providerId="AD" clId="Web-{F783C1FC-228E-A995-CD2A-C5987D5428DE}" dt="2024-10-01T12:20:29.396" v="2" actId="20577"/>
        <pc:sldMkLst>
          <pc:docMk/>
          <pc:sldMk cId="3964972153" sldId="263"/>
        </pc:sldMkLst>
        <pc:spChg chg="mod">
          <ac:chgData name="Claire McMurdo" userId="S::cmcmurdo@stbegas.bhcet.org.uk::b8ae747d-61ec-40d3-82cb-19f312003c8e" providerId="AD" clId="Web-{F783C1FC-228E-A995-CD2A-C5987D5428DE}" dt="2024-10-01T12:20:29.396" v="2" actId="20577"/>
          <ac:spMkLst>
            <pc:docMk/>
            <pc:sldMk cId="3964972153" sldId="263"/>
            <ac:spMk id="24" creationId="{19EF8FC3-E7FC-AB33-DCD8-5B4637EA4019}"/>
          </ac:spMkLst>
        </pc:spChg>
        <pc:picChg chg="mod">
          <ac:chgData name="Claire McMurdo" userId="S::cmcmurdo@stbegas.bhcet.org.uk::b8ae747d-61ec-40d3-82cb-19f312003c8e" providerId="AD" clId="Web-{F783C1FC-228E-A995-CD2A-C5987D5428DE}" dt="2024-10-01T12:01:42.458" v="1" actId="14100"/>
          <ac:picMkLst>
            <pc:docMk/>
            <pc:sldMk cId="3964972153" sldId="263"/>
            <ac:picMk id="14" creationId="{2F84C266-96D6-4D6D-3135-D54B1A12647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41D79-6266-4C44-AC83-61E8EF9CBEC6}" type="datetimeFigureOut">
              <a:rPr lang="en-GB" smtClean="0"/>
              <a:t>12/11/2024</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F5A77-EE44-4C6E-8CB2-6BF04E9BB1B9}" type="slidenum">
              <a:rPr lang="en-GB" smtClean="0"/>
              <a:t>‹#›</a:t>
            </a:fld>
            <a:endParaRPr lang="en-GB"/>
          </a:p>
        </p:txBody>
      </p:sp>
    </p:spTree>
    <p:extLst>
      <p:ext uri="{BB962C8B-B14F-4D97-AF65-F5344CB8AC3E}">
        <p14:creationId xmlns:p14="http://schemas.microsoft.com/office/powerpoint/2010/main" val="1075838757"/>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GB"/>
          </a:p>
        </p:txBody>
      </p:sp>
      <p:sp>
        <p:nvSpPr>
          <p:cNvPr id="4" name="Slide Number Placeholder 3"/>
          <p:cNvSpPr>
            <a:spLocks noGrp="1"/>
          </p:cNvSpPr>
          <p:nvPr>
            <p:ph type="sldNum" sz="quarter" idx="5"/>
          </p:nvPr>
        </p:nvSpPr>
        <p:spPr/>
        <p:txBody>
          <a:bodyPr/>
          <a:lstStyle/>
          <a:p>
            <a:fld id="{03AF5A77-EE44-4C6E-8CB2-6BF04E9BB1B9}" type="slidenum">
              <a:rPr lang="en-GB" smtClean="0"/>
              <a:t>5</a:t>
            </a:fld>
            <a:endParaRPr lang="en-GB"/>
          </a:p>
        </p:txBody>
      </p:sp>
    </p:spTree>
    <p:extLst>
      <p:ext uri="{BB962C8B-B14F-4D97-AF65-F5344CB8AC3E}">
        <p14:creationId xmlns:p14="http://schemas.microsoft.com/office/powerpoint/2010/main" val="1395068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7"/>
            <a:ext cx="6425724" cy="3722335"/>
          </a:xfrm>
        </p:spPr>
        <p:txBody>
          <a:bodyPr anchor="b"/>
          <a:lstStyle>
            <a:lvl1pPr algn="ctr">
              <a:defRPr sz="4960"/>
            </a:lvl1pPr>
          </a:lstStyle>
          <a:p>
            <a:r>
              <a:rPr lang="en-US"/>
              <a:t>Click to edit Master title style</a:t>
            </a:r>
          </a:p>
        </p:txBody>
      </p:sp>
      <p:sp>
        <p:nvSpPr>
          <p:cNvPr id="3" name="Subtitle 2"/>
          <p:cNvSpPr>
            <a:spLocks noGrp="1"/>
          </p:cNvSpPr>
          <p:nvPr>
            <p:ph type="subTitle" idx="1"/>
          </p:nvPr>
        </p:nvSpPr>
        <p:spPr>
          <a:xfrm>
            <a:off x="944960" y="5615680"/>
            <a:ext cx="5669756" cy="2581379"/>
          </a:xfrm>
        </p:spPr>
        <p:txBody>
          <a:bodyPr/>
          <a:lstStyle>
            <a:lvl1pPr marL="0" indent="0" algn="ctr">
              <a:buNone/>
              <a:defRPr sz="1984"/>
            </a:lvl1pPr>
            <a:lvl2pPr marL="377982" indent="0" algn="ctr">
              <a:buNone/>
              <a:defRPr sz="1653"/>
            </a:lvl2pPr>
            <a:lvl3pPr marL="755964" indent="0" algn="ctr">
              <a:buNone/>
              <a:defRPr sz="1488"/>
            </a:lvl3pPr>
            <a:lvl4pPr marL="1133947" indent="0" algn="ctr">
              <a:buNone/>
              <a:defRPr sz="1323"/>
            </a:lvl4pPr>
            <a:lvl5pPr marL="1511929" indent="0" algn="ctr">
              <a:buNone/>
              <a:defRPr sz="1323"/>
            </a:lvl5pPr>
            <a:lvl6pPr marL="1889911" indent="0" algn="ctr">
              <a:buNone/>
              <a:defRPr sz="1323"/>
            </a:lvl6pPr>
            <a:lvl7pPr marL="2267893" indent="0" algn="ctr">
              <a:buNone/>
              <a:defRPr sz="1323"/>
            </a:lvl7pPr>
            <a:lvl8pPr marL="2645876" indent="0" algn="ctr">
              <a:buNone/>
              <a:defRPr sz="1323"/>
            </a:lvl8pPr>
            <a:lvl9pPr marL="3023858" indent="0" algn="ctr">
              <a:buNone/>
              <a:defRPr sz="1323"/>
            </a:lvl9pPr>
          </a:lstStyle>
          <a:p>
            <a:r>
              <a:rPr lang="en-US"/>
              <a:t>Click to edit Master subtitle style</a:t>
            </a:r>
          </a:p>
        </p:txBody>
      </p:sp>
      <p:sp>
        <p:nvSpPr>
          <p:cNvPr id="4" name="Date Placeholder 3"/>
          <p:cNvSpPr>
            <a:spLocks noGrp="1"/>
          </p:cNvSpPr>
          <p:nvPr>
            <p:ph type="dt" sz="half" idx="10"/>
          </p:nvPr>
        </p:nvSpPr>
        <p:spPr/>
        <p:txBody>
          <a:bodyPr/>
          <a:lstStyle/>
          <a:p>
            <a:fld id="{3DDA339C-6CD1-474C-A8A0-AE43F6DFE60D}" type="datetimeFigureOut">
              <a:rPr lang="en-GB" smtClean="0"/>
              <a:t>12/11/2024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9668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A339C-6CD1-474C-A8A0-AE43F6DFE60D}" type="datetimeFigureOut">
              <a:rPr lang="en-GB" smtClean="0"/>
              <a:t>12/11/2024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834020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Content Placeholder 2"/>
          <p:cNvSpPr>
            <a:spLocks noGrp="1"/>
          </p:cNvSpPr>
          <p:nvPr>
            <p:ph idx="1"/>
          </p:nvPr>
        </p:nvSpPr>
        <p:spPr>
          <a:xfrm>
            <a:off x="3213848" y="1539427"/>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82" indent="0">
              <a:buNone/>
              <a:defRPr sz="1157"/>
            </a:lvl2pPr>
            <a:lvl3pPr marL="755964" indent="0">
              <a:buNone/>
              <a:defRPr sz="992"/>
            </a:lvl3pPr>
            <a:lvl4pPr marL="1133947" indent="0">
              <a:buNone/>
              <a:defRPr sz="827"/>
            </a:lvl4pPr>
            <a:lvl5pPr marL="1511929" indent="0">
              <a:buNone/>
              <a:defRPr sz="827"/>
            </a:lvl5pPr>
            <a:lvl6pPr marL="1889911" indent="0">
              <a:buNone/>
              <a:defRPr sz="827"/>
            </a:lvl6pPr>
            <a:lvl7pPr marL="2267893" indent="0">
              <a:buNone/>
              <a:defRPr sz="827"/>
            </a:lvl7pPr>
            <a:lvl8pPr marL="2645876" indent="0">
              <a:buNone/>
              <a:defRPr sz="827"/>
            </a:lvl8pPr>
            <a:lvl9pPr marL="302385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12/11/2024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361547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Picture Placeholder 2"/>
          <p:cNvSpPr>
            <a:spLocks noGrp="1" noChangeAspect="1"/>
          </p:cNvSpPr>
          <p:nvPr>
            <p:ph type="pic" idx="1"/>
          </p:nvPr>
        </p:nvSpPr>
        <p:spPr>
          <a:xfrm>
            <a:off x="3213848" y="1539427"/>
            <a:ext cx="3827085" cy="7598117"/>
          </a:xfrm>
        </p:spPr>
        <p:txBody>
          <a:bodyPr anchor="t"/>
          <a:lstStyle>
            <a:lvl1pPr marL="0" indent="0">
              <a:buNone/>
              <a:defRPr sz="2645"/>
            </a:lvl1pPr>
            <a:lvl2pPr marL="377982" indent="0">
              <a:buNone/>
              <a:defRPr sz="2315"/>
            </a:lvl2pPr>
            <a:lvl3pPr marL="755964" indent="0">
              <a:buNone/>
              <a:defRPr sz="1984"/>
            </a:lvl3pPr>
            <a:lvl4pPr marL="1133947" indent="0">
              <a:buNone/>
              <a:defRPr sz="1653"/>
            </a:lvl4pPr>
            <a:lvl5pPr marL="1511929" indent="0">
              <a:buNone/>
              <a:defRPr sz="1653"/>
            </a:lvl5pPr>
            <a:lvl6pPr marL="1889911" indent="0">
              <a:buNone/>
              <a:defRPr sz="1653"/>
            </a:lvl6pPr>
            <a:lvl7pPr marL="2267893" indent="0">
              <a:buNone/>
              <a:defRPr sz="1653"/>
            </a:lvl7pPr>
            <a:lvl8pPr marL="2645876" indent="0">
              <a:buNone/>
              <a:defRPr sz="1653"/>
            </a:lvl8pPr>
            <a:lvl9pPr marL="3023858" indent="0">
              <a:buNone/>
              <a:defRPr sz="1653"/>
            </a:lvl9pPr>
          </a:lstStyle>
          <a:p>
            <a:r>
              <a:rPr lang="en-US"/>
              <a:t>Click icon to add picture</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82" indent="0">
              <a:buNone/>
              <a:defRPr sz="1157"/>
            </a:lvl2pPr>
            <a:lvl3pPr marL="755964" indent="0">
              <a:buNone/>
              <a:defRPr sz="992"/>
            </a:lvl3pPr>
            <a:lvl4pPr marL="1133947" indent="0">
              <a:buNone/>
              <a:defRPr sz="827"/>
            </a:lvl4pPr>
            <a:lvl5pPr marL="1511929" indent="0">
              <a:buNone/>
              <a:defRPr sz="827"/>
            </a:lvl5pPr>
            <a:lvl6pPr marL="1889911" indent="0">
              <a:buNone/>
              <a:defRPr sz="827"/>
            </a:lvl6pPr>
            <a:lvl7pPr marL="2267893" indent="0">
              <a:buNone/>
              <a:defRPr sz="827"/>
            </a:lvl7pPr>
            <a:lvl8pPr marL="2645876" indent="0">
              <a:buNone/>
              <a:defRPr sz="827"/>
            </a:lvl8pPr>
            <a:lvl9pPr marL="302385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12/11/2024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226163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12/11/2024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361547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12/11/2024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226163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12/11/2024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79262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12/11/2024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81124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D69C8E-2CD8-4310-A335-F5FE3CE2D609}"/>
              </a:ext>
            </a:extLst>
          </p:cNvPr>
          <p:cNvSpPr>
            <a:spLocks noGrp="1"/>
          </p:cNvSpPr>
          <p:nvPr>
            <p:ph type="subTitle" idx="1" hasCustomPrompt="1"/>
          </p:nvPr>
        </p:nvSpPr>
        <p:spPr>
          <a:xfrm>
            <a:off x="695834" y="3670722"/>
            <a:ext cx="4623429" cy="7387073"/>
          </a:xfrm>
          <a:prstGeom prst="rect">
            <a:avLst/>
          </a:prstGeom>
        </p:spPr>
        <p:txBody>
          <a:bodyPr/>
          <a:lstStyle>
            <a:lvl1pPr marL="425265" indent="-425265" algn="l">
              <a:buFont typeface="Arial" panose="020B0604020202020204" pitchFamily="34" charset="0"/>
              <a:buChar char="•"/>
              <a:defRPr sz="1736"/>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lang="en-US"/>
              <a:t>Use this slide to enter a list of bullets</a:t>
            </a:r>
          </a:p>
        </p:txBody>
      </p:sp>
      <p:sp>
        <p:nvSpPr>
          <p:cNvPr id="4" name="Title 3">
            <a:extLst>
              <a:ext uri="{FF2B5EF4-FFF2-40B4-BE49-F238E27FC236}">
                <a16:creationId xmlns:a16="http://schemas.microsoft.com/office/drawing/2014/main" id="{6375027F-BDFA-4AC0-A9D1-4626B52FC19C}"/>
              </a:ext>
            </a:extLst>
          </p:cNvPr>
          <p:cNvSpPr>
            <a:spLocks noGrp="1"/>
          </p:cNvSpPr>
          <p:nvPr>
            <p:ph type="title" hasCustomPrompt="1"/>
          </p:nvPr>
        </p:nvSpPr>
        <p:spPr>
          <a:xfrm>
            <a:off x="519728" y="1670822"/>
            <a:ext cx="6520220" cy="1400645"/>
          </a:xfrm>
          <a:prstGeom prst="rect">
            <a:avLst/>
          </a:prstGeom>
        </p:spPr>
        <p:txBody>
          <a:bodyPr/>
          <a:lstStyle>
            <a:lvl1pPr algn="ctr">
              <a:defRPr sz="2976"/>
            </a:lvl1pPr>
          </a:lstStyle>
          <a:p>
            <a:r>
              <a:rPr lang="en-US"/>
              <a:t>Slide Title Here</a:t>
            </a:r>
            <a:endParaRPr lang="en-GB"/>
          </a:p>
        </p:txBody>
      </p:sp>
    </p:spTree>
    <p:extLst>
      <p:ext uri="{BB962C8B-B14F-4D97-AF65-F5344CB8AC3E}">
        <p14:creationId xmlns:p14="http://schemas.microsoft.com/office/powerpoint/2010/main" val="950997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p>
        </p:txBody>
      </p:sp>
      <p:sp>
        <p:nvSpPr>
          <p:cNvPr id="4" name="Date Placeholder 3"/>
          <p:cNvSpPr>
            <a:spLocks noGrp="1"/>
          </p:cNvSpPr>
          <p:nvPr>
            <p:ph type="dt" sz="half" idx="10"/>
          </p:nvPr>
        </p:nvSpPr>
        <p:spPr/>
        <p:txBody>
          <a:bodyPr/>
          <a:lstStyle/>
          <a:p>
            <a:fld id="{3DDA339C-6CD1-474C-A8A0-AE43F6DFE60D}" type="datetimeFigureOut">
              <a:rPr lang="en-GB" smtClean="0"/>
              <a:t>12/11/2024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96686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12/11/2024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65358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p>
        </p:txBody>
      </p:sp>
      <p:sp>
        <p:nvSpPr>
          <p:cNvPr id="3" name="Text Placeholder 2"/>
          <p:cNvSpPr>
            <a:spLocks noGrp="1"/>
          </p:cNvSpPr>
          <p:nvPr>
            <p:ph type="body" idx="1"/>
          </p:nvPr>
        </p:nvSpPr>
        <p:spPr>
          <a:xfrm>
            <a:off x="515791" y="7155105"/>
            <a:ext cx="6520220" cy="2338833"/>
          </a:xfrm>
        </p:spPr>
        <p:txBody>
          <a:bodyPr/>
          <a:lstStyle>
            <a:lvl1pPr marL="0" indent="0">
              <a:buNone/>
              <a:defRPr sz="1984">
                <a:solidFill>
                  <a:schemeClr val="tx1"/>
                </a:solidFill>
              </a:defRPr>
            </a:lvl1pPr>
            <a:lvl2pPr marL="377982" indent="0">
              <a:buNone/>
              <a:defRPr sz="1653">
                <a:solidFill>
                  <a:schemeClr val="tx1">
                    <a:tint val="75000"/>
                  </a:schemeClr>
                </a:solidFill>
              </a:defRPr>
            </a:lvl2pPr>
            <a:lvl3pPr marL="755964" indent="0">
              <a:buNone/>
              <a:defRPr sz="1488">
                <a:solidFill>
                  <a:schemeClr val="tx1">
                    <a:tint val="75000"/>
                  </a:schemeClr>
                </a:solidFill>
              </a:defRPr>
            </a:lvl3pPr>
            <a:lvl4pPr marL="1133947" indent="0">
              <a:buNone/>
              <a:defRPr sz="1323">
                <a:solidFill>
                  <a:schemeClr val="tx1">
                    <a:tint val="75000"/>
                  </a:schemeClr>
                </a:solidFill>
              </a:defRPr>
            </a:lvl4pPr>
            <a:lvl5pPr marL="1511929" indent="0">
              <a:buNone/>
              <a:defRPr sz="1323">
                <a:solidFill>
                  <a:schemeClr val="tx1">
                    <a:tint val="75000"/>
                  </a:schemeClr>
                </a:solidFill>
              </a:defRPr>
            </a:lvl5pPr>
            <a:lvl6pPr marL="1889911" indent="0">
              <a:buNone/>
              <a:defRPr sz="1323">
                <a:solidFill>
                  <a:schemeClr val="tx1">
                    <a:tint val="75000"/>
                  </a:schemeClr>
                </a:solidFill>
              </a:defRPr>
            </a:lvl6pPr>
            <a:lvl7pPr marL="2267893" indent="0">
              <a:buNone/>
              <a:defRPr sz="1323">
                <a:solidFill>
                  <a:schemeClr val="tx1">
                    <a:tint val="75000"/>
                  </a:schemeClr>
                </a:solidFill>
              </a:defRPr>
            </a:lvl7pPr>
            <a:lvl8pPr marL="2645876" indent="0">
              <a:buNone/>
              <a:defRPr sz="1323">
                <a:solidFill>
                  <a:schemeClr val="tx1">
                    <a:tint val="75000"/>
                  </a:schemeClr>
                </a:solidFill>
              </a:defRPr>
            </a:lvl8pPr>
            <a:lvl9pPr marL="302385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A339C-6CD1-474C-A8A0-AE43F6DFE60D}" type="datetimeFigureOut">
              <a:rPr lang="en-GB" smtClean="0"/>
              <a:t>12/11/2024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1874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A339C-6CD1-474C-A8A0-AE43F6DFE60D}" type="datetimeFigureOut">
              <a:rPr lang="en-GB" smtClean="0"/>
              <a:t>12/11/2024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1874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DA339C-6CD1-474C-A8A0-AE43F6DFE60D}" type="datetimeFigureOut">
              <a:rPr lang="en-GB" smtClean="0"/>
              <a:t>12/11/2024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68303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82" indent="0">
              <a:buNone/>
              <a:defRPr sz="1653" b="1"/>
            </a:lvl2pPr>
            <a:lvl3pPr marL="755964" indent="0">
              <a:buNone/>
              <a:defRPr sz="1488" b="1"/>
            </a:lvl3pPr>
            <a:lvl4pPr marL="1133947" indent="0">
              <a:buNone/>
              <a:defRPr sz="1323" b="1"/>
            </a:lvl4pPr>
            <a:lvl5pPr marL="1511929" indent="0">
              <a:buNone/>
              <a:defRPr sz="1323" b="1"/>
            </a:lvl5pPr>
            <a:lvl6pPr marL="1889911" indent="0">
              <a:buNone/>
              <a:defRPr sz="1323" b="1"/>
            </a:lvl6pPr>
            <a:lvl7pPr marL="2267893" indent="0">
              <a:buNone/>
              <a:defRPr sz="1323" b="1"/>
            </a:lvl7pPr>
            <a:lvl8pPr marL="2645876" indent="0">
              <a:buNone/>
              <a:defRPr sz="1323" b="1"/>
            </a:lvl8pPr>
            <a:lvl9pPr marL="302385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27087" y="2620980"/>
            <a:ext cx="3213847" cy="1284502"/>
          </a:xfrm>
        </p:spPr>
        <p:txBody>
          <a:bodyPr anchor="b"/>
          <a:lstStyle>
            <a:lvl1pPr marL="0" indent="0">
              <a:buNone/>
              <a:defRPr sz="1984" b="1"/>
            </a:lvl1pPr>
            <a:lvl2pPr marL="377982" indent="0">
              <a:buNone/>
              <a:defRPr sz="1653" b="1"/>
            </a:lvl2pPr>
            <a:lvl3pPr marL="755964" indent="0">
              <a:buNone/>
              <a:defRPr sz="1488" b="1"/>
            </a:lvl3pPr>
            <a:lvl4pPr marL="1133947" indent="0">
              <a:buNone/>
              <a:defRPr sz="1323" b="1"/>
            </a:lvl4pPr>
            <a:lvl5pPr marL="1511929" indent="0">
              <a:buNone/>
              <a:defRPr sz="1323" b="1"/>
            </a:lvl5pPr>
            <a:lvl6pPr marL="1889911" indent="0">
              <a:buNone/>
              <a:defRPr sz="1323" b="1"/>
            </a:lvl6pPr>
            <a:lvl7pPr marL="2267893" indent="0">
              <a:buNone/>
              <a:defRPr sz="1323" b="1"/>
            </a:lvl7pPr>
            <a:lvl8pPr marL="2645876" indent="0">
              <a:buNone/>
              <a:defRPr sz="1323" b="1"/>
            </a:lvl8pPr>
            <a:lvl9pPr marL="302385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7"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A339C-6CD1-474C-A8A0-AE43F6DFE60D}" type="datetimeFigureOut">
              <a:rPr lang="en-GB" smtClean="0"/>
              <a:t>12/11/2024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698206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A339C-6CD1-474C-A8A0-AE43F6DFE60D}" type="datetimeFigureOut">
              <a:rPr lang="en-GB" smtClean="0"/>
              <a:t>12/11/2024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698206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DA339C-6CD1-474C-A8A0-AE43F6DFE60D}" type="datetimeFigureOut">
              <a:rPr lang="en-GB" smtClean="0"/>
              <a:t>12/11/2024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333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DDA339C-6CD1-474C-A8A0-AE43F6DFE60D}" type="datetimeFigureOut">
              <a:rPr lang="en-GB" smtClean="0"/>
              <a:t>12/11/2024</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08ED91-3BB9-48C7-AFF0-8750AFC91D47}" type="slidenum">
              <a:rPr lang="en-GB" smtClean="0"/>
              <a:t>‹#›</a:t>
            </a:fld>
            <a:endParaRPr lang="en-GB"/>
          </a:p>
        </p:txBody>
      </p:sp>
    </p:spTree>
    <p:extLst>
      <p:ext uri="{BB962C8B-B14F-4D97-AF65-F5344CB8AC3E}">
        <p14:creationId xmlns:p14="http://schemas.microsoft.com/office/powerpoint/2010/main" val="1027268397"/>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86" r:id="rId4"/>
    <p:sldLayoutId id="2147483675" r:id="rId5"/>
    <p:sldLayoutId id="2147483676" r:id="rId6"/>
    <p:sldLayoutId id="2147483687" r:id="rId7"/>
    <p:sldLayoutId id="2147483677" r:id="rId8"/>
    <p:sldLayoutId id="2147483678" r:id="rId9"/>
    <p:sldLayoutId id="2147483679" r:id="rId10"/>
    <p:sldLayoutId id="2147483688" r:id="rId11"/>
    <p:sldLayoutId id="2147483689" r:id="rId12"/>
    <p:sldLayoutId id="2147483680" r:id="rId13"/>
    <p:sldLayoutId id="2147483681" r:id="rId14"/>
    <p:sldLayoutId id="2147483682" r:id="rId15"/>
    <p:sldLayoutId id="2147483683" r:id="rId16"/>
    <p:sldLayoutId id="2147483684" r:id="rId17"/>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hildren holding hands and running on a beach&#10;&#10;Description automatically generated">
            <a:extLst>
              <a:ext uri="{FF2B5EF4-FFF2-40B4-BE49-F238E27FC236}">
                <a16:creationId xmlns:a16="http://schemas.microsoft.com/office/drawing/2014/main" id="{F34A5DEA-5FC3-F068-3894-1D8217A1E225}"/>
              </a:ext>
            </a:extLst>
          </p:cNvPr>
          <p:cNvPicPr>
            <a:picLocks noChangeAspect="1"/>
          </p:cNvPicPr>
          <p:nvPr/>
        </p:nvPicPr>
        <p:blipFill>
          <a:blip r:embed="rId2"/>
          <a:stretch>
            <a:fillRect/>
          </a:stretch>
        </p:blipFill>
        <p:spPr>
          <a:xfrm>
            <a:off x="0" y="4343566"/>
            <a:ext cx="7547877" cy="5592204"/>
          </a:xfrm>
          <a:prstGeom prst="rect">
            <a:avLst/>
          </a:prstGeom>
        </p:spPr>
      </p:pic>
      <p:pic>
        <p:nvPicPr>
          <p:cNvPr id="4" name="Picture 3" descr="A green and black cover with a logo&#10;&#10;Description automatically generated">
            <a:extLst>
              <a:ext uri="{FF2B5EF4-FFF2-40B4-BE49-F238E27FC236}">
                <a16:creationId xmlns:a16="http://schemas.microsoft.com/office/drawing/2014/main" id="{B50D688D-0D8D-A950-5694-7561B8715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 y="0"/>
            <a:ext cx="7558636" cy="10691813"/>
          </a:xfrm>
          <a:prstGeom prst="rect">
            <a:avLst/>
          </a:prstGeom>
        </p:spPr>
      </p:pic>
      <p:sp>
        <p:nvSpPr>
          <p:cNvPr id="6" name="TextBox 5">
            <a:extLst>
              <a:ext uri="{FF2B5EF4-FFF2-40B4-BE49-F238E27FC236}">
                <a16:creationId xmlns:a16="http://schemas.microsoft.com/office/drawing/2014/main" id="{3E672219-AECE-2E74-AEFB-8058E6F21651}"/>
              </a:ext>
            </a:extLst>
          </p:cNvPr>
          <p:cNvSpPr txBox="1"/>
          <p:nvPr/>
        </p:nvSpPr>
        <p:spPr>
          <a:xfrm>
            <a:off x="1048037" y="4570268"/>
            <a:ext cx="5463597" cy="523220"/>
          </a:xfrm>
          <a:prstGeom prst="rect">
            <a:avLst/>
          </a:prstGeom>
          <a:noFill/>
        </p:spPr>
        <p:txBody>
          <a:bodyPr wrap="square" rtlCol="0">
            <a:spAutoFit/>
          </a:bodyPr>
          <a:lstStyle/>
          <a:p>
            <a:pPr algn="ctr"/>
            <a:r>
              <a:rPr lang="en-GB" sz="28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GEOGRAPHY</a:t>
            </a:r>
          </a:p>
        </p:txBody>
      </p:sp>
      <p:sp>
        <p:nvSpPr>
          <p:cNvPr id="7" name="TextBox 6">
            <a:extLst>
              <a:ext uri="{FF2B5EF4-FFF2-40B4-BE49-F238E27FC236}">
                <a16:creationId xmlns:a16="http://schemas.microsoft.com/office/drawing/2014/main" id="{77CE0C48-28D3-ABC5-76B0-48B11989B2CB}"/>
              </a:ext>
            </a:extLst>
          </p:cNvPr>
          <p:cNvSpPr txBox="1"/>
          <p:nvPr/>
        </p:nvSpPr>
        <p:spPr>
          <a:xfrm>
            <a:off x="1440873" y="7892472"/>
            <a:ext cx="4664363" cy="707886"/>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ST. BEGA’S</a:t>
            </a:r>
          </a:p>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Catholic Primary School</a:t>
            </a:r>
          </a:p>
        </p:txBody>
      </p:sp>
    </p:spTree>
    <p:extLst>
      <p:ext uri="{BB962C8B-B14F-4D97-AF65-F5344CB8AC3E}">
        <p14:creationId xmlns:p14="http://schemas.microsoft.com/office/powerpoint/2010/main" val="117308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968C0-EDB0-31B7-13EF-30A4C9738F89}"/>
            </a:ext>
          </a:extLst>
        </p:cNvPr>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37CB8BB7-3AA5-2795-A297-6E284EC91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0A3ADF90-5F27-329F-B7AD-E9F708E28AF8}"/>
              </a:ext>
            </a:extLst>
          </p:cNvPr>
          <p:cNvSpPr txBox="1"/>
          <p:nvPr/>
        </p:nvSpPr>
        <p:spPr>
          <a:xfrm>
            <a:off x="1708727" y="489527"/>
            <a:ext cx="4137891" cy="375552"/>
          </a:xfrm>
          <a:prstGeom prst="rect">
            <a:avLst/>
          </a:prstGeom>
          <a:noFill/>
        </p:spPr>
        <p:txBody>
          <a:bodyPr wrap="square" lIns="91440" tIns="45720" rIns="91440" bIns="45720" rtlCol="0" anchor="t">
            <a:spAutoFit/>
          </a:bodyPr>
          <a:lstStyle/>
          <a:p>
            <a:pPr algn="ctr">
              <a:lnSpc>
                <a:spcPct val="107000"/>
              </a:lnSpc>
              <a:spcAft>
                <a:spcPts val="800"/>
              </a:spcAft>
            </a:pPr>
            <a:r>
              <a:rPr lang="en-GB" b="1" dirty="0">
                <a:solidFill>
                  <a:schemeClr val="bg1"/>
                </a:solidFill>
                <a:latin typeface="Calibri"/>
                <a:ea typeface="Calibri"/>
                <a:cs typeface="Times New Roman"/>
              </a:rPr>
              <a:t>Lesson design</a:t>
            </a:r>
            <a:endPar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D5F3E75-CB19-21A4-CF33-A5F0CC597161}"/>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pic>
        <p:nvPicPr>
          <p:cNvPr id="2" name="Picture 1" descr="A close-up of a web page&#10;&#10;Description automatically generated">
            <a:extLst>
              <a:ext uri="{FF2B5EF4-FFF2-40B4-BE49-F238E27FC236}">
                <a16:creationId xmlns:a16="http://schemas.microsoft.com/office/drawing/2014/main" id="{4CEE20FD-C077-98D0-A0EC-88985021B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34" y="3355171"/>
            <a:ext cx="7342632" cy="3649147"/>
          </a:xfrm>
          <a:prstGeom prst="rect">
            <a:avLst/>
          </a:prstGeom>
          <a:ln w="38100" cap="sq">
            <a:solidFill>
              <a:srgbClr val="62DB94"/>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B2B3FE3B-2E14-C150-8EA4-597E66368922}"/>
              </a:ext>
            </a:extLst>
          </p:cNvPr>
          <p:cNvSpPr txBox="1"/>
          <p:nvPr/>
        </p:nvSpPr>
        <p:spPr>
          <a:xfrm>
            <a:off x="256310" y="1117505"/>
            <a:ext cx="6712085" cy="1412374"/>
          </a:xfrm>
          <a:prstGeom prst="rect">
            <a:avLst/>
          </a:prstGeom>
          <a:noFill/>
        </p:spPr>
        <p:txBody>
          <a:bodyPr wrap="square" lIns="91440" tIns="45720" rIns="91440" bIns="45720" rtlCol="0" anchor="t">
            <a:spAutoFit/>
          </a:bodyPr>
          <a:lstStyle/>
          <a:p>
            <a:pPr algn="just">
              <a:lnSpc>
                <a:spcPct val="107000"/>
              </a:lnSpc>
              <a:spcAft>
                <a:spcPts val="800"/>
              </a:spcAft>
            </a:pPr>
            <a:r>
              <a:rPr lang="en-GB" sz="1400" b="1" kern="0" dirty="0">
                <a:solidFill>
                  <a:srgbClr val="00B050"/>
                </a:solidFill>
                <a:effectLst/>
                <a:ea typeface="Times New Roman" panose="02020603050405020304" pitchFamily="18" charset="0"/>
                <a:cs typeface="Calibri"/>
              </a:rPr>
              <a:t>Pedagogy: Our Method And Practice Of Teaching</a:t>
            </a:r>
            <a:endParaRPr lang="en-GB" sz="1600" b="1" kern="0" dirty="0">
              <a:solidFill>
                <a:srgbClr val="00B050"/>
              </a:solidFill>
              <a:ea typeface="Times New Roman" panose="02020603050405020304" pitchFamily="18" charset="0"/>
              <a:cs typeface="Arial"/>
            </a:endParaRPr>
          </a:p>
          <a:p>
            <a:pPr algn="just">
              <a:lnSpc>
                <a:spcPct val="107000"/>
              </a:lnSpc>
              <a:spcAft>
                <a:spcPts val="800"/>
              </a:spcAft>
            </a:pPr>
            <a:r>
              <a:rPr lang="en-GB" sz="1200" b="1" kern="0" dirty="0">
                <a:solidFill>
                  <a:srgbClr val="00B050"/>
                </a:solidFill>
                <a:effectLst/>
                <a:ea typeface="Times New Roman" panose="02020603050405020304" pitchFamily="18" charset="0"/>
                <a:cs typeface="Arial"/>
              </a:rPr>
              <a:t>Exceptional teaching, leads to outstanding learning outcomes.</a:t>
            </a:r>
            <a:r>
              <a:rPr lang="en-GB" sz="1200" b="1" kern="0" dirty="0">
                <a:solidFill>
                  <a:srgbClr val="00B050"/>
                </a:solidFill>
                <a:ea typeface="Times New Roman" panose="02020603050405020304" pitchFamily="18" charset="0"/>
                <a:cs typeface="Arial"/>
              </a:rPr>
              <a:t>  </a:t>
            </a:r>
          </a:p>
          <a:p>
            <a:pPr algn="just">
              <a:lnSpc>
                <a:spcPct val="107000"/>
              </a:lnSpc>
              <a:spcAft>
                <a:spcPts val="800"/>
              </a:spcAft>
            </a:pPr>
            <a:r>
              <a:rPr lang="en-GB" sz="1200" kern="0" dirty="0">
                <a:solidFill>
                  <a:srgbClr val="212529"/>
                </a:solidFill>
                <a:effectLst/>
                <a:ea typeface="Times New Roman" panose="02020603050405020304" pitchFamily="18" charset="0"/>
                <a:cs typeface="Arial"/>
              </a:rPr>
              <a:t>All have a responsibility to </a:t>
            </a:r>
            <a:r>
              <a:rPr lang="en-GB" sz="1200" kern="0" dirty="0">
                <a:solidFill>
                  <a:srgbClr val="212529"/>
                </a:solidFill>
                <a:ea typeface="Times New Roman" panose="02020603050405020304" pitchFamily="18" charset="0"/>
                <a:cs typeface="Arial"/>
              </a:rPr>
              <a:t>deliver</a:t>
            </a:r>
            <a:r>
              <a:rPr lang="en-GB" sz="1200" kern="0" dirty="0">
                <a:solidFill>
                  <a:srgbClr val="212529"/>
                </a:solidFill>
                <a:effectLst/>
                <a:ea typeface="Times New Roman" panose="02020603050405020304" pitchFamily="18" charset="0"/>
                <a:cs typeface="Arial"/>
              </a:rPr>
              <a:t> lessons </a:t>
            </a:r>
            <a:r>
              <a:rPr lang="en-GB" sz="1200" kern="0" dirty="0">
                <a:solidFill>
                  <a:srgbClr val="212529"/>
                </a:solidFill>
                <a:ea typeface="Times New Roman" panose="02020603050405020304" pitchFamily="18" charset="0"/>
                <a:cs typeface="Arial"/>
              </a:rPr>
              <a:t>where teaching</a:t>
            </a:r>
            <a:r>
              <a:rPr lang="en-GB" sz="1200" kern="0" dirty="0">
                <a:solidFill>
                  <a:srgbClr val="212529"/>
                </a:solidFill>
                <a:effectLst/>
                <a:ea typeface="Times New Roman" panose="02020603050405020304" pitchFamily="18" charset="0"/>
                <a:cs typeface="Arial"/>
              </a:rPr>
              <a:t> and learning is of the highest quality and where learning needs are met. </a:t>
            </a:r>
            <a:endParaRPr lang="en-GB" dirty="0">
              <a:solidFill>
                <a:srgbClr val="000000"/>
              </a:solidFill>
              <a:ea typeface="Times New Roman" panose="02020603050405020304" pitchFamily="18" charset="0"/>
              <a:cs typeface="Calibri" panose="020F0502020204030204"/>
            </a:endParaRPr>
          </a:p>
          <a:p>
            <a:pPr algn="ctr">
              <a:lnSpc>
                <a:spcPct val="107000"/>
              </a:lnSpc>
              <a:spcAft>
                <a:spcPts val="800"/>
              </a:spcAft>
            </a:pPr>
            <a:r>
              <a:rPr lang="en-GB" sz="1200" b="1" kern="0" dirty="0">
                <a:solidFill>
                  <a:srgbClr val="00B050"/>
                </a:solidFill>
                <a:ea typeface="Times New Roman" panose="02020603050405020304" pitchFamily="18" charset="0"/>
                <a:cs typeface="Arial"/>
              </a:rPr>
              <a:t>The</a:t>
            </a:r>
            <a:r>
              <a:rPr lang="en-GB" sz="1200" b="1" kern="0" dirty="0">
                <a:solidFill>
                  <a:srgbClr val="00B050"/>
                </a:solidFill>
                <a:effectLst/>
                <a:ea typeface="Times New Roman" panose="02020603050405020304" pitchFamily="18" charset="0"/>
                <a:cs typeface="Arial"/>
              </a:rPr>
              <a:t> single most important factor in how a child learns in the classroom is how well a teacher teaches</a:t>
            </a:r>
            <a:r>
              <a:rPr lang="en-GB" sz="1200" b="1" kern="0" dirty="0">
                <a:solidFill>
                  <a:srgbClr val="006199"/>
                </a:solidFill>
                <a:effectLst/>
                <a:ea typeface="Times New Roman" panose="02020603050405020304" pitchFamily="18" charset="0"/>
                <a:cs typeface="Arial"/>
              </a:rPr>
              <a:t>.</a:t>
            </a:r>
            <a:endParaRPr lang="en-GB" b="1" dirty="0">
              <a:solidFill>
                <a:srgbClr val="006199"/>
              </a:solidFill>
              <a:cs typeface="Calibri"/>
            </a:endParaRPr>
          </a:p>
        </p:txBody>
      </p:sp>
      <p:sp>
        <p:nvSpPr>
          <p:cNvPr id="5" name="TextBox 4">
            <a:extLst>
              <a:ext uri="{FF2B5EF4-FFF2-40B4-BE49-F238E27FC236}">
                <a16:creationId xmlns:a16="http://schemas.microsoft.com/office/drawing/2014/main" id="{2CB7CD09-DC3B-FDB9-826F-BEFD39C5CF93}"/>
              </a:ext>
            </a:extLst>
          </p:cNvPr>
          <p:cNvSpPr txBox="1"/>
          <p:nvPr/>
        </p:nvSpPr>
        <p:spPr>
          <a:xfrm>
            <a:off x="426483" y="7877809"/>
            <a:ext cx="6706710" cy="461665"/>
          </a:xfrm>
          <a:prstGeom prst="rect">
            <a:avLst/>
          </a:prstGeom>
          <a:noFill/>
        </p:spPr>
        <p:txBody>
          <a:bodyPr wrap="square" lIns="91440" tIns="45720" rIns="91440" bIns="45720" rtlCol="0" anchor="t">
            <a:spAutoFit/>
          </a:bodyPr>
          <a:lstStyle/>
          <a:p>
            <a:pPr algn="ctr" fontAlgn="base"/>
            <a:r>
              <a:rPr lang="en-GB" sz="1200" b="1" dirty="0">
                <a:ea typeface="Times New Roman" panose="02020603050405020304" pitchFamily="18" charset="0"/>
                <a:cs typeface="Times New Roman"/>
              </a:rPr>
              <a:t>Icons, from our lesson design,</a:t>
            </a:r>
            <a:r>
              <a:rPr lang="en-GB" sz="1200" b="1" dirty="0">
                <a:effectLst/>
                <a:ea typeface="Times New Roman" panose="02020603050405020304" pitchFamily="18" charset="0"/>
                <a:cs typeface="Times New Roman"/>
              </a:rPr>
              <a:t> are used when planning and teaching, as reminders </a:t>
            </a:r>
            <a:r>
              <a:rPr lang="en-GB" sz="1200" b="1" dirty="0">
                <a:ea typeface="Times New Roman" panose="02020603050405020304" pitchFamily="18" charset="0"/>
                <a:cs typeface="Times New Roman"/>
              </a:rPr>
              <a:t>about</a:t>
            </a:r>
            <a:r>
              <a:rPr lang="en-GB" sz="1200" b="1" dirty="0">
                <a:effectLst/>
                <a:ea typeface="Times New Roman" panose="02020603050405020304" pitchFamily="18" charset="0"/>
                <a:cs typeface="Times New Roman"/>
              </a:rPr>
              <a:t> the type of learning.</a:t>
            </a:r>
          </a:p>
        </p:txBody>
      </p:sp>
      <p:sp>
        <p:nvSpPr>
          <p:cNvPr id="6" name="Rectangle: Rounded Corners 5">
            <a:extLst>
              <a:ext uri="{FF2B5EF4-FFF2-40B4-BE49-F238E27FC236}">
                <a16:creationId xmlns:a16="http://schemas.microsoft.com/office/drawing/2014/main" id="{56891DE7-B1E8-29A9-6463-B75A5400C614}"/>
              </a:ext>
            </a:extLst>
          </p:cNvPr>
          <p:cNvSpPr/>
          <p:nvPr/>
        </p:nvSpPr>
        <p:spPr>
          <a:xfrm>
            <a:off x="421108" y="7829611"/>
            <a:ext cx="6712085" cy="552389"/>
          </a:xfrm>
          <a:prstGeom prst="roundRect">
            <a:avLst/>
          </a:prstGeom>
          <a:noFill/>
          <a:ln w="38100">
            <a:solidFill>
              <a:srgbClr val="62DB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347654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968C0-EDB0-31B7-13EF-30A4C9738F89}"/>
            </a:ext>
          </a:extLst>
        </p:cNvPr>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37CB8BB7-3AA5-2795-A297-6E284EC91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0A3ADF90-5F27-329F-B7AD-E9F708E28AF8}"/>
              </a:ext>
            </a:extLst>
          </p:cNvPr>
          <p:cNvSpPr txBox="1"/>
          <p:nvPr/>
        </p:nvSpPr>
        <p:spPr>
          <a:xfrm>
            <a:off x="1708727" y="489527"/>
            <a:ext cx="4137891" cy="375552"/>
          </a:xfrm>
          <a:prstGeom prst="rect">
            <a:avLst/>
          </a:prstGeom>
          <a:noFill/>
        </p:spPr>
        <p:txBody>
          <a:bodyPr wrap="square" lIns="91440" tIns="45720" rIns="91440" bIns="45720" rtlCol="0" anchor="t">
            <a:spAutoFit/>
          </a:bodyPr>
          <a:lstStyle/>
          <a:p>
            <a:pPr algn="ctr">
              <a:lnSpc>
                <a:spcPct val="107000"/>
              </a:lnSpc>
              <a:spcAft>
                <a:spcPts val="800"/>
              </a:spcAft>
            </a:pPr>
            <a:r>
              <a:rPr lang="en-GB" b="1">
                <a:solidFill>
                  <a:schemeClr val="bg1"/>
                </a:solidFill>
                <a:latin typeface="Calibri"/>
                <a:ea typeface="Calibri" panose="020F0502020204030204" pitchFamily="34" charset="0"/>
                <a:cs typeface="Times New Roman"/>
              </a:rPr>
              <a:t>Assessment</a:t>
            </a:r>
            <a:endParaRPr lang="en-GB">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D5F3E75-CB19-21A4-CF33-A5F0CC597161}"/>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 name="TextBox 2">
            <a:extLst>
              <a:ext uri="{FF2B5EF4-FFF2-40B4-BE49-F238E27FC236}">
                <a16:creationId xmlns:a16="http://schemas.microsoft.com/office/drawing/2014/main" id="{7395E8A6-7179-D446-79C5-C15AA865F2F8}"/>
              </a:ext>
            </a:extLst>
          </p:cNvPr>
          <p:cNvSpPr txBox="1"/>
          <p:nvPr/>
        </p:nvSpPr>
        <p:spPr>
          <a:xfrm>
            <a:off x="192918" y="1058415"/>
            <a:ext cx="7178742" cy="671722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GB" sz="1050" b="1">
                <a:ea typeface="Arial"/>
                <a:cs typeface="Calibri"/>
              </a:rPr>
              <a:t>Assessment comprises two </a:t>
            </a:r>
            <a:r>
              <a:rPr lang="en-GB" sz="1050" b="1" u="sng">
                <a:ea typeface="Arial"/>
                <a:cs typeface="Calibri"/>
              </a:rPr>
              <a:t>linked</a:t>
            </a:r>
            <a:r>
              <a:rPr lang="en-GB" sz="1050" b="1">
                <a:ea typeface="Arial"/>
                <a:cs typeface="Calibri"/>
              </a:rPr>
              <a:t> processes:</a:t>
            </a:r>
          </a:p>
          <a:p>
            <a:pPr algn="just"/>
            <a:endParaRPr lang="en-GB" sz="1050" b="1">
              <a:ea typeface="Arial"/>
              <a:cs typeface="Calibri"/>
            </a:endParaRPr>
          </a:p>
          <a:p>
            <a:pPr algn="just"/>
            <a:r>
              <a:rPr lang="en-GB" sz="1050" b="1">
                <a:ea typeface="Arial"/>
                <a:cs typeface="Calibri"/>
              </a:rPr>
              <a:t>Formative Assessment:</a:t>
            </a:r>
            <a:r>
              <a:rPr lang="en-GB" sz="1050">
                <a:ea typeface="Arial"/>
                <a:cs typeface="Calibri"/>
              </a:rPr>
              <a:t> provides Assessment </a:t>
            </a:r>
            <a:r>
              <a:rPr lang="en-GB" sz="1050" b="1" u="sng">
                <a:ea typeface="Arial"/>
                <a:cs typeface="Calibri"/>
              </a:rPr>
              <a:t>for</a:t>
            </a:r>
            <a:r>
              <a:rPr lang="en-GB" sz="1050" b="1">
                <a:ea typeface="Arial"/>
                <a:cs typeface="Calibri"/>
              </a:rPr>
              <a:t> </a:t>
            </a:r>
            <a:r>
              <a:rPr lang="en-GB" sz="1050">
                <a:ea typeface="Arial"/>
                <a:cs typeface="Calibri"/>
              </a:rPr>
              <a:t>Learning. Is a continuous process and an integral part of teaching and learning; informal observations, dialogue/effective use of questioning, consolidation activities, low stakes quizzing, routine marking; and pupil/peer assessment all contribute to the developing profile of progress. When pupils make changes and consider actions to their work, based on the activity, they are ‘self-regulating’ their work.  Self-regulating activities can be termed Assessment </a:t>
            </a:r>
            <a:r>
              <a:rPr lang="en-GB" sz="1050" b="1" u="sng">
                <a:solidFill>
                  <a:srgbClr val="000000"/>
                </a:solidFill>
                <a:ea typeface="Arial"/>
                <a:cs typeface="Calibri"/>
              </a:rPr>
              <a:t>as</a:t>
            </a:r>
            <a:r>
              <a:rPr lang="en-GB" sz="1050" b="1" u="sng">
                <a:solidFill>
                  <a:srgbClr val="FF0000"/>
                </a:solidFill>
                <a:ea typeface="Arial"/>
                <a:cs typeface="Calibri"/>
              </a:rPr>
              <a:t> </a:t>
            </a:r>
            <a:r>
              <a:rPr lang="en-GB" sz="1050">
                <a:ea typeface="Arial"/>
                <a:cs typeface="Calibri"/>
              </a:rPr>
              <a:t>Learning.  Self-regulated learners are aware of their strengths and weaknesses, and can motivate themselves to engage in, and improve, their learning. Pupils start by </a:t>
            </a:r>
            <a:r>
              <a:rPr lang="en-GB" sz="1050" b="1">
                <a:ea typeface="Arial"/>
                <a:cs typeface="Calibri"/>
              </a:rPr>
              <a:t>planning</a:t>
            </a:r>
            <a:r>
              <a:rPr lang="en-GB" sz="1050">
                <a:ea typeface="Arial"/>
                <a:cs typeface="Calibri"/>
              </a:rPr>
              <a:t> how to undertake a task, working on it while </a:t>
            </a:r>
            <a:r>
              <a:rPr lang="en-GB" sz="1050" b="1">
                <a:ea typeface="Arial"/>
                <a:cs typeface="Calibri"/>
              </a:rPr>
              <a:t>monitoring</a:t>
            </a:r>
            <a:r>
              <a:rPr lang="en-GB" sz="1050">
                <a:ea typeface="Arial"/>
                <a:cs typeface="Calibri"/>
              </a:rPr>
              <a:t> the strategy to check progress, then </a:t>
            </a:r>
            <a:r>
              <a:rPr lang="en-GB" sz="1050" b="1">
                <a:ea typeface="Arial"/>
                <a:cs typeface="Calibri"/>
              </a:rPr>
              <a:t>evaluating</a:t>
            </a:r>
            <a:r>
              <a:rPr lang="en-GB" sz="1050">
                <a:ea typeface="Arial"/>
                <a:cs typeface="Calibri"/>
              </a:rPr>
              <a:t> the overall success.</a:t>
            </a:r>
            <a:endParaRPr lang="en-GB" sz="1050">
              <a:cs typeface="Calibri" panose="020F0502020204030204"/>
            </a:endParaRPr>
          </a:p>
          <a:p>
            <a:endParaRPr lang="en-GB" sz="1050">
              <a:cs typeface="Calibri" panose="020F0502020204030204"/>
            </a:endParaRPr>
          </a:p>
          <a:p>
            <a:endParaRPr lang="en-GB" sz="1050">
              <a:ea typeface="Arial"/>
              <a:cs typeface="Calibri"/>
            </a:endParaRPr>
          </a:p>
          <a:p>
            <a:pPr algn="just"/>
            <a:endParaRPr lang="en-GB" sz="1050">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r>
              <a:rPr lang="en-GB" sz="1050" b="1">
                <a:ea typeface="Arial"/>
                <a:cs typeface="Calibri"/>
              </a:rPr>
              <a:t>Summative Assessment:</a:t>
            </a:r>
            <a:r>
              <a:rPr lang="en-GB" sz="1050">
                <a:ea typeface="Arial"/>
                <a:cs typeface="Calibri"/>
              </a:rPr>
              <a:t> provides Assessment </a:t>
            </a:r>
            <a:r>
              <a:rPr lang="en-GB" sz="1050" b="1" u="sng">
                <a:ea typeface="Arial"/>
                <a:cs typeface="Calibri"/>
              </a:rPr>
              <a:t>of</a:t>
            </a:r>
            <a:r>
              <a:rPr lang="en-GB" sz="1050">
                <a:ea typeface="Arial"/>
                <a:cs typeface="Calibri"/>
              </a:rPr>
              <a:t> Learning and is a judgement of attainment at key points throughout the year- using past knowledge to measure attainment and progress. Examples of this are standardised tests, tasks and end of term/annual assessments which include a sample of pupil’s prior learning.</a:t>
            </a:r>
            <a:endParaRPr lang="en-GB">
              <a:cs typeface="Calibri"/>
            </a:endParaRPr>
          </a:p>
          <a:p>
            <a:pPr algn="just"/>
            <a:endParaRPr lang="en-GB" sz="1050" b="1">
              <a:solidFill>
                <a:srgbClr val="1F3864"/>
              </a:solidFill>
              <a:ea typeface="Arial"/>
              <a:cs typeface="Calibri"/>
            </a:endParaRPr>
          </a:p>
          <a:p>
            <a:pPr algn="just"/>
            <a:r>
              <a:rPr lang="en-GB" sz="1050" b="1">
                <a:ea typeface="Arial"/>
                <a:cs typeface="Calibri"/>
              </a:rPr>
              <a:t>Assessment</a:t>
            </a:r>
            <a:r>
              <a:rPr lang="en-GB" sz="1050">
                <a:ea typeface="Arial"/>
                <a:cs typeface="Calibri"/>
              </a:rPr>
              <a:t> is a continuous process which is integral to teaching and learning and:</a:t>
            </a:r>
          </a:p>
          <a:p>
            <a:pPr algn="just">
              <a:buChar char="•"/>
            </a:pPr>
            <a:r>
              <a:rPr lang="en-GB" sz="1050">
                <a:ea typeface="Arial"/>
                <a:cs typeface="Calibri"/>
              </a:rPr>
              <a:t>Enables an informed judgement to be made about a pupil’s understanding, skills, attitude to learning and successful acquisition of knowledge as they move through the curriculum. </a:t>
            </a:r>
          </a:p>
          <a:p>
            <a:pPr algn="just">
              <a:buChar char="•"/>
            </a:pPr>
            <a:r>
              <a:rPr lang="en-GB" sz="1050">
                <a:ea typeface="Arial"/>
                <a:cs typeface="Calibri"/>
              </a:rPr>
              <a:t>Incorporates a wide range of assessment techniques to be used in different contexts/purposes. </a:t>
            </a:r>
          </a:p>
          <a:p>
            <a:pPr lvl="0" algn="just">
              <a:buChar char="•"/>
            </a:pPr>
            <a:r>
              <a:rPr lang="en-GB" sz="1050">
                <a:ea typeface="Arial"/>
                <a:cs typeface="Calibri"/>
              </a:rPr>
              <a:t>Is accompanied by </a:t>
            </a:r>
            <a:r>
              <a:rPr lang="en-GB" sz="1050" b="1">
                <a:ea typeface="Arial"/>
                <a:cs typeface="Calibri"/>
              </a:rPr>
              <a:t>clear assessment criteria</a:t>
            </a:r>
            <a:r>
              <a:rPr lang="en-GB" sz="1050">
                <a:ea typeface="Arial"/>
                <a:cs typeface="Calibri"/>
              </a:rPr>
              <a:t> that enables effective marking and feedback, a reliable progress evaluation to be given and demonstrates clearly what a pupil must do to improve.</a:t>
            </a:r>
          </a:p>
          <a:p>
            <a:pPr algn="just">
              <a:buChar char="•"/>
            </a:pPr>
            <a:r>
              <a:rPr lang="en-GB" sz="1050">
                <a:ea typeface="Arial"/>
                <a:cs typeface="Calibri"/>
              </a:rPr>
              <a:t>Provides feedback recognising achievement, increasing pupil confidence/motivation. </a:t>
            </a:r>
          </a:p>
          <a:p>
            <a:pPr lvl="0" algn="just">
              <a:buChar char="•"/>
            </a:pPr>
            <a:r>
              <a:rPr lang="en-GB" sz="1050">
                <a:ea typeface="Arial"/>
                <a:cs typeface="Calibri"/>
              </a:rPr>
              <a:t>Supports learning by making clear to pupils: what they are trying to achieve; what they have achieved; what the learning gaps and misconceptions are and what the next steps in learning are.</a:t>
            </a:r>
          </a:p>
          <a:p>
            <a:pPr lvl="0" algn="just">
              <a:buChar char="•"/>
            </a:pPr>
            <a:r>
              <a:rPr lang="en-GB" sz="1050">
                <a:ea typeface="Arial"/>
                <a:cs typeface="Calibri"/>
              </a:rPr>
              <a:t>Allows regular subject specific extended writing and access to high quality text/ reading.</a:t>
            </a:r>
          </a:p>
          <a:p>
            <a:pPr lvl="0" algn="just">
              <a:buChar char="•"/>
            </a:pPr>
            <a:r>
              <a:rPr lang="en-GB" sz="1050">
                <a:ea typeface="Arial"/>
                <a:cs typeface="Calibri"/>
              </a:rPr>
              <a:t>Should be moderated and standardised to ensure </a:t>
            </a:r>
            <a:r>
              <a:rPr lang="en-GB" sz="1050" b="1" u="sng">
                <a:ea typeface="Arial"/>
                <a:cs typeface="Calibri"/>
              </a:rPr>
              <a:t>purposeful, meaningful, and timely feedback.</a:t>
            </a:r>
          </a:p>
          <a:p>
            <a:pPr lvl="0" algn="just">
              <a:buChar char="•"/>
            </a:pPr>
            <a:r>
              <a:rPr lang="en-GB" sz="1050">
                <a:ea typeface="Arial"/>
                <a:cs typeface="Calibri"/>
              </a:rPr>
              <a:t>Includes feedback to pupils to help them understand what they need to improve, challenging them to achieve their target rather than a grade.</a:t>
            </a:r>
          </a:p>
          <a:p>
            <a:pPr>
              <a:buChar char="•"/>
            </a:pPr>
            <a:r>
              <a:rPr lang="en-GB" sz="1050">
                <a:ea typeface="Arial"/>
                <a:cs typeface="Calibri"/>
              </a:rPr>
              <a:t>Allows leaders and staff to make timely adaptations to the curriculum. </a:t>
            </a:r>
            <a:endParaRPr lang="en-GB" sz="1050">
              <a:cs typeface="Calibri"/>
            </a:endParaRPr>
          </a:p>
        </p:txBody>
      </p:sp>
      <p:pic>
        <p:nvPicPr>
          <p:cNvPr id="4" name="Picture 3" descr="A diagram of a learning&#10;&#10;Description automatically generated">
            <a:extLst>
              <a:ext uri="{FF2B5EF4-FFF2-40B4-BE49-F238E27FC236}">
                <a16:creationId xmlns:a16="http://schemas.microsoft.com/office/drawing/2014/main" id="{9700065E-F9A5-59C9-6254-D60CFE8E8B3B}"/>
              </a:ext>
            </a:extLst>
          </p:cNvPr>
          <p:cNvPicPr>
            <a:picLocks noChangeAspect="1"/>
          </p:cNvPicPr>
          <p:nvPr/>
        </p:nvPicPr>
        <p:blipFill>
          <a:blip r:embed="rId3"/>
          <a:stretch>
            <a:fillRect/>
          </a:stretch>
        </p:blipFill>
        <p:spPr>
          <a:xfrm>
            <a:off x="1335153" y="7781487"/>
            <a:ext cx="4985067" cy="2305050"/>
          </a:xfrm>
          <a:prstGeom prst="rect">
            <a:avLst/>
          </a:prstGeom>
        </p:spPr>
      </p:pic>
      <p:pic>
        <p:nvPicPr>
          <p:cNvPr id="5" name="Picture 4" descr="A screen shot of a device&#10;&#10;Description automatically generated">
            <a:extLst>
              <a:ext uri="{FF2B5EF4-FFF2-40B4-BE49-F238E27FC236}">
                <a16:creationId xmlns:a16="http://schemas.microsoft.com/office/drawing/2014/main" id="{BC9D8EAD-5AF3-6E52-D5AE-7E1AFCD7E977}"/>
              </a:ext>
            </a:extLst>
          </p:cNvPr>
          <p:cNvPicPr>
            <a:picLocks noChangeAspect="1"/>
          </p:cNvPicPr>
          <p:nvPr/>
        </p:nvPicPr>
        <p:blipFill>
          <a:blip r:embed="rId4"/>
          <a:stretch>
            <a:fillRect/>
          </a:stretch>
        </p:blipFill>
        <p:spPr>
          <a:xfrm>
            <a:off x="2635243" y="2580838"/>
            <a:ext cx="2268539" cy="1438275"/>
          </a:xfrm>
          <a:prstGeom prst="rect">
            <a:avLst/>
          </a:prstGeom>
        </p:spPr>
      </p:pic>
      <p:pic>
        <p:nvPicPr>
          <p:cNvPr id="6" name="Picture 5">
            <a:extLst>
              <a:ext uri="{FF2B5EF4-FFF2-40B4-BE49-F238E27FC236}">
                <a16:creationId xmlns:a16="http://schemas.microsoft.com/office/drawing/2014/main" id="{AE0B689A-744A-EA45-75BF-9926A43FECB9}"/>
              </a:ext>
            </a:extLst>
          </p:cNvPr>
          <p:cNvPicPr>
            <a:picLocks noChangeAspect="1"/>
          </p:cNvPicPr>
          <p:nvPr/>
        </p:nvPicPr>
        <p:blipFill>
          <a:blip r:embed="rId5"/>
          <a:stretch>
            <a:fillRect/>
          </a:stretch>
        </p:blipFill>
        <p:spPr>
          <a:xfrm>
            <a:off x="2918474" y="4247931"/>
            <a:ext cx="1811019" cy="333375"/>
          </a:xfrm>
          <a:prstGeom prst="rect">
            <a:avLst/>
          </a:prstGeom>
        </p:spPr>
      </p:pic>
    </p:spTree>
    <p:extLst>
      <p:ext uri="{BB962C8B-B14F-4D97-AF65-F5344CB8AC3E}">
        <p14:creationId xmlns:p14="http://schemas.microsoft.com/office/powerpoint/2010/main" val="1720529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61581CCE-61F9-EA58-A039-512C61C56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pic>
        <p:nvPicPr>
          <p:cNvPr id="6" name="Picture 5" descr="A green spiral with white text&#10;&#10;Description automatically generated">
            <a:extLst>
              <a:ext uri="{FF2B5EF4-FFF2-40B4-BE49-F238E27FC236}">
                <a16:creationId xmlns:a16="http://schemas.microsoft.com/office/drawing/2014/main" id="{44C6BD9E-0FFF-E0B7-F558-73E4BE24A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18" y="20838"/>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5DC875F9-9BC1-C48A-A1CA-082C4AAEA040}"/>
              </a:ext>
            </a:extLst>
          </p:cNvPr>
          <p:cNvSpPr txBox="1"/>
          <p:nvPr/>
        </p:nvSpPr>
        <p:spPr>
          <a:xfrm>
            <a:off x="2364509" y="8756073"/>
            <a:ext cx="3389746" cy="646331"/>
          </a:xfrm>
          <a:prstGeom prst="rect">
            <a:avLst/>
          </a:prstGeom>
          <a:noFill/>
        </p:spPr>
        <p:txBody>
          <a:bodyPr wrap="square" rtlCol="0">
            <a:spAutoFit/>
          </a:bodyPr>
          <a:lstStyle/>
          <a:p>
            <a:r>
              <a:rPr lang="en-GB" sz="900" b="1">
                <a:solidFill>
                  <a:schemeClr val="bg1"/>
                </a:solidFill>
              </a:rPr>
              <a:t>People and places and the world we live in: </a:t>
            </a:r>
            <a:r>
              <a:rPr lang="en-GB" sz="900">
                <a:solidFill>
                  <a:schemeClr val="bg1"/>
                </a:solidFill>
              </a:rPr>
              <a:t>In EYFS children begin to develop their geographical knowledge by exploring features of their school and nursery. They begin to compare and contrast different places and environments using maps and atlases. </a:t>
            </a:r>
          </a:p>
        </p:txBody>
      </p:sp>
      <p:pic>
        <p:nvPicPr>
          <p:cNvPr id="4" name="Picture 3">
            <a:extLst>
              <a:ext uri="{FF2B5EF4-FFF2-40B4-BE49-F238E27FC236}">
                <a16:creationId xmlns:a16="http://schemas.microsoft.com/office/drawing/2014/main" id="{59EA9EA8-75CB-A598-121B-3D4452190E88}"/>
              </a:ext>
            </a:extLst>
          </p:cNvPr>
          <p:cNvPicPr>
            <a:picLocks noChangeAspect="1"/>
          </p:cNvPicPr>
          <p:nvPr/>
        </p:nvPicPr>
        <p:blipFill>
          <a:blip r:embed="rId4"/>
          <a:stretch>
            <a:fillRect/>
          </a:stretch>
        </p:blipFill>
        <p:spPr>
          <a:xfrm>
            <a:off x="852946" y="2369090"/>
            <a:ext cx="572029" cy="323895"/>
          </a:xfrm>
          <a:prstGeom prst="rect">
            <a:avLst/>
          </a:prstGeom>
        </p:spPr>
      </p:pic>
      <p:pic>
        <p:nvPicPr>
          <p:cNvPr id="5" name="Picture 4">
            <a:extLst>
              <a:ext uri="{FF2B5EF4-FFF2-40B4-BE49-F238E27FC236}">
                <a16:creationId xmlns:a16="http://schemas.microsoft.com/office/drawing/2014/main" id="{B1EEFDC3-6005-B2C4-1C3F-E1635E380B47}"/>
              </a:ext>
            </a:extLst>
          </p:cNvPr>
          <p:cNvPicPr>
            <a:picLocks noChangeAspect="1"/>
          </p:cNvPicPr>
          <p:nvPr/>
        </p:nvPicPr>
        <p:blipFill>
          <a:blip r:embed="rId4"/>
          <a:stretch>
            <a:fillRect/>
          </a:stretch>
        </p:blipFill>
        <p:spPr>
          <a:xfrm>
            <a:off x="5736411" y="3616447"/>
            <a:ext cx="572029" cy="323895"/>
          </a:xfrm>
          <a:prstGeom prst="rect">
            <a:avLst/>
          </a:prstGeom>
        </p:spPr>
      </p:pic>
      <p:pic>
        <p:nvPicPr>
          <p:cNvPr id="7" name="Picture 6">
            <a:extLst>
              <a:ext uri="{FF2B5EF4-FFF2-40B4-BE49-F238E27FC236}">
                <a16:creationId xmlns:a16="http://schemas.microsoft.com/office/drawing/2014/main" id="{088599F4-FA68-AA68-6DB6-CB4E14543CF1}"/>
              </a:ext>
            </a:extLst>
          </p:cNvPr>
          <p:cNvPicPr>
            <a:picLocks noChangeAspect="1"/>
          </p:cNvPicPr>
          <p:nvPr/>
        </p:nvPicPr>
        <p:blipFill>
          <a:blip r:embed="rId4"/>
          <a:stretch>
            <a:fillRect/>
          </a:stretch>
        </p:blipFill>
        <p:spPr>
          <a:xfrm>
            <a:off x="890026" y="4839015"/>
            <a:ext cx="572029" cy="323895"/>
          </a:xfrm>
          <a:prstGeom prst="rect">
            <a:avLst/>
          </a:prstGeom>
        </p:spPr>
      </p:pic>
      <p:pic>
        <p:nvPicPr>
          <p:cNvPr id="11" name="Picture 10">
            <a:extLst>
              <a:ext uri="{FF2B5EF4-FFF2-40B4-BE49-F238E27FC236}">
                <a16:creationId xmlns:a16="http://schemas.microsoft.com/office/drawing/2014/main" id="{9905EDA4-C83B-8016-A6DF-89E128A3687F}"/>
              </a:ext>
            </a:extLst>
          </p:cNvPr>
          <p:cNvPicPr>
            <a:picLocks noChangeAspect="1"/>
          </p:cNvPicPr>
          <p:nvPr/>
        </p:nvPicPr>
        <p:blipFill>
          <a:blip r:embed="rId4"/>
          <a:stretch>
            <a:fillRect/>
          </a:stretch>
        </p:blipFill>
        <p:spPr>
          <a:xfrm>
            <a:off x="5744295" y="5993757"/>
            <a:ext cx="572029" cy="323895"/>
          </a:xfrm>
          <a:prstGeom prst="rect">
            <a:avLst/>
          </a:prstGeom>
        </p:spPr>
      </p:pic>
      <p:sp>
        <p:nvSpPr>
          <p:cNvPr id="17" name="TextBox 16">
            <a:extLst>
              <a:ext uri="{FF2B5EF4-FFF2-40B4-BE49-F238E27FC236}">
                <a16:creationId xmlns:a16="http://schemas.microsoft.com/office/drawing/2014/main" id="{244C4898-36F5-B53B-EF15-AF60866A76C1}"/>
              </a:ext>
            </a:extLst>
          </p:cNvPr>
          <p:cNvSpPr txBox="1"/>
          <p:nvPr/>
        </p:nvSpPr>
        <p:spPr>
          <a:xfrm>
            <a:off x="4420925" y="2989690"/>
            <a:ext cx="1609385" cy="307777"/>
          </a:xfrm>
          <a:prstGeom prst="rect">
            <a:avLst/>
          </a:prstGeom>
          <a:noFill/>
        </p:spPr>
        <p:txBody>
          <a:bodyPr wrap="square" rtlCol="0">
            <a:spAutoFit/>
          </a:bodyPr>
          <a:lstStyle/>
          <a:p>
            <a:r>
              <a:rPr lang="en-US" sz="1400" b="1" dirty="0">
                <a:solidFill>
                  <a:schemeClr val="bg1"/>
                </a:solidFill>
              </a:rPr>
              <a:t>Climate Change</a:t>
            </a:r>
            <a:endParaRPr lang="en-GB" sz="1400" b="1" dirty="0">
              <a:solidFill>
                <a:schemeClr val="bg1"/>
              </a:solidFill>
            </a:endParaRPr>
          </a:p>
        </p:txBody>
      </p:sp>
      <p:sp>
        <p:nvSpPr>
          <p:cNvPr id="21" name="TextBox 20">
            <a:extLst>
              <a:ext uri="{FF2B5EF4-FFF2-40B4-BE49-F238E27FC236}">
                <a16:creationId xmlns:a16="http://schemas.microsoft.com/office/drawing/2014/main" id="{B6CC93EB-AC6F-8604-FFDC-F523874BEC36}"/>
              </a:ext>
            </a:extLst>
          </p:cNvPr>
          <p:cNvSpPr txBox="1"/>
          <p:nvPr/>
        </p:nvSpPr>
        <p:spPr>
          <a:xfrm>
            <a:off x="5736411" y="3543928"/>
            <a:ext cx="767431" cy="646331"/>
          </a:xfrm>
          <a:prstGeom prst="rect">
            <a:avLst/>
          </a:prstGeom>
          <a:noFill/>
        </p:spPr>
        <p:txBody>
          <a:bodyPr wrap="square" rtlCol="0">
            <a:spAutoFit/>
          </a:bodyPr>
          <a:lstStyle/>
          <a:p>
            <a:r>
              <a:rPr lang="en-US" b="1" dirty="0">
                <a:solidFill>
                  <a:srgbClr val="FFFF00"/>
                </a:solidFill>
              </a:rPr>
              <a:t>Year 4-5</a:t>
            </a:r>
            <a:endParaRPr lang="en-GB" b="1" dirty="0">
              <a:solidFill>
                <a:srgbClr val="FFFF00"/>
              </a:solidFill>
            </a:endParaRPr>
          </a:p>
        </p:txBody>
      </p:sp>
      <p:pic>
        <p:nvPicPr>
          <p:cNvPr id="23" name="Picture 22">
            <a:extLst>
              <a:ext uri="{FF2B5EF4-FFF2-40B4-BE49-F238E27FC236}">
                <a16:creationId xmlns:a16="http://schemas.microsoft.com/office/drawing/2014/main" id="{4C5B9127-9E3E-1245-7006-02597669F52D}"/>
              </a:ext>
            </a:extLst>
          </p:cNvPr>
          <p:cNvPicPr>
            <a:picLocks noChangeAspect="1"/>
          </p:cNvPicPr>
          <p:nvPr/>
        </p:nvPicPr>
        <p:blipFill>
          <a:blip r:embed="rId4"/>
          <a:stretch>
            <a:fillRect/>
          </a:stretch>
        </p:blipFill>
        <p:spPr>
          <a:xfrm>
            <a:off x="890547" y="2387568"/>
            <a:ext cx="223936" cy="323895"/>
          </a:xfrm>
          <a:prstGeom prst="rect">
            <a:avLst/>
          </a:prstGeom>
        </p:spPr>
      </p:pic>
      <p:sp>
        <p:nvSpPr>
          <p:cNvPr id="24" name="TextBox 23">
            <a:extLst>
              <a:ext uri="{FF2B5EF4-FFF2-40B4-BE49-F238E27FC236}">
                <a16:creationId xmlns:a16="http://schemas.microsoft.com/office/drawing/2014/main" id="{19EF8FC3-E7FC-AB33-DCD8-5B4637EA4019}"/>
              </a:ext>
            </a:extLst>
          </p:cNvPr>
          <p:cNvSpPr txBox="1"/>
          <p:nvPr/>
        </p:nvSpPr>
        <p:spPr>
          <a:xfrm>
            <a:off x="796164" y="2361760"/>
            <a:ext cx="759752" cy="338554"/>
          </a:xfrm>
          <a:prstGeom prst="rect">
            <a:avLst/>
          </a:prstGeom>
          <a:noFill/>
        </p:spPr>
        <p:txBody>
          <a:bodyPr wrap="square" lIns="91440" tIns="45720" rIns="91440" bIns="45720" rtlCol="0" anchor="t">
            <a:spAutoFit/>
          </a:bodyPr>
          <a:lstStyle/>
          <a:p>
            <a:r>
              <a:rPr lang="en-US" sz="1600" b="1" dirty="0">
                <a:solidFill>
                  <a:srgbClr val="FFFF00"/>
                </a:solidFill>
              </a:rPr>
              <a:t>Year 6</a:t>
            </a:r>
            <a:endParaRPr lang="en-GB" sz="1600" b="1" dirty="0">
              <a:solidFill>
                <a:srgbClr val="FFFF00"/>
              </a:solidFill>
            </a:endParaRPr>
          </a:p>
        </p:txBody>
      </p:sp>
      <p:sp>
        <p:nvSpPr>
          <p:cNvPr id="25" name="TextBox 24">
            <a:extLst>
              <a:ext uri="{FF2B5EF4-FFF2-40B4-BE49-F238E27FC236}">
                <a16:creationId xmlns:a16="http://schemas.microsoft.com/office/drawing/2014/main" id="{D5BBADBB-1B30-A5A1-F099-3FCA9747BEE7}"/>
              </a:ext>
            </a:extLst>
          </p:cNvPr>
          <p:cNvSpPr txBox="1"/>
          <p:nvPr/>
        </p:nvSpPr>
        <p:spPr>
          <a:xfrm>
            <a:off x="890546" y="4793134"/>
            <a:ext cx="759751" cy="646331"/>
          </a:xfrm>
          <a:prstGeom prst="rect">
            <a:avLst/>
          </a:prstGeom>
          <a:noFill/>
        </p:spPr>
        <p:txBody>
          <a:bodyPr wrap="square" rtlCol="0">
            <a:spAutoFit/>
          </a:bodyPr>
          <a:lstStyle/>
          <a:p>
            <a:r>
              <a:rPr lang="en-US" b="1" dirty="0">
                <a:solidFill>
                  <a:srgbClr val="FFFF00"/>
                </a:solidFill>
              </a:rPr>
              <a:t>Year              3-4</a:t>
            </a:r>
            <a:endParaRPr lang="en-GB" b="1" dirty="0">
              <a:solidFill>
                <a:srgbClr val="FFFF00"/>
              </a:solidFill>
            </a:endParaRPr>
          </a:p>
        </p:txBody>
      </p:sp>
      <p:sp>
        <p:nvSpPr>
          <p:cNvPr id="27" name="TextBox 26">
            <a:extLst>
              <a:ext uri="{FF2B5EF4-FFF2-40B4-BE49-F238E27FC236}">
                <a16:creationId xmlns:a16="http://schemas.microsoft.com/office/drawing/2014/main" id="{460736FE-AC68-B68A-007B-BFEAB1F5D6E2}"/>
              </a:ext>
            </a:extLst>
          </p:cNvPr>
          <p:cNvSpPr txBox="1"/>
          <p:nvPr/>
        </p:nvSpPr>
        <p:spPr>
          <a:xfrm>
            <a:off x="2314328" y="955957"/>
            <a:ext cx="2963455" cy="523220"/>
          </a:xfrm>
          <a:prstGeom prst="rect">
            <a:avLst/>
          </a:prstGeom>
          <a:noFill/>
        </p:spPr>
        <p:txBody>
          <a:bodyPr wrap="square" lIns="91440" tIns="45720" rIns="91440" bIns="45720" rtlCol="0" anchor="t">
            <a:spAutoFit/>
          </a:bodyPr>
          <a:lstStyle/>
          <a:p>
            <a:r>
              <a:rPr lang="en-US" sz="1600" b="1" dirty="0"/>
              <a:t>Curriculum Sequence 2024/25</a:t>
            </a:r>
          </a:p>
          <a:p>
            <a:r>
              <a:rPr lang="en-US" sz="1200" b="1" dirty="0"/>
              <a:t>** </a:t>
            </a:r>
            <a:r>
              <a:rPr lang="en-US" sz="1200" b="1"/>
              <a:t>discrete teaching</a:t>
            </a:r>
            <a:endParaRPr lang="en-GB" sz="1200" b="1" dirty="0"/>
          </a:p>
        </p:txBody>
      </p:sp>
      <p:sp>
        <p:nvSpPr>
          <p:cNvPr id="2" name="TextBox 1">
            <a:extLst>
              <a:ext uri="{FF2B5EF4-FFF2-40B4-BE49-F238E27FC236}">
                <a16:creationId xmlns:a16="http://schemas.microsoft.com/office/drawing/2014/main" id="{9DB727AF-30D4-E632-A41F-2FF6EB499922}"/>
              </a:ext>
            </a:extLst>
          </p:cNvPr>
          <p:cNvSpPr txBox="1"/>
          <p:nvPr/>
        </p:nvSpPr>
        <p:spPr>
          <a:xfrm>
            <a:off x="1805420" y="1711671"/>
            <a:ext cx="1481690" cy="307777"/>
          </a:xfrm>
          <a:prstGeom prst="rect">
            <a:avLst/>
          </a:prstGeom>
          <a:noFill/>
        </p:spPr>
        <p:txBody>
          <a:bodyPr wrap="square" rtlCol="0">
            <a:spAutoFit/>
          </a:bodyPr>
          <a:lstStyle/>
          <a:p>
            <a:r>
              <a:rPr lang="en-US" sz="1400" b="1" dirty="0">
                <a:solidFill>
                  <a:schemeClr val="bg1"/>
                </a:solidFill>
              </a:rPr>
              <a:t>North America</a:t>
            </a:r>
            <a:endParaRPr lang="en-GB" sz="1400" b="1" dirty="0">
              <a:solidFill>
                <a:schemeClr val="bg1"/>
              </a:solidFill>
            </a:endParaRPr>
          </a:p>
        </p:txBody>
      </p:sp>
      <p:sp>
        <p:nvSpPr>
          <p:cNvPr id="13" name="TextBox 12">
            <a:extLst>
              <a:ext uri="{FF2B5EF4-FFF2-40B4-BE49-F238E27FC236}">
                <a16:creationId xmlns:a16="http://schemas.microsoft.com/office/drawing/2014/main" id="{0E6B9A91-D247-A551-D524-1450DE20FF00}"/>
              </a:ext>
            </a:extLst>
          </p:cNvPr>
          <p:cNvSpPr txBox="1"/>
          <p:nvPr/>
        </p:nvSpPr>
        <p:spPr>
          <a:xfrm>
            <a:off x="3532270" y="1702792"/>
            <a:ext cx="1777310" cy="523220"/>
          </a:xfrm>
          <a:prstGeom prst="rect">
            <a:avLst/>
          </a:prstGeom>
          <a:noFill/>
        </p:spPr>
        <p:txBody>
          <a:bodyPr wrap="square" rtlCol="0">
            <a:spAutoFit/>
          </a:bodyPr>
          <a:lstStyle/>
          <a:p>
            <a:r>
              <a:rPr lang="en-US" sz="1400" b="1" dirty="0">
                <a:solidFill>
                  <a:schemeClr val="bg1"/>
                </a:solidFill>
              </a:rPr>
              <a:t>Tsunami / Desert Biomes**</a:t>
            </a:r>
            <a:endParaRPr lang="en-GB" sz="1400" b="1" dirty="0">
              <a:solidFill>
                <a:schemeClr val="bg1"/>
              </a:solidFill>
            </a:endParaRPr>
          </a:p>
        </p:txBody>
      </p:sp>
      <p:sp>
        <p:nvSpPr>
          <p:cNvPr id="18" name="TextBox 17">
            <a:extLst>
              <a:ext uri="{FF2B5EF4-FFF2-40B4-BE49-F238E27FC236}">
                <a16:creationId xmlns:a16="http://schemas.microsoft.com/office/drawing/2014/main" id="{46677146-2737-D806-0216-C906D1F792DF}"/>
              </a:ext>
            </a:extLst>
          </p:cNvPr>
          <p:cNvSpPr txBox="1"/>
          <p:nvPr/>
        </p:nvSpPr>
        <p:spPr>
          <a:xfrm>
            <a:off x="1966437" y="2959737"/>
            <a:ext cx="1931630" cy="584775"/>
          </a:xfrm>
          <a:prstGeom prst="rect">
            <a:avLst/>
          </a:prstGeom>
          <a:noFill/>
        </p:spPr>
        <p:txBody>
          <a:bodyPr wrap="square" rtlCol="0">
            <a:spAutoFit/>
          </a:bodyPr>
          <a:lstStyle/>
          <a:p>
            <a:r>
              <a:rPr lang="en-US" sz="1400" b="1" dirty="0">
                <a:solidFill>
                  <a:schemeClr val="bg1"/>
                </a:solidFill>
              </a:rPr>
              <a:t>Rivers / Europe</a:t>
            </a:r>
            <a:endParaRPr lang="en-GB" sz="1400" b="1" dirty="0">
              <a:solidFill>
                <a:schemeClr val="bg1"/>
              </a:solidFill>
            </a:endParaRPr>
          </a:p>
          <a:p>
            <a:endParaRPr lang="en-GB" dirty="0"/>
          </a:p>
        </p:txBody>
      </p:sp>
      <p:sp>
        <p:nvSpPr>
          <p:cNvPr id="19" name="TextBox 18">
            <a:extLst>
              <a:ext uri="{FF2B5EF4-FFF2-40B4-BE49-F238E27FC236}">
                <a16:creationId xmlns:a16="http://schemas.microsoft.com/office/drawing/2014/main" id="{7763914D-51B4-7C58-5619-AE6CE95A3264}"/>
              </a:ext>
            </a:extLst>
          </p:cNvPr>
          <p:cNvSpPr txBox="1"/>
          <p:nvPr/>
        </p:nvSpPr>
        <p:spPr>
          <a:xfrm>
            <a:off x="1650297" y="4183759"/>
            <a:ext cx="1931630" cy="307777"/>
          </a:xfrm>
          <a:prstGeom prst="rect">
            <a:avLst/>
          </a:prstGeom>
          <a:noFill/>
        </p:spPr>
        <p:txBody>
          <a:bodyPr wrap="square" rtlCol="0">
            <a:spAutoFit/>
          </a:bodyPr>
          <a:lstStyle/>
          <a:p>
            <a:r>
              <a:rPr lang="en-US" sz="1400" dirty="0">
                <a:solidFill>
                  <a:schemeClr val="bg1"/>
                </a:solidFill>
              </a:rPr>
              <a:t>Rainforest Biomes</a:t>
            </a:r>
            <a:endParaRPr lang="en-GB" sz="1400" dirty="0">
              <a:solidFill>
                <a:schemeClr val="bg1"/>
              </a:solidFill>
            </a:endParaRPr>
          </a:p>
        </p:txBody>
      </p:sp>
      <p:sp>
        <p:nvSpPr>
          <p:cNvPr id="20" name="TextBox 19">
            <a:extLst>
              <a:ext uri="{FF2B5EF4-FFF2-40B4-BE49-F238E27FC236}">
                <a16:creationId xmlns:a16="http://schemas.microsoft.com/office/drawing/2014/main" id="{AEAA87F9-B1B9-4924-748C-5FCDF756CE9E}"/>
              </a:ext>
            </a:extLst>
          </p:cNvPr>
          <p:cNvSpPr txBox="1"/>
          <p:nvPr/>
        </p:nvSpPr>
        <p:spPr>
          <a:xfrm>
            <a:off x="4098680" y="4183759"/>
            <a:ext cx="1931630" cy="584775"/>
          </a:xfrm>
          <a:prstGeom prst="rect">
            <a:avLst/>
          </a:prstGeom>
          <a:noFill/>
        </p:spPr>
        <p:txBody>
          <a:bodyPr wrap="square" rtlCol="0">
            <a:spAutoFit/>
          </a:bodyPr>
          <a:lstStyle/>
          <a:p>
            <a:r>
              <a:rPr lang="en-US" sz="1400" b="1" dirty="0">
                <a:solidFill>
                  <a:schemeClr val="bg1"/>
                </a:solidFill>
              </a:rPr>
              <a:t>Rivers </a:t>
            </a:r>
            <a:endParaRPr lang="en-GB" sz="1400" b="1" dirty="0">
              <a:solidFill>
                <a:schemeClr val="bg1"/>
              </a:solidFill>
            </a:endParaRPr>
          </a:p>
          <a:p>
            <a:endParaRPr lang="en-GB" dirty="0"/>
          </a:p>
        </p:txBody>
      </p:sp>
      <p:sp>
        <p:nvSpPr>
          <p:cNvPr id="10" name="TextBox 9">
            <a:extLst>
              <a:ext uri="{FF2B5EF4-FFF2-40B4-BE49-F238E27FC236}">
                <a16:creationId xmlns:a16="http://schemas.microsoft.com/office/drawing/2014/main" id="{3230EE56-EF4E-72C4-93FA-F0FE324B74C1}"/>
              </a:ext>
            </a:extLst>
          </p:cNvPr>
          <p:cNvSpPr txBox="1"/>
          <p:nvPr/>
        </p:nvSpPr>
        <p:spPr>
          <a:xfrm>
            <a:off x="3898067" y="6369850"/>
            <a:ext cx="1561929" cy="523220"/>
          </a:xfrm>
          <a:prstGeom prst="rect">
            <a:avLst/>
          </a:prstGeom>
          <a:noFill/>
        </p:spPr>
        <p:txBody>
          <a:bodyPr wrap="square" rtlCol="0">
            <a:spAutoFit/>
          </a:bodyPr>
          <a:lstStyle/>
          <a:p>
            <a:r>
              <a:rPr lang="en-US" sz="1400" dirty="0">
                <a:solidFill>
                  <a:schemeClr val="bg1"/>
                </a:solidFill>
              </a:rPr>
              <a:t>Exploring the world.</a:t>
            </a:r>
            <a:endParaRPr lang="en-GB" sz="1400" dirty="0">
              <a:solidFill>
                <a:schemeClr val="bg1"/>
              </a:solidFill>
            </a:endParaRPr>
          </a:p>
        </p:txBody>
      </p:sp>
      <p:sp>
        <p:nvSpPr>
          <p:cNvPr id="15" name="TextBox 14">
            <a:extLst>
              <a:ext uri="{FF2B5EF4-FFF2-40B4-BE49-F238E27FC236}">
                <a16:creationId xmlns:a16="http://schemas.microsoft.com/office/drawing/2014/main" id="{B5B60110-3067-8575-C9CD-5E8F1F47FE34}"/>
              </a:ext>
            </a:extLst>
          </p:cNvPr>
          <p:cNvSpPr txBox="1"/>
          <p:nvPr/>
        </p:nvSpPr>
        <p:spPr>
          <a:xfrm>
            <a:off x="1908313" y="6528021"/>
            <a:ext cx="1113183" cy="307777"/>
          </a:xfrm>
          <a:prstGeom prst="rect">
            <a:avLst/>
          </a:prstGeom>
          <a:noFill/>
        </p:spPr>
        <p:txBody>
          <a:bodyPr wrap="square" rtlCol="0">
            <a:spAutoFit/>
          </a:bodyPr>
          <a:lstStyle/>
          <a:p>
            <a:r>
              <a:rPr lang="en-US" sz="1400" dirty="0">
                <a:solidFill>
                  <a:schemeClr val="bg1"/>
                </a:solidFill>
              </a:rPr>
              <a:t>Planet Earth</a:t>
            </a:r>
            <a:endParaRPr lang="en-GB" sz="1400" dirty="0">
              <a:solidFill>
                <a:schemeClr val="bg1"/>
              </a:solidFill>
            </a:endParaRPr>
          </a:p>
        </p:txBody>
      </p:sp>
      <p:sp>
        <p:nvSpPr>
          <p:cNvPr id="16" name="TextBox 15">
            <a:extLst>
              <a:ext uri="{FF2B5EF4-FFF2-40B4-BE49-F238E27FC236}">
                <a16:creationId xmlns:a16="http://schemas.microsoft.com/office/drawing/2014/main" id="{80295AA0-DA4A-B266-44DF-E462AC5579A1}"/>
              </a:ext>
            </a:extLst>
          </p:cNvPr>
          <p:cNvSpPr txBox="1"/>
          <p:nvPr/>
        </p:nvSpPr>
        <p:spPr>
          <a:xfrm>
            <a:off x="4293241" y="7720039"/>
            <a:ext cx="1198097" cy="307777"/>
          </a:xfrm>
          <a:prstGeom prst="rect">
            <a:avLst/>
          </a:prstGeom>
          <a:noFill/>
        </p:spPr>
        <p:txBody>
          <a:bodyPr wrap="square" rtlCol="0">
            <a:spAutoFit/>
          </a:bodyPr>
          <a:lstStyle/>
          <a:p>
            <a:r>
              <a:rPr lang="en-US" sz="1400" dirty="0">
                <a:solidFill>
                  <a:schemeClr val="bg1"/>
                </a:solidFill>
              </a:rPr>
              <a:t>Where I live.</a:t>
            </a:r>
            <a:endParaRPr lang="en-GB" sz="1400" dirty="0">
              <a:solidFill>
                <a:schemeClr val="bg1"/>
              </a:solidFill>
            </a:endParaRPr>
          </a:p>
        </p:txBody>
      </p:sp>
      <p:sp>
        <p:nvSpPr>
          <p:cNvPr id="22" name="TextBox 21">
            <a:extLst>
              <a:ext uri="{FF2B5EF4-FFF2-40B4-BE49-F238E27FC236}">
                <a16:creationId xmlns:a16="http://schemas.microsoft.com/office/drawing/2014/main" id="{42E06E75-170B-C8AF-AE64-940433E66745}"/>
              </a:ext>
            </a:extLst>
          </p:cNvPr>
          <p:cNvSpPr txBox="1"/>
          <p:nvPr/>
        </p:nvSpPr>
        <p:spPr>
          <a:xfrm>
            <a:off x="1708727" y="7711159"/>
            <a:ext cx="1789847" cy="307777"/>
          </a:xfrm>
          <a:prstGeom prst="rect">
            <a:avLst/>
          </a:prstGeom>
          <a:noFill/>
        </p:spPr>
        <p:txBody>
          <a:bodyPr wrap="square" rtlCol="0">
            <a:spAutoFit/>
          </a:bodyPr>
          <a:lstStyle/>
          <a:p>
            <a:r>
              <a:rPr lang="en-US" sz="1400" dirty="0">
                <a:solidFill>
                  <a:schemeClr val="bg1"/>
                </a:solidFill>
              </a:rPr>
              <a:t>Beside the seaside.</a:t>
            </a:r>
            <a:endParaRPr lang="en-GB" sz="1400" dirty="0">
              <a:solidFill>
                <a:schemeClr val="bg1"/>
              </a:solidFill>
            </a:endParaRPr>
          </a:p>
        </p:txBody>
      </p:sp>
    </p:spTree>
    <p:extLst>
      <p:ext uri="{BB962C8B-B14F-4D97-AF65-F5344CB8AC3E}">
        <p14:creationId xmlns:p14="http://schemas.microsoft.com/office/powerpoint/2010/main" val="396497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FA4C5333-07BB-0897-943A-CE811EB7B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112664674"/>
              </p:ext>
            </p:extLst>
          </p:nvPr>
        </p:nvGraphicFramePr>
        <p:xfrm>
          <a:off x="135997" y="1580004"/>
          <a:ext cx="1842718" cy="3457413"/>
        </p:xfrm>
        <a:graphic>
          <a:graphicData uri="http://schemas.openxmlformats.org/drawingml/2006/table">
            <a:tbl>
              <a:tblPr firstRow="1" bandRow="1">
                <a:tableStyleId>{6E25E649-3F16-4E02-A733-19D2CDBF48F0}</a:tableStyleId>
              </a:tblPr>
              <a:tblGrid>
                <a:gridCol w="1842718">
                  <a:extLst>
                    <a:ext uri="{9D8B030D-6E8A-4147-A177-3AD203B41FA5}">
                      <a16:colId xmlns:a16="http://schemas.microsoft.com/office/drawing/2014/main" val="4071917207"/>
                    </a:ext>
                  </a:extLst>
                </a:gridCol>
              </a:tblGrid>
              <a:tr h="393738">
                <a:tc>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Why do geographers read?</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extLst>
                  <a:ext uri="{0D108BD9-81ED-4DB2-BD59-A6C34878D82A}">
                    <a16:rowId xmlns:a16="http://schemas.microsoft.com/office/drawing/2014/main" val="3088175293"/>
                  </a:ext>
                </a:extLst>
              </a:tr>
              <a:tr h="3061173">
                <a:tc>
                  <a:txBody>
                    <a:bodyPr/>
                    <a:lstStyle/>
                    <a:p>
                      <a:r>
                        <a:rPr lang="en-GB" sz="1000"/>
                        <a:t>To find out specific information</a:t>
                      </a:r>
                    </a:p>
                    <a:p>
                      <a:r>
                        <a:rPr lang="en-GB" sz="1000"/>
                        <a:t>about places</a:t>
                      </a:r>
                    </a:p>
                    <a:p>
                      <a:endParaRPr lang="en-GB" sz="1000"/>
                    </a:p>
                    <a:p>
                      <a:r>
                        <a:rPr lang="en-GB" sz="1000"/>
                        <a:t>To interpret data</a:t>
                      </a:r>
                    </a:p>
                    <a:p>
                      <a:endParaRPr lang="en-GB" sz="1000"/>
                    </a:p>
                    <a:p>
                      <a:r>
                        <a:rPr lang="en-GB" sz="1000"/>
                        <a:t>To learn about past and future Events</a:t>
                      </a:r>
                    </a:p>
                    <a:p>
                      <a:endParaRPr lang="en-GB" sz="1000"/>
                    </a:p>
                    <a:p>
                      <a:r>
                        <a:rPr lang="en-GB" sz="1000"/>
                        <a:t>To help recognise their own impacts on the world</a:t>
                      </a:r>
                    </a:p>
                    <a:p>
                      <a:endParaRPr lang="en-GB" sz="1200"/>
                    </a:p>
                    <a:p>
                      <a:endParaRPr lang="en-GB" sz="1200"/>
                    </a:p>
                    <a:p>
                      <a:endParaRPr lang="en-GB" sz="1200"/>
                    </a:p>
                    <a:p>
                      <a:endParaRPr lang="en-GB" sz="1200"/>
                    </a:p>
                    <a:p>
                      <a:endParaRPr lang="en-GB" sz="1200"/>
                    </a:p>
                    <a:p>
                      <a:endParaRPr lang="en-GB" sz="1200"/>
                    </a:p>
                    <a:p>
                      <a:endParaRPr lang="en-GB" sz="12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7" name="Table 2">
            <a:extLst>
              <a:ext uri="{FF2B5EF4-FFF2-40B4-BE49-F238E27FC236}">
                <a16:creationId xmlns:a16="http://schemas.microsoft.com/office/drawing/2014/main" id="{327EC4C5-0C21-D8D3-D06A-42722F72797B}"/>
              </a:ext>
            </a:extLst>
          </p:cNvPr>
          <p:cNvGraphicFramePr>
            <a:graphicFrameLocks noGrp="1"/>
          </p:cNvGraphicFramePr>
          <p:nvPr>
            <p:extLst>
              <p:ext uri="{D42A27DB-BD31-4B8C-83A1-F6EECF244321}">
                <p14:modId xmlns:p14="http://schemas.microsoft.com/office/powerpoint/2010/main" val="810095894"/>
              </p:ext>
            </p:extLst>
          </p:nvPr>
        </p:nvGraphicFramePr>
        <p:xfrm>
          <a:off x="2105026" y="1580002"/>
          <a:ext cx="2400300" cy="3454913"/>
        </p:xfrm>
        <a:graphic>
          <a:graphicData uri="http://schemas.openxmlformats.org/drawingml/2006/table">
            <a:tbl>
              <a:tblPr firstRow="1" bandRow="1">
                <a:tableStyleId>{6E25E649-3F16-4E02-A733-19D2CDBF48F0}</a:tableStyleId>
              </a:tblPr>
              <a:tblGrid>
                <a:gridCol w="2400300">
                  <a:extLst>
                    <a:ext uri="{9D8B030D-6E8A-4147-A177-3AD203B41FA5}">
                      <a16:colId xmlns:a16="http://schemas.microsoft.com/office/drawing/2014/main" val="4071917207"/>
                    </a:ext>
                  </a:extLst>
                </a:gridCol>
              </a:tblGrid>
              <a:tr h="261220">
                <a:tc>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Write like a geographer</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extLst>
                  <a:ext uri="{0D108BD9-81ED-4DB2-BD59-A6C34878D82A}">
                    <a16:rowId xmlns:a16="http://schemas.microsoft.com/office/drawing/2014/main" val="3088175293"/>
                  </a:ext>
                </a:extLst>
              </a:tr>
              <a:tr h="3193693">
                <a:tc>
                  <a:txBody>
                    <a:bodyPr/>
                    <a:lstStyle/>
                    <a:p>
                      <a:r>
                        <a:rPr lang="en-GB" sz="1000" b="1"/>
                        <a:t>Cause - </a:t>
                      </a:r>
                      <a:r>
                        <a:rPr lang="en-GB" sz="1000" b="0"/>
                        <a:t>the human physical processes</a:t>
                      </a:r>
                    </a:p>
                    <a:p>
                      <a:endParaRPr lang="en-GB" sz="1000" b="0"/>
                    </a:p>
                    <a:p>
                      <a:r>
                        <a:rPr lang="en-GB" sz="1000" b="1"/>
                        <a:t>Consequence</a:t>
                      </a:r>
                      <a:r>
                        <a:rPr lang="en-GB" sz="1000" b="0"/>
                        <a:t> - the social, economic </a:t>
                      </a:r>
                    </a:p>
                    <a:p>
                      <a:r>
                        <a:rPr lang="en-GB" sz="1000" b="0"/>
                        <a:t>and environmental impacts</a:t>
                      </a:r>
                    </a:p>
                    <a:p>
                      <a:endParaRPr lang="en-GB" sz="1000" b="0"/>
                    </a:p>
                    <a:p>
                      <a:r>
                        <a:rPr lang="en-GB" sz="1000" b="1"/>
                        <a:t>Change and continuity </a:t>
                      </a:r>
                      <a:r>
                        <a:rPr lang="en-GB" sz="1000" b="0"/>
                        <a:t>- Global, </a:t>
                      </a:r>
                    </a:p>
                    <a:p>
                      <a:r>
                        <a:rPr lang="en-GB" sz="1000" b="0"/>
                        <a:t>national and local</a:t>
                      </a:r>
                    </a:p>
                    <a:p>
                      <a:endParaRPr lang="en-GB" sz="1000" b="0"/>
                    </a:p>
                    <a:p>
                      <a:r>
                        <a:rPr lang="en-GB" sz="1000" b="1"/>
                        <a:t>Similarity and difference </a:t>
                      </a:r>
                      <a:r>
                        <a:rPr lang="en-GB" sz="1000" b="0"/>
                        <a:t>- A place you</a:t>
                      </a:r>
                    </a:p>
                    <a:p>
                      <a:r>
                        <a:rPr lang="en-GB" sz="1000" b="0"/>
                        <a:t>have studied to support your writing</a:t>
                      </a:r>
                    </a:p>
                    <a:p>
                      <a:endParaRPr lang="en-GB" sz="1000" b="0"/>
                    </a:p>
                    <a:p>
                      <a:r>
                        <a:rPr lang="en-GB" sz="1000" b="1"/>
                        <a:t>Correctly use geographical key terms</a:t>
                      </a:r>
                    </a:p>
                    <a:p>
                      <a:endParaRPr lang="en-GB" sz="1000" b="1"/>
                    </a:p>
                    <a:p>
                      <a:r>
                        <a:rPr lang="en-GB" sz="1000" b="1"/>
                        <a:t>Use labels and annotations on </a:t>
                      </a:r>
                    </a:p>
                    <a:p>
                      <a:r>
                        <a:rPr lang="en-GB" sz="1000" b="1"/>
                        <a:t>diagrams</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10" name="Table 2">
            <a:extLst>
              <a:ext uri="{FF2B5EF4-FFF2-40B4-BE49-F238E27FC236}">
                <a16:creationId xmlns:a16="http://schemas.microsoft.com/office/drawing/2014/main" id="{84BC5239-453F-7BC9-7CE0-27E34CB0F830}"/>
              </a:ext>
            </a:extLst>
          </p:cNvPr>
          <p:cNvGraphicFramePr>
            <a:graphicFrameLocks noGrp="1"/>
          </p:cNvGraphicFramePr>
          <p:nvPr>
            <p:extLst>
              <p:ext uri="{D42A27DB-BD31-4B8C-83A1-F6EECF244321}">
                <p14:modId xmlns:p14="http://schemas.microsoft.com/office/powerpoint/2010/main" val="324466323"/>
              </p:ext>
            </p:extLst>
          </p:nvPr>
        </p:nvGraphicFramePr>
        <p:xfrm>
          <a:off x="4631636" y="1580003"/>
          <a:ext cx="2792042" cy="3454912"/>
        </p:xfrm>
        <a:graphic>
          <a:graphicData uri="http://schemas.openxmlformats.org/drawingml/2006/table">
            <a:tbl>
              <a:tblPr firstRow="1" bandRow="1">
                <a:tableStyleId>{6E25E649-3F16-4E02-A733-19D2CDBF48F0}</a:tableStyleId>
              </a:tblPr>
              <a:tblGrid>
                <a:gridCol w="602056">
                  <a:extLst>
                    <a:ext uri="{9D8B030D-6E8A-4147-A177-3AD203B41FA5}">
                      <a16:colId xmlns:a16="http://schemas.microsoft.com/office/drawing/2014/main" val="4071917207"/>
                    </a:ext>
                  </a:extLst>
                </a:gridCol>
                <a:gridCol w="2189986">
                  <a:extLst>
                    <a:ext uri="{9D8B030D-6E8A-4147-A177-3AD203B41FA5}">
                      <a16:colId xmlns:a16="http://schemas.microsoft.com/office/drawing/2014/main" val="2522831374"/>
                    </a:ext>
                  </a:extLst>
                </a:gridCol>
              </a:tblGrid>
              <a:tr h="315472">
                <a:tc gridSpan="2">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Threshold Concepts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hMerge="1">
                  <a:txBody>
                    <a:bodyPr/>
                    <a:lstStyle/>
                    <a:p>
                      <a:endParaRPr lang="en-GB"/>
                    </a:p>
                  </a:txBody>
                  <a:tcPr/>
                </a:tc>
                <a:extLst>
                  <a:ext uri="{0D108BD9-81ED-4DB2-BD59-A6C34878D82A}">
                    <a16:rowId xmlns:a16="http://schemas.microsoft.com/office/drawing/2014/main" val="3088175293"/>
                  </a:ext>
                </a:extLst>
              </a:tr>
              <a:tr h="370840">
                <a:tc>
                  <a:txBody>
                    <a:bodyPr/>
                    <a:lstStyle/>
                    <a:p>
                      <a:endParaRPr lang="en-GB" sz="105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r>
                        <a:rPr lang="en-GB" sz="1000" b="1"/>
                        <a:t>LOCATION &amp; PLACE KNOWLEDGE</a:t>
                      </a:r>
                    </a:p>
                    <a:p>
                      <a:r>
                        <a:rPr lang="en-GB" sz="1000"/>
                        <a:t>Name, locate and identify places on </a:t>
                      </a:r>
                    </a:p>
                    <a:p>
                      <a:r>
                        <a:rPr lang="en-GB" sz="1000"/>
                        <a:t>a global, national and local scale</a:t>
                      </a:r>
                    </a:p>
                    <a:p>
                      <a:endParaRPr lang="en-GB" sz="1000"/>
                    </a:p>
                    <a:p>
                      <a:r>
                        <a:rPr lang="en-GB" sz="1000" b="1"/>
                        <a:t>GEOGRAPHICAL TECHNIQUES </a:t>
                      </a:r>
                    </a:p>
                    <a:p>
                      <a:r>
                        <a:rPr lang="en-GB" sz="1000"/>
                        <a:t>Use geographical terms and </a:t>
                      </a:r>
                    </a:p>
                    <a:p>
                      <a:r>
                        <a:rPr lang="en-GB" sz="1000"/>
                        <a:t>vocabulary. Use geographical skills, </a:t>
                      </a:r>
                    </a:p>
                    <a:p>
                      <a:r>
                        <a:rPr lang="en-GB" sz="1000"/>
                        <a:t>including maps and graphical methods</a:t>
                      </a:r>
                    </a:p>
                    <a:p>
                      <a:endParaRPr lang="en-GB" sz="1000"/>
                    </a:p>
                    <a:p>
                      <a:r>
                        <a:rPr lang="en-GB" sz="1000" b="1"/>
                        <a:t>PHYSICAL FEATURES &amp; PROCESSES </a:t>
                      </a:r>
                    </a:p>
                    <a:p>
                      <a:r>
                        <a:rPr lang="en-GB" sz="1000"/>
                        <a:t>Describe the formation and changes </a:t>
                      </a:r>
                    </a:p>
                    <a:p>
                      <a:r>
                        <a:rPr lang="en-GB" sz="1000"/>
                        <a:t>of natural landscapes over time</a:t>
                      </a:r>
                    </a:p>
                    <a:p>
                      <a:endParaRPr lang="en-GB" sz="1000"/>
                    </a:p>
                    <a:p>
                      <a:r>
                        <a:rPr lang="en-GB" sz="1000" b="1"/>
                        <a:t>HUMAN INTERACTION WITH </a:t>
                      </a:r>
                    </a:p>
                    <a:p>
                      <a:r>
                        <a:rPr lang="en-GB" sz="1000" b="1"/>
                        <a:t>THE ENVIRONMENT </a:t>
                      </a:r>
                    </a:p>
                    <a:p>
                      <a:r>
                        <a:rPr lang="en-GB" sz="1000"/>
                        <a:t>Identify land use. Discuss the </a:t>
                      </a:r>
                    </a:p>
                    <a:p>
                      <a:r>
                        <a:rPr lang="en-GB" sz="1000"/>
                        <a:t>relationships between human activity</a:t>
                      </a:r>
                    </a:p>
                    <a:p>
                      <a:r>
                        <a:rPr lang="en-GB" sz="1000"/>
                        <a:t>and places. Recognise how the</a:t>
                      </a:r>
                    </a:p>
                    <a:p>
                      <a:r>
                        <a:rPr lang="en-GB" sz="1000"/>
                        <a:t>environment is managed</a:t>
                      </a:r>
                    </a:p>
                    <a:p>
                      <a:endParaRPr lang="en-GB" sz="10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pic>
        <p:nvPicPr>
          <p:cNvPr id="11" name="Picture 10" descr="A green and white rectangles&#10;&#10;Description automatically generated">
            <a:extLst>
              <a:ext uri="{FF2B5EF4-FFF2-40B4-BE49-F238E27FC236}">
                <a16:creationId xmlns:a16="http://schemas.microsoft.com/office/drawing/2014/main" id="{9167A054-EB78-A3DE-7E3F-09669313B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31" y="3989450"/>
            <a:ext cx="1478283" cy="841250"/>
          </a:xfrm>
          <a:prstGeom prst="rect">
            <a:avLst/>
          </a:prstGeom>
        </p:spPr>
      </p:pic>
      <p:sp>
        <p:nvSpPr>
          <p:cNvPr id="20" name="TextBox 19">
            <a:extLst>
              <a:ext uri="{FF2B5EF4-FFF2-40B4-BE49-F238E27FC236}">
                <a16:creationId xmlns:a16="http://schemas.microsoft.com/office/drawing/2014/main" id="{38FD0BE2-CFC5-5671-78E0-2F18651F8E0C}"/>
              </a:ext>
            </a:extLst>
          </p:cNvPr>
          <p:cNvSpPr txBox="1"/>
          <p:nvPr/>
        </p:nvSpPr>
        <p:spPr>
          <a:xfrm>
            <a:off x="135997" y="5057775"/>
            <a:ext cx="7287681" cy="5324535"/>
          </a:xfrm>
          <a:prstGeom prst="rect">
            <a:avLst/>
          </a:prstGeom>
          <a:noFill/>
        </p:spPr>
        <p:txBody>
          <a:bodyPr wrap="square" lIns="91440" tIns="45720" rIns="91440" bIns="45720" rtlCol="0" anchor="t">
            <a:spAutoFit/>
          </a:bodyPr>
          <a:lstStyle/>
          <a:p>
            <a:r>
              <a:rPr lang="en-GB" sz="1000" dirty="0"/>
              <a:t>The Geography curriculum aims to inspire students with curiosity and fascination about the world around them. Our curriculum aims to equip students with knowledge and give them an understanding about natural and human environments, diverse places, people and </a:t>
            </a:r>
          </a:p>
          <a:p>
            <a:r>
              <a:rPr lang="en-GB" sz="1000" dirty="0"/>
              <a:t>resources, including the Earth’s key physical and human processes. The study of geography should give students an understanding of their place in World. </a:t>
            </a:r>
            <a:endParaRPr lang="en-GB" sz="1000" dirty="0">
              <a:cs typeface="Calibri"/>
            </a:endParaRPr>
          </a:p>
          <a:p>
            <a:endParaRPr lang="en-GB" sz="1000"/>
          </a:p>
          <a:p>
            <a:r>
              <a:rPr lang="en-GB" sz="1000" b="1" dirty="0">
                <a:latin typeface="Open Sans"/>
                <a:ea typeface="Open Sans"/>
                <a:cs typeface="Open Sans"/>
              </a:rPr>
              <a:t>The Journey Begins…</a:t>
            </a:r>
          </a:p>
          <a:p>
            <a:pPr algn="just"/>
            <a:r>
              <a:rPr lang="en-GB" sz="1000" dirty="0"/>
              <a:t>In EYFS pupils will begin to develop their understanding of the world around them. They will know where they are placed and will begin to recognise that there are other places around them. During the course of these units, they will become familiar with the unique  historic coastal location of their home and school; learn about the name of the street they live on as well as the name of their local town or city. They will be introduced to geographical techniques such as map literacy by creating maps of their immediate environment, making links to literacy through labelling. They will begin to differentiate between physical features and human features. </a:t>
            </a:r>
            <a:endParaRPr lang="en-GB" sz="1000" dirty="0">
              <a:cs typeface="Calibri"/>
            </a:endParaRPr>
          </a:p>
          <a:p>
            <a:pPr algn="just"/>
            <a:endParaRPr lang="en-GB" sz="1000">
              <a:cs typeface="Calibri"/>
            </a:endParaRPr>
          </a:p>
          <a:p>
            <a:pPr algn="just"/>
            <a:r>
              <a:rPr lang="en-GB" sz="1000" dirty="0"/>
              <a:t>As they move into Key Stage 1, pupils gain a greater understanding of the world around them, studying their unique  historic coastal  local area in greater detail, the Seaside, Explorers and Planet Earth. Their locational and place knowledge will deepen as they begin to look more closely at their immediate environment but also earth as a whole. They will identify the types of housing and weather patterns as well as be able to name the countries within the UK, the seven continents and five oceans. They will begin to understand why different locations have different climates and will be able to compare and contrast opposing environments, using geographical vocabulary. Pupils will become more aware of how humans interact with the environment in different parts of the earth. They will study different types of map and will broaden their own understanding of maps and graphicacy by creating more detailed maps using symbols and keys. </a:t>
            </a:r>
            <a:endParaRPr lang="en-GB" sz="1000" dirty="0">
              <a:cs typeface="Calibri"/>
            </a:endParaRPr>
          </a:p>
          <a:p>
            <a:pPr algn="just"/>
            <a:endParaRPr lang="en-GB" sz="1000"/>
          </a:p>
          <a:p>
            <a:pPr algn="just"/>
            <a:r>
              <a:rPr lang="en-GB" sz="1000" dirty="0"/>
              <a:t>In Lower Key Stage 2, pupils study the UK in more detail, they learn specific locational facts such as capital city names, landmarks and flags. They also begin to develop an understanding of human geography by studying population and distribution. They look at physical features of the UK by contrasting rural and urban areas and gain an understanding of migration and tourism. Pupils are provided with many opportunities to develop a greater understanding of the physical processes that take place on earth by delving into the natural world and its resources, they will understand how volcanoes form, how and why earthquakes occur and will study rivers and coasts – completing case studies as they go. </a:t>
            </a:r>
            <a:endParaRPr lang="en-GB" sz="1000" dirty="0">
              <a:cs typeface="Calibri"/>
            </a:endParaRPr>
          </a:p>
          <a:p>
            <a:endParaRPr lang="en-GB" sz="1000"/>
          </a:p>
          <a:p>
            <a:pPr algn="just"/>
            <a:r>
              <a:rPr lang="en-GB" sz="1000" dirty="0"/>
              <a:t>As they progress to Upper Key Stage 2, pupils continue explore the human world, enabling them to see links to their unique  historic coastal physical geography.  They will study settlements and land use, natural resources and their use, biomes and North America. They will continue to deepen their geographical skills and knowledge through studying many different types of maps and graphs. They will understand the difference between labelling and annotating and will be able to analyse different types of data using these geographical techniques. They will complete extended pieces of writing demonstrating their understanding, using subject specific vocabulary. This curriculum prepares them with high quality skills and knowledge needed for Key Stage 3 and beyond.</a:t>
            </a:r>
            <a:endParaRPr lang="en-GB" dirty="0"/>
          </a:p>
        </p:txBody>
      </p:sp>
      <p:grpSp>
        <p:nvGrpSpPr>
          <p:cNvPr id="25" name="Group 24">
            <a:extLst>
              <a:ext uri="{FF2B5EF4-FFF2-40B4-BE49-F238E27FC236}">
                <a16:creationId xmlns:a16="http://schemas.microsoft.com/office/drawing/2014/main" id="{B30B4917-500F-C819-42A7-4728C0423E97}"/>
              </a:ext>
            </a:extLst>
          </p:cNvPr>
          <p:cNvGrpSpPr/>
          <p:nvPr/>
        </p:nvGrpSpPr>
        <p:grpSpPr>
          <a:xfrm>
            <a:off x="4727556" y="1960659"/>
            <a:ext cx="487028" cy="2449416"/>
            <a:chOff x="4727556" y="1960659"/>
            <a:chExt cx="487028" cy="2449416"/>
          </a:xfrm>
        </p:grpSpPr>
        <p:pic>
          <p:nvPicPr>
            <p:cNvPr id="15" name="Picture 14" descr="A green and white circle with a graph in it&#10;&#10;Description automatically generated">
              <a:extLst>
                <a:ext uri="{FF2B5EF4-FFF2-40B4-BE49-F238E27FC236}">
                  <a16:creationId xmlns:a16="http://schemas.microsoft.com/office/drawing/2014/main" id="{77440B2E-F1A8-A0A5-ACFC-1C16DDF085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962" y="2580233"/>
              <a:ext cx="480622" cy="480622"/>
            </a:xfrm>
            <a:prstGeom prst="rect">
              <a:avLst/>
            </a:prstGeom>
          </p:spPr>
        </p:pic>
        <p:pic>
          <p:nvPicPr>
            <p:cNvPr id="19" name="Picture 18" descr="A green and white circle with a person in it&#10;&#10;Description automatically generated">
              <a:extLst>
                <a:ext uri="{FF2B5EF4-FFF2-40B4-BE49-F238E27FC236}">
                  <a16:creationId xmlns:a16="http://schemas.microsoft.com/office/drawing/2014/main" id="{77B2C4A1-B7E7-4C8D-C62D-C699541B4E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3962" y="3929453"/>
              <a:ext cx="480622" cy="480622"/>
            </a:xfrm>
            <a:prstGeom prst="rect">
              <a:avLst/>
            </a:prstGeom>
          </p:spPr>
        </p:pic>
        <p:pic>
          <p:nvPicPr>
            <p:cNvPr id="22" name="Picture 21" descr="A green and white circle with a globe and a pin on it&#10;&#10;Description automatically generated">
              <a:extLst>
                <a:ext uri="{FF2B5EF4-FFF2-40B4-BE49-F238E27FC236}">
                  <a16:creationId xmlns:a16="http://schemas.microsoft.com/office/drawing/2014/main" id="{C8C6CF88-CDF6-13E4-C6B0-29666D11C5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7556" y="1960659"/>
              <a:ext cx="480622" cy="480622"/>
            </a:xfrm>
            <a:prstGeom prst="rect">
              <a:avLst/>
            </a:prstGeom>
          </p:spPr>
        </p:pic>
        <p:pic>
          <p:nvPicPr>
            <p:cNvPr id="24" name="Picture 23" descr="A green and white circle with a volcano erupting&#10;&#10;Description automatically generated">
              <a:extLst>
                <a:ext uri="{FF2B5EF4-FFF2-40B4-BE49-F238E27FC236}">
                  <a16:creationId xmlns:a16="http://schemas.microsoft.com/office/drawing/2014/main" id="{3B51C7A5-755F-67BA-9747-2DD4A28331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3962" y="3347042"/>
              <a:ext cx="480622" cy="480622"/>
            </a:xfrm>
            <a:prstGeom prst="rect">
              <a:avLst/>
            </a:prstGeom>
          </p:spPr>
        </p:pic>
      </p:grpSp>
    </p:spTree>
    <p:extLst>
      <p:ext uri="{BB962C8B-B14F-4D97-AF65-F5344CB8AC3E}">
        <p14:creationId xmlns:p14="http://schemas.microsoft.com/office/powerpoint/2010/main" val="50444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FA4C5333-07BB-0897-943A-CE811EB7B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4" name="TextBox 3">
            <a:extLst>
              <a:ext uri="{FF2B5EF4-FFF2-40B4-BE49-F238E27FC236}">
                <a16:creationId xmlns:a16="http://schemas.microsoft.com/office/drawing/2014/main" id="{18FF412F-0100-60D3-4D49-ED88423ED4F9}"/>
              </a:ext>
            </a:extLst>
          </p:cNvPr>
          <p:cNvSpPr txBox="1"/>
          <p:nvPr/>
        </p:nvSpPr>
        <p:spPr>
          <a:xfrm>
            <a:off x="2364509" y="1074098"/>
            <a:ext cx="2648470" cy="338554"/>
          </a:xfrm>
          <a:prstGeom prst="rect">
            <a:avLst/>
          </a:prstGeom>
          <a:noFill/>
        </p:spPr>
        <p:txBody>
          <a:bodyPr wrap="square" rtlCol="0">
            <a:spAutoFit/>
          </a:bodyPr>
          <a:lstStyle/>
          <a:p>
            <a:r>
              <a:rPr lang="en-US" sz="1600" b="1"/>
              <a:t>Curriculum Sequence 23.24</a:t>
            </a:r>
            <a:endParaRPr lang="en-GB" sz="1600" b="1"/>
          </a:p>
        </p:txBody>
      </p:sp>
      <p:graphicFrame>
        <p:nvGraphicFramePr>
          <p:cNvPr id="5" name="Table 4">
            <a:extLst>
              <a:ext uri="{FF2B5EF4-FFF2-40B4-BE49-F238E27FC236}">
                <a16:creationId xmlns:a16="http://schemas.microsoft.com/office/drawing/2014/main" id="{44279A75-B387-6E3A-3151-1101CA00E7B8}"/>
              </a:ext>
            </a:extLst>
          </p:cNvPr>
          <p:cNvGraphicFramePr>
            <a:graphicFrameLocks noGrp="1"/>
          </p:cNvGraphicFramePr>
          <p:nvPr>
            <p:extLst>
              <p:ext uri="{D42A27DB-BD31-4B8C-83A1-F6EECF244321}">
                <p14:modId xmlns:p14="http://schemas.microsoft.com/office/powerpoint/2010/main" val="3642113714"/>
              </p:ext>
            </p:extLst>
          </p:nvPr>
        </p:nvGraphicFramePr>
        <p:xfrm>
          <a:off x="516946" y="2093320"/>
          <a:ext cx="6718739" cy="1327403"/>
        </p:xfrm>
        <a:graphic>
          <a:graphicData uri="http://schemas.openxmlformats.org/drawingml/2006/table">
            <a:tbl>
              <a:tblPr firstRow="1" firstCol="1" bandRow="1">
                <a:tableStyleId>{5C22544A-7EE6-4342-B048-85BDC9FD1C3A}</a:tableStyleId>
              </a:tblPr>
              <a:tblGrid>
                <a:gridCol w="1116091">
                  <a:extLst>
                    <a:ext uri="{9D8B030D-6E8A-4147-A177-3AD203B41FA5}">
                      <a16:colId xmlns:a16="http://schemas.microsoft.com/office/drawing/2014/main" val="3589369243"/>
                    </a:ext>
                  </a:extLst>
                </a:gridCol>
                <a:gridCol w="1116091">
                  <a:extLst>
                    <a:ext uri="{9D8B030D-6E8A-4147-A177-3AD203B41FA5}">
                      <a16:colId xmlns:a16="http://schemas.microsoft.com/office/drawing/2014/main" val="710179637"/>
                    </a:ext>
                  </a:extLst>
                </a:gridCol>
                <a:gridCol w="1126706">
                  <a:extLst>
                    <a:ext uri="{9D8B030D-6E8A-4147-A177-3AD203B41FA5}">
                      <a16:colId xmlns:a16="http://schemas.microsoft.com/office/drawing/2014/main" val="1604216701"/>
                    </a:ext>
                  </a:extLst>
                </a:gridCol>
                <a:gridCol w="1116573">
                  <a:extLst>
                    <a:ext uri="{9D8B030D-6E8A-4147-A177-3AD203B41FA5}">
                      <a16:colId xmlns:a16="http://schemas.microsoft.com/office/drawing/2014/main" val="3611985591"/>
                    </a:ext>
                  </a:extLst>
                </a:gridCol>
                <a:gridCol w="1117055">
                  <a:extLst>
                    <a:ext uri="{9D8B030D-6E8A-4147-A177-3AD203B41FA5}">
                      <a16:colId xmlns:a16="http://schemas.microsoft.com/office/drawing/2014/main" val="976195648"/>
                    </a:ext>
                  </a:extLst>
                </a:gridCol>
                <a:gridCol w="1126223">
                  <a:extLst>
                    <a:ext uri="{9D8B030D-6E8A-4147-A177-3AD203B41FA5}">
                      <a16:colId xmlns:a16="http://schemas.microsoft.com/office/drawing/2014/main" val="3800783500"/>
                    </a:ext>
                  </a:extLst>
                </a:gridCol>
              </a:tblGrid>
              <a:tr h="164049">
                <a:tc gridSpan="3">
                  <a:txBody>
                    <a:bodyPr/>
                    <a:lstStyle/>
                    <a:p>
                      <a:pPr algn="ctr">
                        <a:lnSpc>
                          <a:spcPct val="106000"/>
                        </a:lnSpc>
                        <a:spcAft>
                          <a:spcPts val="800"/>
                        </a:spcAft>
                      </a:pPr>
                      <a:r>
                        <a:rPr lang="en-GB" sz="1000" kern="100">
                          <a:solidFill>
                            <a:schemeClr val="tx1"/>
                          </a:solidFill>
                          <a:effectLst/>
                        </a:rPr>
                        <a:t>2023.24</a:t>
                      </a:r>
                      <a:endParaRPr lang="en-GB" sz="10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83" marR="50583" marT="70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2DB94"/>
                    </a:solidFill>
                  </a:tcPr>
                </a:tc>
                <a:tc hMerge="1">
                  <a:txBody>
                    <a:bodyPr/>
                    <a:lstStyle/>
                    <a:p>
                      <a:endParaRPr lang="en-GB"/>
                    </a:p>
                  </a:txBody>
                  <a:tcPr/>
                </a:tc>
                <a:tc hMerge="1">
                  <a:txBody>
                    <a:bodyPr/>
                    <a:lstStyle/>
                    <a:p>
                      <a:endParaRPr lang="en-GB"/>
                    </a:p>
                  </a:txBody>
                  <a:tcPr/>
                </a:tc>
                <a:tc gridSpan="3">
                  <a:txBody>
                    <a:bodyPr/>
                    <a:lstStyle/>
                    <a:p>
                      <a:pPr algn="ctr">
                        <a:lnSpc>
                          <a:spcPct val="106000"/>
                        </a:lnSpc>
                        <a:spcAft>
                          <a:spcPts val="800"/>
                        </a:spcAft>
                      </a:pPr>
                      <a:r>
                        <a:rPr lang="en-GB" sz="1000" kern="100">
                          <a:solidFill>
                            <a:schemeClr val="tx1"/>
                          </a:solidFill>
                          <a:effectLst/>
                        </a:rPr>
                        <a:t>2024.25</a:t>
                      </a:r>
                      <a:endParaRPr lang="en-GB" sz="10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83" marR="50583" marT="70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2DB94"/>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72111924"/>
                  </a:ext>
                </a:extLst>
              </a:tr>
              <a:tr h="159061">
                <a:tc>
                  <a:txBody>
                    <a:bodyPr/>
                    <a:lstStyle/>
                    <a:p>
                      <a:pPr algn="ctr">
                        <a:lnSpc>
                          <a:spcPct val="106000"/>
                        </a:lnSpc>
                        <a:spcAft>
                          <a:spcPts val="800"/>
                        </a:spcAft>
                      </a:pPr>
                      <a:r>
                        <a:rPr lang="en-GB" sz="1000" b="0" kern="100">
                          <a:solidFill>
                            <a:schemeClr val="tx1"/>
                          </a:solidFill>
                          <a:effectLst/>
                        </a:rPr>
                        <a:t>Class 6 (Y5 – 6)</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83" marR="50583" marT="70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6000"/>
                        </a:lnSpc>
                        <a:spcAft>
                          <a:spcPts val="800"/>
                        </a:spcAft>
                      </a:pPr>
                      <a:r>
                        <a:rPr lang="en-GB" sz="1000" b="0" kern="100">
                          <a:solidFill>
                            <a:schemeClr val="tx1"/>
                          </a:solidFill>
                          <a:effectLst/>
                        </a:rPr>
                        <a:t>Class 5 (Y4-5)</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83" marR="50583" marT="70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6000"/>
                        </a:lnSpc>
                        <a:spcAft>
                          <a:spcPts val="800"/>
                        </a:spcAft>
                      </a:pPr>
                      <a:r>
                        <a:rPr lang="en-GB" sz="1000" b="0" kern="100">
                          <a:solidFill>
                            <a:schemeClr val="tx1"/>
                          </a:solidFill>
                          <a:effectLst/>
                        </a:rPr>
                        <a:t>Class 4 (Y3-4)</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83" marR="50583" marT="70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6000"/>
                        </a:lnSpc>
                        <a:spcAft>
                          <a:spcPts val="800"/>
                        </a:spcAft>
                      </a:pPr>
                      <a:r>
                        <a:rPr lang="en-GB" sz="1000" b="0" kern="100">
                          <a:solidFill>
                            <a:schemeClr val="tx1"/>
                          </a:solidFill>
                          <a:effectLst/>
                        </a:rPr>
                        <a:t>Class 6 (Y6)</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83" marR="50583" marT="70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6000"/>
                        </a:lnSpc>
                        <a:spcAft>
                          <a:spcPts val="800"/>
                        </a:spcAft>
                      </a:pPr>
                      <a:r>
                        <a:rPr lang="en-GB" sz="1000" b="0" kern="100">
                          <a:solidFill>
                            <a:schemeClr val="tx1"/>
                          </a:solidFill>
                          <a:effectLst/>
                        </a:rPr>
                        <a:t>Class 5 (Y4-5)</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83" marR="50583" marT="70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6000"/>
                        </a:lnSpc>
                        <a:spcAft>
                          <a:spcPts val="800"/>
                        </a:spcAft>
                      </a:pPr>
                      <a:r>
                        <a:rPr lang="en-GB" sz="1000" b="0" kern="100">
                          <a:solidFill>
                            <a:schemeClr val="tx1"/>
                          </a:solidFill>
                          <a:effectLst/>
                        </a:rPr>
                        <a:t>Class 4 (Y3-4)</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83" marR="50583" marT="70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28105379"/>
                  </a:ext>
                </a:extLst>
              </a:tr>
              <a:tr h="576788">
                <a:tc>
                  <a:txBody>
                    <a:bodyPr/>
                    <a:lstStyle/>
                    <a:p>
                      <a:pPr algn="ctr">
                        <a:lnSpc>
                          <a:spcPct val="106000"/>
                        </a:lnSpc>
                        <a:spcAft>
                          <a:spcPts val="800"/>
                        </a:spcAft>
                      </a:pPr>
                      <a:r>
                        <a:rPr lang="en-GB" sz="1000" b="0" kern="100">
                          <a:solidFill>
                            <a:schemeClr val="tx1"/>
                          </a:solidFill>
                          <a:effectLst/>
                        </a:rPr>
                        <a:t>Japanese Tsunami </a:t>
                      </a:r>
                    </a:p>
                    <a:p>
                      <a:pPr algn="ctr">
                        <a:lnSpc>
                          <a:spcPct val="106000"/>
                        </a:lnSpc>
                        <a:spcAft>
                          <a:spcPts val="800"/>
                        </a:spcAft>
                      </a:pPr>
                      <a:r>
                        <a:rPr lang="en-GB" sz="1000" b="0" kern="100">
                          <a:solidFill>
                            <a:schemeClr val="tx1"/>
                          </a:solidFill>
                          <a:effectLst/>
                        </a:rPr>
                        <a:t> </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83" marR="50583" marT="70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6000"/>
                        </a:lnSpc>
                        <a:spcAft>
                          <a:spcPts val="800"/>
                        </a:spcAft>
                      </a:pPr>
                      <a:r>
                        <a:rPr lang="en-GB" sz="1000" b="0" kern="100">
                          <a:solidFill>
                            <a:schemeClr val="tx1"/>
                          </a:solidFill>
                          <a:effectLst/>
                        </a:rPr>
                        <a:t>Desert-Biomes*</a:t>
                      </a:r>
                    </a:p>
                    <a:p>
                      <a:pPr algn="ctr">
                        <a:lnSpc>
                          <a:spcPct val="106000"/>
                        </a:lnSpc>
                        <a:spcAft>
                          <a:spcPts val="800"/>
                        </a:spcAft>
                      </a:pP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83" marR="50583" marT="70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6000"/>
                        </a:lnSpc>
                        <a:spcAft>
                          <a:spcPts val="800"/>
                        </a:spcAft>
                      </a:pPr>
                      <a:r>
                        <a:rPr lang="en-GB" sz="1000" b="0" kern="100">
                          <a:solidFill>
                            <a:schemeClr val="tx1"/>
                          </a:solidFill>
                          <a:effectLst/>
                        </a:rPr>
                        <a:t>Coasts/Seaside Rocks</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83" marR="50583" marT="70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6000"/>
                        </a:lnSpc>
                        <a:spcAft>
                          <a:spcPts val="800"/>
                        </a:spcAft>
                      </a:pPr>
                      <a:r>
                        <a:rPr lang="en-GB" sz="1000" b="0" kern="100">
                          <a:solidFill>
                            <a:schemeClr val="tx1"/>
                          </a:solidFill>
                          <a:effectLst/>
                        </a:rPr>
                        <a:t>North America*</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83" marR="50583" marT="70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6000"/>
                        </a:lnSpc>
                        <a:spcAft>
                          <a:spcPts val="800"/>
                        </a:spcAft>
                      </a:pPr>
                      <a:r>
                        <a:rPr lang="en-GB" sz="1000" b="0" kern="100">
                          <a:solidFill>
                            <a:schemeClr val="tx1"/>
                          </a:solidFill>
                          <a:effectLst/>
                        </a:rPr>
                        <a:t>Rivers*</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83" marR="50583" marT="70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6000"/>
                        </a:lnSpc>
                        <a:spcAft>
                          <a:spcPts val="800"/>
                        </a:spcAft>
                      </a:pPr>
                      <a:r>
                        <a:rPr lang="en-GB" sz="1000" b="0" kern="100">
                          <a:solidFill>
                            <a:schemeClr val="tx1"/>
                          </a:solidFill>
                          <a:effectLst/>
                        </a:rPr>
                        <a:t>Coasts*</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83" marR="50583" marT="70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8497355"/>
                  </a:ext>
                </a:extLst>
              </a:tr>
              <a:tr h="417892">
                <a:tc>
                  <a:txBody>
                    <a:bodyPr/>
                    <a:lstStyle/>
                    <a:p>
                      <a:pPr algn="ctr">
                        <a:lnSpc>
                          <a:spcPct val="106000"/>
                        </a:lnSpc>
                        <a:spcAft>
                          <a:spcPts val="800"/>
                        </a:spcAft>
                      </a:pPr>
                      <a:r>
                        <a:rPr lang="en-GB" sz="1000" b="0" kern="0">
                          <a:solidFill>
                            <a:schemeClr val="tx1"/>
                          </a:solidFill>
                          <a:effectLst/>
                        </a:rPr>
                        <a:t>Migration</a:t>
                      </a:r>
                    </a:p>
                    <a:p>
                      <a:pPr algn="ctr">
                        <a:lnSpc>
                          <a:spcPct val="106000"/>
                        </a:lnSpc>
                        <a:spcAft>
                          <a:spcPts val="800"/>
                        </a:spcAft>
                      </a:pP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83" marR="50583" marT="70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EDC9"/>
                    </a:solidFill>
                  </a:tcPr>
                </a:tc>
                <a:tc>
                  <a:txBody>
                    <a:bodyPr/>
                    <a:lstStyle/>
                    <a:p>
                      <a:pPr algn="ctr">
                        <a:lnSpc>
                          <a:spcPct val="106000"/>
                        </a:lnSpc>
                        <a:spcAft>
                          <a:spcPts val="800"/>
                        </a:spcAft>
                      </a:pPr>
                      <a:r>
                        <a:rPr lang="en-GB" sz="1000" b="0" kern="100">
                          <a:solidFill>
                            <a:schemeClr val="tx1"/>
                          </a:solidFill>
                          <a:effectLst/>
                        </a:rPr>
                        <a:t>Tsunami*</a:t>
                      </a:r>
                    </a:p>
                    <a:p>
                      <a:pPr algn="ctr">
                        <a:lnSpc>
                          <a:spcPct val="106000"/>
                        </a:lnSpc>
                        <a:spcAft>
                          <a:spcPts val="800"/>
                        </a:spcAft>
                      </a:pPr>
                      <a:r>
                        <a:rPr lang="en-GB" sz="1000" b="0" kern="100">
                          <a:solidFill>
                            <a:schemeClr val="tx1"/>
                          </a:solidFill>
                          <a:effectLst/>
                        </a:rPr>
                        <a:t> </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83" marR="50583" marT="70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EDC9"/>
                    </a:solidFill>
                  </a:tcPr>
                </a:tc>
                <a:tc>
                  <a:txBody>
                    <a:bodyPr/>
                    <a:lstStyle/>
                    <a:p>
                      <a:pPr algn="ctr">
                        <a:lnSpc>
                          <a:spcPct val="106000"/>
                        </a:lnSpc>
                        <a:spcAft>
                          <a:spcPts val="800"/>
                        </a:spcAft>
                      </a:pPr>
                      <a:r>
                        <a:rPr lang="en-GB" sz="1000" b="0" kern="100">
                          <a:solidFill>
                            <a:schemeClr val="tx1"/>
                          </a:solidFill>
                          <a:effectLst/>
                        </a:rPr>
                        <a:t>Angry Earth *</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83" marR="50583" marT="70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EDC9"/>
                    </a:solidFill>
                  </a:tcPr>
                </a:tc>
                <a:tc>
                  <a:txBody>
                    <a:bodyPr/>
                    <a:lstStyle/>
                    <a:p>
                      <a:pPr algn="ctr">
                        <a:lnSpc>
                          <a:spcPct val="106000"/>
                        </a:lnSpc>
                        <a:spcAft>
                          <a:spcPts val="800"/>
                        </a:spcAft>
                      </a:pPr>
                      <a:r>
                        <a:rPr lang="en-GB" sz="1000" b="0" kern="100">
                          <a:solidFill>
                            <a:schemeClr val="tx1"/>
                          </a:solidFill>
                          <a:effectLst/>
                        </a:rPr>
                        <a:t>Climate Change*</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83" marR="50583" marT="70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EDC9"/>
                    </a:solidFill>
                  </a:tcPr>
                </a:tc>
                <a:tc>
                  <a:txBody>
                    <a:bodyPr/>
                    <a:lstStyle/>
                    <a:p>
                      <a:pPr algn="ctr">
                        <a:lnSpc>
                          <a:spcPct val="106000"/>
                        </a:lnSpc>
                        <a:spcAft>
                          <a:spcPts val="800"/>
                        </a:spcAft>
                      </a:pPr>
                      <a:r>
                        <a:rPr lang="en-GB" sz="1000" b="0" kern="100">
                          <a:solidFill>
                            <a:schemeClr val="tx1"/>
                          </a:solidFill>
                          <a:effectLst/>
                        </a:rPr>
                        <a:t>Climate Change*</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83" marR="50583" marT="70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EDC9"/>
                    </a:solidFill>
                  </a:tcPr>
                </a:tc>
                <a:tc>
                  <a:txBody>
                    <a:bodyPr/>
                    <a:lstStyle/>
                    <a:p>
                      <a:pPr algn="ctr">
                        <a:lnSpc>
                          <a:spcPct val="106000"/>
                        </a:lnSpc>
                        <a:spcAft>
                          <a:spcPts val="800"/>
                        </a:spcAft>
                      </a:pPr>
                      <a:r>
                        <a:rPr lang="en-GB" sz="1000" b="0" kern="100">
                          <a:solidFill>
                            <a:schemeClr val="tx1"/>
                          </a:solidFill>
                          <a:effectLst/>
                        </a:rPr>
                        <a:t>Biomes-Rainforest*</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583" marR="50583" marT="70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EDC9"/>
                    </a:solidFill>
                  </a:tcPr>
                </a:tc>
                <a:extLst>
                  <a:ext uri="{0D108BD9-81ED-4DB2-BD59-A6C34878D82A}">
                    <a16:rowId xmlns:a16="http://schemas.microsoft.com/office/drawing/2014/main" val="3068083840"/>
                  </a:ext>
                </a:extLst>
              </a:tr>
            </a:tbl>
          </a:graphicData>
        </a:graphic>
      </p:graphicFrame>
      <p:graphicFrame>
        <p:nvGraphicFramePr>
          <p:cNvPr id="6" name="Table 5">
            <a:extLst>
              <a:ext uri="{FF2B5EF4-FFF2-40B4-BE49-F238E27FC236}">
                <a16:creationId xmlns:a16="http://schemas.microsoft.com/office/drawing/2014/main" id="{4C52CD61-2606-E4A9-BE6A-32054BBF6E4E}"/>
              </a:ext>
            </a:extLst>
          </p:cNvPr>
          <p:cNvGraphicFramePr>
            <a:graphicFrameLocks noGrp="1"/>
          </p:cNvGraphicFramePr>
          <p:nvPr>
            <p:extLst>
              <p:ext uri="{D42A27DB-BD31-4B8C-83A1-F6EECF244321}">
                <p14:modId xmlns:p14="http://schemas.microsoft.com/office/powerpoint/2010/main" val="993637510"/>
              </p:ext>
            </p:extLst>
          </p:nvPr>
        </p:nvGraphicFramePr>
        <p:xfrm>
          <a:off x="516947" y="4078814"/>
          <a:ext cx="6718740" cy="1033875"/>
        </p:xfrm>
        <a:graphic>
          <a:graphicData uri="http://schemas.openxmlformats.org/drawingml/2006/table">
            <a:tbl>
              <a:tblPr firstRow="1" firstCol="1" bandRow="1">
                <a:tableStyleId>{5C22544A-7EE6-4342-B048-85BDC9FD1C3A}</a:tableStyleId>
              </a:tblPr>
              <a:tblGrid>
                <a:gridCol w="1678932">
                  <a:extLst>
                    <a:ext uri="{9D8B030D-6E8A-4147-A177-3AD203B41FA5}">
                      <a16:colId xmlns:a16="http://schemas.microsoft.com/office/drawing/2014/main" val="3672395164"/>
                    </a:ext>
                  </a:extLst>
                </a:gridCol>
                <a:gridCol w="1626150">
                  <a:extLst>
                    <a:ext uri="{9D8B030D-6E8A-4147-A177-3AD203B41FA5}">
                      <a16:colId xmlns:a16="http://schemas.microsoft.com/office/drawing/2014/main" val="317444598"/>
                    </a:ext>
                  </a:extLst>
                </a:gridCol>
                <a:gridCol w="1732717">
                  <a:extLst>
                    <a:ext uri="{9D8B030D-6E8A-4147-A177-3AD203B41FA5}">
                      <a16:colId xmlns:a16="http://schemas.microsoft.com/office/drawing/2014/main" val="2035103883"/>
                    </a:ext>
                  </a:extLst>
                </a:gridCol>
                <a:gridCol w="1680941">
                  <a:extLst>
                    <a:ext uri="{9D8B030D-6E8A-4147-A177-3AD203B41FA5}">
                      <a16:colId xmlns:a16="http://schemas.microsoft.com/office/drawing/2014/main" val="4286830938"/>
                    </a:ext>
                  </a:extLst>
                </a:gridCol>
              </a:tblGrid>
              <a:tr h="233793">
                <a:tc gridSpan="2">
                  <a:txBody>
                    <a:bodyPr/>
                    <a:lstStyle/>
                    <a:p>
                      <a:pPr algn="ctr">
                        <a:lnSpc>
                          <a:spcPct val="106000"/>
                        </a:lnSpc>
                        <a:spcAft>
                          <a:spcPts val="800"/>
                        </a:spcAft>
                      </a:pPr>
                      <a:r>
                        <a:rPr lang="en-GB" sz="1100" kern="100">
                          <a:solidFill>
                            <a:schemeClr val="tx1"/>
                          </a:solidFill>
                          <a:effectLst/>
                        </a:rPr>
                        <a:t>2023.24</a:t>
                      </a:r>
                      <a:endParaRPr lang="en-GB" sz="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95" marR="52695" marT="73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2DB94"/>
                    </a:solidFill>
                  </a:tcPr>
                </a:tc>
                <a:tc hMerge="1">
                  <a:txBody>
                    <a:bodyPr/>
                    <a:lstStyle/>
                    <a:p>
                      <a:endParaRPr lang="en-GB"/>
                    </a:p>
                  </a:txBody>
                  <a:tcPr/>
                </a:tc>
                <a:tc gridSpan="2">
                  <a:txBody>
                    <a:bodyPr/>
                    <a:lstStyle/>
                    <a:p>
                      <a:pPr algn="ctr">
                        <a:lnSpc>
                          <a:spcPct val="106000"/>
                        </a:lnSpc>
                        <a:spcAft>
                          <a:spcPts val="800"/>
                        </a:spcAft>
                      </a:pPr>
                      <a:r>
                        <a:rPr lang="en-GB" sz="1100" kern="100">
                          <a:solidFill>
                            <a:schemeClr val="tx1"/>
                          </a:solidFill>
                          <a:effectLst/>
                        </a:rPr>
                        <a:t>2024.25</a:t>
                      </a:r>
                      <a:endParaRPr lang="en-GB" sz="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95" marR="52695" marT="73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2DB94"/>
                    </a:solidFill>
                  </a:tcPr>
                </a:tc>
                <a:tc hMerge="1">
                  <a:txBody>
                    <a:bodyPr/>
                    <a:lstStyle/>
                    <a:p>
                      <a:endParaRPr lang="en-GB"/>
                    </a:p>
                  </a:txBody>
                  <a:tcPr/>
                </a:tc>
                <a:extLst>
                  <a:ext uri="{0D108BD9-81ED-4DB2-BD59-A6C34878D82A}">
                    <a16:rowId xmlns:a16="http://schemas.microsoft.com/office/drawing/2014/main" val="3445338171"/>
                  </a:ext>
                </a:extLst>
              </a:tr>
              <a:tr h="198323">
                <a:tc>
                  <a:txBody>
                    <a:bodyPr/>
                    <a:lstStyle/>
                    <a:p>
                      <a:pPr algn="ctr">
                        <a:lnSpc>
                          <a:spcPct val="106000"/>
                        </a:lnSpc>
                        <a:spcAft>
                          <a:spcPts val="800"/>
                        </a:spcAft>
                      </a:pPr>
                      <a:r>
                        <a:rPr lang="en-GB" sz="1000" b="0" kern="100">
                          <a:solidFill>
                            <a:schemeClr val="tx1"/>
                          </a:solidFill>
                          <a:effectLst/>
                        </a:rPr>
                        <a:t>Year 2</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95" marR="52695" marT="73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6000"/>
                        </a:lnSpc>
                        <a:spcAft>
                          <a:spcPts val="800"/>
                        </a:spcAft>
                      </a:pPr>
                      <a:r>
                        <a:rPr lang="en-GB" sz="1000" b="0" kern="100">
                          <a:solidFill>
                            <a:schemeClr val="tx1"/>
                          </a:solidFill>
                          <a:effectLst/>
                        </a:rPr>
                        <a:t>Year 1</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95" marR="52695" marT="73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6000"/>
                        </a:lnSpc>
                        <a:spcAft>
                          <a:spcPts val="800"/>
                        </a:spcAft>
                      </a:pPr>
                      <a:r>
                        <a:rPr lang="en-GB" sz="1000" b="0" kern="100">
                          <a:solidFill>
                            <a:schemeClr val="tx1"/>
                          </a:solidFill>
                          <a:effectLst/>
                        </a:rPr>
                        <a:t>Year 2</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95" marR="52695" marT="73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6000"/>
                        </a:lnSpc>
                        <a:spcAft>
                          <a:spcPts val="800"/>
                        </a:spcAft>
                      </a:pPr>
                      <a:r>
                        <a:rPr lang="en-GB" sz="1000" b="0" kern="100">
                          <a:solidFill>
                            <a:schemeClr val="tx1"/>
                          </a:solidFill>
                          <a:effectLst/>
                        </a:rPr>
                        <a:t>Year 1</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95" marR="52695" marT="73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614701267"/>
                  </a:ext>
                </a:extLst>
              </a:tr>
              <a:tr h="286771">
                <a:tc>
                  <a:txBody>
                    <a:bodyPr/>
                    <a:lstStyle/>
                    <a:p>
                      <a:pPr algn="ctr">
                        <a:lnSpc>
                          <a:spcPct val="106000"/>
                        </a:lnSpc>
                        <a:spcAft>
                          <a:spcPts val="800"/>
                        </a:spcAft>
                      </a:pPr>
                      <a:r>
                        <a:rPr lang="en-GB" sz="1000" b="0" kern="0">
                          <a:solidFill>
                            <a:schemeClr val="tx1"/>
                          </a:solidFill>
                          <a:effectLst/>
                        </a:rPr>
                        <a:t>Planet Earth*</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95" marR="52695" marT="73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6000"/>
                        </a:lnSpc>
                        <a:spcAft>
                          <a:spcPts val="800"/>
                        </a:spcAft>
                      </a:pPr>
                      <a:r>
                        <a:rPr lang="en-GB" sz="1000" b="0" kern="0">
                          <a:solidFill>
                            <a:schemeClr val="tx1"/>
                          </a:solidFill>
                          <a:effectLst/>
                        </a:rPr>
                        <a:t>Where I Live </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95" marR="52695" marT="73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6000"/>
                        </a:lnSpc>
                        <a:spcAft>
                          <a:spcPts val="800"/>
                        </a:spcAft>
                      </a:pPr>
                      <a:r>
                        <a:rPr lang="en-GB" sz="1000" b="0" kern="0">
                          <a:solidFill>
                            <a:schemeClr val="tx1"/>
                          </a:solidFill>
                          <a:effectLst/>
                        </a:rPr>
                        <a:t>Planet Earth*</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95" marR="52695" marT="73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6000"/>
                        </a:lnSpc>
                        <a:spcAft>
                          <a:spcPts val="800"/>
                        </a:spcAft>
                      </a:pPr>
                      <a:r>
                        <a:rPr lang="en-GB" sz="1000" b="0" kern="0">
                          <a:solidFill>
                            <a:schemeClr val="tx1"/>
                          </a:solidFill>
                          <a:effectLst/>
                        </a:rPr>
                        <a:t>Where I Live </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95" marR="52695" marT="73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59106430"/>
                  </a:ext>
                </a:extLst>
              </a:tr>
              <a:tr h="314988">
                <a:tc>
                  <a:txBody>
                    <a:bodyPr/>
                    <a:lstStyle/>
                    <a:p>
                      <a:pPr algn="ctr">
                        <a:lnSpc>
                          <a:spcPct val="106000"/>
                        </a:lnSpc>
                        <a:spcAft>
                          <a:spcPts val="800"/>
                        </a:spcAft>
                      </a:pPr>
                      <a:r>
                        <a:rPr lang="en-GB" sz="1000" b="0" kern="0">
                          <a:solidFill>
                            <a:schemeClr val="tx1"/>
                          </a:solidFill>
                          <a:effectLst/>
                        </a:rPr>
                        <a:t>Explorers*</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95" marR="52695" marT="73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EDC9"/>
                    </a:solidFill>
                  </a:tcPr>
                </a:tc>
                <a:tc>
                  <a:txBody>
                    <a:bodyPr/>
                    <a:lstStyle/>
                    <a:p>
                      <a:pPr algn="ctr">
                        <a:lnSpc>
                          <a:spcPct val="106000"/>
                        </a:lnSpc>
                        <a:spcAft>
                          <a:spcPts val="800"/>
                        </a:spcAft>
                      </a:pPr>
                      <a:r>
                        <a:rPr lang="en-GB" sz="1000" b="0" kern="0">
                          <a:solidFill>
                            <a:schemeClr val="tx1"/>
                          </a:solidFill>
                          <a:effectLst/>
                        </a:rPr>
                        <a:t>Beside the Seaside*</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95" marR="52695" marT="73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EDC9"/>
                    </a:solidFill>
                  </a:tcPr>
                </a:tc>
                <a:tc>
                  <a:txBody>
                    <a:bodyPr/>
                    <a:lstStyle/>
                    <a:p>
                      <a:pPr algn="ctr">
                        <a:lnSpc>
                          <a:spcPct val="106000"/>
                        </a:lnSpc>
                        <a:spcAft>
                          <a:spcPts val="800"/>
                        </a:spcAft>
                      </a:pPr>
                      <a:r>
                        <a:rPr lang="en-GB" sz="1000" b="0" kern="0">
                          <a:solidFill>
                            <a:schemeClr val="tx1"/>
                          </a:solidFill>
                          <a:effectLst/>
                        </a:rPr>
                        <a:t>Explorers*</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95" marR="52695" marT="73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EDC9"/>
                    </a:solidFill>
                  </a:tcPr>
                </a:tc>
                <a:tc>
                  <a:txBody>
                    <a:bodyPr/>
                    <a:lstStyle/>
                    <a:p>
                      <a:pPr algn="ctr">
                        <a:lnSpc>
                          <a:spcPct val="106000"/>
                        </a:lnSpc>
                        <a:spcAft>
                          <a:spcPts val="800"/>
                        </a:spcAft>
                      </a:pPr>
                      <a:r>
                        <a:rPr lang="en-GB" sz="1000" b="0" kern="0">
                          <a:solidFill>
                            <a:schemeClr val="tx1"/>
                          </a:solidFill>
                          <a:effectLst/>
                        </a:rPr>
                        <a:t>Beside the Seaside*</a:t>
                      </a:r>
                      <a:endParaRPr lang="en-GB" sz="100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95" marR="52695" marT="73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EDC9"/>
                    </a:solidFill>
                  </a:tcPr>
                </a:tc>
                <a:extLst>
                  <a:ext uri="{0D108BD9-81ED-4DB2-BD59-A6C34878D82A}">
                    <a16:rowId xmlns:a16="http://schemas.microsoft.com/office/drawing/2014/main" val="3756667902"/>
                  </a:ext>
                </a:extLst>
              </a:tr>
            </a:tbl>
          </a:graphicData>
        </a:graphic>
      </p:graphicFrame>
      <p:sp>
        <p:nvSpPr>
          <p:cNvPr id="13" name="TextBox 12">
            <a:extLst>
              <a:ext uri="{FF2B5EF4-FFF2-40B4-BE49-F238E27FC236}">
                <a16:creationId xmlns:a16="http://schemas.microsoft.com/office/drawing/2014/main" id="{9E113950-08B4-8917-D01E-942C034F5471}"/>
              </a:ext>
            </a:extLst>
          </p:cNvPr>
          <p:cNvSpPr txBox="1"/>
          <p:nvPr/>
        </p:nvSpPr>
        <p:spPr>
          <a:xfrm>
            <a:off x="2907998" y="1474002"/>
            <a:ext cx="1739347" cy="246221"/>
          </a:xfrm>
          <a:prstGeom prst="rect">
            <a:avLst/>
          </a:prstGeom>
          <a:noFill/>
        </p:spPr>
        <p:txBody>
          <a:bodyPr wrap="square">
            <a:spAutoFit/>
          </a:bodyPr>
          <a:lstStyle/>
          <a:p>
            <a:r>
              <a:rPr lang="en-GB" sz="1000">
                <a:effectLst/>
                <a:latin typeface="Calibri" panose="020F0502020204030204" pitchFamily="34" charset="0"/>
                <a:ea typeface="Calibri" panose="020F0502020204030204" pitchFamily="34" charset="0"/>
                <a:cs typeface="Times New Roman" panose="02020603050405020304" pitchFamily="18" charset="0"/>
              </a:rPr>
              <a:t>(* denotes 2023 curriculum)</a:t>
            </a:r>
            <a:endParaRPr lang="en-GB" sz="1000"/>
          </a:p>
        </p:txBody>
      </p:sp>
    </p:spTree>
    <p:extLst>
      <p:ext uri="{BB962C8B-B14F-4D97-AF65-F5344CB8AC3E}">
        <p14:creationId xmlns:p14="http://schemas.microsoft.com/office/powerpoint/2010/main" val="3516073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4FF10518-91B2-1357-6A50-83195CEE4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295276" y="3628194"/>
            <a:ext cx="7079150" cy="1223412"/>
          </a:xfrm>
          <a:prstGeom prst="rect">
            <a:avLst/>
          </a:prstGeom>
          <a:noFill/>
        </p:spPr>
        <p:txBody>
          <a:bodyPr wrap="square" rtlCol="0">
            <a:spAutoFit/>
          </a:bodyPr>
          <a:lstStyle/>
          <a:p>
            <a:r>
              <a:rPr lang="en-GB" sz="1050" b="1">
                <a:latin typeface="Open Sans" panose="020B0606030504020204" pitchFamily="34" charset="0"/>
                <a:ea typeface="Open Sans" panose="020B0606030504020204" pitchFamily="34" charset="0"/>
                <a:cs typeface="Open Sans" panose="020B0606030504020204" pitchFamily="34" charset="0"/>
              </a:rPr>
              <a:t>Progression through the Threshold Concepts</a:t>
            </a:r>
          </a:p>
          <a:p>
            <a:endParaRPr lang="en-GB" sz="1050"/>
          </a:p>
          <a:p>
            <a:r>
              <a:rPr lang="en-GB" sz="1050"/>
              <a:t>Within geography, there are 4 key threshold concepts, which when combined, ensure that our students can access a deep understanding of the subject. The threshold concepts relate to core aspects of disciplinary knowledge and substantive knowledge. For example, when ‘thinking like a geographer’, students need a deep understanding of place, knowledge and geographical skill to enable their understanding of physical and human geography. As students progress through the curriculum narratives, so should their understanding of the threshold concepts: </a:t>
            </a:r>
          </a:p>
        </p:txBody>
      </p:sp>
      <p:sp>
        <p:nvSpPr>
          <p:cNvPr id="3" name="TextBox 2">
            <a:extLst>
              <a:ext uri="{FF2B5EF4-FFF2-40B4-BE49-F238E27FC236}">
                <a16:creationId xmlns:a16="http://schemas.microsoft.com/office/drawing/2014/main" id="{6474DCD7-F17E-DC9F-0030-1832720C26D7}"/>
              </a:ext>
            </a:extLst>
          </p:cNvPr>
          <p:cNvSpPr txBox="1"/>
          <p:nvPr/>
        </p:nvSpPr>
        <p:spPr>
          <a:xfrm>
            <a:off x="1118249" y="4948751"/>
            <a:ext cx="6257925" cy="5255285"/>
          </a:xfrm>
          <a:prstGeom prst="rect">
            <a:avLst/>
          </a:prstGeom>
          <a:noFill/>
        </p:spPr>
        <p:txBody>
          <a:bodyPr wrap="square" rtlCol="0">
            <a:spAutoFit/>
          </a:bodyPr>
          <a:lstStyle/>
          <a:p>
            <a:pPr algn="just"/>
            <a:r>
              <a:rPr lang="en-GB" sz="1050" b="1"/>
              <a:t>Location and Place Knowledge</a:t>
            </a:r>
          </a:p>
          <a:p>
            <a:pPr algn="just"/>
            <a:r>
              <a:rPr lang="en-GB" sz="1050"/>
              <a:t>Location and place knowledge is not simply about knowing where a place is in the world. It includes:</a:t>
            </a:r>
          </a:p>
          <a:p>
            <a:pPr algn="just"/>
            <a:r>
              <a:rPr lang="en-GB" sz="1050"/>
              <a:t>• Location Knowledge: world countries, regions, environments, continents, physical features (rivers and mountains)</a:t>
            </a:r>
          </a:p>
          <a:p>
            <a:pPr algn="just"/>
            <a:r>
              <a:rPr lang="en-GB" sz="1050"/>
              <a:t>• Physical Knowledge: similarities and differences between places (physical and human), cultures, cities, capitals</a:t>
            </a:r>
          </a:p>
          <a:p>
            <a:pPr algn="just"/>
            <a:r>
              <a:rPr lang="en-GB" sz="1050"/>
              <a:t>• Map Literacy: latitude, longitude, equator, northern hemisphere, southern hemisphere, the Tropics of Cancer and Capricorn, Arctic and Antarctic Circle, the Prime/Greenwich Meridian and time zones</a:t>
            </a:r>
          </a:p>
          <a:p>
            <a:pPr algn="just"/>
            <a:endParaRPr lang="en-GB" sz="1050"/>
          </a:p>
          <a:p>
            <a:pPr algn="just"/>
            <a:r>
              <a:rPr lang="en-GB" sz="1050" b="1"/>
              <a:t>Geographical Techniques</a:t>
            </a:r>
          </a:p>
          <a:p>
            <a:pPr algn="just"/>
            <a:r>
              <a:rPr lang="en-GB" sz="1050"/>
              <a:t>The use of geographical techniques such as fieldwork, but also the use of terminology and geographer traits, such as:</a:t>
            </a:r>
          </a:p>
          <a:p>
            <a:pPr algn="just"/>
            <a:r>
              <a:rPr lang="en-GB" sz="1050"/>
              <a:t>• Map literacy, Ordinance Survey maps, grid references, latitude and longitude, atlases, globes, GIS (Google maps), aerial photos.</a:t>
            </a:r>
          </a:p>
          <a:p>
            <a:pPr algn="just"/>
            <a:r>
              <a:rPr lang="en-GB" sz="1050"/>
              <a:t>• Numeracy and graphicacy, manipulating data, interpreting graphs and tables, constructing graphs.</a:t>
            </a:r>
          </a:p>
          <a:p>
            <a:pPr algn="just"/>
            <a:r>
              <a:rPr lang="en-GB" sz="1050"/>
              <a:t>• Literacy skills using key terminology, constructing and writing arguments, writing persuasively.</a:t>
            </a:r>
          </a:p>
          <a:p>
            <a:pPr algn="just"/>
            <a:r>
              <a:rPr lang="en-GB" sz="1050"/>
              <a:t>• Annotating diagrams/photos, using case studies, causes, effects, responses, processes leading to landforms, inferring information and making judgements.</a:t>
            </a:r>
          </a:p>
          <a:p>
            <a:pPr algn="just"/>
            <a:endParaRPr lang="en-GB" sz="1050"/>
          </a:p>
          <a:p>
            <a:pPr algn="just"/>
            <a:r>
              <a:rPr lang="en-GB" sz="1050" b="1"/>
              <a:t>Physical Features and Processes</a:t>
            </a:r>
          </a:p>
          <a:p>
            <a:pPr algn="just"/>
            <a:r>
              <a:rPr lang="en-GB" sz="1050"/>
              <a:t>Looking at the natural landscapes, features and the processes which create them. This is done in two stages:</a:t>
            </a:r>
          </a:p>
          <a:p>
            <a:pPr algn="just"/>
            <a:r>
              <a:rPr lang="en-GB" sz="1050"/>
              <a:t>1. Characteristics (describe) What does the feature look like? What makes it unique? What are its dimensions? </a:t>
            </a:r>
          </a:p>
          <a:p>
            <a:pPr algn="just"/>
            <a:r>
              <a:rPr lang="en-GB" sz="1050"/>
              <a:t>Observations (figures, photos, diagrams).</a:t>
            </a:r>
          </a:p>
          <a:p>
            <a:pPr algn="just"/>
            <a:r>
              <a:rPr lang="en-GB" sz="1050"/>
              <a:t>2. Processes (explain) Why does the feature/event occur? Step-by-step formation, directly link how the processes </a:t>
            </a:r>
          </a:p>
          <a:p>
            <a:pPr algn="just"/>
            <a:r>
              <a:rPr lang="en-GB" sz="1050"/>
              <a:t>create the characteristics.</a:t>
            </a:r>
          </a:p>
          <a:p>
            <a:pPr algn="just"/>
            <a:endParaRPr lang="en-GB" sz="1050"/>
          </a:p>
          <a:p>
            <a:pPr algn="just"/>
            <a:r>
              <a:rPr lang="en-GB" sz="1050" b="1"/>
              <a:t>Human Interaction with the Environment</a:t>
            </a:r>
          </a:p>
          <a:p>
            <a:pPr algn="just"/>
            <a:r>
              <a:rPr lang="en-GB" sz="1050"/>
              <a:t>Humans interact in a number of ways including:</a:t>
            </a:r>
          </a:p>
          <a:p>
            <a:pPr algn="just"/>
            <a:r>
              <a:rPr lang="en-GB" sz="1050"/>
              <a:t>• Land use, types of settlement, economic activity including trade links, distribution of natural resources.</a:t>
            </a:r>
          </a:p>
          <a:p>
            <a:pPr algn="just"/>
            <a:r>
              <a:rPr lang="en-GB" sz="1050"/>
              <a:t>• Human impacts on the natural environment, human induced hazards, impacts of natural hazards on people.</a:t>
            </a:r>
          </a:p>
          <a:p>
            <a:pPr algn="just"/>
            <a:r>
              <a:rPr lang="en-GB" sz="1050"/>
              <a:t>• Human responses to natural hazards and to human induced hazards.</a:t>
            </a:r>
          </a:p>
          <a:p>
            <a:endParaRPr lang="en-GB" sz="1000"/>
          </a:p>
        </p:txBody>
      </p:sp>
      <p:pic>
        <p:nvPicPr>
          <p:cNvPr id="6" name="Picture 5" descr="A green and white circle with a graph in it&#10;&#10;Description automatically generated">
            <a:extLst>
              <a:ext uri="{FF2B5EF4-FFF2-40B4-BE49-F238E27FC236}">
                <a16:creationId xmlns:a16="http://schemas.microsoft.com/office/drawing/2014/main" id="{5E89B608-6238-54FF-A2CB-1041752A7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057" y="6315223"/>
            <a:ext cx="480622" cy="480622"/>
          </a:xfrm>
          <a:prstGeom prst="rect">
            <a:avLst/>
          </a:prstGeom>
        </p:spPr>
      </p:pic>
      <p:pic>
        <p:nvPicPr>
          <p:cNvPr id="7" name="Picture 6" descr="A green and white circle with a person in it&#10;&#10;Description automatically generated">
            <a:extLst>
              <a:ext uri="{FF2B5EF4-FFF2-40B4-BE49-F238E27FC236}">
                <a16:creationId xmlns:a16="http://schemas.microsoft.com/office/drawing/2014/main" id="{4ABD160C-1EA2-B428-75B4-F9D89E12C3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908" y="9137996"/>
            <a:ext cx="480622" cy="480622"/>
          </a:xfrm>
          <a:prstGeom prst="rect">
            <a:avLst/>
          </a:prstGeom>
        </p:spPr>
      </p:pic>
      <p:pic>
        <p:nvPicPr>
          <p:cNvPr id="10" name="Picture 9" descr="A green and white circle with a globe and a pin on it&#10;&#10;Description automatically generated">
            <a:extLst>
              <a:ext uri="{FF2B5EF4-FFF2-40B4-BE49-F238E27FC236}">
                <a16:creationId xmlns:a16="http://schemas.microsoft.com/office/drawing/2014/main" id="{40CD228D-392B-BD75-5F13-03326C6A7B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908" y="5035231"/>
            <a:ext cx="480622" cy="480622"/>
          </a:xfrm>
          <a:prstGeom prst="rect">
            <a:avLst/>
          </a:prstGeom>
        </p:spPr>
      </p:pic>
      <p:pic>
        <p:nvPicPr>
          <p:cNvPr id="11" name="Picture 10" descr="A green and white circle with a volcano erupting&#10;&#10;Description automatically generated">
            <a:extLst>
              <a:ext uri="{FF2B5EF4-FFF2-40B4-BE49-F238E27FC236}">
                <a16:creationId xmlns:a16="http://schemas.microsoft.com/office/drawing/2014/main" id="{832B59C8-D0E0-3D32-C2FA-D2DF0D2888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057" y="7874679"/>
            <a:ext cx="480622" cy="480622"/>
          </a:xfrm>
          <a:prstGeom prst="rect">
            <a:avLst/>
          </a:prstGeom>
        </p:spPr>
      </p:pic>
      <p:sp>
        <p:nvSpPr>
          <p:cNvPr id="4" name="TextBox 3">
            <a:extLst>
              <a:ext uri="{FF2B5EF4-FFF2-40B4-BE49-F238E27FC236}">
                <a16:creationId xmlns:a16="http://schemas.microsoft.com/office/drawing/2014/main" id="{8209E16C-9085-700C-5237-2F0A393D3B43}"/>
              </a:ext>
            </a:extLst>
          </p:cNvPr>
          <p:cNvSpPr txBox="1"/>
          <p:nvPr/>
        </p:nvSpPr>
        <p:spPr>
          <a:xfrm>
            <a:off x="298879" y="994587"/>
            <a:ext cx="6963794" cy="2631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100" b="1" dirty="0">
                <a:cs typeface="Segoe UI"/>
              </a:rPr>
              <a:t>Knowledge of Places: </a:t>
            </a:r>
            <a:r>
              <a:rPr lang="en-US" sz="1100" dirty="0">
                <a:cs typeface="Calibri"/>
              </a:rPr>
              <a:t> </a:t>
            </a:r>
          </a:p>
          <a:p>
            <a:pPr algn="just"/>
            <a:r>
              <a:rPr lang="en-GB" sz="1100" dirty="0">
                <a:cs typeface="Segoe UI"/>
              </a:rPr>
              <a:t>It is important our pupils learn about places in an appropriately nuanced and complex way. They should encounter the same places at different times and in different contexts throughout units of work. Throughout these units of work, pupils will develop not only knowledge of their unique historic home of the Headland and Hartlepool but of the North East and the United Kingdom. They will also use comparative skills to develop their knowledge of Australia and South America. As they move into Year 5, they will develop an understanding of North America which will continue into Year 6.</a:t>
            </a:r>
            <a:r>
              <a:rPr lang="en-US" sz="1100" dirty="0">
                <a:cs typeface="Calibri"/>
              </a:rPr>
              <a:t> </a:t>
            </a:r>
            <a:endParaRPr lang="en-US" sz="1100" dirty="0">
              <a:ea typeface="Calibri"/>
              <a:cs typeface="Calibri"/>
            </a:endParaRPr>
          </a:p>
          <a:p>
            <a:endParaRPr lang="en-US" sz="1100">
              <a:cs typeface="Calibri"/>
            </a:endParaRPr>
          </a:p>
          <a:p>
            <a:r>
              <a:rPr lang="en-GB" sz="1100" b="1" dirty="0">
                <a:cs typeface="Segoe UI"/>
              </a:rPr>
              <a:t>Geography Skills and Fieldwork:</a:t>
            </a:r>
            <a:r>
              <a:rPr lang="en-US" sz="1100" dirty="0">
                <a:cs typeface="Calibri"/>
              </a:rPr>
              <a:t> </a:t>
            </a:r>
            <a:endParaRPr lang="en-US" sz="1100" dirty="0">
              <a:ea typeface="Calibri"/>
              <a:cs typeface="Calibri"/>
            </a:endParaRPr>
          </a:p>
          <a:p>
            <a:pPr algn="just"/>
            <a:r>
              <a:rPr lang="en-GB" sz="1100" dirty="0">
                <a:cs typeface="Segoe UI"/>
              </a:rPr>
              <a:t>Throughout the units of work geography skills and fieldwork opportunities have been built into the curriculum. Geography skills within the units include using maps, atlases and digit mapping to locate countries, as well as using compasses, symbols and keys. Fieldwork opportunities include observing, measuring, recording and presenting, which includes labelling and sketching maps. It is important to remember fieldwork does not always mean going out of school. It can involve collecting date within the school and the classroom and presenting and analysing data that has been given to them. </a:t>
            </a:r>
            <a:r>
              <a:rPr lang="en-US" sz="1100" dirty="0">
                <a:cs typeface="Calibri"/>
              </a:rPr>
              <a:t> </a:t>
            </a:r>
            <a:endParaRPr lang="en-US" sz="1100" dirty="0">
              <a:ea typeface="Calibri"/>
              <a:cs typeface="Calibri"/>
            </a:endParaRPr>
          </a:p>
        </p:txBody>
      </p:sp>
    </p:spTree>
    <p:extLst>
      <p:ext uri="{BB962C8B-B14F-4D97-AF65-F5344CB8AC3E}">
        <p14:creationId xmlns:p14="http://schemas.microsoft.com/office/powerpoint/2010/main" val="2034811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5B9B722E-6A20-D689-02C4-A68820B70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9525"/>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1162539181"/>
              </p:ext>
            </p:extLst>
          </p:nvPr>
        </p:nvGraphicFramePr>
        <p:xfrm>
          <a:off x="135998" y="1753312"/>
          <a:ext cx="7287680" cy="3988566"/>
        </p:xfrm>
        <a:graphic>
          <a:graphicData uri="http://schemas.openxmlformats.org/drawingml/2006/table">
            <a:tbl>
              <a:tblPr firstRow="1" bandRow="1">
                <a:tableStyleId>{6E25E649-3F16-4E02-A733-19D2CDBF48F0}</a:tableStyleId>
              </a:tblPr>
              <a:tblGrid>
                <a:gridCol w="1214613">
                  <a:extLst>
                    <a:ext uri="{9D8B030D-6E8A-4147-A177-3AD203B41FA5}">
                      <a16:colId xmlns:a16="http://schemas.microsoft.com/office/drawing/2014/main" val="4071917207"/>
                    </a:ext>
                  </a:extLst>
                </a:gridCol>
                <a:gridCol w="592489">
                  <a:extLst>
                    <a:ext uri="{9D8B030D-6E8A-4147-A177-3AD203B41FA5}">
                      <a16:colId xmlns:a16="http://schemas.microsoft.com/office/drawing/2014/main" val="4189815118"/>
                    </a:ext>
                  </a:extLst>
                </a:gridCol>
                <a:gridCol w="695325">
                  <a:extLst>
                    <a:ext uri="{9D8B030D-6E8A-4147-A177-3AD203B41FA5}">
                      <a16:colId xmlns:a16="http://schemas.microsoft.com/office/drawing/2014/main" val="2882456411"/>
                    </a:ext>
                  </a:extLst>
                </a:gridCol>
                <a:gridCol w="2085975">
                  <a:extLst>
                    <a:ext uri="{9D8B030D-6E8A-4147-A177-3AD203B41FA5}">
                      <a16:colId xmlns:a16="http://schemas.microsoft.com/office/drawing/2014/main" val="3146045241"/>
                    </a:ext>
                  </a:extLst>
                </a:gridCol>
                <a:gridCol w="704850">
                  <a:extLst>
                    <a:ext uri="{9D8B030D-6E8A-4147-A177-3AD203B41FA5}">
                      <a16:colId xmlns:a16="http://schemas.microsoft.com/office/drawing/2014/main" val="3991867393"/>
                    </a:ext>
                  </a:extLst>
                </a:gridCol>
                <a:gridCol w="1994428">
                  <a:extLst>
                    <a:ext uri="{9D8B030D-6E8A-4147-A177-3AD203B41FA5}">
                      <a16:colId xmlns:a16="http://schemas.microsoft.com/office/drawing/2014/main" val="96208107"/>
                    </a:ext>
                  </a:extLst>
                </a:gridCol>
              </a:tblGrid>
              <a:tr h="360031">
                <a:tc gridSpan="6">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Curriculum Coverage 2024- 25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2DB9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175293"/>
                  </a:ext>
                </a:extLst>
              </a:tr>
              <a:tr h="683035">
                <a:tc rowSpan="4">
                  <a:txBody>
                    <a:bodyPr/>
                    <a:lstStyle/>
                    <a:p>
                      <a:pPr algn="ctr"/>
                      <a:r>
                        <a:rPr lang="en-GB" sz="1200" b="1"/>
                        <a:t>KS2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b="1" dirty="0"/>
                        <a:t>Y6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200" dirty="0"/>
                        <a:t>North America</a:t>
                      </a:r>
                    </a:p>
                    <a:p>
                      <a:pPr algn="ctr"/>
                      <a:endParaRPr lang="en-GB"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t>******</a:t>
                      </a:r>
                      <a:endParaRPr lang="en-GB"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r h="683035">
                <a:tc vMerge="1">
                  <a:txBody>
                    <a:bodyPr/>
                    <a:lstStyle/>
                    <a:p>
                      <a:endParaRPr lang="en-GB"/>
                    </a:p>
                  </a:txBody>
                  <a:tcPr/>
                </a:tc>
                <a:tc>
                  <a:txBody>
                    <a:bodyPr/>
                    <a:lstStyle/>
                    <a:p>
                      <a:pPr algn="ctr"/>
                      <a:r>
                        <a:rPr lang="en-GB" sz="1200" b="1"/>
                        <a:t>Y4-5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755934" rtl="0" eaLnBrk="1" fontAlgn="auto" latinLnBrk="0" hangingPunct="1">
                        <a:lnSpc>
                          <a:spcPct val="100000"/>
                        </a:lnSpc>
                        <a:spcBef>
                          <a:spcPts val="0"/>
                        </a:spcBef>
                        <a:spcAft>
                          <a:spcPts val="0"/>
                        </a:spcAft>
                        <a:buClrTx/>
                        <a:buSzTx/>
                        <a:buFontTx/>
                        <a:buNone/>
                        <a:tabLst/>
                        <a:defRPr/>
                      </a:pPr>
                      <a:r>
                        <a:rPr lang="en-US" sz="1200" dirty="0"/>
                        <a:t>Rivers/ Europe</a:t>
                      </a:r>
                      <a:endParaRPr lang="en-GB" sz="1200" dirty="0"/>
                    </a:p>
                    <a:p>
                      <a:pPr algn="ctr"/>
                      <a:endParaRPr lang="en-GB"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US" sz="1200" dirty="0"/>
                        <a:t>Climate change</a:t>
                      </a:r>
                      <a:endParaRPr lang="en-GB"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3286614"/>
                  </a:ext>
                </a:extLst>
              </a:tr>
              <a:tr h="683035">
                <a:tc vMerge="1">
                  <a:txBody>
                    <a:bodyPr/>
                    <a:lstStyle/>
                    <a:p>
                      <a:pPr algn="ctr"/>
                      <a:r>
                        <a:rPr lang="en-GB" sz="1200" b="1"/>
                        <a:t>Lower KS2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b="1"/>
                        <a:t>Y3-4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200" dirty="0"/>
                        <a:t>Rainforest Biomes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GB" sz="1200" dirty="0"/>
                        <a:t>Rivers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51148411"/>
                  </a:ext>
                </a:extLst>
              </a:tr>
              <a:tr h="171013">
                <a:tc vMerge="1">
                  <a:txBody>
                    <a:bodyPr/>
                    <a:lstStyle/>
                    <a:p>
                      <a:endParaRPr lang="en-GB"/>
                    </a:p>
                  </a:txBody>
                  <a:tcPr/>
                </a:tc>
                <a:tc gridSpan="5">
                  <a:txBody>
                    <a:bodyPr/>
                    <a:lstStyle/>
                    <a:p>
                      <a:pPr algn="ctr"/>
                      <a:endParaRPr lang="en-GB" sz="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2947492"/>
                  </a:ext>
                </a:extLst>
              </a:tr>
              <a:tr h="683035">
                <a:tc rowSpan="2">
                  <a:txBody>
                    <a:bodyPr/>
                    <a:lstStyle/>
                    <a:p>
                      <a:pPr algn="ctr"/>
                      <a:r>
                        <a:rPr lang="en-GB" sz="1200" b="1"/>
                        <a:t>KS1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b="1"/>
                        <a:t>Y2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t>Planet Earth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Exploring the world.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3988441"/>
                  </a:ext>
                </a:extLst>
              </a:tr>
              <a:tr h="683035">
                <a:tc vMerge="1">
                  <a:txBody>
                    <a:bodyPr/>
                    <a:lstStyle/>
                    <a:p>
                      <a:endParaRPr lang="en-GB"/>
                    </a:p>
                  </a:txBody>
                  <a:tcPr/>
                </a:tc>
                <a:tc>
                  <a:txBody>
                    <a:bodyPr/>
                    <a:lstStyle/>
                    <a:p>
                      <a:pPr algn="ctr"/>
                      <a:r>
                        <a:rPr lang="en-GB" sz="1200" b="1"/>
                        <a:t>Y1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t>Where I live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Beside the seaside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11609948"/>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831" y="5836625"/>
            <a:ext cx="7287681" cy="3970318"/>
          </a:xfrm>
          <a:prstGeom prst="rect">
            <a:avLst/>
          </a:prstGeom>
          <a:noFill/>
        </p:spPr>
        <p:txBody>
          <a:bodyPr wrap="square" lIns="91440" tIns="45720" rIns="91440" bIns="45720" rtlCol="0" anchor="t">
            <a:spAutoFit/>
          </a:bodyPr>
          <a:lstStyle/>
          <a:p>
            <a:r>
              <a:rPr lang="en-GB" sz="1050" b="1" dirty="0">
                <a:latin typeface="Open Sans"/>
                <a:ea typeface="Open Sans"/>
                <a:cs typeface="Open Sans"/>
              </a:rPr>
              <a:t>Intent</a:t>
            </a:r>
          </a:p>
          <a:p>
            <a:endParaRPr lang="en-GB" sz="1050" dirty="0"/>
          </a:p>
          <a:p>
            <a:pPr algn="just"/>
            <a:r>
              <a:rPr lang="en-GB" sz="1050" dirty="0"/>
              <a:t>At St. Bega's our intention is that every child will be an interested and inquisitive learner of Geography. We follow the National Curriculum programmes of study for each year group, aiming to create the very best geographers, well equipped to continue their studies in Geography as they move throughout their education. We challenge pupils to think, act and speak like those working in the field would, by developing a consistent approach across all year groups. Substantive knowledge and disciplinary knowledge are explicitly taught. By substantive knowledge we mean the people, events and developments from the past that children will learn about. By disciplinary knowledge, we mean all the various processes that children need to develop if they are to get better at a subject. This can both refer to a process of doing something (e.g. interpreting a source) but also a thought process in order to understand big concepts such as change, continuity and consequence.</a:t>
            </a:r>
            <a:endParaRPr lang="en-GB" sz="1050" dirty="0">
              <a:ea typeface="Calibri"/>
              <a:cs typeface="Calibri"/>
            </a:endParaRPr>
          </a:p>
          <a:p>
            <a:pPr algn="just"/>
            <a:endParaRPr lang="en-GB" sz="1050" dirty="0"/>
          </a:p>
          <a:p>
            <a:pPr algn="just"/>
            <a:r>
              <a:rPr lang="en-GB" sz="1050" dirty="0"/>
              <a:t>High quality Geography teaching in primary school is our ultimate goal. This forms part of a larger progressive curriculum from EYFS to Year 6 and into KS3 and KS4. The Geography curriculum will inspire a curiosity and fascination about our unique location on the </a:t>
            </a:r>
            <a:r>
              <a:rPr lang="en-GB" sz="1050" dirty="0" err="1"/>
              <a:t>Headlan</a:t>
            </a:r>
            <a:r>
              <a:rPr lang="en-GB" sz="1050" dirty="0"/>
              <a:t>, the world and its people. It will equip pupils with knowledge about diverse places, people, resources and natural and human environments, together with a deep understanding of the Earth’s key physical and human processes. This includes:</a:t>
            </a:r>
            <a:endParaRPr lang="en-GB" sz="1050" dirty="0">
              <a:ea typeface="Calibri"/>
              <a:cs typeface="Calibri"/>
            </a:endParaRPr>
          </a:p>
          <a:p>
            <a:pPr algn="just"/>
            <a:r>
              <a:rPr lang="en-GB" sz="1050" dirty="0"/>
              <a:t>•	Locational knowledge of globally significant places;</a:t>
            </a:r>
            <a:endParaRPr lang="en-GB" sz="1050" dirty="0">
              <a:ea typeface="Calibri"/>
              <a:cs typeface="Calibri"/>
            </a:endParaRPr>
          </a:p>
          <a:p>
            <a:pPr algn="just"/>
            <a:r>
              <a:rPr lang="en-GB" sz="1050" dirty="0"/>
              <a:t>•	Have opportunities to experience physical geography and human geography throughout the learning journey;</a:t>
            </a:r>
            <a:endParaRPr lang="en-GB" sz="1050" dirty="0">
              <a:ea typeface="Calibri"/>
              <a:cs typeface="Calibri"/>
            </a:endParaRPr>
          </a:p>
          <a:p>
            <a:pPr algn="just"/>
            <a:r>
              <a:rPr lang="en-GB" sz="1050" dirty="0"/>
              <a:t>•	Have opportunities to experience geography outside the classroom, where pupils will have the geographical skills. to be 	competent in:</a:t>
            </a:r>
            <a:endParaRPr lang="en-GB" sz="1050" dirty="0">
              <a:ea typeface="Calibri"/>
              <a:cs typeface="Calibri"/>
            </a:endParaRPr>
          </a:p>
          <a:p>
            <a:pPr algn="just"/>
            <a:r>
              <a:rPr lang="en-GB" sz="1050" dirty="0"/>
              <a:t>	-	fieldwork to observe, measure record and present the human and physical features in the local area;</a:t>
            </a:r>
            <a:endParaRPr lang="en-GB" sz="1050" dirty="0">
              <a:ea typeface="Calibri"/>
              <a:cs typeface="Calibri"/>
            </a:endParaRPr>
          </a:p>
          <a:p>
            <a:pPr algn="just"/>
            <a:r>
              <a:rPr lang="en-GB" sz="1050" dirty="0"/>
              <a:t>	-	using a range of sources of geographical information, including maps, diagrams, globes, aerial photographs and </a:t>
            </a:r>
          </a:p>
          <a:p>
            <a:pPr algn="just"/>
            <a:r>
              <a:rPr lang="en-GB" sz="1050" dirty="0"/>
              <a:t>		Geographical Information Systems (GIS);</a:t>
            </a:r>
            <a:endParaRPr lang="en-GB" sz="1050" dirty="0">
              <a:ea typeface="Calibri"/>
              <a:cs typeface="Calibri"/>
            </a:endParaRPr>
          </a:p>
          <a:p>
            <a:pPr algn="just"/>
            <a:r>
              <a:rPr lang="en-GB" sz="1050" dirty="0"/>
              <a:t>	-	communicate geographical information in a variety of ways, including through maps, numerical skills and writing </a:t>
            </a:r>
            <a:endParaRPr lang="en-GB" sz="1050" dirty="0">
              <a:ea typeface="Calibri"/>
              <a:cs typeface="Calibri"/>
            </a:endParaRPr>
          </a:p>
          <a:p>
            <a:r>
              <a:rPr lang="en-GB" sz="1050" dirty="0"/>
              <a:t>		at length.</a:t>
            </a:r>
            <a:endParaRPr lang="en-GB" sz="2000" dirty="0"/>
          </a:p>
        </p:txBody>
      </p:sp>
      <p:sp>
        <p:nvSpPr>
          <p:cNvPr id="3" name="TextBox 2">
            <a:extLst>
              <a:ext uri="{FF2B5EF4-FFF2-40B4-BE49-F238E27FC236}">
                <a16:creationId xmlns:a16="http://schemas.microsoft.com/office/drawing/2014/main" id="{9DAA6775-15D2-0FBC-8F72-CEDE3ED5C752}"/>
              </a:ext>
            </a:extLst>
          </p:cNvPr>
          <p:cNvSpPr txBox="1"/>
          <p:nvPr/>
        </p:nvSpPr>
        <p:spPr>
          <a:xfrm>
            <a:off x="0" y="1047750"/>
            <a:ext cx="7558636" cy="553998"/>
          </a:xfrm>
          <a:prstGeom prst="rect">
            <a:avLst/>
          </a:prstGeom>
          <a:noFill/>
        </p:spPr>
        <p:txBody>
          <a:bodyPr wrap="square" rtlCol="0">
            <a:spAutoFit/>
          </a:bodyPr>
          <a:lstStyle/>
          <a:p>
            <a:pPr algn="ctr"/>
            <a:r>
              <a:rPr lang="en-GB" sz="1000" b="1" i="1">
                <a:solidFill>
                  <a:srgbClr val="62DB94"/>
                </a:solidFill>
                <a:latin typeface="Open Sans" panose="020B0606030504020204" pitchFamily="34" charset="0"/>
                <a:ea typeface="Open Sans" panose="020B0606030504020204" pitchFamily="34" charset="0"/>
                <a:cs typeface="Open Sans" panose="020B0606030504020204" pitchFamily="34" charset="0"/>
              </a:rPr>
              <a:t>“</a:t>
            </a:r>
            <a:r>
              <a:rPr lang="en-US" sz="1000" b="0" i="0">
                <a:solidFill>
                  <a:srgbClr val="333333"/>
                </a:solidFill>
                <a:effectLst/>
                <a:latin typeface="Open Sans" panose="020B0606030504020204" pitchFamily="34" charset="0"/>
              </a:rPr>
              <a:t>The study of geography is about more than just </a:t>
            </a:r>
            <a:r>
              <a:rPr lang="en-GB" sz="1000" b="0" i="0">
                <a:solidFill>
                  <a:srgbClr val="333333"/>
                </a:solidFill>
                <a:effectLst/>
                <a:latin typeface="Open Sans" panose="020B0606030504020204" pitchFamily="34" charset="0"/>
              </a:rPr>
              <a:t>memorising</a:t>
            </a:r>
            <a:r>
              <a:rPr lang="en-US" sz="1000" b="0" i="0">
                <a:solidFill>
                  <a:srgbClr val="333333"/>
                </a:solidFill>
                <a:effectLst/>
                <a:latin typeface="Open Sans" panose="020B0606030504020204" pitchFamily="34" charset="0"/>
              </a:rPr>
              <a:t> places on a map. It's about understanding the complexity of our world, appreciating the diversity of cultures that exists across continents.</a:t>
            </a:r>
            <a:r>
              <a:rPr lang="en-GB" sz="1000" b="1" i="1">
                <a:solidFill>
                  <a:srgbClr val="62DB94"/>
                </a:solidFill>
                <a:latin typeface="Open Sans" panose="020B0606030504020204" pitchFamily="34" charset="0"/>
                <a:ea typeface="Open Sans" panose="020B0606030504020204" pitchFamily="34" charset="0"/>
                <a:cs typeface="Open Sans" panose="020B0606030504020204" pitchFamily="34" charset="0"/>
              </a:rPr>
              <a:t>”</a:t>
            </a:r>
          </a:p>
          <a:p>
            <a:pPr algn="ctr"/>
            <a:r>
              <a:rPr lang="en-GB" sz="1000" b="1">
                <a:solidFill>
                  <a:srgbClr val="62DB94"/>
                </a:solidFill>
                <a:latin typeface="Open Sans" panose="020B0606030504020204" pitchFamily="34" charset="0"/>
                <a:ea typeface="Open Sans" panose="020B0606030504020204" pitchFamily="34" charset="0"/>
                <a:cs typeface="Open Sans" panose="020B0606030504020204" pitchFamily="34" charset="0"/>
              </a:rPr>
              <a:t>Barack Obama </a:t>
            </a:r>
          </a:p>
        </p:txBody>
      </p:sp>
      <p:pic>
        <p:nvPicPr>
          <p:cNvPr id="10" name="Picture 9" descr="A black background with white text&#10;&#10;Description automatically generated">
            <a:extLst>
              <a:ext uri="{FF2B5EF4-FFF2-40B4-BE49-F238E27FC236}">
                <a16:creationId xmlns:a16="http://schemas.microsoft.com/office/drawing/2014/main" id="{AD92A8C8-CA1E-84DB-E7FE-B0D760927E6C}"/>
              </a:ext>
            </a:extLst>
          </p:cNvPr>
          <p:cNvPicPr>
            <a:picLocks noChangeAspect="1"/>
          </p:cNvPicPr>
          <p:nvPr/>
        </p:nvPicPr>
        <p:blipFill rotWithShape="1">
          <a:blip r:embed="rId3">
            <a:extLst>
              <a:ext uri="{28A0092B-C50C-407E-A947-70E740481C1C}">
                <a14:useLocalDpi xmlns:a14="http://schemas.microsoft.com/office/drawing/2010/main" val="0"/>
              </a:ext>
            </a:extLst>
          </a:blip>
          <a:srcRect r="67130"/>
          <a:stretch/>
        </p:blipFill>
        <p:spPr>
          <a:xfrm>
            <a:off x="4829587" y="5146349"/>
            <a:ext cx="513959" cy="478537"/>
          </a:xfrm>
          <a:prstGeom prst="rect">
            <a:avLst/>
          </a:prstGeom>
        </p:spPr>
      </p:pic>
      <p:pic>
        <p:nvPicPr>
          <p:cNvPr id="27" name="Picture 26" descr="A green and white circle with a logo&#10;&#10;Description automatically generated">
            <a:extLst>
              <a:ext uri="{FF2B5EF4-FFF2-40B4-BE49-F238E27FC236}">
                <a16:creationId xmlns:a16="http://schemas.microsoft.com/office/drawing/2014/main" id="{6CBFE7ED-9657-1098-D274-3E44CFE4A6A8}"/>
              </a:ext>
            </a:extLst>
          </p:cNvPr>
          <p:cNvPicPr>
            <a:picLocks noChangeAspect="1"/>
          </p:cNvPicPr>
          <p:nvPr/>
        </p:nvPicPr>
        <p:blipFill rotWithShape="1">
          <a:blip r:embed="rId4">
            <a:extLst>
              <a:ext uri="{28A0092B-C50C-407E-A947-70E740481C1C}">
                <a14:useLocalDpi xmlns:a14="http://schemas.microsoft.com/office/drawing/2010/main" val="0"/>
              </a:ext>
            </a:extLst>
          </a:blip>
          <a:srcRect r="52899"/>
          <a:stretch/>
        </p:blipFill>
        <p:spPr>
          <a:xfrm>
            <a:off x="4828917" y="4463298"/>
            <a:ext cx="513959" cy="478537"/>
          </a:xfrm>
          <a:prstGeom prst="rect">
            <a:avLst/>
          </a:prstGeom>
        </p:spPr>
      </p:pic>
      <p:pic>
        <p:nvPicPr>
          <p:cNvPr id="29" name="Picture 28" descr="A green and white circle with white text&#10;&#10;Description automatically generated">
            <a:extLst>
              <a:ext uri="{FF2B5EF4-FFF2-40B4-BE49-F238E27FC236}">
                <a16:creationId xmlns:a16="http://schemas.microsoft.com/office/drawing/2014/main" id="{86E2C6C7-4F1D-7C39-ECE8-12A5E7D05EB2}"/>
              </a:ext>
            </a:extLst>
          </p:cNvPr>
          <p:cNvPicPr>
            <a:picLocks noChangeAspect="1"/>
          </p:cNvPicPr>
          <p:nvPr/>
        </p:nvPicPr>
        <p:blipFill rotWithShape="1">
          <a:blip r:embed="rId5">
            <a:extLst>
              <a:ext uri="{28A0092B-C50C-407E-A947-70E740481C1C}">
                <a14:useLocalDpi xmlns:a14="http://schemas.microsoft.com/office/drawing/2010/main" val="0"/>
              </a:ext>
            </a:extLst>
          </a:blip>
          <a:srcRect r="58569"/>
          <a:stretch/>
        </p:blipFill>
        <p:spPr>
          <a:xfrm>
            <a:off x="2041652" y="4487061"/>
            <a:ext cx="513959" cy="478537"/>
          </a:xfrm>
          <a:prstGeom prst="rect">
            <a:avLst/>
          </a:prstGeom>
        </p:spPr>
      </p:pic>
      <p:pic>
        <p:nvPicPr>
          <p:cNvPr id="32" name="Picture 31" descr="A green and white circle with white text&#10;&#10;Description automatically generated">
            <a:extLst>
              <a:ext uri="{FF2B5EF4-FFF2-40B4-BE49-F238E27FC236}">
                <a16:creationId xmlns:a16="http://schemas.microsoft.com/office/drawing/2014/main" id="{C9C498F3-AE2C-6858-AFA9-DF7C2A0FFBD9}"/>
              </a:ext>
            </a:extLst>
          </p:cNvPr>
          <p:cNvPicPr>
            <a:picLocks noChangeAspect="1"/>
          </p:cNvPicPr>
          <p:nvPr/>
        </p:nvPicPr>
        <p:blipFill rotWithShape="1">
          <a:blip r:embed="rId6">
            <a:extLst>
              <a:ext uri="{28A0092B-C50C-407E-A947-70E740481C1C}">
                <a14:useLocalDpi xmlns:a14="http://schemas.microsoft.com/office/drawing/2010/main" val="0"/>
              </a:ext>
            </a:extLst>
          </a:blip>
          <a:srcRect r="58365"/>
          <a:stretch/>
        </p:blipFill>
        <p:spPr>
          <a:xfrm>
            <a:off x="2041651" y="5162527"/>
            <a:ext cx="513960" cy="478537"/>
          </a:xfrm>
          <a:prstGeom prst="rect">
            <a:avLst/>
          </a:prstGeom>
        </p:spPr>
      </p:pic>
    </p:spTree>
    <p:extLst>
      <p:ext uri="{BB962C8B-B14F-4D97-AF65-F5344CB8AC3E}">
        <p14:creationId xmlns:p14="http://schemas.microsoft.com/office/powerpoint/2010/main" val="330575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C72481DA-DD81-37C5-8B2E-0A29449CE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135997" y="1504950"/>
            <a:ext cx="7287681" cy="6671057"/>
          </a:xfrm>
          <a:prstGeom prst="rect">
            <a:avLst/>
          </a:prstGeom>
          <a:noFill/>
        </p:spPr>
        <p:txBody>
          <a:bodyPr wrap="square" lIns="91440" tIns="45720" rIns="91440" bIns="45720" rtlCol="0" anchor="t">
            <a:spAutoFit/>
          </a:bodyPr>
          <a:lstStyle/>
          <a:p>
            <a:r>
              <a:rPr lang="en-GB" sz="1050" b="1" dirty="0">
                <a:latin typeface="Open Sans"/>
                <a:ea typeface="Open Sans"/>
                <a:cs typeface="Open Sans"/>
              </a:rPr>
              <a:t>Implementation</a:t>
            </a:r>
            <a:endParaRPr lang="en-GB" sz="1050" dirty="0">
              <a:latin typeface="Open Sans"/>
              <a:ea typeface="Open Sans"/>
              <a:cs typeface="Open Sans"/>
            </a:endParaRPr>
          </a:p>
          <a:p>
            <a:endParaRPr lang="en-GB" sz="1050" dirty="0"/>
          </a:p>
          <a:p>
            <a:pPr algn="just"/>
            <a:r>
              <a:rPr lang="en-GB" sz="1050" dirty="0"/>
              <a:t>At St. Bega's the key threshold concepts across the Geography curriculum are taught throughout the units to develop </a:t>
            </a:r>
            <a:endParaRPr lang="en-GB" sz="1050" dirty="0">
              <a:ea typeface="Calibri"/>
              <a:cs typeface="Calibri"/>
            </a:endParaRPr>
          </a:p>
          <a:p>
            <a:pPr algn="just"/>
            <a:r>
              <a:rPr lang="en-GB" sz="1050" dirty="0"/>
              <a:t>geographically knowledge and skills. This forms part of a larger progressive curriculum from EYFS to Year 6 and into KS3 and KS4. The curriculum is designed for progression and built around the threshold concepts (with content </a:t>
            </a:r>
          </a:p>
          <a:p>
            <a:pPr algn="just"/>
            <a:r>
              <a:rPr lang="en-GB" sz="1050" dirty="0"/>
              <a:t>structured as a narrative over time) to ensure essential knowledge is learned, applied and accessible for all pupils. The curriculum narrative is led by the four threshold concepts:</a:t>
            </a:r>
            <a:endParaRPr lang="en-GB" sz="1050" dirty="0">
              <a:ea typeface="Calibri"/>
              <a:cs typeface="Calibri"/>
            </a:endParaRPr>
          </a:p>
          <a:p>
            <a:endParaRPr lang="en-GB" sz="1050" dirty="0"/>
          </a:p>
          <a:p>
            <a:r>
              <a:rPr lang="en-GB" sz="1050" dirty="0"/>
              <a:t>•	Location and place knowledge;</a:t>
            </a:r>
            <a:endParaRPr lang="en-GB" sz="1050" dirty="0">
              <a:ea typeface="Calibri"/>
              <a:cs typeface="Calibri"/>
            </a:endParaRPr>
          </a:p>
          <a:p>
            <a:r>
              <a:rPr lang="en-GB" sz="1050" dirty="0"/>
              <a:t>•	Geographical skills and communication;</a:t>
            </a:r>
            <a:endParaRPr lang="en-GB" sz="1050" dirty="0">
              <a:ea typeface="Calibri"/>
              <a:cs typeface="Calibri"/>
            </a:endParaRPr>
          </a:p>
          <a:p>
            <a:r>
              <a:rPr lang="en-GB" sz="1050" dirty="0"/>
              <a:t>•	Physical processes and landscapes;</a:t>
            </a:r>
            <a:endParaRPr lang="en-GB" sz="1050" dirty="0">
              <a:ea typeface="Calibri"/>
              <a:cs typeface="Calibri"/>
            </a:endParaRPr>
          </a:p>
          <a:p>
            <a:r>
              <a:rPr lang="en-GB" sz="1050" dirty="0"/>
              <a:t>•	Human interaction with the environment.</a:t>
            </a:r>
            <a:endParaRPr lang="en-GB" sz="1050" dirty="0">
              <a:ea typeface="Calibri"/>
              <a:cs typeface="Calibri"/>
            </a:endParaRPr>
          </a:p>
          <a:p>
            <a:endParaRPr lang="en-GB" sz="1050" dirty="0"/>
          </a:p>
          <a:p>
            <a:r>
              <a:rPr lang="en-GB" sz="1050" dirty="0"/>
              <a:t>Research about cognitive science is used to help pupils learn and remember more. Understanding is checked through spaced retrieval exercises. Throughout units of work teachers will make links and encourage pupils to make links between past learning</a:t>
            </a:r>
            <a:endParaRPr lang="en-GB" dirty="0"/>
          </a:p>
          <a:p>
            <a:r>
              <a:rPr lang="en-GB" sz="1050" dirty="0"/>
              <a:t>and geographical knowledge or skills being taught.</a:t>
            </a:r>
            <a:endParaRPr lang="en-GB" sz="1050" dirty="0">
              <a:cs typeface="Calibri"/>
            </a:endParaRPr>
          </a:p>
          <a:p>
            <a:endParaRPr lang="en-GB" sz="1050" dirty="0"/>
          </a:p>
          <a:p>
            <a:r>
              <a:rPr lang="en-GB" sz="1050" dirty="0"/>
              <a:t>Geographical knowledge will be built upon in a structured, sequential and progressive way. Geography will be taught starting from pupil’s immediate geography especially using our unique location, then to our local geography, the geography of the UK, and finally geography of the wider world. Teachers will ensure that lessons are planned in sequences that provide pupils with the opportunities to review, remember, deepen and apply their understanding. Tasks and activities relate to pupil’s own experiences and are then furthered to the wider world in developmental steps.</a:t>
            </a:r>
            <a:endParaRPr lang="en-GB" sz="1050" dirty="0">
              <a:ea typeface="Calibri"/>
              <a:cs typeface="Calibri"/>
            </a:endParaRPr>
          </a:p>
          <a:p>
            <a:endParaRPr lang="en-GB" sz="1050" b="1" dirty="0">
              <a:latin typeface="Open Sans" panose="020B0606030504020204" pitchFamily="34" charset="0"/>
              <a:ea typeface="Open Sans" panose="020B0606030504020204" pitchFamily="34" charset="0"/>
              <a:cs typeface="Open Sans" panose="020B0606030504020204" pitchFamily="34" charset="0"/>
            </a:endParaRPr>
          </a:p>
          <a:p>
            <a:r>
              <a:rPr lang="en-GB" sz="1050" b="1" dirty="0">
                <a:latin typeface="Open Sans"/>
                <a:ea typeface="Open Sans"/>
                <a:cs typeface="Open Sans"/>
              </a:rPr>
              <a:t>Impact</a:t>
            </a:r>
          </a:p>
          <a:p>
            <a:endParaRPr lang="en-GB" sz="1050" dirty="0"/>
          </a:p>
          <a:p>
            <a:pPr algn="just"/>
            <a:r>
              <a:rPr lang="en-GB" sz="1050" dirty="0"/>
              <a:t>Pupils develop contextual knowledge of the location of globally significant places including their defining physical and human characteristics and how these provide a geographical context for understanding the actions of processes. They understand the processes that give rise to key physical and human geographical features of the world, how these bring about change over time. Pupils are competent in the geographical skills needed to collect, analyse and communicate with a range of data gathered through experiences of fieldwork that deepen their understanding of geographical processes. They interpret a range of sources of geographical information, including maps, diagrams, globes, aerial photographs and Geographical Information Systems (GIS). They communicate geographical information in a variety of ways, including through maps, numerical and quantitative skills and writing at length in a subject specific way.</a:t>
            </a:r>
            <a:endParaRPr lang="en-GB" sz="1050" dirty="0">
              <a:cs typeface="Calibri"/>
            </a:endParaRPr>
          </a:p>
          <a:p>
            <a:pPr algn="just"/>
            <a:endParaRPr lang="en-GB" sz="1050" dirty="0">
              <a:ea typeface="Calibri"/>
              <a:cs typeface="Calibri"/>
            </a:endParaRPr>
          </a:p>
          <a:p>
            <a:pPr algn="just"/>
            <a:r>
              <a:rPr lang="en-GB" sz="1050" dirty="0"/>
              <a:t>Pupil dialogue and work in books shows a high standard of geography being taught. Pupils are able to talk and are able to demonstrate their learning with geographical language and vocabulary. They can make links and connections to what they have been taught previously. Geographical learning and enjoyment is visible. Pupils will have experienced a wide breadth of study and cultural capital, be able to think, reflect upon, write and debate about geography. They will have an in-depth, long-lasting knowledge of geographical concepts and be able to think like geographers, ready for KS3 and the wider world.</a:t>
            </a:r>
            <a:endParaRPr lang="en-GB" sz="1050" dirty="0">
              <a:ea typeface="Calibri"/>
              <a:cs typeface="Calibri"/>
            </a:endParaRPr>
          </a:p>
          <a:p>
            <a:endParaRPr lang="en-GB" dirty="0"/>
          </a:p>
        </p:txBody>
      </p:sp>
    </p:spTree>
    <p:extLst>
      <p:ext uri="{BB962C8B-B14F-4D97-AF65-F5344CB8AC3E}">
        <p14:creationId xmlns:p14="http://schemas.microsoft.com/office/powerpoint/2010/main" val="2253156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2C6BF03F-0B9C-59CF-DA43-56225FA6F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444205342"/>
              </p:ext>
            </p:extLst>
          </p:nvPr>
        </p:nvGraphicFramePr>
        <p:xfrm>
          <a:off x="107534" y="2581524"/>
          <a:ext cx="7302653" cy="7741920"/>
        </p:xfrm>
        <a:graphic>
          <a:graphicData uri="http://schemas.openxmlformats.org/drawingml/2006/table">
            <a:tbl>
              <a:tblPr firstRow="1" bandRow="1">
                <a:tableStyleId>{6E25E649-3F16-4E02-A733-19D2CDBF48F0}</a:tableStyleId>
              </a:tblPr>
              <a:tblGrid>
                <a:gridCol w="1838516">
                  <a:extLst>
                    <a:ext uri="{9D8B030D-6E8A-4147-A177-3AD203B41FA5}">
                      <a16:colId xmlns:a16="http://schemas.microsoft.com/office/drawing/2014/main" val="4071917207"/>
                    </a:ext>
                  </a:extLst>
                </a:gridCol>
                <a:gridCol w="1821379">
                  <a:extLst>
                    <a:ext uri="{9D8B030D-6E8A-4147-A177-3AD203B41FA5}">
                      <a16:colId xmlns:a16="http://schemas.microsoft.com/office/drawing/2014/main" val="1240094198"/>
                    </a:ext>
                  </a:extLst>
                </a:gridCol>
                <a:gridCol w="1821379">
                  <a:extLst>
                    <a:ext uri="{9D8B030D-6E8A-4147-A177-3AD203B41FA5}">
                      <a16:colId xmlns:a16="http://schemas.microsoft.com/office/drawing/2014/main" val="4190830973"/>
                    </a:ext>
                  </a:extLst>
                </a:gridCol>
                <a:gridCol w="1821379">
                  <a:extLst>
                    <a:ext uri="{9D8B030D-6E8A-4147-A177-3AD203B41FA5}">
                      <a16:colId xmlns:a16="http://schemas.microsoft.com/office/drawing/2014/main" val="287625695"/>
                    </a:ext>
                  </a:extLst>
                </a:gridCol>
              </a:tblGrid>
              <a:tr h="227919">
                <a:tc>
                  <a:txBody>
                    <a:bodyPr/>
                    <a:lstStyle/>
                    <a:p>
                      <a:pPr algn="ctr">
                        <a:lnSpc>
                          <a:spcPct val="107000"/>
                        </a:lnSpc>
                        <a:spcAft>
                          <a:spcPts val="800"/>
                        </a:spcAft>
                      </a:pPr>
                      <a:r>
                        <a:rPr lang="en-GB" sz="1000" b="1">
                          <a:solidFill>
                            <a:schemeClr val="bg1"/>
                          </a:solidFill>
                          <a:effectLst/>
                          <a:latin typeface="Open Sans"/>
                          <a:ea typeface="Open Sans"/>
                          <a:cs typeface="Open Sans"/>
                        </a:rPr>
                        <a:t>Location and Place Knowledge</a:t>
                      </a:r>
                      <a:endParaRPr lang="en-GB" sz="1000">
                        <a:solidFill>
                          <a:schemeClr val="bg1"/>
                        </a:solidFill>
                        <a:effectLst/>
                        <a:latin typeface="Open Sans"/>
                        <a:ea typeface="Open Sans"/>
                        <a:cs typeface="Open Sans"/>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a:txBody>
                    <a:bodyPr/>
                    <a:lstStyle/>
                    <a:p>
                      <a:pPr algn="ctr"/>
                      <a:r>
                        <a:rPr lang="en-GB" sz="1000" b="1" kern="1200">
                          <a:solidFill>
                            <a:schemeClr val="bg1"/>
                          </a:solidFill>
                          <a:effectLst/>
                          <a:latin typeface="Open Sans"/>
                          <a:ea typeface="Open Sans"/>
                          <a:cs typeface="Open Sans"/>
                        </a:rPr>
                        <a:t>Physical features and processes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a:txBody>
                    <a:bodyPr/>
                    <a:lstStyle/>
                    <a:p>
                      <a:pPr algn="ctr">
                        <a:lnSpc>
                          <a:spcPct val="107000"/>
                        </a:lnSpc>
                        <a:spcAft>
                          <a:spcPts val="800"/>
                        </a:spcAft>
                        <a:tabLst>
                          <a:tab pos="1304925" algn="l"/>
                        </a:tabLst>
                      </a:pPr>
                      <a:r>
                        <a:rPr lang="en-GB" sz="1000" b="1">
                          <a:solidFill>
                            <a:schemeClr val="bg1"/>
                          </a:solidFill>
                          <a:effectLst/>
                          <a:latin typeface="Open Sans"/>
                          <a:ea typeface="Open Sans"/>
                          <a:cs typeface="Open Sans"/>
                        </a:rPr>
                        <a:t>Human interaction with the environment</a:t>
                      </a:r>
                      <a:endParaRPr lang="en-GB" sz="1000">
                        <a:solidFill>
                          <a:schemeClr val="bg1"/>
                        </a:solidFill>
                        <a:effectLst/>
                        <a:latin typeface="Open Sans"/>
                        <a:ea typeface="Open Sans"/>
                        <a:cs typeface="Open Sans"/>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a:txBody>
                    <a:bodyPr/>
                    <a:lstStyle/>
                    <a:p>
                      <a:pPr algn="ctr">
                        <a:lnSpc>
                          <a:spcPct val="107000"/>
                        </a:lnSpc>
                        <a:spcAft>
                          <a:spcPts val="800"/>
                        </a:spcAft>
                      </a:pPr>
                      <a:r>
                        <a:rPr lang="en-GB" sz="1000" b="1">
                          <a:solidFill>
                            <a:schemeClr val="bg1"/>
                          </a:solidFill>
                          <a:effectLst/>
                          <a:latin typeface="Open Sans"/>
                          <a:ea typeface="Open Sans"/>
                          <a:cs typeface="Open Sans"/>
                        </a:rPr>
                        <a:t>Geographical Techniques</a:t>
                      </a:r>
                      <a:endParaRPr lang="en-GB" sz="1000">
                        <a:solidFill>
                          <a:schemeClr val="bg1"/>
                        </a:solidFill>
                        <a:effectLst/>
                        <a:latin typeface="Open Sans"/>
                        <a:ea typeface="Open Sans"/>
                        <a:cs typeface="Open Sans"/>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extLst>
                  <a:ext uri="{0D108BD9-81ED-4DB2-BD59-A6C34878D82A}">
                    <a16:rowId xmlns:a16="http://schemas.microsoft.com/office/drawing/2014/main" val="3088175293"/>
                  </a:ext>
                </a:extLst>
              </a:tr>
              <a:tr h="227919">
                <a:tc gridSpan="4">
                  <a:txBody>
                    <a:bodyPr/>
                    <a:lstStyle/>
                    <a:p>
                      <a:pPr algn="ctr"/>
                      <a:r>
                        <a:rPr lang="en-GB" sz="1000" b="1" kern="1200">
                          <a:solidFill>
                            <a:schemeClr val="dk1"/>
                          </a:solidFill>
                          <a:effectLst/>
                          <a:latin typeface="+mn-lt"/>
                          <a:ea typeface="+mn-ea"/>
                          <a:cs typeface="+mn-cs"/>
                        </a:rPr>
                        <a:t>Understanding the World,</a:t>
                      </a:r>
                      <a:r>
                        <a:rPr lang="en-GB" sz="1000" b="0" kern="1200">
                          <a:solidFill>
                            <a:schemeClr val="dk1"/>
                          </a:solidFill>
                          <a:effectLst/>
                          <a:latin typeface="+mn-lt"/>
                          <a:ea typeface="+mn-ea"/>
                          <a:cs typeface="+mn-cs"/>
                        </a:rPr>
                        <a:t> </a:t>
                      </a:r>
                      <a:r>
                        <a:rPr lang="en-GB" sz="1000" b="1" kern="1200">
                          <a:solidFill>
                            <a:schemeClr val="dk1"/>
                          </a:solidFill>
                          <a:effectLst/>
                          <a:latin typeface="+mn-lt"/>
                          <a:ea typeface="+mn-ea"/>
                          <a:cs typeface="+mn-cs"/>
                        </a:rPr>
                        <a:t>People, Culture and Communities</a:t>
                      </a:r>
                      <a:endParaRPr lang="en-GB" sz="1000" b="1">
                        <a:latin typeface="+mn-lt"/>
                        <a:ea typeface="Open Sans" panose="020B0606030504020204" pitchFamily="34" charset="0"/>
                        <a:cs typeface="Open Sans" panose="020B0606030504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10350033"/>
                  </a:ext>
                </a:extLst>
              </a:tr>
              <a:tr h="3789155">
                <a:tc>
                  <a:txBody>
                    <a:bodyPr/>
                    <a:lstStyle/>
                    <a:p>
                      <a:pPr algn="l"/>
                      <a:r>
                        <a:rPr lang="en-GB" sz="1000" b="0" i="0" kern="1200">
                          <a:solidFill>
                            <a:schemeClr val="dk1"/>
                          </a:solidFill>
                          <a:effectLst/>
                          <a:latin typeface="+mn-lt"/>
                          <a:ea typeface="+mn-ea"/>
                          <a:cs typeface="+mn-cs"/>
                        </a:rPr>
                        <a:t>Explain some similarities and differences between life in this country and life in other countries, drawing on knowledge from stories, non-fiction texts rhymes and poems.</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Know that there are different countries in the world and talk about the differences they have experienced, seen in photos or read about.</a:t>
                      </a:r>
                    </a:p>
                    <a:p>
                      <a:pPr algn="l"/>
                      <a:endParaRPr lang="en-GB" sz="100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Begins to ask questions and can compare features of different environments.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Develop an understanding of the position of other countries in the world.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Observe and compare features in the environment by pointing/looking closely.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Naming simple features </a:t>
                      </a:r>
                      <a:r>
                        <a:rPr lang="en-GB" sz="1000" b="0" i="0" kern="1200" err="1">
                          <a:solidFill>
                            <a:schemeClr val="dk1"/>
                          </a:solidFill>
                          <a:effectLst/>
                          <a:latin typeface="+mn-lt"/>
                          <a:ea typeface="+mn-ea"/>
                          <a:cs typeface="+mn-cs"/>
                        </a:rPr>
                        <a:t>eg.</a:t>
                      </a:r>
                      <a:r>
                        <a:rPr lang="en-GB" sz="1000" b="0" i="0" kern="1200">
                          <a:solidFill>
                            <a:schemeClr val="dk1"/>
                          </a:solidFill>
                          <a:effectLst/>
                          <a:latin typeface="+mn-lt"/>
                          <a:ea typeface="+mn-ea"/>
                          <a:cs typeface="+mn-cs"/>
                        </a:rPr>
                        <a:t> trees, wall, grass, road.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Using some descriptive vocabulary to describe features </a:t>
                      </a:r>
                      <a:r>
                        <a:rPr lang="en-GB" sz="1000" b="0" i="0" kern="1200" err="1">
                          <a:solidFill>
                            <a:schemeClr val="dk1"/>
                          </a:solidFill>
                          <a:effectLst/>
                          <a:latin typeface="+mn-lt"/>
                          <a:ea typeface="+mn-ea"/>
                          <a:cs typeface="+mn-cs"/>
                        </a:rPr>
                        <a:t>eg.</a:t>
                      </a:r>
                      <a:r>
                        <a:rPr lang="en-GB" sz="1000" b="0" i="0" kern="1200">
                          <a:solidFill>
                            <a:schemeClr val="dk1"/>
                          </a:solidFill>
                          <a:effectLst/>
                          <a:latin typeface="+mn-lt"/>
                          <a:ea typeface="+mn-ea"/>
                          <a:cs typeface="+mn-cs"/>
                        </a:rPr>
                        <a:t> tall trees.</a:t>
                      </a:r>
                      <a:endParaRPr lang="en-GB" sz="1000" kern="1200">
                        <a:solidFill>
                          <a:schemeClr val="dk1"/>
                        </a:solidFill>
                        <a:effectLst/>
                        <a:latin typeface="+mn-lt"/>
                        <a:ea typeface="+mn-ea"/>
                        <a:cs typeface="+mn-cs"/>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GB" sz="1000" b="0" i="0" kern="1200">
                          <a:solidFill>
                            <a:schemeClr val="dk1"/>
                          </a:solidFill>
                          <a:effectLst/>
                          <a:latin typeface="+mn-lt"/>
                          <a:ea typeface="+mn-ea"/>
                          <a:cs typeface="+mn-cs"/>
                        </a:rPr>
                        <a:t>Understand that the weather changes with the seasons (linked to walks in school/local area).</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Make observations of plants and weather in their environment and talk about changes.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Enrich and widen children’s vocabulary through the use of geographical language: forest, sea, ocean, river, road.</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Design and build small world areas.</a:t>
                      </a:r>
                      <a:endParaRPr lang="en-GB" sz="10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l" fontAlgn="base"/>
                      <a:r>
                        <a:rPr lang="en-GB" sz="1000" b="0" i="0" kern="1200">
                          <a:solidFill>
                            <a:schemeClr val="dk1"/>
                          </a:solidFill>
                          <a:effectLst/>
                          <a:latin typeface="+mn-lt"/>
                          <a:ea typeface="+mn-ea"/>
                          <a:cs typeface="+mn-cs"/>
                        </a:rPr>
                        <a:t>Know there are different types of housing. </a:t>
                      </a:r>
                    </a:p>
                    <a:p>
                      <a:pPr algn="l" fontAlgn="base"/>
                      <a:endParaRPr lang="en-GB" sz="1000" b="0" i="0" kern="1200">
                        <a:solidFill>
                          <a:schemeClr val="dk1"/>
                        </a:solidFill>
                        <a:effectLst/>
                        <a:latin typeface="+mn-lt"/>
                        <a:ea typeface="+mn-ea"/>
                        <a:cs typeface="+mn-cs"/>
                      </a:endParaRPr>
                    </a:p>
                    <a:p>
                      <a:pPr algn="l" fontAlgn="base"/>
                      <a:r>
                        <a:rPr lang="en-GB" sz="1000" b="0" i="0" kern="1200">
                          <a:solidFill>
                            <a:schemeClr val="dk1"/>
                          </a:solidFill>
                          <a:effectLst/>
                          <a:latin typeface="+mn-lt"/>
                          <a:ea typeface="+mn-ea"/>
                          <a:cs typeface="+mn-cs"/>
                        </a:rPr>
                        <a:t>Make observations about their local environment </a:t>
                      </a:r>
                      <a:r>
                        <a:rPr lang="en-GB" sz="1000" b="0" i="0" kern="1200" err="1">
                          <a:solidFill>
                            <a:schemeClr val="dk1"/>
                          </a:solidFill>
                          <a:effectLst/>
                          <a:latin typeface="+mn-lt"/>
                          <a:ea typeface="+mn-ea"/>
                          <a:cs typeface="+mn-cs"/>
                        </a:rPr>
                        <a:t>eg.</a:t>
                      </a:r>
                      <a:r>
                        <a:rPr lang="en-GB" sz="1000" b="0" i="0" kern="1200">
                          <a:solidFill>
                            <a:schemeClr val="dk1"/>
                          </a:solidFill>
                          <a:effectLst/>
                          <a:latin typeface="+mn-lt"/>
                          <a:ea typeface="+mn-ea"/>
                          <a:cs typeface="+mn-cs"/>
                        </a:rPr>
                        <a:t> park, school, home. </a:t>
                      </a:r>
                    </a:p>
                    <a:p>
                      <a:pPr algn="l" fontAlgn="base"/>
                      <a:endParaRPr lang="en-GB" sz="1000" b="0" i="0" kern="1200">
                        <a:solidFill>
                          <a:schemeClr val="dk1"/>
                        </a:solidFill>
                        <a:effectLst/>
                        <a:latin typeface="+mn-lt"/>
                        <a:ea typeface="+mn-ea"/>
                        <a:cs typeface="+mn-cs"/>
                      </a:endParaRPr>
                    </a:p>
                    <a:p>
                      <a:pPr algn="l" fontAlgn="base"/>
                      <a:r>
                        <a:rPr lang="en-GB" sz="1000" b="0" i="0" kern="1200">
                          <a:solidFill>
                            <a:schemeClr val="dk1"/>
                          </a:solidFill>
                          <a:effectLst/>
                          <a:latin typeface="+mn-lt"/>
                          <a:ea typeface="+mn-ea"/>
                          <a:cs typeface="+mn-cs"/>
                        </a:rPr>
                        <a:t>Introduce vocabulary to help express opinions e.g. busy, quiet, pollution </a:t>
                      </a:r>
                    </a:p>
                    <a:p>
                      <a:pPr algn="l" fontAlgn="base"/>
                      <a:endParaRPr lang="en-GB" sz="1000" b="0" i="0" kern="1200">
                        <a:solidFill>
                          <a:schemeClr val="dk1"/>
                        </a:solidFill>
                        <a:effectLst/>
                        <a:latin typeface="+mn-lt"/>
                        <a:ea typeface="+mn-ea"/>
                        <a:cs typeface="+mn-cs"/>
                      </a:endParaRPr>
                    </a:p>
                    <a:p>
                      <a:pPr algn="l" fontAlgn="base"/>
                      <a:r>
                        <a:rPr lang="en-GB" sz="1000" b="0" i="0" kern="1200">
                          <a:solidFill>
                            <a:schemeClr val="dk1"/>
                          </a:solidFill>
                          <a:effectLst/>
                          <a:latin typeface="+mn-lt"/>
                          <a:ea typeface="+mn-ea"/>
                          <a:cs typeface="+mn-cs"/>
                        </a:rPr>
                        <a:t>Begin to make marks to represent buildings, roads and trees. Show an awareness of the different shapes of buildings when drawing. </a:t>
                      </a:r>
                    </a:p>
                    <a:p>
                      <a:pPr algn="l" fontAlgn="base"/>
                      <a:endParaRPr lang="en-GB" sz="1000" b="0" i="0" kern="1200">
                        <a:solidFill>
                          <a:schemeClr val="dk1"/>
                        </a:solidFill>
                        <a:effectLst/>
                        <a:latin typeface="+mn-lt"/>
                        <a:ea typeface="+mn-ea"/>
                        <a:cs typeface="+mn-cs"/>
                      </a:endParaRPr>
                    </a:p>
                    <a:p>
                      <a:pPr algn="l" fontAlgn="base"/>
                      <a:r>
                        <a:rPr lang="en-GB" sz="1000" b="0" i="0" kern="1200">
                          <a:solidFill>
                            <a:schemeClr val="dk1"/>
                          </a:solidFill>
                          <a:effectLst/>
                          <a:latin typeface="+mn-lt"/>
                          <a:ea typeface="+mn-ea"/>
                          <a:cs typeface="+mn-cs"/>
                        </a:rPr>
                        <a:t>Design and build small world areas.</a:t>
                      </a:r>
                      <a:endParaRPr lang="en-GB" sz="10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GB" sz="1000" b="0" i="0" kern="1200">
                          <a:solidFill>
                            <a:schemeClr val="dk1"/>
                          </a:solidFill>
                          <a:effectLst/>
                          <a:latin typeface="+mn-lt"/>
                          <a:ea typeface="+mn-ea"/>
                          <a:cs typeface="+mn-cs"/>
                        </a:rPr>
                        <a:t>Describe their immediate environment using knowledge from observation, discussion, stories, non-fiction texts and maps;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Draw information from a simple map.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Visits to the local park, high street, church etc and local area walks to notice features of the geographical environment.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Use a camera or iPad to take still and moving images of the local environment.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Add detail to a map of a familiar place – bedroom, classroom, local area.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Use positional language through stories e.g. Rosie’s Walk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Describe their relative position e.g. next to, behind.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Can follow positional instructions. Using stories as a basis, draw simple maps to show journey taken </a:t>
                      </a:r>
                      <a:r>
                        <a:rPr lang="en-GB" sz="1000" b="0" i="0" kern="1200" err="1">
                          <a:solidFill>
                            <a:schemeClr val="dk1"/>
                          </a:solidFill>
                          <a:effectLst/>
                          <a:latin typeface="+mn-lt"/>
                          <a:ea typeface="+mn-ea"/>
                          <a:cs typeface="+mn-cs"/>
                        </a:rPr>
                        <a:t>eg.</a:t>
                      </a:r>
                      <a:r>
                        <a:rPr lang="en-GB" sz="1000" b="0" i="0" kern="1200">
                          <a:solidFill>
                            <a:schemeClr val="dk1"/>
                          </a:solidFill>
                          <a:effectLst/>
                          <a:latin typeface="+mn-lt"/>
                          <a:ea typeface="+mn-ea"/>
                          <a:cs typeface="+mn-cs"/>
                        </a:rPr>
                        <a:t> Red Riding Hood.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Use road mats for small world play.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Show an interest in maps </a:t>
                      </a:r>
                      <a:r>
                        <a:rPr lang="en-GB" sz="1000" b="0" i="0" kern="1200" err="1">
                          <a:solidFill>
                            <a:schemeClr val="dk1"/>
                          </a:solidFill>
                          <a:effectLst/>
                          <a:latin typeface="+mn-lt"/>
                          <a:ea typeface="+mn-ea"/>
                          <a:cs typeface="+mn-cs"/>
                        </a:rPr>
                        <a:t>eg.</a:t>
                      </a:r>
                      <a:r>
                        <a:rPr lang="en-GB" sz="1000" b="0" i="0" kern="1200">
                          <a:solidFill>
                            <a:schemeClr val="dk1"/>
                          </a:solidFill>
                          <a:effectLst/>
                          <a:latin typeface="+mn-lt"/>
                          <a:ea typeface="+mn-ea"/>
                          <a:cs typeface="+mn-cs"/>
                        </a:rPr>
                        <a:t> treasure maps, road maps Use a simple map with a programmable toy. </a:t>
                      </a:r>
                    </a:p>
                    <a:p>
                      <a:pPr algn="l"/>
                      <a:endParaRPr lang="en-GB" sz="1000" b="0" i="0" kern="1200">
                        <a:solidFill>
                          <a:schemeClr val="dk1"/>
                        </a:solidFill>
                        <a:effectLst/>
                        <a:latin typeface="+mn-lt"/>
                        <a:ea typeface="+mn-ea"/>
                        <a:cs typeface="+mn-cs"/>
                      </a:endParaRPr>
                    </a:p>
                    <a:p>
                      <a:pPr algn="l"/>
                      <a:r>
                        <a:rPr lang="en-GB" sz="1000" b="0" i="0" kern="1200">
                          <a:solidFill>
                            <a:schemeClr val="dk1"/>
                          </a:solidFill>
                          <a:effectLst/>
                          <a:latin typeface="+mn-lt"/>
                          <a:ea typeface="+mn-ea"/>
                          <a:cs typeface="+mn-cs"/>
                        </a:rPr>
                        <a:t>Design and build small world areas. Use road mats for small world play.</a:t>
                      </a:r>
                      <a:endParaRPr lang="en-GB" sz="10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311" y="942799"/>
            <a:ext cx="7287681" cy="1664943"/>
          </a:xfrm>
          <a:prstGeom prst="rect">
            <a:avLst/>
          </a:prstGeom>
          <a:noFill/>
        </p:spPr>
        <p:txBody>
          <a:bodyPr wrap="square" rtlCol="0">
            <a:spAutoFit/>
          </a:bodyPr>
          <a:lstStyle/>
          <a:p>
            <a:pPr algn="just">
              <a:lnSpc>
                <a:spcPct val="107000"/>
              </a:lnSpc>
              <a:spcAft>
                <a:spcPts val="800"/>
              </a:spcAft>
            </a:pPr>
            <a:r>
              <a:rPr lang="en-GB" sz="1050">
                <a:effectLst/>
                <a:latin typeface="Calibri" panose="020F0502020204030204" pitchFamily="34" charset="0"/>
                <a:ea typeface="Calibri" panose="020F0502020204030204" pitchFamily="34" charset="0"/>
                <a:cs typeface="Times New Roman" panose="02020603050405020304" pitchFamily="18" charset="0"/>
              </a:rPr>
              <a:t>A team of Primary teachers and Secondary Heads of Department within BHCET have worked together to produce high quality units, following the threshold concepts. An effective geography curriculum must cover all four of these concepts and within one lesson, at least three of these concepts should be covered. Writers of these units have worked to identify sufficient breadth of content and ensure that pupils learn in sufficient depth. The units are written for Year 1 pupils up to Year 6. This document captures the progression from EYFS into Key Stage One and gives suggested texts that could be explored with Early Years pupils to support the geography threshold concepts.</a:t>
            </a:r>
            <a:endParaRPr lang="en-GB" sz="105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50" b="1">
                <a:effectLst/>
                <a:latin typeface="Open Sans" panose="020B0606030504020204" pitchFamily="34" charset="0"/>
                <a:ea typeface="Open Sans" panose="020B0606030504020204" pitchFamily="34" charset="0"/>
                <a:cs typeface="Open Sans" panose="020B0606030504020204" pitchFamily="34" charset="0"/>
              </a:rPr>
              <a:t>Threshold Concepts</a:t>
            </a:r>
          </a:p>
          <a:p>
            <a:pPr algn="just">
              <a:lnSpc>
                <a:spcPct val="107000"/>
              </a:lnSpc>
              <a:spcAft>
                <a:spcPts val="80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How does the Early Years Framework fit within the four threshold concepts?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2C6BF03F-0B9C-59CF-DA43-56225FA6F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SEND</a:t>
            </a:r>
            <a:endParaRPr lang="en-GB">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94635" y="1062307"/>
            <a:ext cx="7287681" cy="8494633"/>
          </a:xfrm>
          <a:prstGeom prst="rect">
            <a:avLst/>
          </a:prstGeom>
          <a:noFill/>
        </p:spPr>
        <p:txBody>
          <a:bodyPr wrap="square" lIns="91440" tIns="45720" rIns="91440" bIns="45720" rtlCol="0" anchor="t">
            <a:spAutoFit/>
          </a:bodyPr>
          <a:lstStyle/>
          <a:p>
            <a:pPr algn="just" fontAlgn="base"/>
            <a:r>
              <a:rPr lang="en-GB" sz="1100"/>
              <a:t>The BHCET Geography curriculum has been designed to be delivered to the whole class. However, to ensure high quality teaching, the tasks are adapted by class teachers to meet the needs of individual children. To ensure all our pupils with SEND achieve well, they must be exposed to the same learning as their peers, but the way they evidence their learning through the tasks can be adapted. </a:t>
            </a:r>
          </a:p>
          <a:p>
            <a:pPr algn="just" fontAlgn="base"/>
            <a:endParaRPr lang="en-GB" sz="1100"/>
          </a:p>
          <a:p>
            <a:pPr algn="just" fontAlgn="base"/>
            <a:r>
              <a:rPr lang="en-GB" sz="1100"/>
              <a:t>Through scaffolding, tasks can be adapted to ensure all learners access and evidence the same threshold concepts and learning objectives as their non-SEND peers. Scaffolding strategies can include providing sentence starters, a writing frame, vocabulary banks, sorting and matching cards or visual prompts. Reactive or proactive adaptations can make our curriculum accessible and achievable for all. Other strategies of adaptation are outlined through the EEF’s Five-a-Day principles which include explicit instruction, metacognitive strategies, flexible grouping and the use of technology:  </a:t>
            </a:r>
            <a:endParaRPr lang="en-GB" sz="1100">
              <a:cs typeface="Calibri"/>
            </a:endParaRPr>
          </a:p>
          <a:p>
            <a:pPr algn="just"/>
            <a:endParaRPr lang="en-GB" sz="1100" b="1" u="sng">
              <a:cs typeface="Calibri" panose="020F0502020204030204"/>
            </a:endParaRPr>
          </a:p>
          <a:p>
            <a:pPr algn="just"/>
            <a:r>
              <a:rPr lang="en-GB" sz="1100" b="1" u="sng">
                <a:cs typeface="Calibri" panose="020F0502020204030204"/>
              </a:rPr>
              <a:t>Scaffolding</a:t>
            </a:r>
            <a:endParaRPr lang="en-GB" b="1" u="sng"/>
          </a:p>
          <a:p>
            <a:pPr algn="just"/>
            <a:r>
              <a:rPr lang="en-GB" sz="1100">
                <a:cs typeface="Calibri" panose="020F0502020204030204"/>
              </a:rPr>
              <a:t>‘Scaffolding’ is a metaphor for temporary support that is removed when it is no longer required. Initially, a teacher would provide enough support so that pupils can successfully complete tasks that they could not do independently. This requires effective assessment to gain a precise understanding of the pupil’s current capabilities.</a:t>
            </a:r>
            <a:endParaRPr lang="en-GB"/>
          </a:p>
          <a:p>
            <a:pPr algn="just"/>
            <a:r>
              <a:rPr lang="en-GB" sz="1100">
                <a:cs typeface="Calibri" panose="020F0502020204030204"/>
              </a:rPr>
              <a:t>Examples: Support could be visual, verbal, or written. Writing frames, partially completed examples, knowledge organisers,  sentence starters can all be useful. Reminders of what equipment is needed for each lesson and classroom routines can be useful. Scaffolding discussion of texts: promoting prediction, questioning, clarification and summarising</a:t>
            </a:r>
            <a:endParaRPr lang="en-GB">
              <a:cs typeface="Calibri"/>
            </a:endParaRPr>
          </a:p>
          <a:p>
            <a:pPr algn="just"/>
            <a:endParaRPr lang="en-GB" sz="1100">
              <a:cs typeface="Calibri" panose="020F0502020204030204"/>
            </a:endParaRPr>
          </a:p>
          <a:p>
            <a:pPr algn="just"/>
            <a:r>
              <a:rPr lang="en-GB" sz="1100" b="1" u="sng">
                <a:cs typeface="Calibri" panose="020F0502020204030204"/>
              </a:rPr>
              <a:t>Explicit instruction</a:t>
            </a:r>
            <a:endParaRPr lang="en-GB" b="1" u="sng">
              <a:cs typeface="Calibri" panose="020F0502020204030204"/>
            </a:endParaRPr>
          </a:p>
          <a:p>
            <a:pPr algn="just"/>
            <a:r>
              <a:rPr lang="en-GB" sz="1100">
                <a:cs typeface="Calibri" panose="020F0502020204030204"/>
              </a:rPr>
              <a:t>Explicit instruction refers to a range of teacher-led approaches, focused on teacher demonstration followed by guided practice and independent practice. Explicit instruction is not just  “teaching by telling” or  “transmission teaching”</a:t>
            </a:r>
            <a:endParaRPr lang="en-GB"/>
          </a:p>
          <a:p>
            <a:pPr algn="just"/>
            <a:r>
              <a:rPr lang="en-GB" sz="1100">
                <a:cs typeface="Calibri" panose="020F0502020204030204"/>
              </a:rPr>
              <a:t>One popular approach to explicit instruction is </a:t>
            </a:r>
            <a:r>
              <a:rPr lang="en-GB" sz="1100" err="1">
                <a:cs typeface="Calibri" panose="020F0502020204030204"/>
              </a:rPr>
              <a:t>Rosenshine’s</a:t>
            </a:r>
            <a:r>
              <a:rPr lang="en-GB" sz="1100">
                <a:cs typeface="Calibri" panose="020F0502020204030204"/>
              </a:rPr>
              <a:t>  ‘Principles of Instruction’.</a:t>
            </a:r>
            <a:endParaRPr lang="en-GB"/>
          </a:p>
          <a:p>
            <a:pPr algn="just"/>
            <a:r>
              <a:rPr lang="en-GB" sz="1100">
                <a:cs typeface="Calibri" panose="020F0502020204030204"/>
              </a:rPr>
              <a:t>Examples: Worked examples with the teacher modelling self-regulation and thought processes is helpful. A teacher might teach a pupil a strategy for summarising a paragraph by initially  ‘thinking aloud’ while identifying the topic of the paragraph to model this process to the pupil. They would then give the pupil the opportunity to practise this skill. Using visual aids and concrete examples promotes discussion and links in learning.</a:t>
            </a:r>
            <a:endParaRPr lang="en-GB">
              <a:cs typeface="Calibri" panose="020F0502020204030204"/>
            </a:endParaRPr>
          </a:p>
          <a:p>
            <a:pPr algn="just"/>
            <a:endParaRPr lang="en-GB" sz="1100" b="1" u="sng">
              <a:cs typeface="Calibri" panose="020F0502020204030204"/>
            </a:endParaRPr>
          </a:p>
          <a:p>
            <a:pPr algn="just"/>
            <a:r>
              <a:rPr lang="en-GB" sz="1100" b="1" u="sng">
                <a:cs typeface="Calibri" panose="020F0502020204030204"/>
              </a:rPr>
              <a:t>Cognitive and metacognitive strategies</a:t>
            </a:r>
            <a:endParaRPr lang="en-GB" b="1" u="sng">
              <a:cs typeface="Calibri"/>
            </a:endParaRPr>
          </a:p>
          <a:p>
            <a:pPr algn="just"/>
            <a:r>
              <a:rPr lang="en-GB" sz="1100">
                <a:cs typeface="Calibri" panose="020F0502020204030204"/>
              </a:rPr>
              <a:t>Cognitive strategies are skills like memorisation techniques or subject specific strategies like methods to solve problems in maths. Metacognitive strategies help pupils plan, monitor and evaluate their learning.</a:t>
            </a:r>
            <a:endParaRPr lang="en-GB"/>
          </a:p>
          <a:p>
            <a:pPr algn="just"/>
            <a:r>
              <a:rPr lang="en-GB" sz="1100">
                <a:cs typeface="Calibri" panose="020F0502020204030204"/>
              </a:rPr>
              <a:t>Examples: Chunking the task will support pupils with SEND – this may be through provision of checklists, instructions on a whiteboard or providing one question at a time. This helps reduce distractions to avoid overloading working memory.</a:t>
            </a:r>
            <a:endParaRPr lang="en-GB">
              <a:cs typeface="Calibri" panose="020F0502020204030204"/>
            </a:endParaRPr>
          </a:p>
          <a:p>
            <a:pPr algn="just"/>
            <a:r>
              <a:rPr lang="en-GB" sz="1100">
                <a:cs typeface="Calibri" panose="020F0502020204030204"/>
              </a:rPr>
              <a:t>Prompt sheets that help pupils to evaluate their progress, with ideas for further support.</a:t>
            </a:r>
            <a:endParaRPr lang="en-GB"/>
          </a:p>
          <a:p>
            <a:pPr algn="just"/>
            <a:endParaRPr lang="en-GB" sz="1100">
              <a:cs typeface="Calibri" panose="020F0502020204030204"/>
            </a:endParaRPr>
          </a:p>
          <a:p>
            <a:pPr algn="just"/>
            <a:r>
              <a:rPr lang="en-GB" sz="1100" b="1" u="sng">
                <a:cs typeface="Calibri" panose="020F0502020204030204"/>
              </a:rPr>
              <a:t>Flexible grouping</a:t>
            </a:r>
            <a:endParaRPr lang="en-GB" b="1" u="sng"/>
          </a:p>
          <a:p>
            <a:pPr algn="just"/>
            <a:r>
              <a:rPr lang="en-GB" sz="1100">
                <a:cs typeface="Calibri" panose="020F0502020204030204"/>
              </a:rPr>
              <a:t>Flexible grouping describes when pupils are allocated to smaller groups based on the individual needs that they currently share with other pupils. Such groups can be formed for an explicit purpose and disbanded when that purpose is met.</a:t>
            </a:r>
            <a:endParaRPr lang="en-GB"/>
          </a:p>
          <a:p>
            <a:pPr algn="just"/>
            <a:r>
              <a:rPr lang="en-GB" sz="1100">
                <a:cs typeface="Calibri" panose="020F0502020204030204"/>
              </a:rPr>
              <a:t>Examples: Allocating temporary groups can allow teachers to set up opportunities for collaborative learning, for example to read and analyse source texts, complete graphic organisers, independently carry out a skill, remember a fact, or understand a concept. Pre-teaching key vocabulary, using the Frayer Model is a useful technique here.</a:t>
            </a:r>
            <a:endParaRPr lang="en-GB">
              <a:cs typeface="Calibri" panose="020F0502020204030204"/>
            </a:endParaRPr>
          </a:p>
          <a:p>
            <a:pPr algn="just"/>
            <a:endParaRPr lang="en-GB" sz="1100">
              <a:cs typeface="Calibri" panose="020F0502020204030204"/>
            </a:endParaRPr>
          </a:p>
          <a:p>
            <a:pPr algn="just"/>
            <a:r>
              <a:rPr lang="en-GB" sz="1100" b="1" u="sng">
                <a:cs typeface="Calibri" panose="020F0502020204030204"/>
              </a:rPr>
              <a:t>Use technology</a:t>
            </a:r>
            <a:endParaRPr lang="en-GB" b="1" u="sng">
              <a:cs typeface="Calibri" panose="020F0502020204030204"/>
            </a:endParaRPr>
          </a:p>
          <a:p>
            <a:pPr algn="just"/>
            <a:r>
              <a:rPr lang="en-GB" sz="1100">
                <a:cs typeface="Calibri" panose="020F0502020204030204"/>
              </a:rPr>
              <a:t>Technology can assist teacher modelling. Technology, as a method to provide feedback to pupils and/ or parents can be effective, especially when the pupil can act on this feedback.</a:t>
            </a:r>
            <a:endParaRPr lang="en-GB"/>
          </a:p>
          <a:p>
            <a:pPr algn="just"/>
            <a:r>
              <a:rPr lang="en-GB" sz="1100">
                <a:cs typeface="Calibri" panose="020F0502020204030204"/>
              </a:rPr>
              <a:t>Examples: Use a visualizer to model worked examples. Technology applications, such as online quizzes can prove effective. </a:t>
            </a:r>
            <a:endParaRPr lang="en-GB"/>
          </a:p>
          <a:p>
            <a:pPr algn="just"/>
            <a:r>
              <a:rPr lang="en-GB" sz="1100">
                <a:cs typeface="Calibri" panose="020F0502020204030204"/>
              </a:rPr>
              <a:t>Speech generating apps to enable note-taking and extended writing can be helpful.</a:t>
            </a:r>
            <a:endParaRPr lang="en-GB"/>
          </a:p>
          <a:p>
            <a:pPr algn="just"/>
            <a:endParaRPr lang="en-GB" sz="1100">
              <a:cs typeface="Calibri" panose="020F0502020204030204"/>
            </a:endParaRPr>
          </a:p>
          <a:p>
            <a:pPr algn="just"/>
            <a:endParaRPr lang="en-GB"/>
          </a:p>
        </p:txBody>
      </p:sp>
    </p:spTree>
    <p:extLst>
      <p:ext uri="{BB962C8B-B14F-4D97-AF65-F5344CB8AC3E}">
        <p14:creationId xmlns:p14="http://schemas.microsoft.com/office/powerpoint/2010/main" val="39953555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c336059-4aee-499d-83b7-eb9cfe369661">
      <UserInfo>
        <DisplayName>Helen Norman</DisplayName>
        <AccountId>22</AccountId>
        <AccountType/>
      </UserInfo>
    </SharedWithUsers>
    <TaxCatchAll xmlns="2c336059-4aee-499d-83b7-eb9cfe369661" xsi:nil="true"/>
    <lcf76f155ced4ddcb4097134ff3c332f xmlns="abd140b6-e72b-4e00-bed6-8599c4639f4d">
      <Terms xmlns="http://schemas.microsoft.com/office/infopath/2007/PartnerControls"/>
    </lcf76f155ced4ddcb4097134ff3c332f>
    <MediaLengthInSeconds xmlns="abd140b6-e72b-4e00-bed6-8599c4639f4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E138019D1DD34285BD248F6F99EC73" ma:contentTypeVersion="18" ma:contentTypeDescription="Create a new document." ma:contentTypeScope="" ma:versionID="ebdf4ec903daea60b6b2965dc4283f91">
  <xsd:schema xmlns:xsd="http://www.w3.org/2001/XMLSchema" xmlns:xs="http://www.w3.org/2001/XMLSchema" xmlns:p="http://schemas.microsoft.com/office/2006/metadata/properties" xmlns:ns2="abd140b6-e72b-4e00-bed6-8599c4639f4d" xmlns:ns3="2c336059-4aee-499d-83b7-eb9cfe369661" targetNamespace="http://schemas.microsoft.com/office/2006/metadata/properties" ma:root="true" ma:fieldsID="a1c5888b8332962a0e0065952b359b8c" ns2:_="" ns3:_="">
    <xsd:import namespace="abd140b6-e72b-4e00-bed6-8599c4639f4d"/>
    <xsd:import namespace="2c336059-4aee-499d-83b7-eb9cfe3696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d140b6-e72b-4e00-bed6-8599c4639f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1c919f5-f631-4f93-bec3-e00ef083d9f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336059-4aee-499d-83b7-eb9cfe36966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7cfbc00-0d8b-4bb6-b211-2abe3093370a}" ma:internalName="TaxCatchAll" ma:showField="CatchAllData" ma:web="2c336059-4aee-499d-83b7-eb9cfe3696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30E6A5-3976-4FB0-AA86-91DF1C9EB6C6}">
  <ds:schemaRefs>
    <ds:schemaRef ds:uri="http://purl.org/dc/elements/1.1/"/>
    <ds:schemaRef ds:uri="http://purl.org/dc/dcmitype/"/>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2c336059-4aee-499d-83b7-eb9cfe369661"/>
    <ds:schemaRef ds:uri="abd140b6-e72b-4e00-bed6-8599c4639f4d"/>
  </ds:schemaRefs>
</ds:datastoreItem>
</file>

<file path=customXml/itemProps2.xml><?xml version="1.0" encoding="utf-8"?>
<ds:datastoreItem xmlns:ds="http://schemas.openxmlformats.org/officeDocument/2006/customXml" ds:itemID="{4A68CD73-A9E6-4671-847C-98C38EE70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d140b6-e72b-4e00-bed6-8599c4639f4d"/>
    <ds:schemaRef ds:uri="2c336059-4aee-499d-83b7-eb9cfe3696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276BE4-728C-4291-A53B-7643600B87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136</TotalTime>
  <Words>4444</Words>
  <Application>Microsoft Office PowerPoint</Application>
  <PresentationFormat>Custom</PresentationFormat>
  <Paragraphs>346</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Open Sans</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 (i7679086)</dc:creator>
  <cp:lastModifiedBy>Claire McMurdo</cp:lastModifiedBy>
  <cp:revision>74</cp:revision>
  <dcterms:created xsi:type="dcterms:W3CDTF">2023-09-18T13:33:59Z</dcterms:created>
  <dcterms:modified xsi:type="dcterms:W3CDTF">2024-11-12T15:12:03Z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0x01010089E138019D1DD34285BD248F6F99EC73</vt:lpwstr>
  </property>
  <property fmtid="{D5CDD505-2E9C-101B-9397-08002B2CF9AE}" pid="3" name="MediaServiceImageTags">
    <vt:lpwstr/>
  </property>
  <property fmtid="{D5CDD505-2E9C-101B-9397-08002B2CF9AE}" pid="4" name="Order">
    <vt:r8>2991000</vt:r8>
  </property>
  <property fmtid="{D5CDD505-2E9C-101B-9397-08002B2CF9AE}" pid="5" name="ComplianceAssetId">
    <vt:lpwstr/>
  </property>
  <property fmtid="{D5CDD505-2E9C-101B-9397-08002B2CF9AE}" pid="6" name="_activity">
    <vt:lpwstr>{"FileActivityType":"9","FileActivityTimeStamp":"2023-11-21T14:52:35.447Z","FileActivityUsersOnPage":[{"DisplayName":"Claire McMurdo","Id":"cmcmurdo@stbegas.bhcet.org.uk"},{"DisplayName":"Helen Norman","Id":"hnorman@stbegas.bhcet.org.uk"}],"FileActivityNavigationId":null}</vt:lpwstr>
  </property>
  <property fmtid="{D5CDD505-2E9C-101B-9397-08002B2CF9AE}" pid="7" name="_ExtendedDescription">
    <vt:lpwstr/>
  </property>
  <property fmtid="{D5CDD505-2E9C-101B-9397-08002B2CF9AE}" pid="8" name="TriggerFlowInfo">
    <vt:lpwstr/>
  </property>
</Properties>
</file>