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62" r:id="rId5"/>
    <p:sldId id="278" r:id="rId6"/>
    <p:sldId id="279" r:id="rId7"/>
    <p:sldId id="281" r:id="rId8"/>
    <p:sldId id="280" r:id="rId9"/>
    <p:sldId id="264" r:id="rId10"/>
    <p:sldId id="267" r:id="rId11"/>
    <p:sldId id="265" r:id="rId12"/>
    <p:sldId id="270" r:id="rId13"/>
    <p:sldId id="271" r:id="rId14"/>
    <p:sldId id="272" r:id="rId15"/>
    <p:sldId id="273" r:id="rId16"/>
    <p:sldId id="274" r:id="rId17"/>
    <p:sldId id="282" r:id="rId18"/>
  </p:sldIdLst>
  <p:sldSz cx="7559675" cy="1069181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D5B"/>
    <a:srgbClr val="FF6600"/>
    <a:srgbClr val="FF9933"/>
    <a:srgbClr val="DDFFD5"/>
    <a:srgbClr val="CC00CC"/>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B6070-520E-4F44-8C04-19DCF9EAC20A}" v="559" dt="2025-03-13T16:26:14.989"/>
    <p1510:client id="{1AA7E2F5-3696-8327-61DD-7800F65E78B1}" v="187" dt="2025-03-14T11:12:36.523"/>
    <p1510:client id="{46ED515A-4250-A281-D9E1-DB132A8EF482}" v="50" dt="2025-03-14T13:19:05.107"/>
    <p1510:client id="{BF53052A-3642-4DA1-A5D7-CBD321708181}" vWet="1" dt="2025-03-13T16:13:34.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Duffield" userId="S::lduffield@stbegas.bhcet.org.uk::50b9f367-b9cd-47af-b655-296e5c53e71f" providerId="AD" clId="Web-{1AA7E2F5-3696-8327-61DD-7800F65E78B1}"/>
    <pc:docChg chg="modSld">
      <pc:chgData name="Liz Duffield" userId="S::lduffield@stbegas.bhcet.org.uk::50b9f367-b9cd-47af-b655-296e5c53e71f" providerId="AD" clId="Web-{1AA7E2F5-3696-8327-61DD-7800F65E78B1}" dt="2025-03-14T11:12:36.523" v="52"/>
      <pc:docMkLst>
        <pc:docMk/>
      </pc:docMkLst>
      <pc:sldChg chg="modSp">
        <pc:chgData name="Liz Duffield" userId="S::lduffield@stbegas.bhcet.org.uk::50b9f367-b9cd-47af-b655-296e5c53e71f" providerId="AD" clId="Web-{1AA7E2F5-3696-8327-61DD-7800F65E78B1}" dt="2025-03-14T11:10:41.912" v="7" actId="20577"/>
        <pc:sldMkLst>
          <pc:docMk/>
          <pc:sldMk cId="1173082991" sldId="262"/>
        </pc:sldMkLst>
        <pc:spChg chg="mod">
          <ac:chgData name="Liz Duffield" userId="S::lduffield@stbegas.bhcet.org.uk::50b9f367-b9cd-47af-b655-296e5c53e71f" providerId="AD" clId="Web-{1AA7E2F5-3696-8327-61DD-7800F65E78B1}" dt="2025-03-14T11:10:41.912" v="7" actId="20577"/>
          <ac:spMkLst>
            <pc:docMk/>
            <pc:sldMk cId="1173082991" sldId="262"/>
            <ac:spMk id="8" creationId="{435F4B52-88B6-CC34-B8A2-FD9B56FE36AC}"/>
          </ac:spMkLst>
        </pc:spChg>
      </pc:sldChg>
      <pc:sldChg chg="modSp">
        <pc:chgData name="Liz Duffield" userId="S::lduffield@stbegas.bhcet.org.uk::50b9f367-b9cd-47af-b655-296e5c53e71f" providerId="AD" clId="Web-{1AA7E2F5-3696-8327-61DD-7800F65E78B1}" dt="2025-03-14T11:11:28.944" v="20" actId="20577"/>
        <pc:sldMkLst>
          <pc:docMk/>
          <pc:sldMk cId="504443260" sldId="264"/>
        </pc:sldMkLst>
        <pc:spChg chg="mod">
          <ac:chgData name="Liz Duffield" userId="S::lduffield@stbegas.bhcet.org.uk::50b9f367-b9cd-47af-b655-296e5c53e71f" providerId="AD" clId="Web-{1AA7E2F5-3696-8327-61DD-7800F65E78B1}" dt="2025-03-14T11:11:28.944" v="20" actId="20577"/>
          <ac:spMkLst>
            <pc:docMk/>
            <pc:sldMk cId="504443260" sldId="264"/>
            <ac:spMk id="9" creationId="{CBB98832-A5C4-A6AB-1273-FAC820C7D039}"/>
          </ac:spMkLst>
        </pc:spChg>
      </pc:sldChg>
      <pc:sldChg chg="modSp">
        <pc:chgData name="Liz Duffield" userId="S::lduffield@stbegas.bhcet.org.uk::50b9f367-b9cd-47af-b655-296e5c53e71f" providerId="AD" clId="Web-{1AA7E2F5-3696-8327-61DD-7800F65E78B1}" dt="2025-03-14T11:11:39.304" v="23" actId="20577"/>
        <pc:sldMkLst>
          <pc:docMk/>
          <pc:sldMk cId="2034811693" sldId="265"/>
        </pc:sldMkLst>
        <pc:spChg chg="mod">
          <ac:chgData name="Liz Duffield" userId="S::lduffield@stbegas.bhcet.org.uk::50b9f367-b9cd-47af-b655-296e5c53e71f" providerId="AD" clId="Web-{1AA7E2F5-3696-8327-61DD-7800F65E78B1}" dt="2025-03-14T11:11:39.304" v="23" actId="20577"/>
          <ac:spMkLst>
            <pc:docMk/>
            <pc:sldMk cId="2034811693" sldId="265"/>
            <ac:spMk id="9" creationId="{CBB98832-A5C4-A6AB-1273-FAC820C7D039}"/>
          </ac:spMkLst>
        </pc:spChg>
      </pc:sldChg>
      <pc:sldChg chg="modSp">
        <pc:chgData name="Liz Duffield" userId="S::lduffield@stbegas.bhcet.org.uk::50b9f367-b9cd-47af-b655-296e5c53e71f" providerId="AD" clId="Web-{1AA7E2F5-3696-8327-61DD-7800F65E78B1}" dt="2025-03-14T11:11:31.585" v="21" actId="20577"/>
        <pc:sldMkLst>
          <pc:docMk/>
          <pc:sldMk cId="2253156263" sldId="267"/>
        </pc:sldMkLst>
        <pc:spChg chg="mod">
          <ac:chgData name="Liz Duffield" userId="S::lduffield@stbegas.bhcet.org.uk::50b9f367-b9cd-47af-b655-296e5c53e71f" providerId="AD" clId="Web-{1AA7E2F5-3696-8327-61DD-7800F65E78B1}" dt="2025-03-14T11:11:31.585" v="21" actId="20577"/>
          <ac:spMkLst>
            <pc:docMk/>
            <pc:sldMk cId="2253156263" sldId="267"/>
            <ac:spMk id="9" creationId="{CBB98832-A5C4-A6AB-1273-FAC820C7D039}"/>
          </ac:spMkLst>
        </pc:spChg>
      </pc:sldChg>
      <pc:sldChg chg="modSp">
        <pc:chgData name="Liz Duffield" userId="S::lduffield@stbegas.bhcet.org.uk::50b9f367-b9cd-47af-b655-296e5c53e71f" providerId="AD" clId="Web-{1AA7E2F5-3696-8327-61DD-7800F65E78B1}" dt="2025-03-14T11:11:42.022" v="24" actId="20577"/>
        <pc:sldMkLst>
          <pc:docMk/>
          <pc:sldMk cId="4023914883" sldId="270"/>
        </pc:sldMkLst>
        <pc:spChg chg="mod">
          <ac:chgData name="Liz Duffield" userId="S::lduffield@stbegas.bhcet.org.uk::50b9f367-b9cd-47af-b655-296e5c53e71f" providerId="AD" clId="Web-{1AA7E2F5-3696-8327-61DD-7800F65E78B1}" dt="2025-03-14T11:11:42.022" v="24" actId="20577"/>
          <ac:spMkLst>
            <pc:docMk/>
            <pc:sldMk cId="4023914883" sldId="270"/>
            <ac:spMk id="9" creationId="{CBB98832-A5C4-A6AB-1273-FAC820C7D039}"/>
          </ac:spMkLst>
        </pc:spChg>
      </pc:sldChg>
      <pc:sldChg chg="modSp">
        <pc:chgData name="Liz Duffield" userId="S::lduffield@stbegas.bhcet.org.uk::50b9f367-b9cd-47af-b655-296e5c53e71f" providerId="AD" clId="Web-{1AA7E2F5-3696-8327-61DD-7800F65E78B1}" dt="2025-03-14T11:11:48.913" v="25" actId="20577"/>
        <pc:sldMkLst>
          <pc:docMk/>
          <pc:sldMk cId="2289765663" sldId="271"/>
        </pc:sldMkLst>
        <pc:spChg chg="mod">
          <ac:chgData name="Liz Duffield" userId="S::lduffield@stbegas.bhcet.org.uk::50b9f367-b9cd-47af-b655-296e5c53e71f" providerId="AD" clId="Web-{1AA7E2F5-3696-8327-61DD-7800F65E78B1}" dt="2025-03-14T11:11:48.913" v="25" actId="20577"/>
          <ac:spMkLst>
            <pc:docMk/>
            <pc:sldMk cId="2289765663" sldId="271"/>
            <ac:spMk id="9" creationId="{CBB98832-A5C4-A6AB-1273-FAC820C7D039}"/>
          </ac:spMkLst>
        </pc:spChg>
      </pc:sldChg>
      <pc:sldChg chg="modSp">
        <pc:chgData name="Liz Duffield" userId="S::lduffield@stbegas.bhcet.org.uk::50b9f367-b9cd-47af-b655-296e5c53e71f" providerId="AD" clId="Web-{1AA7E2F5-3696-8327-61DD-7800F65E78B1}" dt="2025-03-14T11:12:36.523" v="52"/>
        <pc:sldMkLst>
          <pc:docMk/>
          <pc:sldMk cId="952807796" sldId="272"/>
        </pc:sldMkLst>
        <pc:spChg chg="mod">
          <ac:chgData name="Liz Duffield" userId="S::lduffield@stbegas.bhcet.org.uk::50b9f367-b9cd-47af-b655-296e5c53e71f" providerId="AD" clId="Web-{1AA7E2F5-3696-8327-61DD-7800F65E78B1}" dt="2025-03-14T11:12:01.585" v="29" actId="20577"/>
          <ac:spMkLst>
            <pc:docMk/>
            <pc:sldMk cId="952807796" sldId="272"/>
            <ac:spMk id="9" creationId="{CBB98832-A5C4-A6AB-1273-FAC820C7D039}"/>
          </ac:spMkLst>
        </pc:spChg>
        <pc:graphicFrameChg chg="mod modGraphic">
          <ac:chgData name="Liz Duffield" userId="S::lduffield@stbegas.bhcet.org.uk::50b9f367-b9cd-47af-b655-296e5c53e71f" providerId="AD" clId="Web-{1AA7E2F5-3696-8327-61DD-7800F65E78B1}" dt="2025-03-14T11:12:36.523" v="52"/>
          <ac:graphicFrameMkLst>
            <pc:docMk/>
            <pc:sldMk cId="952807796" sldId="272"/>
            <ac:graphicFrameMk id="2" creationId="{36C8D21B-F8C6-8AA3-26C3-248A3ACE93EC}"/>
          </ac:graphicFrameMkLst>
        </pc:graphicFrameChg>
      </pc:sldChg>
      <pc:sldChg chg="modSp">
        <pc:chgData name="Liz Duffield" userId="S::lduffield@stbegas.bhcet.org.uk::50b9f367-b9cd-47af-b655-296e5c53e71f" providerId="AD" clId="Web-{1AA7E2F5-3696-8327-61DD-7800F65E78B1}" dt="2025-03-14T11:12:04.929" v="30" actId="20577"/>
        <pc:sldMkLst>
          <pc:docMk/>
          <pc:sldMk cId="157859364" sldId="273"/>
        </pc:sldMkLst>
        <pc:spChg chg="mod">
          <ac:chgData name="Liz Duffield" userId="S::lduffield@stbegas.bhcet.org.uk::50b9f367-b9cd-47af-b655-296e5c53e71f" providerId="AD" clId="Web-{1AA7E2F5-3696-8327-61DD-7800F65E78B1}" dt="2025-03-14T11:12:04.929" v="30" actId="20577"/>
          <ac:spMkLst>
            <pc:docMk/>
            <pc:sldMk cId="157859364" sldId="273"/>
            <ac:spMk id="9" creationId="{CBB98832-A5C4-A6AB-1273-FAC820C7D039}"/>
          </ac:spMkLst>
        </pc:spChg>
      </pc:sldChg>
      <pc:sldChg chg="modSp">
        <pc:chgData name="Liz Duffield" userId="S::lduffield@stbegas.bhcet.org.uk::50b9f367-b9cd-47af-b655-296e5c53e71f" providerId="AD" clId="Web-{1AA7E2F5-3696-8327-61DD-7800F65E78B1}" dt="2025-03-14T11:12:08.960" v="31" actId="20577"/>
        <pc:sldMkLst>
          <pc:docMk/>
          <pc:sldMk cId="1192027202" sldId="274"/>
        </pc:sldMkLst>
        <pc:spChg chg="mod">
          <ac:chgData name="Liz Duffield" userId="S::lduffield@stbegas.bhcet.org.uk::50b9f367-b9cd-47af-b655-296e5c53e71f" providerId="AD" clId="Web-{1AA7E2F5-3696-8327-61DD-7800F65E78B1}" dt="2025-03-14T11:12:08.960" v="31" actId="20577"/>
          <ac:spMkLst>
            <pc:docMk/>
            <pc:sldMk cId="1192027202" sldId="274"/>
            <ac:spMk id="9" creationId="{CBB98832-A5C4-A6AB-1273-FAC820C7D039}"/>
          </ac:spMkLst>
        </pc:spChg>
      </pc:sldChg>
      <pc:sldChg chg="modSp">
        <pc:chgData name="Liz Duffield" userId="S::lduffield@stbegas.bhcet.org.uk::50b9f367-b9cd-47af-b655-296e5c53e71f" providerId="AD" clId="Web-{1AA7E2F5-3696-8327-61DD-7800F65E78B1}" dt="2025-03-14T11:11:05.615" v="15" actId="20577"/>
        <pc:sldMkLst>
          <pc:docMk/>
          <pc:sldMk cId="4138646928" sldId="278"/>
        </pc:sldMkLst>
        <pc:spChg chg="mod">
          <ac:chgData name="Liz Duffield" userId="S::lduffield@stbegas.bhcet.org.uk::50b9f367-b9cd-47af-b655-296e5c53e71f" providerId="AD" clId="Web-{1AA7E2F5-3696-8327-61DD-7800F65E78B1}" dt="2025-03-14T11:11:05.615" v="15" actId="20577"/>
          <ac:spMkLst>
            <pc:docMk/>
            <pc:sldMk cId="4138646928" sldId="278"/>
            <ac:spMk id="7" creationId="{D6226471-5749-A6AB-CAF1-A3B67408BCAC}"/>
          </ac:spMkLst>
        </pc:spChg>
      </pc:sldChg>
      <pc:sldChg chg="modSp">
        <pc:chgData name="Liz Duffield" userId="S::lduffield@stbegas.bhcet.org.uk::50b9f367-b9cd-47af-b655-296e5c53e71f" providerId="AD" clId="Web-{1AA7E2F5-3696-8327-61DD-7800F65E78B1}" dt="2025-03-14T11:11:09.616" v="16" actId="20577"/>
        <pc:sldMkLst>
          <pc:docMk/>
          <pc:sldMk cId="2819360235" sldId="279"/>
        </pc:sldMkLst>
        <pc:spChg chg="mod">
          <ac:chgData name="Liz Duffield" userId="S::lduffield@stbegas.bhcet.org.uk::50b9f367-b9cd-47af-b655-296e5c53e71f" providerId="AD" clId="Web-{1AA7E2F5-3696-8327-61DD-7800F65E78B1}" dt="2025-03-14T11:11:09.616" v="16" actId="20577"/>
          <ac:spMkLst>
            <pc:docMk/>
            <pc:sldMk cId="2819360235" sldId="279"/>
            <ac:spMk id="7" creationId="{BEDA9552-17E8-929C-C880-454143C49997}"/>
          </ac:spMkLst>
        </pc:spChg>
      </pc:sldChg>
      <pc:sldChg chg="modSp">
        <pc:chgData name="Liz Duffield" userId="S::lduffield@stbegas.bhcet.org.uk::50b9f367-b9cd-47af-b655-296e5c53e71f" providerId="AD" clId="Web-{1AA7E2F5-3696-8327-61DD-7800F65E78B1}" dt="2025-03-14T11:11:19.069" v="18" actId="20577"/>
        <pc:sldMkLst>
          <pc:docMk/>
          <pc:sldMk cId="3254346358" sldId="280"/>
        </pc:sldMkLst>
        <pc:spChg chg="mod">
          <ac:chgData name="Liz Duffield" userId="S::lduffield@stbegas.bhcet.org.uk::50b9f367-b9cd-47af-b655-296e5c53e71f" providerId="AD" clId="Web-{1AA7E2F5-3696-8327-61DD-7800F65E78B1}" dt="2025-03-14T11:11:19.069" v="18" actId="20577"/>
          <ac:spMkLst>
            <pc:docMk/>
            <pc:sldMk cId="3254346358" sldId="280"/>
            <ac:spMk id="7" creationId="{83621B79-C83A-4B31-DE30-A679CE445ED5}"/>
          </ac:spMkLst>
        </pc:spChg>
      </pc:sldChg>
      <pc:sldChg chg="modSp">
        <pc:chgData name="Liz Duffield" userId="S::lduffield@stbegas.bhcet.org.uk::50b9f367-b9cd-47af-b655-296e5c53e71f" providerId="AD" clId="Web-{1AA7E2F5-3696-8327-61DD-7800F65E78B1}" dt="2025-03-14T11:11:14.647" v="17" actId="20577"/>
        <pc:sldMkLst>
          <pc:docMk/>
          <pc:sldMk cId="3329792167" sldId="281"/>
        </pc:sldMkLst>
        <pc:spChg chg="mod">
          <ac:chgData name="Liz Duffield" userId="S::lduffield@stbegas.bhcet.org.uk::50b9f367-b9cd-47af-b655-296e5c53e71f" providerId="AD" clId="Web-{1AA7E2F5-3696-8327-61DD-7800F65E78B1}" dt="2025-03-14T11:11:14.647" v="17" actId="20577"/>
          <ac:spMkLst>
            <pc:docMk/>
            <pc:sldMk cId="3329792167" sldId="281"/>
            <ac:spMk id="7" creationId="{CEB2456F-AAB5-D564-7413-293202F8B38F}"/>
          </ac:spMkLst>
        </pc:spChg>
      </pc:sldChg>
      <pc:sldChg chg="modSp">
        <pc:chgData name="Liz Duffield" userId="S::lduffield@stbegas.bhcet.org.uk::50b9f367-b9cd-47af-b655-296e5c53e71f" providerId="AD" clId="Web-{1AA7E2F5-3696-8327-61DD-7800F65E78B1}" dt="2025-03-14T11:12:13.398" v="32" actId="20577"/>
        <pc:sldMkLst>
          <pc:docMk/>
          <pc:sldMk cId="2480389641" sldId="282"/>
        </pc:sldMkLst>
        <pc:spChg chg="mod">
          <ac:chgData name="Liz Duffield" userId="S::lduffield@stbegas.bhcet.org.uk::50b9f367-b9cd-47af-b655-296e5c53e71f" providerId="AD" clId="Web-{1AA7E2F5-3696-8327-61DD-7800F65E78B1}" dt="2025-03-14T11:12:13.398" v="32" actId="20577"/>
          <ac:spMkLst>
            <pc:docMk/>
            <pc:sldMk cId="2480389641" sldId="282"/>
            <ac:spMk id="9" creationId="{CBB98832-A5C4-A6AB-1273-FAC820C7D039}"/>
          </ac:spMkLst>
        </pc:spChg>
      </pc:sldChg>
    </pc:docChg>
  </pc:docChgLst>
  <pc:docChgLst>
    <pc:chgData name="Liz Duffield" userId="50b9f367-b9cd-47af-b655-296e5c53e71f" providerId="ADAL" clId="{F70C2F7B-856E-4E7F-A35B-49285CEB84E8}"/>
    <pc:docChg chg="modSld">
      <pc:chgData name="Liz Duffield" userId="50b9f367-b9cd-47af-b655-296e5c53e71f" providerId="ADAL" clId="{F70C2F7B-856E-4E7F-A35B-49285CEB84E8}" dt="2024-11-18T17:00:26.918" v="3" actId="20577"/>
      <pc:docMkLst>
        <pc:docMk/>
      </pc:docMkLst>
      <pc:sldChg chg="modSp mod">
        <pc:chgData name="Liz Duffield" userId="50b9f367-b9cd-47af-b655-296e5c53e71f" providerId="ADAL" clId="{F70C2F7B-856E-4E7F-A35B-49285CEB84E8}" dt="2024-11-18T17:00:26.918" v="3" actId="20577"/>
        <pc:sldMkLst>
          <pc:docMk/>
          <pc:sldMk cId="952807796" sldId="272"/>
        </pc:sldMkLst>
        <pc:graphicFrameChg chg="modGraphic">
          <ac:chgData name="Liz Duffield" userId="50b9f367-b9cd-47af-b655-296e5c53e71f" providerId="ADAL" clId="{F70C2F7B-856E-4E7F-A35B-49285CEB84E8}" dt="2024-11-18T17:00:26.918" v="3" actId="20577"/>
          <ac:graphicFrameMkLst>
            <pc:docMk/>
            <pc:sldMk cId="952807796" sldId="272"/>
            <ac:graphicFrameMk id="2" creationId="{36C8D21B-F8C6-8AA3-26C3-248A3ACE93EC}"/>
          </ac:graphicFrameMkLst>
        </pc:graphicFrameChg>
      </pc:sldChg>
    </pc:docChg>
  </pc:docChgLst>
  <pc:docChgLst>
    <pc:chgData name="Claire McMurdo" userId="S::cmcmurdo@stbegas.bhcet.org.uk::b8ae747d-61ec-40d3-82cb-19f312003c8e" providerId="AD" clId="Web-{662C40AA-3077-6F29-ACFB-DB5220F49987}"/>
    <pc:docChg chg="modSld">
      <pc:chgData name="Claire McMurdo" userId="S::cmcmurdo@stbegas.bhcet.org.uk::b8ae747d-61ec-40d3-82cb-19f312003c8e" providerId="AD" clId="Web-{662C40AA-3077-6F29-ACFB-DB5220F49987}" dt="2024-09-10T14:22:11.999" v="18" actId="14100"/>
      <pc:docMkLst>
        <pc:docMk/>
      </pc:docMkLst>
      <pc:sldChg chg="modSp">
        <pc:chgData name="Claire McMurdo" userId="S::cmcmurdo@stbegas.bhcet.org.uk::b8ae747d-61ec-40d3-82cb-19f312003c8e" providerId="AD" clId="Web-{662C40AA-3077-6F29-ACFB-DB5220F49987}" dt="2024-09-10T14:22:11.999" v="18" actId="14100"/>
        <pc:sldMkLst>
          <pc:docMk/>
          <pc:sldMk cId="1173082991" sldId="262"/>
        </pc:sldMkLst>
        <pc:spChg chg="mod">
          <ac:chgData name="Claire McMurdo" userId="S::cmcmurdo@stbegas.bhcet.org.uk::b8ae747d-61ec-40d3-82cb-19f312003c8e" providerId="AD" clId="Web-{662C40AA-3077-6F29-ACFB-DB5220F49987}" dt="2024-09-10T14:20:01.603" v="9" actId="20577"/>
          <ac:spMkLst>
            <pc:docMk/>
            <pc:sldMk cId="1173082991" sldId="262"/>
            <ac:spMk id="7" creationId="{77CE0C48-28D3-ABC5-76B0-48B11989B2CB}"/>
          </ac:spMkLst>
        </pc:spChg>
        <pc:picChg chg="mod">
          <ac:chgData name="Claire McMurdo" userId="S::cmcmurdo@stbegas.bhcet.org.uk::b8ae747d-61ec-40d3-82cb-19f312003c8e" providerId="AD" clId="Web-{662C40AA-3077-6F29-ACFB-DB5220F49987}" dt="2024-09-10T14:22:11.999" v="18" actId="14100"/>
          <ac:picMkLst>
            <pc:docMk/>
            <pc:sldMk cId="1173082991" sldId="262"/>
            <ac:picMk id="4" creationId="{45D2B020-B167-E17A-9046-62904F697724}"/>
          </ac:picMkLst>
        </pc:picChg>
        <pc:picChg chg="mod">
          <ac:chgData name="Claire McMurdo" userId="S::cmcmurdo@stbegas.bhcet.org.uk::b8ae747d-61ec-40d3-82cb-19f312003c8e" providerId="AD" clId="Web-{662C40AA-3077-6F29-ACFB-DB5220F49987}" dt="2024-09-10T14:20:48.480" v="16" actId="1076"/>
          <ac:picMkLst>
            <pc:docMk/>
            <pc:sldMk cId="1173082991" sldId="262"/>
            <ac:picMk id="5" creationId="{1F4F6551-A193-FD0D-0998-C22B9BB0395F}"/>
          </ac:picMkLst>
        </pc:picChg>
      </pc:sldChg>
    </pc:docChg>
  </pc:docChgLst>
  <pc:docChgLst>
    <pc:chgData name="Liz Duffield" userId="S::lduffield@stbegas.bhcet.org.uk::50b9f367-b9cd-47af-b655-296e5c53e71f" providerId="AD" clId="Web-{E3272558-2541-DCDF-F279-F527313F16DE}"/>
    <pc:docChg chg="addSld">
      <pc:chgData name="Liz Duffield" userId="S::lduffield@stbegas.bhcet.org.uk::50b9f367-b9cd-47af-b655-296e5c53e71f" providerId="AD" clId="Web-{E3272558-2541-DCDF-F279-F527313F16DE}" dt="2024-11-09T09:16:23.013" v="0"/>
      <pc:docMkLst>
        <pc:docMk/>
      </pc:docMkLst>
      <pc:sldChg chg="add">
        <pc:chgData name="Liz Duffield" userId="S::lduffield@stbegas.bhcet.org.uk::50b9f367-b9cd-47af-b655-296e5c53e71f" providerId="AD" clId="Web-{E3272558-2541-DCDF-F279-F527313F16DE}" dt="2024-11-09T09:16:23.013" v="0"/>
        <pc:sldMkLst>
          <pc:docMk/>
          <pc:sldMk cId="1802331019" sldId="277"/>
        </pc:sldMkLst>
      </pc:sldChg>
    </pc:docChg>
  </pc:docChgLst>
  <pc:docChgLst>
    <pc:chgData name="Liz Duffield" userId="50b9f367-b9cd-47af-b655-296e5c53e71f" providerId="ADAL" clId="{C64E8B89-74B4-4928-89EB-BA0774B73DBD}"/>
    <pc:docChg chg="custSel delSld modSld">
      <pc:chgData name="Liz Duffield" userId="50b9f367-b9cd-47af-b655-296e5c53e71f" providerId="ADAL" clId="{C64E8B89-74B4-4928-89EB-BA0774B73DBD}" dt="2024-11-09T09:18:31.938" v="14" actId="207"/>
      <pc:docMkLst>
        <pc:docMk/>
      </pc:docMkLst>
      <pc:sldChg chg="addSp delSp modSp mod">
        <pc:chgData name="Liz Duffield" userId="50b9f367-b9cd-47af-b655-296e5c53e71f" providerId="ADAL" clId="{C64E8B89-74B4-4928-89EB-BA0774B73DBD}" dt="2024-11-09T09:18:31.938" v="14" actId="207"/>
        <pc:sldMkLst>
          <pc:docMk/>
          <pc:sldMk cId="1192027202" sldId="274"/>
        </pc:sldMkLst>
        <pc:spChg chg="add mod">
          <ac:chgData name="Liz Duffield" userId="50b9f367-b9cd-47af-b655-296e5c53e71f" providerId="ADAL" clId="{C64E8B89-74B4-4928-89EB-BA0774B73DBD}" dt="2024-11-09T09:18:31.938" v="14" actId="207"/>
          <ac:spMkLst>
            <pc:docMk/>
            <pc:sldMk cId="1192027202" sldId="274"/>
            <ac:spMk id="6" creationId="{F030EF37-583D-422A-55B2-B36FF3813163}"/>
          </ac:spMkLst>
        </pc:spChg>
        <pc:spChg chg="add mod">
          <ac:chgData name="Liz Duffield" userId="50b9f367-b9cd-47af-b655-296e5c53e71f" providerId="ADAL" clId="{C64E8B89-74B4-4928-89EB-BA0774B73DBD}" dt="2024-11-09T09:17:50.827" v="9" actId="208"/>
          <ac:spMkLst>
            <pc:docMk/>
            <pc:sldMk cId="1192027202" sldId="274"/>
            <ac:spMk id="13" creationId="{9B03DDAE-0B71-1EAB-23E1-BB2B72EA96CA}"/>
          </ac:spMkLst>
        </pc:spChg>
        <pc:spChg chg="add mod">
          <ac:chgData name="Liz Duffield" userId="50b9f367-b9cd-47af-b655-296e5c53e71f" providerId="ADAL" clId="{C64E8B89-74B4-4928-89EB-BA0774B73DBD}" dt="2024-11-09T09:18:07.031" v="10" actId="208"/>
          <ac:spMkLst>
            <pc:docMk/>
            <pc:sldMk cId="1192027202" sldId="274"/>
            <ac:spMk id="14" creationId="{3406134C-D949-D1AB-E234-081695E56B81}"/>
          </ac:spMkLst>
        </pc:spChg>
        <pc:picChg chg="add mod">
          <ac:chgData name="Liz Duffield" userId="50b9f367-b9cd-47af-b655-296e5c53e71f" providerId="ADAL" clId="{C64E8B89-74B4-4928-89EB-BA0774B73DBD}" dt="2024-11-09T09:17:21.488" v="4"/>
          <ac:picMkLst>
            <pc:docMk/>
            <pc:sldMk cId="1192027202" sldId="274"/>
            <ac:picMk id="5" creationId="{27DA73AE-5537-5667-274F-1BDCF065DFD8}"/>
          </ac:picMkLst>
        </pc:picChg>
        <pc:picChg chg="del">
          <ac:chgData name="Liz Duffield" userId="50b9f367-b9cd-47af-b655-296e5c53e71f" providerId="ADAL" clId="{C64E8B89-74B4-4928-89EB-BA0774B73DBD}" dt="2024-11-09T09:17:07.747" v="0" actId="478"/>
          <ac:picMkLst>
            <pc:docMk/>
            <pc:sldMk cId="1192027202" sldId="274"/>
            <ac:picMk id="8" creationId="{4B0DF0DC-44A7-97C6-9B70-C5F61848D71B}"/>
          </ac:picMkLst>
        </pc:picChg>
      </pc:sldChg>
      <pc:sldChg chg="delSp del mod">
        <pc:chgData name="Liz Duffield" userId="50b9f367-b9cd-47af-b655-296e5c53e71f" providerId="ADAL" clId="{C64E8B89-74B4-4928-89EB-BA0774B73DBD}" dt="2024-11-09T09:18:11.207" v="11" actId="47"/>
        <pc:sldMkLst>
          <pc:docMk/>
          <pc:sldMk cId="1802331019" sldId="277"/>
        </pc:sldMkLst>
        <pc:spChg chg="del">
          <ac:chgData name="Liz Duffield" userId="50b9f367-b9cd-47af-b655-296e5c53e71f" providerId="ADAL" clId="{C64E8B89-74B4-4928-89EB-BA0774B73DBD}" dt="2024-11-09T09:17:15.721" v="1" actId="21"/>
          <ac:spMkLst>
            <pc:docMk/>
            <pc:sldMk cId="1802331019" sldId="277"/>
            <ac:spMk id="6" creationId="{F030EF37-583D-422A-55B2-B36FF3813163}"/>
          </ac:spMkLst>
        </pc:spChg>
        <pc:spChg chg="del">
          <ac:chgData name="Liz Duffield" userId="50b9f367-b9cd-47af-b655-296e5c53e71f" providerId="ADAL" clId="{C64E8B89-74B4-4928-89EB-BA0774B73DBD}" dt="2024-11-09T09:17:35.576" v="7" actId="21"/>
          <ac:spMkLst>
            <pc:docMk/>
            <pc:sldMk cId="1802331019" sldId="277"/>
            <ac:spMk id="13" creationId="{9B03DDAE-0B71-1EAB-23E1-BB2B72EA96CA}"/>
          </ac:spMkLst>
        </pc:spChg>
        <pc:spChg chg="del">
          <ac:chgData name="Liz Duffield" userId="50b9f367-b9cd-47af-b655-296e5c53e71f" providerId="ADAL" clId="{C64E8B89-74B4-4928-89EB-BA0774B73DBD}" dt="2024-11-09T09:17:30.342" v="5" actId="21"/>
          <ac:spMkLst>
            <pc:docMk/>
            <pc:sldMk cId="1802331019" sldId="277"/>
            <ac:spMk id="14" creationId="{3406134C-D949-D1AB-E234-081695E56B81}"/>
          </ac:spMkLst>
        </pc:spChg>
        <pc:picChg chg="del">
          <ac:chgData name="Liz Duffield" userId="50b9f367-b9cd-47af-b655-296e5c53e71f" providerId="ADAL" clId="{C64E8B89-74B4-4928-89EB-BA0774B73DBD}" dt="2024-11-09T09:17:20.217" v="3" actId="21"/>
          <ac:picMkLst>
            <pc:docMk/>
            <pc:sldMk cId="1802331019" sldId="277"/>
            <ac:picMk id="5" creationId="{27DA73AE-5537-5667-274F-1BDCF065DFD8}"/>
          </ac:picMkLst>
        </pc:picChg>
      </pc:sldChg>
    </pc:docChg>
  </pc:docChgLst>
  <pc:docChgLst>
    <pc:chgData name="Liz Duffield" userId="50b9f367-b9cd-47af-b655-296e5c53e71f" providerId="ADAL" clId="{0C3B6070-520E-4F44-8C04-19DCF9EAC20A}"/>
    <pc:docChg chg="custSel modSld modNotesMaster">
      <pc:chgData name="Liz Duffield" userId="50b9f367-b9cd-47af-b655-296e5c53e71f" providerId="ADAL" clId="{0C3B6070-520E-4F44-8C04-19DCF9EAC20A}" dt="2025-03-13T16:26:14.990" v="755" actId="20577"/>
      <pc:docMkLst>
        <pc:docMk/>
      </pc:docMkLst>
      <pc:sldChg chg="modSp mod">
        <pc:chgData name="Liz Duffield" userId="50b9f367-b9cd-47af-b655-296e5c53e71f" providerId="ADAL" clId="{0C3B6070-520E-4F44-8C04-19DCF9EAC20A}" dt="2025-03-13T16:26:14.990" v="755" actId="20577"/>
        <pc:sldMkLst>
          <pc:docMk/>
          <pc:sldMk cId="4023914883" sldId="270"/>
        </pc:sldMkLst>
        <pc:graphicFrameChg chg="modGraphic">
          <ac:chgData name="Liz Duffield" userId="50b9f367-b9cd-47af-b655-296e5c53e71f" providerId="ADAL" clId="{0C3B6070-520E-4F44-8C04-19DCF9EAC20A}" dt="2025-03-13T16:26:14.990" v="755" actId="20577"/>
          <ac:graphicFrameMkLst>
            <pc:docMk/>
            <pc:sldMk cId="4023914883" sldId="270"/>
            <ac:graphicFrameMk id="2" creationId="{36C8D21B-F8C6-8AA3-26C3-248A3ACE93EC}"/>
          </ac:graphicFrameMkLst>
        </pc:graphicFrameChg>
      </pc:sldChg>
      <pc:sldChg chg="modSp mod">
        <pc:chgData name="Liz Duffield" userId="50b9f367-b9cd-47af-b655-296e5c53e71f" providerId="ADAL" clId="{0C3B6070-520E-4F44-8C04-19DCF9EAC20A}" dt="2025-03-13T16:17:37.055" v="434" actId="20577"/>
        <pc:sldMkLst>
          <pc:docMk/>
          <pc:sldMk cId="2289765663" sldId="271"/>
        </pc:sldMkLst>
        <pc:graphicFrameChg chg="modGraphic">
          <ac:chgData name="Liz Duffield" userId="50b9f367-b9cd-47af-b655-296e5c53e71f" providerId="ADAL" clId="{0C3B6070-520E-4F44-8C04-19DCF9EAC20A}" dt="2025-03-13T16:17:37.055" v="434" actId="20577"/>
          <ac:graphicFrameMkLst>
            <pc:docMk/>
            <pc:sldMk cId="2289765663" sldId="271"/>
            <ac:graphicFrameMk id="2" creationId="{36C8D21B-F8C6-8AA3-26C3-248A3ACE93EC}"/>
          </ac:graphicFrameMkLst>
        </pc:graphicFrameChg>
      </pc:sldChg>
      <pc:sldChg chg="modSp mod">
        <pc:chgData name="Liz Duffield" userId="50b9f367-b9cd-47af-b655-296e5c53e71f" providerId="ADAL" clId="{0C3B6070-520E-4F44-8C04-19DCF9EAC20A}" dt="2025-03-13T16:18:05.846" v="438" actId="14100"/>
        <pc:sldMkLst>
          <pc:docMk/>
          <pc:sldMk cId="952807796" sldId="272"/>
        </pc:sldMkLst>
        <pc:graphicFrameChg chg="mod modGraphic">
          <ac:chgData name="Liz Duffield" userId="50b9f367-b9cd-47af-b655-296e5c53e71f" providerId="ADAL" clId="{0C3B6070-520E-4F44-8C04-19DCF9EAC20A}" dt="2025-03-13T16:18:05.846" v="438" actId="14100"/>
          <ac:graphicFrameMkLst>
            <pc:docMk/>
            <pc:sldMk cId="952807796" sldId="272"/>
            <ac:graphicFrameMk id="2" creationId="{36C8D21B-F8C6-8AA3-26C3-248A3ACE93EC}"/>
          </ac:graphicFrameMkLst>
        </pc:graphicFrameChg>
      </pc:sldChg>
    </pc:docChg>
  </pc:docChgLst>
  <pc:docChgLst>
    <pc:chgData name="Claire McMurdo" userId="S::cmcmurdo@stbegas.bhcet.org.uk::b8ae747d-61ec-40d3-82cb-19f312003c8e" providerId="AD" clId="Web-{0CCC3360-CA80-0948-E7E6-64A88DFE3582}"/>
    <pc:docChg chg="addSld modSld">
      <pc:chgData name="Claire McMurdo" userId="S::cmcmurdo@stbegas.bhcet.org.uk::b8ae747d-61ec-40d3-82cb-19f312003c8e" providerId="AD" clId="Web-{0CCC3360-CA80-0948-E7E6-64A88DFE3582}" dt="2024-10-23T14:42:54.816" v="1"/>
      <pc:docMkLst>
        <pc:docMk/>
      </pc:docMkLst>
      <pc:sldChg chg="delSp">
        <pc:chgData name="Claire McMurdo" userId="S::cmcmurdo@stbegas.bhcet.org.uk::b8ae747d-61ec-40d3-82cb-19f312003c8e" providerId="AD" clId="Web-{0CCC3360-CA80-0948-E7E6-64A88DFE3582}" dt="2024-10-23T14:42:54.816" v="1"/>
        <pc:sldMkLst>
          <pc:docMk/>
          <pc:sldMk cId="1192027202" sldId="274"/>
        </pc:sldMkLst>
        <pc:spChg chg="del">
          <ac:chgData name="Claire McMurdo" userId="S::cmcmurdo@stbegas.bhcet.org.uk::b8ae747d-61ec-40d3-82cb-19f312003c8e" providerId="AD" clId="Web-{0CCC3360-CA80-0948-E7E6-64A88DFE3582}" dt="2024-10-23T14:42:54.816" v="1"/>
          <ac:spMkLst>
            <pc:docMk/>
            <pc:sldMk cId="1192027202" sldId="274"/>
            <ac:spMk id="8" creationId="{84FF7A6A-169B-FA56-B532-2E57CEB5FF61}"/>
          </ac:spMkLst>
        </pc:spChg>
      </pc:sldChg>
      <pc:sldChg chg="add replId">
        <pc:chgData name="Claire McMurdo" userId="S::cmcmurdo@stbegas.bhcet.org.uk::b8ae747d-61ec-40d3-82cb-19f312003c8e" providerId="AD" clId="Web-{0CCC3360-CA80-0948-E7E6-64A88DFE3582}" dt="2024-10-23T14:42:44.456" v="0"/>
        <pc:sldMkLst>
          <pc:docMk/>
          <pc:sldMk cId="2480389641" sldId="282"/>
        </pc:sldMkLst>
      </pc:sldChg>
    </pc:docChg>
  </pc:docChgLst>
  <pc:docChgLst>
    <pc:chgData name="Helen Norman" userId="S::hnorman@stbegas.bhcet.org.uk::601b7593-3737-4223-a880-a828dd9f00e1" providerId="AD" clId="Web-{1BF8A56D-19E1-6331-E9FE-00EC0B8C89AC}"/>
    <pc:docChg chg="modSld">
      <pc:chgData name="Helen Norman" userId="S::hnorman@stbegas.bhcet.org.uk::601b7593-3737-4223-a880-a828dd9f00e1" providerId="AD" clId="Web-{1BF8A56D-19E1-6331-E9FE-00EC0B8C89AC}" dt="2024-09-10T15:30:03.634" v="3" actId="20577"/>
      <pc:docMkLst>
        <pc:docMk/>
      </pc:docMkLst>
      <pc:sldChg chg="modSp">
        <pc:chgData name="Helen Norman" userId="S::hnorman@stbegas.bhcet.org.uk::601b7593-3737-4223-a880-a828dd9f00e1" providerId="AD" clId="Web-{1BF8A56D-19E1-6331-E9FE-00EC0B8C89AC}" dt="2024-09-10T15:30:03.634" v="3" actId="20577"/>
        <pc:sldMkLst>
          <pc:docMk/>
          <pc:sldMk cId="1173082991" sldId="262"/>
        </pc:sldMkLst>
        <pc:spChg chg="mod">
          <ac:chgData name="Helen Norman" userId="S::hnorman@stbegas.bhcet.org.uk::601b7593-3737-4223-a880-a828dd9f00e1" providerId="AD" clId="Web-{1BF8A56D-19E1-6331-E9FE-00EC0B8C89AC}" dt="2024-09-10T15:30:03.634" v="3" actId="20577"/>
          <ac:spMkLst>
            <pc:docMk/>
            <pc:sldMk cId="1173082991" sldId="262"/>
            <ac:spMk id="7" creationId="{77CE0C48-28D3-ABC5-76B0-48B11989B2CB}"/>
          </ac:spMkLst>
        </pc:spChg>
      </pc:sldChg>
    </pc:docChg>
  </pc:docChgLst>
  <pc:docChgLst>
    <pc:chgData name="Liz Duffield" userId="S::lduffield@stbegas.bhcet.org.uk::50b9f367-b9cd-47af-b655-296e5c53e71f" providerId="AD" clId="Web-{46ED515A-4250-A281-D9E1-DB132A8EF482}"/>
    <pc:docChg chg="modSld">
      <pc:chgData name="Liz Duffield" userId="S::lduffield@stbegas.bhcet.org.uk::50b9f367-b9cd-47af-b655-296e5c53e71f" providerId="AD" clId="Web-{46ED515A-4250-A281-D9E1-DB132A8EF482}" dt="2025-03-14T13:19:00.341" v="1"/>
      <pc:docMkLst>
        <pc:docMk/>
      </pc:docMkLst>
      <pc:sldChg chg="modSp">
        <pc:chgData name="Liz Duffield" userId="S::lduffield@stbegas.bhcet.org.uk::50b9f367-b9cd-47af-b655-296e5c53e71f" providerId="AD" clId="Web-{46ED515A-4250-A281-D9E1-DB132A8EF482}" dt="2025-03-14T13:19:00.341" v="1"/>
        <pc:sldMkLst>
          <pc:docMk/>
          <pc:sldMk cId="4023914883" sldId="270"/>
        </pc:sldMkLst>
        <pc:graphicFrameChg chg="mod modGraphic">
          <ac:chgData name="Liz Duffield" userId="S::lduffield@stbegas.bhcet.org.uk::50b9f367-b9cd-47af-b655-296e5c53e71f" providerId="AD" clId="Web-{46ED515A-4250-A281-D9E1-DB132A8EF482}" dt="2025-03-14T13:19:00.341" v="1"/>
          <ac:graphicFrameMkLst>
            <pc:docMk/>
            <pc:sldMk cId="4023914883" sldId="270"/>
            <ac:graphicFrameMk id="2" creationId="{36C8D21B-F8C6-8AA3-26C3-248A3ACE93EC}"/>
          </ac:graphicFrameMkLst>
        </pc:graphicFrameChg>
      </pc:sldChg>
    </pc:docChg>
  </pc:docChgLst>
  <pc:docChgLst>
    <pc:chgData name="Claire McMurdo" userId="b8ae747d-61ec-40d3-82cb-19f312003c8e" providerId="ADAL" clId="{8ED2D7EE-6A36-49EA-BA6B-CC086C994E1D}"/>
    <pc:docChg chg="custSel modSld">
      <pc:chgData name="Claire McMurdo" userId="b8ae747d-61ec-40d3-82cb-19f312003c8e" providerId="ADAL" clId="{8ED2D7EE-6A36-49EA-BA6B-CC086C994E1D}" dt="2024-10-23T14:44:54.890" v="23" actId="1076"/>
      <pc:docMkLst>
        <pc:docMk/>
      </pc:docMkLst>
      <pc:sldChg chg="addSp delSp modSp mod">
        <pc:chgData name="Claire McMurdo" userId="b8ae747d-61ec-40d3-82cb-19f312003c8e" providerId="ADAL" clId="{8ED2D7EE-6A36-49EA-BA6B-CC086C994E1D}" dt="2024-10-23T14:44:54.890" v="23" actId="1076"/>
        <pc:sldMkLst>
          <pc:docMk/>
          <pc:sldMk cId="1192027202" sldId="274"/>
        </pc:sldMkLst>
        <pc:spChg chg="del mod">
          <ac:chgData name="Claire McMurdo" userId="b8ae747d-61ec-40d3-82cb-19f312003c8e" providerId="ADAL" clId="{8ED2D7EE-6A36-49EA-BA6B-CC086C994E1D}" dt="2024-10-23T14:44:17.290" v="17" actId="478"/>
          <ac:spMkLst>
            <pc:docMk/>
            <pc:sldMk cId="1192027202" sldId="274"/>
            <ac:spMk id="2" creationId="{263EF5FF-E2FF-1062-5E12-EB55A491FEFE}"/>
          </ac:spMkLst>
        </pc:spChg>
        <pc:spChg chg="add mod">
          <ac:chgData name="Claire McMurdo" userId="b8ae747d-61ec-40d3-82cb-19f312003c8e" providerId="ADAL" clId="{8ED2D7EE-6A36-49EA-BA6B-CC086C994E1D}" dt="2024-10-23T14:44:11.546" v="15" actId="207"/>
          <ac:spMkLst>
            <pc:docMk/>
            <pc:sldMk cId="1192027202" sldId="274"/>
            <ac:spMk id="4" creationId="{69D939D2-9469-E77C-D2A6-53B34A8C3BFF}"/>
          </ac:spMkLst>
        </pc:spChg>
        <pc:picChg chg="del">
          <ac:chgData name="Claire McMurdo" userId="b8ae747d-61ec-40d3-82cb-19f312003c8e" providerId="ADAL" clId="{8ED2D7EE-6A36-49EA-BA6B-CC086C994E1D}" dt="2024-10-23T14:44:20.030" v="18" actId="478"/>
          <ac:picMkLst>
            <pc:docMk/>
            <pc:sldMk cId="1192027202" sldId="274"/>
            <ac:picMk id="5" creationId="{C8AA4F14-20AF-B926-DE91-461EA23B89F8}"/>
          </ac:picMkLst>
        </pc:picChg>
        <pc:picChg chg="del">
          <ac:chgData name="Claire McMurdo" userId="b8ae747d-61ec-40d3-82cb-19f312003c8e" providerId="ADAL" clId="{8ED2D7EE-6A36-49EA-BA6B-CC086C994E1D}" dt="2024-10-23T14:44:46.770" v="21" actId="478"/>
          <ac:picMkLst>
            <pc:docMk/>
            <pc:sldMk cId="1192027202" sldId="274"/>
            <ac:picMk id="6" creationId="{E7D1C6E4-1771-9F81-DB79-B2182A19AFEF}"/>
          </ac:picMkLst>
        </pc:picChg>
        <pc:picChg chg="add mod">
          <ac:chgData name="Claire McMurdo" userId="b8ae747d-61ec-40d3-82cb-19f312003c8e" providerId="ADAL" clId="{8ED2D7EE-6A36-49EA-BA6B-CC086C994E1D}" dt="2024-10-23T14:44:54.890" v="23" actId="1076"/>
          <ac:picMkLst>
            <pc:docMk/>
            <pc:sldMk cId="1192027202" sldId="274"/>
            <ac:picMk id="8" creationId="{4B0DF0DC-44A7-97C6-9B70-C5F61848D7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041D79-6266-4C44-AC83-61E8EF9CBEC6}" type="datetimeFigureOut">
              <a:rPr lang="en-GB" smtClean="0"/>
              <a:t>14/03/2025</a:t>
            </a:fld>
            <a:endParaRPr lang="en-GB"/>
          </a:p>
        </p:txBody>
      </p:sp>
      <p:sp>
        <p:nvSpPr>
          <p:cNvPr id="4" name="Slide Image Placeholder 3"/>
          <p:cNvSpPr>
            <a:spLocks noGrp="1" noRot="1" noChangeAspect="1"/>
          </p:cNvSpPr>
          <p:nvPr>
            <p:ph type="sldImg" idx="2"/>
          </p:nvPr>
        </p:nvSpPr>
        <p:spPr>
          <a:xfrm>
            <a:off x="2395538" y="1162050"/>
            <a:ext cx="221932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14/03/2025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14/03/2025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14/03/2025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14/03/2025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14/03/2025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14/03/2025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png"/><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holding hands and running on a beach&#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stretch>
            <a:fillRect/>
          </a:stretch>
        </p:blipFill>
        <p:spPr>
          <a:xfrm>
            <a:off x="-15999" y="4264363"/>
            <a:ext cx="7556014" cy="5039784"/>
          </a:xfrm>
          <a:prstGeom prst="rect">
            <a:avLst/>
          </a:prstGeom>
        </p:spPr>
      </p:pic>
      <p:pic>
        <p:nvPicPr>
          <p:cNvPr id="4" name="Picture 3" descr="A green and black background with a logo and a black rectangle&#10;&#10;Description automatically generated">
            <a:extLst>
              <a:ext uri="{FF2B5EF4-FFF2-40B4-BE49-F238E27FC236}">
                <a16:creationId xmlns:a16="http://schemas.microsoft.com/office/drawing/2014/main" id="{45D2B020-B167-E17A-9046-62904F697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PSHE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St Bega's</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b="1">
                <a:solidFill>
                  <a:schemeClr val="bg1"/>
                </a:solidFill>
                <a:latin typeface="Open Sans"/>
                <a:ea typeface="Open Sans"/>
                <a:cs typeface="Open Sans"/>
              </a:rPr>
              <a:t>Catholic Primary School</a:t>
            </a:r>
          </a:p>
        </p:txBody>
      </p:sp>
      <p:sp>
        <p:nvSpPr>
          <p:cNvPr id="8" name="TextBox 7">
            <a:extLst>
              <a:ext uri="{FF2B5EF4-FFF2-40B4-BE49-F238E27FC236}">
                <a16:creationId xmlns:a16="http://schemas.microsoft.com/office/drawing/2014/main" id="{435F4B52-88B6-CC34-B8A2-FD9B56FE36AC}"/>
              </a:ext>
            </a:extLst>
          </p:cNvPr>
          <p:cNvSpPr txBox="1"/>
          <p:nvPr/>
        </p:nvSpPr>
        <p:spPr>
          <a:xfrm>
            <a:off x="0" y="9996882"/>
            <a:ext cx="7559675" cy="461665"/>
          </a:xfrm>
          <a:prstGeom prst="rect">
            <a:avLst/>
          </a:prstGeom>
          <a:noFill/>
        </p:spPr>
        <p:txBody>
          <a:bodyPr wrap="square" lIns="91440" tIns="45720" rIns="91440" bIns="45720"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a:ea typeface="Open Sans"/>
                <a:cs typeface="Open Sans"/>
              </a:rPr>
              <a:t>Love one another as I have loved you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Calibri"/>
              </a:rPr>
              <a:t>SUPPLEMENTARY </a:t>
            </a:r>
            <a:r>
              <a:rPr lang="en-GB" sz="2000" b="1">
                <a:solidFill>
                  <a:schemeClr val="bg1"/>
                </a:solidFill>
                <a:latin typeface="Calibri"/>
                <a:ea typeface="Calibri" panose="020F0502020204030204" pitchFamily="34" charset="0"/>
                <a:cs typeface="Times New Roman"/>
              </a:rPr>
              <a:t>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574122641"/>
              </p:ext>
            </p:extLst>
          </p:nvPr>
        </p:nvGraphicFramePr>
        <p:xfrm>
          <a:off x="134914" y="1110395"/>
          <a:ext cx="7327961" cy="9223276"/>
        </p:xfrm>
        <a:graphic>
          <a:graphicData uri="http://schemas.openxmlformats.org/drawingml/2006/table">
            <a:tbl>
              <a:tblPr firstRow="1" bandRow="1">
                <a:tableStyleId>{6E25E649-3F16-4E02-A733-19D2CDBF48F0}</a:tableStyleId>
              </a:tblPr>
              <a:tblGrid>
                <a:gridCol w="806143">
                  <a:extLst>
                    <a:ext uri="{9D8B030D-6E8A-4147-A177-3AD203B41FA5}">
                      <a16:colId xmlns:a16="http://schemas.microsoft.com/office/drawing/2014/main" val="4246994570"/>
                    </a:ext>
                  </a:extLst>
                </a:gridCol>
                <a:gridCol w="561856">
                  <a:extLst>
                    <a:ext uri="{9D8B030D-6E8A-4147-A177-3AD203B41FA5}">
                      <a16:colId xmlns:a16="http://schemas.microsoft.com/office/drawing/2014/main" val="4071917207"/>
                    </a:ext>
                  </a:extLst>
                </a:gridCol>
                <a:gridCol w="1932681">
                  <a:extLst>
                    <a:ext uri="{9D8B030D-6E8A-4147-A177-3AD203B41FA5}">
                      <a16:colId xmlns:a16="http://schemas.microsoft.com/office/drawing/2014/main" val="1240094198"/>
                    </a:ext>
                  </a:extLst>
                </a:gridCol>
                <a:gridCol w="1932681">
                  <a:extLst>
                    <a:ext uri="{9D8B030D-6E8A-4147-A177-3AD203B41FA5}">
                      <a16:colId xmlns:a16="http://schemas.microsoft.com/office/drawing/2014/main" val="4190830973"/>
                    </a:ext>
                  </a:extLst>
                </a:gridCol>
                <a:gridCol w="2094600">
                  <a:extLst>
                    <a:ext uri="{9D8B030D-6E8A-4147-A177-3AD203B41FA5}">
                      <a16:colId xmlns:a16="http://schemas.microsoft.com/office/drawing/2014/main" val="287625695"/>
                    </a:ext>
                  </a:extLst>
                </a:gridCol>
              </a:tblGrid>
              <a:tr h="255341">
                <a:tc gridSpan="5">
                  <a:txBody>
                    <a:bodyPr/>
                    <a:lstStyle/>
                    <a:p>
                      <a:pPr lvl="0" algn="ctr">
                        <a:buNone/>
                      </a:pPr>
                      <a:r>
                        <a:rPr lang="en-GB" sz="1000" b="1" i="0" u="none" strike="noStrike" noProof="0">
                          <a:solidFill>
                            <a:srgbClr val="FFFFFF"/>
                          </a:solidFill>
                          <a:latin typeface="Calibri"/>
                        </a:rPr>
                        <a:t>Curriculum Coverage</a:t>
                      </a:r>
                      <a:endParaRPr lang="en-US" sz="1000">
                        <a:latin typeface="Calibri"/>
                      </a:endParaRPr>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28575">
                      <a:solidFill>
                        <a:schemeClr val="bg1"/>
                      </a:solidFill>
                    </a:lnL>
                    <a:lnR w="28575">
                      <a:solidFill>
                        <a:schemeClr val="bg1"/>
                      </a:solidFill>
                    </a:lnR>
                    <a:lnT w="28575">
                      <a:solidFill>
                        <a:schemeClr val="bg1"/>
                      </a:solidFill>
                    </a:lnT>
                    <a:lnB w="28575" cap="flat" cmpd="sng" algn="ctr">
                      <a:solidFill>
                        <a:schemeClr val="bg1"/>
                      </a:solidFill>
                      <a:prstDash val="solid"/>
                      <a:round/>
                      <a:headEnd type="none" w="med" len="med"/>
                      <a:tailEnd type="none" w="med" len="med"/>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736854811"/>
                  </a:ext>
                </a:extLst>
              </a:tr>
              <a:tr h="231022">
                <a:tc>
                  <a:txBody>
                    <a:bodyPr/>
                    <a:lstStyle/>
                    <a:p>
                      <a:pPr lvl="0" algn="ctr">
                        <a:buNone/>
                      </a:pPr>
                      <a:r>
                        <a:rPr lang="en-GB" sz="1000" b="1">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a:solidFill>
                            <a:schemeClr val="bg1"/>
                          </a:solidFill>
                          <a:latin typeface="Calibri"/>
                          <a:ea typeface="Open Sans"/>
                          <a:cs typeface="Open Sans"/>
                        </a:rPr>
                        <a:t>Year </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2767319">
                <a:tc rowSpan="2">
                  <a:txBody>
                    <a:bodyPr/>
                    <a:lstStyle/>
                    <a:p>
                      <a:pPr lvl="0" algn="ctr">
                        <a:buNone/>
                      </a:pPr>
                      <a:r>
                        <a:rPr lang="en-GB" sz="1000" b="1" kern="1200">
                          <a:solidFill>
                            <a:schemeClr val="dk1"/>
                          </a:solidFill>
                          <a:effectLst/>
                          <a:latin typeface="+mn-lt"/>
                          <a:ea typeface="+mn-ea"/>
                          <a:cs typeface="+mn-cs"/>
                        </a:rPr>
                        <a:t>LKS2</a:t>
                      </a:r>
                    </a:p>
                  </a:txBody>
                  <a:tcPr anchor="ctr">
                    <a:lnL w="6350">
                      <a:solidFill>
                        <a:schemeClr val="accent6"/>
                      </a:solidFill>
                    </a:lnL>
                    <a:lnR w="6350">
                      <a:solidFill>
                        <a:schemeClr val="accent6"/>
                      </a:solidFill>
                    </a:lnR>
                    <a:lnT w="12700">
                      <a:solidFill>
                        <a:schemeClr val="accent6"/>
                      </a:solidFill>
                    </a:lnT>
                    <a:lnB w="6350">
                      <a:solidFill>
                        <a:schemeClr val="accent6"/>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3</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Get up! (M1 U1)</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Sacraments  (M1 U1)</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Jesus, my Friend (M2 U1)</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Friends, Family and Others (M2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Self-image and Online Identify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Where Does Money Come From</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Dental Hygiene and Healthy Eating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Bullying and Friendship</a:t>
                      </a:r>
                    </a:p>
                    <a:p>
                      <a:pPr marL="0" indent="0" algn="ctr">
                        <a:lnSpc>
                          <a:spcPct val="150000"/>
                        </a:lnSpc>
                        <a:spcAft>
                          <a:spcPts val="0"/>
                        </a:spcAft>
                        <a:buFont typeface="Arial" panose="020B0604020202020204" pitchFamily="34" charset="0"/>
                        <a:buNone/>
                      </a:pP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rgbClr val="FFC000"/>
                          </a:solidFill>
                          <a:effectLst/>
                          <a:latin typeface="Calibri"/>
                          <a:ea typeface="Calibri"/>
                          <a:cs typeface="Times New Roman"/>
                        </a:rPr>
                        <a:t>When Things Feel Bad  (M2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Sharing Online (M2 U3)</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Chatting Online (M2 U3)</a:t>
                      </a:r>
                      <a:endParaRPr lang="en-GB" sz="1000" b="1">
                        <a:solidFill>
                          <a:schemeClr val="accent6">
                            <a:lumMod val="75000"/>
                          </a:schemeClr>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Safe in my Body (M2 U4)</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Drugs, Alcohol, Tobacco (M2 U4)</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First Aid Heroes (M2 U4)</a:t>
                      </a:r>
                      <a:endParaRPr lang="en-GB" sz="1000" b="1">
                        <a:solidFill>
                          <a:schemeClr val="accent6"/>
                        </a:solidFill>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Online Relationships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Ways to Pay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Talking about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Impact</a:t>
                      </a:r>
                      <a:endParaRPr lang="en-GB" sz="1000" b="1">
                        <a:effectLs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Community of Love (M3 U1)</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the Church? (M3 U1)</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How Do I Love Others?  (M3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Online Reputation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Online Bullying</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panose="020F0502020204030204" pitchFamily="34" charset="0"/>
                          <a:cs typeface="Times New Roman"/>
                        </a:rPr>
                        <a:t>THINK – Road Safety</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Reasons to Borrow</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Looking After Our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effectLst/>
                          <a:latin typeface="Calibri"/>
                          <a:ea typeface="Calibri" panose="020F0502020204030204" pitchFamily="34" charset="0"/>
                          <a:cs typeface="Times New Roman"/>
                        </a:rPr>
                        <a:t>Courtesy and Manners</a:t>
                      </a:r>
                    </a:p>
                    <a:p>
                      <a:pPr marL="45720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298072">
                <a:tc vMerge="1">
                  <a:txBody>
                    <a:bodyPr/>
                    <a:lstStyle/>
                    <a:p>
                      <a:endParaRPr lang="en-US"/>
                    </a:p>
                  </a:txBody>
                  <a:tcPr anchor="ctr">
                    <a:lnL w="28575">
                      <a:solidFill>
                        <a:schemeClr val="bg1"/>
                      </a:solidFill>
                    </a:lnL>
                    <a:lnR w="28575">
                      <a:solidFill>
                        <a:schemeClr val="bg1"/>
                      </a:solidFill>
                    </a:lnR>
                    <a:lnT w="28575">
                      <a:solidFill>
                        <a:schemeClr val="bg1"/>
                      </a:solidFill>
                    </a:lnT>
                    <a:lnB w="28575">
                      <a:solidFill>
                        <a:schemeClr val="bg1"/>
                      </a:solidFill>
                    </a:lnB>
                    <a:lnTlToBr w="0">
                      <a:noFill/>
                    </a:lnTlToBr>
                    <a:lnBlToTr w="0">
                      <a:noFill/>
                    </a:lnBlToTr>
                    <a:solidFill>
                      <a:srgbClr val="DDFFD5"/>
                    </a:solidFill>
                  </a:tcPr>
                </a:tc>
                <a:tc>
                  <a:txBody>
                    <a:bodyPr/>
                    <a:lstStyle/>
                    <a:p>
                      <a:pPr algn="ctr"/>
                      <a:r>
                        <a:rPr lang="en-GB" sz="1000" b="1" kern="1200">
                          <a:solidFill>
                            <a:schemeClr val="dk1"/>
                          </a:solidFill>
                          <a:effectLst/>
                          <a:latin typeface="+mn-lt"/>
                          <a:ea typeface="+mn-ea"/>
                          <a:cs typeface="+mn-cs"/>
                        </a:rPr>
                        <a:t>Year 4</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Story Sessions – Get Up! (M1 U1)</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The Sacraments (M1 U1)</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We Don’t Have To Be The Same  (M1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Respecting Our Bodies (M1 U2)</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is Puberty?  (M1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Managing Online Information</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Spending Decisions</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Understanding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lumMod val="75000"/>
                            </a:schemeClr>
                          </a:solidFill>
                          <a:effectLst/>
                          <a:latin typeface="Calibri"/>
                          <a:ea typeface="Calibri"/>
                          <a:cs typeface="Times New Roman"/>
                        </a:rPr>
                        <a:t>Bullying and Mental Wellbeing</a:t>
                      </a: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Changing Bodies (M1 U2)</a:t>
                      </a: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a:cs typeface="Times New Roman"/>
                        </a:rPr>
                        <a:t>What Am I Looking At? (M1 U3)</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7030A0"/>
                          </a:solidFill>
                          <a:effectLst/>
                          <a:latin typeface="Calibri"/>
                          <a:ea typeface="Calibri"/>
                          <a:cs typeface="Times New Roman"/>
                        </a:rPr>
                        <a:t>I am Thankful (M1 U3)</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Lifecycles  (M1 U4)</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Time for Everything (M1 U4)</a:t>
                      </a:r>
                    </a:p>
                    <a:p>
                      <a:pPr marL="0" lvl="0" indent="0" algn="ctr">
                        <a:lnSpc>
                          <a:spcPct val="150000"/>
                        </a:lnSpc>
                        <a:spcAft>
                          <a:spcPts val="0"/>
                        </a:spcAft>
                        <a:buFont typeface="Symbol" panose="05050102010706020507" pitchFamily="18" charset="2"/>
                        <a:buNone/>
                      </a:pPr>
                      <a:r>
                        <a:rPr lang="en-GB" sz="1000" b="1">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a:cs typeface="Times New Roman"/>
                        </a:rPr>
                        <a:t>Privacy and Security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a:cs typeface="Times New Roman"/>
                        </a:rPr>
                        <a:t>Advertising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Emotions and Feelings</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a:cs typeface="Times New Roman"/>
                        </a:rPr>
                        <a:t>Mental Health Problems – Loneliness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What am I Feeling? (M1 U3) </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A Community of Love (M3 U1)</a:t>
                      </a:r>
                    </a:p>
                    <a:p>
                      <a:pPr marL="0" lvl="0" indent="0" algn="ctr">
                        <a:lnSpc>
                          <a:spcPct val="150000"/>
                        </a:lnSpc>
                        <a:spcAft>
                          <a:spcPts val="0"/>
                        </a:spcAft>
                        <a:buFont typeface="Symbol" panose="05050102010706020507" pitchFamily="18" charset="2"/>
                        <a:buNone/>
                      </a:pPr>
                      <a:r>
                        <a:rPr lang="en-GB" sz="1000" b="1">
                          <a:solidFill>
                            <a:schemeClr val="accent6"/>
                          </a:solidFill>
                          <a:effectLst/>
                          <a:latin typeface="Calibri"/>
                          <a:ea typeface="Calibri"/>
                          <a:cs typeface="Times New Roman"/>
                        </a:rPr>
                        <a:t>Who is the Church?  (M3 U1)</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FF0000"/>
                          </a:solidFill>
                          <a:effectLst/>
                          <a:latin typeface="Calibri"/>
                          <a:ea typeface="Calibri" panose="020F0502020204030204" pitchFamily="34" charset="0"/>
                          <a:cs typeface="Times New Roman"/>
                        </a:rPr>
                        <a:t>How Do I Love Others? (M3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ED7D31"/>
                          </a:solidFill>
                          <a:effectLst/>
                          <a:latin typeface="Calibri"/>
                          <a:ea typeface="Calibri" panose="020F0502020204030204" pitchFamily="34" charset="0"/>
                          <a:cs typeface="Times New Roman"/>
                        </a:rPr>
                        <a:t>Copyright and Ownership</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D42CC8"/>
                          </a:solidFill>
                          <a:effectLst/>
                          <a:latin typeface="Calibri"/>
                          <a:ea typeface="Calibri" panose="020F0502020204030204" pitchFamily="34" charset="0"/>
                          <a:cs typeface="Times New Roman"/>
                        </a:rPr>
                        <a:t>Keeping Track</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Looking After Our Mental Health</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a:solidFill>
                            <a:srgbClr val="00B0F0"/>
                          </a:solidFill>
                          <a:effectLst/>
                          <a:latin typeface="Calibri"/>
                          <a:ea typeface="Calibri" panose="020F0502020204030204" pitchFamily="34" charset="0"/>
                          <a:cs typeface="Times New Roman"/>
                        </a:rPr>
                        <a:t>Healthy Sleeping</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356568"/>
                  </a:ext>
                </a:extLst>
              </a:tr>
              <a:tr h="2599139">
                <a:tc gridSpan="2">
                  <a:txBody>
                    <a:bodyPr/>
                    <a:lstStyle/>
                    <a:p>
                      <a:pPr lvl="0" algn="ctr">
                        <a:buNone/>
                      </a:pPr>
                      <a:r>
                        <a:rPr lang="en-GB" sz="1000" b="1" kern="1200">
                          <a:solidFill>
                            <a:schemeClr val="dk1"/>
                          </a:solidFill>
                          <a:effectLst/>
                          <a:latin typeface="+mn-lt"/>
                          <a:ea typeface="+mn-ea"/>
                          <a:cs typeface="+mn-cs"/>
                        </a:rPr>
                        <a:t>KEY</a:t>
                      </a:r>
                      <a:endParaRPr lang="en-US"/>
                    </a:p>
                  </a:txBody>
                  <a:tcPr anchor="ct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a:lnSpc>
                          <a:spcPct val="107000"/>
                        </a:lnSpc>
                        <a:spcAft>
                          <a:spcPts val="800"/>
                        </a:spcAft>
                      </a:pPr>
                      <a:r>
                        <a:rPr lang="en-GB" sz="1000" b="1">
                          <a:solidFill>
                            <a:schemeClr val="accent6"/>
                          </a:solidFill>
                          <a:effectLst/>
                          <a:latin typeface="Calibri"/>
                          <a:ea typeface="Calibri"/>
                          <a:cs typeface="Times New Roman"/>
                        </a:rPr>
                        <a:t>Relationships and Sex Education</a:t>
                      </a:r>
                      <a:r>
                        <a:rPr lang="en-GB" sz="1000" b="1">
                          <a:solidFill>
                            <a:srgbClr val="92D050"/>
                          </a:solidFill>
                          <a:effectLst/>
                          <a:latin typeface="Calibri"/>
                          <a:ea typeface="Calibri"/>
                          <a:cs typeface="Times New Roman"/>
                        </a:rPr>
                        <a:t> </a:t>
                      </a:r>
                      <a:r>
                        <a:rPr lang="en-GB" sz="1000" b="1">
                          <a:effectLst/>
                          <a:latin typeface="Calibri"/>
                          <a:ea typeface="Calibri"/>
                          <a:cs typeface="Times New Roman"/>
                        </a:rPr>
                        <a:t>– some RSE lessons include the following themes: </a:t>
                      </a:r>
                      <a:endParaRPr lang="en-GB" sz="1100" b="1">
                        <a:effectLst/>
                        <a:latin typeface="Calibri"/>
                        <a:ea typeface="Calibri"/>
                        <a:cs typeface="Times New Roman"/>
                      </a:endParaRPr>
                    </a:p>
                    <a:p>
                      <a:pPr>
                        <a:lnSpc>
                          <a:spcPct val="107000"/>
                        </a:lnSpc>
                        <a:spcAft>
                          <a:spcPts val="800"/>
                        </a:spcAft>
                      </a:pPr>
                      <a:r>
                        <a:rPr lang="en-GB" sz="1000" b="1">
                          <a:solidFill>
                            <a:srgbClr val="FF0000"/>
                          </a:solidFill>
                          <a:effectLst/>
                          <a:latin typeface="Calibri"/>
                          <a:ea typeface="Calibri"/>
                          <a:cs typeface="Times New Roman"/>
                        </a:rPr>
                        <a:t>Protected Characteristics</a:t>
                      </a:r>
                      <a:r>
                        <a:rPr lang="en-GB" sz="1000" b="1">
                          <a:effectLst/>
                          <a:latin typeface="Calibri"/>
                          <a:ea typeface="Calibri"/>
                          <a:cs typeface="Times New Roman"/>
                        </a:rPr>
                        <a:t>*</a:t>
                      </a:r>
                      <a:r>
                        <a:rPr lang="en-GB" sz="1000" b="1">
                          <a:solidFill>
                            <a:srgbClr val="FF0000"/>
                          </a:solidFill>
                          <a:effectLst/>
                          <a:latin typeface="Calibri"/>
                          <a:ea typeface="Calibri"/>
                          <a:cs typeface="Times New Roman"/>
                        </a:rPr>
                        <a:t> </a:t>
                      </a:r>
                      <a:endParaRPr lang="en-GB" sz="1100" b="1">
                        <a:effectLst/>
                        <a:latin typeface="Calibri"/>
                        <a:ea typeface="Calibri"/>
                        <a:cs typeface="Times New Roman"/>
                      </a:endParaRPr>
                    </a:p>
                    <a:p>
                      <a:pPr>
                        <a:lnSpc>
                          <a:spcPct val="107000"/>
                        </a:lnSpc>
                        <a:spcAft>
                          <a:spcPts val="800"/>
                        </a:spcAft>
                      </a:pPr>
                      <a:r>
                        <a:rPr lang="en-GB" sz="1000" b="1">
                          <a:solidFill>
                            <a:srgbClr val="7030A0"/>
                          </a:solidFill>
                          <a:effectLst/>
                          <a:latin typeface="Calibri"/>
                          <a:ea typeface="Calibri"/>
                          <a:cs typeface="Times New Roman"/>
                        </a:rPr>
                        <a:t>Safeguarding* (including Road Safety)</a:t>
                      </a:r>
                      <a:endParaRPr lang="en-GB" sz="1100" b="1">
                        <a:solidFill>
                          <a:srgbClr val="7030A0"/>
                        </a:solidFill>
                        <a:effectLst/>
                        <a:latin typeface="Calibri"/>
                        <a:ea typeface="Calibri"/>
                        <a:cs typeface="Times New Roman"/>
                      </a:endParaRPr>
                    </a:p>
                    <a:p>
                      <a:pPr>
                        <a:lnSpc>
                          <a:spcPct val="107000"/>
                        </a:lnSpc>
                        <a:spcAft>
                          <a:spcPts val="800"/>
                        </a:spcAft>
                      </a:pPr>
                      <a:r>
                        <a:rPr lang="en-GB" sz="1000" b="1">
                          <a:solidFill>
                            <a:srgbClr val="00B0F0"/>
                          </a:solidFill>
                          <a:effectLst/>
                          <a:latin typeface="Calibri"/>
                          <a:ea typeface="Calibri"/>
                          <a:cs typeface="Times New Roman"/>
                        </a:rPr>
                        <a:t>Mini Medics – Mental Health </a:t>
                      </a:r>
                      <a:endParaRPr lang="en-GB" sz="1100" b="1">
                        <a:solidFill>
                          <a:srgbClr val="00B0F0"/>
                        </a:solidFill>
                        <a:effectLst/>
                        <a:latin typeface="Calibri"/>
                        <a:ea typeface="Calibri"/>
                        <a:cs typeface="Times New Roman"/>
                      </a:endParaRPr>
                    </a:p>
                    <a:p>
                      <a:pPr>
                        <a:lnSpc>
                          <a:spcPct val="107000"/>
                        </a:lnSpc>
                        <a:spcAft>
                          <a:spcPts val="800"/>
                        </a:spcAft>
                      </a:pPr>
                      <a:r>
                        <a:rPr lang="en-GB" sz="1000" b="1">
                          <a:solidFill>
                            <a:srgbClr val="0070C0"/>
                          </a:solidFill>
                          <a:effectLst/>
                          <a:latin typeface="Calibri"/>
                          <a:ea typeface="Calibri"/>
                          <a:cs typeface="Times New Roman"/>
                        </a:rPr>
                        <a:t>Sexual Harassment </a:t>
                      </a:r>
                      <a:endParaRPr lang="en-GB" sz="1100" b="1">
                        <a:solidFill>
                          <a:srgbClr val="0070C0"/>
                        </a:solidFill>
                        <a:effectLst/>
                        <a:latin typeface="Calibri"/>
                        <a:ea typeface="Calibri"/>
                        <a:cs typeface="Times New Roman"/>
                      </a:endParaRPr>
                    </a:p>
                    <a:p>
                      <a:pPr>
                        <a:lnSpc>
                          <a:spcPct val="107000"/>
                        </a:lnSpc>
                        <a:spcAft>
                          <a:spcPts val="800"/>
                        </a:spcAft>
                      </a:pPr>
                      <a:r>
                        <a:rPr lang="en-GB" sz="1000" b="1">
                          <a:solidFill>
                            <a:schemeClr val="accent6">
                              <a:lumMod val="75000"/>
                            </a:schemeClr>
                          </a:solidFill>
                          <a:effectLst/>
                          <a:latin typeface="Calibri"/>
                          <a:ea typeface="Calibri"/>
                          <a:cs typeface="Times New Roman"/>
                        </a:rPr>
                        <a:t>Child on Child Abuse</a:t>
                      </a:r>
                      <a:r>
                        <a:rPr lang="en-GB" sz="1000" b="1">
                          <a:effectLst/>
                          <a:latin typeface="Calibri"/>
                          <a:ea typeface="Calibri"/>
                          <a:cs typeface="Times New Roman"/>
                        </a:rPr>
                        <a:t>*</a:t>
                      </a:r>
                      <a:endParaRPr lang="en-GB" sz="1100" b="1">
                        <a:effectLst/>
                        <a:latin typeface="Calibri"/>
                        <a:ea typeface="Calibri"/>
                        <a:cs typeface="Times New Roman"/>
                      </a:endParaRPr>
                    </a:p>
                    <a:p>
                      <a:pPr>
                        <a:lnSpc>
                          <a:spcPct val="107000"/>
                        </a:lnSpc>
                        <a:spcAft>
                          <a:spcPts val="800"/>
                        </a:spcAft>
                      </a:pPr>
                      <a:r>
                        <a:rPr lang="en-GB" sz="1000" b="1">
                          <a:solidFill>
                            <a:srgbClr val="FF9933"/>
                          </a:solidFill>
                          <a:effectLst/>
                          <a:latin typeface="Calibri"/>
                          <a:ea typeface="Calibri"/>
                          <a:cs typeface="Times New Roman"/>
                        </a:rPr>
                        <a:t>Online Safety</a:t>
                      </a:r>
                      <a:r>
                        <a:rPr lang="en-GB" sz="1000" b="1">
                          <a:effectLst/>
                          <a:latin typeface="Calibri"/>
                          <a:ea typeface="Calibri"/>
                          <a:cs typeface="Times New Roman"/>
                        </a:rPr>
                        <a:t>*</a:t>
                      </a:r>
                      <a:r>
                        <a:rPr lang="en-GB" sz="1000" b="1">
                          <a:solidFill>
                            <a:srgbClr val="ED7D31"/>
                          </a:solidFill>
                          <a:effectLst/>
                          <a:latin typeface="Calibri"/>
                          <a:ea typeface="Calibri"/>
                          <a:cs typeface="Times New Roman"/>
                        </a:rPr>
                        <a:t> </a:t>
                      </a:r>
                      <a:endParaRPr lang="en-GB" sz="1100" b="1">
                        <a:effectLst/>
                        <a:latin typeface="Calibri"/>
                        <a:ea typeface="Calibri"/>
                        <a:cs typeface="Times New Roman"/>
                      </a:endParaRPr>
                    </a:p>
                    <a:p>
                      <a:pPr>
                        <a:lnSpc>
                          <a:spcPct val="107000"/>
                        </a:lnSpc>
                        <a:spcAft>
                          <a:spcPts val="800"/>
                        </a:spcAft>
                      </a:pPr>
                      <a:r>
                        <a:rPr lang="en-GB" sz="1000" b="1">
                          <a:solidFill>
                            <a:schemeClr val="accent4">
                              <a:lumMod val="60000"/>
                              <a:lumOff val="40000"/>
                            </a:schemeClr>
                          </a:solidFill>
                          <a:effectLst/>
                          <a:latin typeface="Calibri"/>
                          <a:ea typeface="Calibri"/>
                          <a:cs typeface="Times New Roman"/>
                        </a:rPr>
                        <a:t>Bullying</a:t>
                      </a:r>
                      <a:endParaRPr lang="en-GB" sz="1100" b="1">
                        <a:solidFill>
                          <a:schemeClr val="accent4">
                            <a:lumMod val="60000"/>
                            <a:lumOff val="40000"/>
                          </a:schemeClr>
                        </a:solidFill>
                        <a:effectLst/>
                        <a:latin typeface="Calibri"/>
                        <a:ea typeface="Calibri"/>
                        <a:cs typeface="Times New Roman"/>
                      </a:endParaRPr>
                    </a:p>
                    <a:p>
                      <a:pPr>
                        <a:lnSpc>
                          <a:spcPct val="107000"/>
                        </a:lnSpc>
                        <a:spcAft>
                          <a:spcPts val="800"/>
                        </a:spcAft>
                      </a:pPr>
                      <a:r>
                        <a:rPr lang="en-GB" sz="1000" b="1">
                          <a:solidFill>
                            <a:srgbClr val="CC00CC"/>
                          </a:solidFill>
                          <a:effectLst/>
                          <a:latin typeface="Calibri"/>
                          <a:ea typeface="Calibri"/>
                          <a:cs typeface="Times New Roman"/>
                        </a:rPr>
                        <a:t>Financial Capability</a:t>
                      </a:r>
                    </a:p>
                    <a:p>
                      <a:pPr lvl="0">
                        <a:lnSpc>
                          <a:spcPct val="107000"/>
                        </a:lnSpc>
                        <a:spcAft>
                          <a:spcPts val="800"/>
                        </a:spcAft>
                        <a:buNone/>
                      </a:pPr>
                      <a:r>
                        <a:rPr lang="en-GB" sz="1000" b="1">
                          <a:effectLst/>
                          <a:latin typeface="Calibri"/>
                          <a:ea typeface="Calibri"/>
                          <a:cs typeface="Times New Roman"/>
                        </a:rPr>
                        <a:t>*PREVENT Strategy included</a:t>
                      </a:r>
                      <a:endParaRPr lang="en-GB" sz="1100" b="1">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Tree>
    <p:extLst>
      <p:ext uri="{BB962C8B-B14F-4D97-AF65-F5344CB8AC3E}">
        <p14:creationId xmlns:p14="http://schemas.microsoft.com/office/powerpoint/2010/main" val="228976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Calibri"/>
              </a:rPr>
              <a:t>SUPPLEMENTARY </a:t>
            </a:r>
            <a:r>
              <a:rPr lang="en-GB" sz="2000" b="1">
                <a:solidFill>
                  <a:schemeClr val="bg1"/>
                </a:solidFill>
                <a:latin typeface="Calibri"/>
                <a:ea typeface="Calibri" panose="020F0502020204030204" pitchFamily="34" charset="0"/>
                <a:cs typeface="Times New Roman"/>
              </a:rPr>
              <a:t>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990482835"/>
              </p:ext>
            </p:extLst>
          </p:nvPr>
        </p:nvGraphicFramePr>
        <p:xfrm>
          <a:off x="140253" y="1122501"/>
          <a:ext cx="7285505" cy="9150699"/>
        </p:xfrm>
        <a:graphic>
          <a:graphicData uri="http://schemas.openxmlformats.org/drawingml/2006/table">
            <a:tbl>
              <a:tblPr firstRow="1" bandRow="1">
                <a:tableStyleId>{6E25E649-3F16-4E02-A733-19D2CDBF48F0}</a:tableStyleId>
              </a:tblPr>
              <a:tblGrid>
                <a:gridCol w="720643">
                  <a:extLst>
                    <a:ext uri="{9D8B030D-6E8A-4147-A177-3AD203B41FA5}">
                      <a16:colId xmlns:a16="http://schemas.microsoft.com/office/drawing/2014/main" val="869188375"/>
                    </a:ext>
                  </a:extLst>
                </a:gridCol>
                <a:gridCol w="720643">
                  <a:extLst>
                    <a:ext uri="{9D8B030D-6E8A-4147-A177-3AD203B41FA5}">
                      <a16:colId xmlns:a16="http://schemas.microsoft.com/office/drawing/2014/main" val="4071917207"/>
                    </a:ext>
                  </a:extLst>
                </a:gridCol>
                <a:gridCol w="1948073">
                  <a:extLst>
                    <a:ext uri="{9D8B030D-6E8A-4147-A177-3AD203B41FA5}">
                      <a16:colId xmlns:a16="http://schemas.microsoft.com/office/drawing/2014/main" val="1240094198"/>
                    </a:ext>
                  </a:extLst>
                </a:gridCol>
                <a:gridCol w="1948073">
                  <a:extLst>
                    <a:ext uri="{9D8B030D-6E8A-4147-A177-3AD203B41FA5}">
                      <a16:colId xmlns:a16="http://schemas.microsoft.com/office/drawing/2014/main" val="4190830973"/>
                    </a:ext>
                  </a:extLst>
                </a:gridCol>
                <a:gridCol w="1948073">
                  <a:extLst>
                    <a:ext uri="{9D8B030D-6E8A-4147-A177-3AD203B41FA5}">
                      <a16:colId xmlns:a16="http://schemas.microsoft.com/office/drawing/2014/main" val="287625695"/>
                    </a:ext>
                  </a:extLst>
                </a:gridCol>
              </a:tblGrid>
              <a:tr h="239943">
                <a:tc gridSpan="5">
                  <a:txBody>
                    <a:bodyPr/>
                    <a:lstStyle/>
                    <a:p>
                      <a:pPr lvl="0" algn="ctr">
                        <a:buNone/>
                      </a:pPr>
                      <a:r>
                        <a:rPr lang="en-GB" sz="1000" b="1" i="0" u="none" strike="noStrike" noProof="0" dirty="0">
                          <a:solidFill>
                            <a:srgbClr val="FFFFFF"/>
                          </a:solidFill>
                          <a:latin typeface="Calibri"/>
                        </a:rPr>
                        <a:t>Curriculum Coverage</a:t>
                      </a:r>
                      <a:endParaRPr lang="en-US" dirty="0"/>
                    </a:p>
                  </a:txBody>
                  <a:tcPr anchor="ctr">
                    <a:lnL w="6350">
                      <a:solidFill>
                        <a:schemeClr val="accent6"/>
                      </a:solidFill>
                    </a:lnL>
                    <a:lnR w="6350">
                      <a:solidFill>
                        <a:schemeClr val="accent6"/>
                      </a:solidFill>
                    </a:lnR>
                    <a:lnT w="0">
                      <a:noFill/>
                    </a:lnT>
                    <a:lnB w="12700">
                      <a:solidFill>
                        <a:schemeClr val="accent6"/>
                      </a:solidFill>
                    </a:lnB>
                    <a:lnTlToBr w="0">
                      <a:noFill/>
                    </a:lnTlToBr>
                    <a:lnBlToTr w="0">
                      <a:noFill/>
                    </a:lnBlToTr>
                    <a:solidFill>
                      <a:srgbClr val="70CD5B"/>
                    </a:solidFill>
                  </a:tcPr>
                </a:tc>
                <a:tc hMerge="1">
                  <a:txBody>
                    <a:bodyPr/>
                    <a:lstStyle/>
                    <a:p>
                      <a:endParaRPr lang="en-US"/>
                    </a:p>
                  </a:txBody>
                  <a:tcPr anchor="ctr">
                    <a:lnL w="12700" cap="flat" cmpd="sng" algn="ctr">
                      <a:solidFill>
                        <a:schemeClr val="bg1"/>
                      </a:solidFill>
                      <a:prstDash val="solid"/>
                      <a:round/>
                      <a:headEnd type="none" w="med" len="med"/>
                      <a:tailEnd type="none" w="med" len="med"/>
                    </a:lnL>
                    <a:lnR w="12700">
                      <a:solidFill>
                        <a:schemeClr val="bg1"/>
                      </a:solidFill>
                    </a:lnR>
                    <a:lnT w="12700">
                      <a:solidFill>
                        <a:schemeClr val="bg1"/>
                      </a:solidFill>
                    </a:lnT>
                    <a:lnB w="12700">
                      <a:solidFill>
                        <a:schemeClr val="bg1"/>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493569706"/>
                  </a:ext>
                </a:extLst>
              </a:tr>
              <a:tr h="239943">
                <a:tc>
                  <a:txBody>
                    <a:bodyPr/>
                    <a:lstStyle/>
                    <a:p>
                      <a:pPr lvl="0" algn="ctr">
                        <a:buNone/>
                      </a:pPr>
                      <a:r>
                        <a:rPr lang="en-GB" sz="1000" b="1" dirty="0">
                          <a:solidFill>
                            <a:schemeClr val="bg1"/>
                          </a:solidFill>
                          <a:latin typeface="Calibri"/>
                          <a:ea typeface="Open Sans"/>
                          <a:cs typeface="Open Sans"/>
                        </a:rPr>
                        <a:t>Phase</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dirty="0">
                          <a:solidFill>
                            <a:schemeClr val="bg1"/>
                          </a:solidFill>
                          <a:latin typeface="Calibri"/>
                          <a:ea typeface="Open Sans"/>
                          <a:cs typeface="Open Sans"/>
                        </a:rPr>
                        <a:t>Class</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374216">
                <a:tc rowSpan="2">
                  <a:txBody>
                    <a:bodyPr/>
                    <a:lstStyle/>
                    <a:p>
                      <a:pPr lvl="0" algn="ctr">
                        <a:buNone/>
                      </a:pPr>
                      <a:r>
                        <a:rPr lang="en-GB" sz="1000" b="1" kern="1200" dirty="0">
                          <a:solidFill>
                            <a:schemeClr val="dk1"/>
                          </a:solidFill>
                          <a:effectLst/>
                          <a:latin typeface="+mn-lt"/>
                          <a:ea typeface="+mn-ea"/>
                          <a:cs typeface="+mn-cs"/>
                        </a:rPr>
                        <a:t>UKS2</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DDFFD5"/>
                    </a:solidFill>
                  </a:tcPr>
                </a:tc>
                <a:tc>
                  <a:txBody>
                    <a:bodyPr/>
                    <a:lstStyle/>
                    <a:p>
                      <a:pPr algn="ctr"/>
                      <a:r>
                        <a:rPr lang="en-GB" sz="1000" b="1" kern="1200" dirty="0">
                          <a:solidFill>
                            <a:schemeClr val="dk1"/>
                          </a:solidFill>
                          <a:effectLst/>
                          <a:latin typeface="+mn-lt"/>
                          <a:ea typeface="+mn-ea"/>
                          <a:cs typeface="+mn-cs"/>
                        </a:rPr>
                        <a:t>Year 5</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dirty="0">
                          <a:solidFill>
                            <a:srgbClr val="FFC000"/>
                          </a:solidFill>
                          <a:effectLst/>
                          <a:latin typeface="Calibri"/>
                          <a:ea typeface="Calibri"/>
                          <a:cs typeface="Times New Roman"/>
                        </a:rPr>
                        <a:t>Story Sessions – Calming the Storm (M1 U1)</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God is Calling You (M2 U1)</a:t>
                      </a:r>
                    </a:p>
                    <a:p>
                      <a:pPr marL="0" lvl="0" indent="0" algn="ctr">
                        <a:lnSpc>
                          <a:spcPct val="150000"/>
                        </a:lnSpc>
                        <a:spcAft>
                          <a:spcPts val="0"/>
                        </a:spcAft>
                        <a:buFont typeface="Symbol" panose="05050102010706020507" pitchFamily="18" charset="2"/>
                        <a:buNone/>
                      </a:pPr>
                      <a:r>
                        <a:rPr lang="en-GB" sz="1000" b="1" dirty="0">
                          <a:solidFill>
                            <a:srgbClr val="FFC000"/>
                          </a:solidFill>
                          <a:effectLst/>
                          <a:latin typeface="Calibri"/>
                          <a:ea typeface="Calibri"/>
                          <a:cs typeface="Times New Roman"/>
                        </a:rPr>
                        <a:t>Under Pressure  (M2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latin typeface="Calibri"/>
                          <a:ea typeface="Calibri"/>
                          <a:cs typeface="Times New Roman"/>
                        </a:rPr>
                        <a:t>Do You Want a Piece of Cake? (M2 U2) </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Self-Talk (M2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Online Reputation</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Look After It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Understanding Mental Health</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effectLst/>
                          <a:latin typeface="Calibri"/>
                          <a:ea typeface="Calibri"/>
                          <a:cs typeface="Times New Roman"/>
                        </a:rPr>
                        <a:t>Courtesy and Manners </a:t>
                      </a:r>
                      <a:endParaRPr lang="en-GB" sz="1000" b="1" dirty="0">
                        <a:effectLst/>
                        <a:latin typeface="Calibri"/>
                        <a:ea typeface="Calibri" panose="020F0502020204030204" pitchFamily="34" charset="0"/>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Sharing Isn’t Always Caring </a:t>
                      </a: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(M2 U3) </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Cyberbullying (M2 U3)</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latin typeface="Calibri"/>
                          <a:ea typeface="Calibri"/>
                          <a:cs typeface="Times New Roman"/>
                        </a:rPr>
                        <a:t>Types of Abuse (Abuse including Sexual Abuse) (M2 U4)</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Impacted Lifestyles (M2 U4)</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Making Good Choices (M2 U4)</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Giving Assistance  (M2 U4)</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70C0"/>
                          </a:solidFill>
                          <a:effectLst/>
                          <a:latin typeface="Calibri"/>
                          <a:ea typeface="Calibri"/>
                          <a:cs typeface="Times New Roman"/>
                        </a:rPr>
                        <a:t>NSPCC PANTS (Sexual Harassment)</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Online Bullying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Critical Consumers </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Talking about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Mental Health Problems – Feeling Worried </a:t>
                      </a: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The Holy Trinity (M3 U1)</a:t>
                      </a: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Catholic Social Teaching  (M3 U1)</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ea typeface="Calibri"/>
                          <a:cs typeface="Times New Roman"/>
                        </a:rPr>
                        <a:t>Reaching Out  (M3 U2)</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Self-Image and Online Identify</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Online Relationships</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Money in the Wider World</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Looking After Our Mental Health</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50"/>
                          </a:solidFill>
                          <a:effectLst/>
                          <a:latin typeface="Calibri"/>
                          <a:ea typeface="Calibri"/>
                          <a:cs typeface="Times New Roman"/>
                        </a:rPr>
                        <a:t>Bullying and Stereotypes </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Health and Allergies </a:t>
                      </a:r>
                      <a:endParaRPr lang="en-GB" sz="1000" b="1" dirty="0">
                        <a:effectLst/>
                        <a:latin typeface="Calibri"/>
                        <a:ea typeface="Calibri" panose="020F0502020204030204" pitchFamily="34" charset="0"/>
                        <a:cs typeface="Times New Roman"/>
                      </a:endParaRPr>
                    </a:p>
                    <a:p>
                      <a:pPr marL="22860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2924315">
                <a:tc vMerge="1">
                  <a:txBody>
                    <a:bodyPr/>
                    <a:lstStyle/>
                    <a:p>
                      <a:endParaRPr lang="en-US"/>
                    </a:p>
                  </a:txBody>
                  <a:tcPr anchor="ctr">
                    <a:lnL w="12700">
                      <a:solidFill>
                        <a:schemeClr val="bg1"/>
                      </a:solidFill>
                    </a:lnL>
                    <a:lnR w="12700">
                      <a:solidFill>
                        <a:srgbClr val="DDFFD5"/>
                      </a:solidFill>
                    </a:lnR>
                    <a:lnT w="12700">
                      <a:solidFill>
                        <a:schemeClr val="bg1"/>
                      </a:solidFill>
                    </a:lnT>
                    <a:lnB w="12700">
                      <a:solidFill>
                        <a:schemeClr val="bg1"/>
                      </a:solidFill>
                    </a:lnB>
                    <a:lnTlToBr w="0">
                      <a:noFill/>
                    </a:lnTlToBr>
                    <a:lnBlToTr w="0">
                      <a:noFill/>
                    </a:lnBlToTr>
                    <a:solidFill>
                      <a:srgbClr val="DDFFD5"/>
                    </a:solidFill>
                  </a:tcPr>
                </a:tc>
                <a:tc>
                  <a:txBody>
                    <a:bodyPr/>
                    <a:lstStyle/>
                    <a:p>
                      <a:pPr algn="ctr"/>
                      <a:r>
                        <a:rPr lang="en-GB" sz="1000" b="1" kern="1200" dirty="0">
                          <a:solidFill>
                            <a:schemeClr val="dk1"/>
                          </a:solidFill>
                          <a:effectLst/>
                          <a:latin typeface="+mn-lt"/>
                          <a:ea typeface="+mn-ea"/>
                          <a:cs typeface="+mn-cs"/>
                        </a:rPr>
                        <a:t>Year 6</a:t>
                      </a:r>
                    </a:p>
                  </a:txBody>
                  <a:tcPr anchor="ctr">
                    <a:lnL w="1270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Online Safety (Computing)</a:t>
                      </a:r>
                    </a:p>
                    <a:p>
                      <a:pPr marL="0" lvl="0" indent="0" algn="ctr">
                        <a:lnSpc>
                          <a:spcPct val="150000"/>
                        </a:lnSpc>
                        <a:spcAft>
                          <a:spcPts val="0"/>
                        </a:spcAft>
                        <a:buFont typeface="Symbol" panose="05050102010706020507" pitchFamily="18" charset="2"/>
                        <a:buNone/>
                      </a:pPr>
                      <a:r>
                        <a:rPr lang="en-GB" sz="1000" b="1" dirty="0">
                          <a:solidFill>
                            <a:srgbClr val="FFC000"/>
                          </a:solidFill>
                          <a:effectLst/>
                          <a:latin typeface="Calibri"/>
                          <a:ea typeface="Calibri"/>
                          <a:cs typeface="Times New Roman"/>
                        </a:rPr>
                        <a:t>Story Sessions – Calming the Storm (M1 U1)</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FF0000"/>
                          </a:solidFill>
                          <a:effectLst/>
                          <a:latin typeface="Calibri"/>
                          <a:ea typeface="Calibri"/>
                          <a:cs typeface="Times New Roman"/>
                        </a:rPr>
                        <a:t>Gifts and Talents (M1 U2)</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chemeClr val="accent6"/>
                          </a:solidFill>
                          <a:effectLst/>
                          <a:latin typeface="Calibri"/>
                          <a:ea typeface="Calibri"/>
                          <a:cs typeface="Times New Roman"/>
                        </a:rPr>
                        <a:t>Girls’ Bodies (M1 U2)</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Boys’ Bodies</a:t>
                      </a:r>
                      <a:r>
                        <a:rPr lang="en-GB" sz="1000" b="1" dirty="0">
                          <a:solidFill>
                            <a:schemeClr val="accent6"/>
                          </a:solidFill>
                          <a:effectLst/>
                          <a:latin typeface="+mn-lt"/>
                          <a:ea typeface="Calibri"/>
                          <a:cs typeface="Times New Roman"/>
                        </a:rPr>
                        <a:t> (M1 U2)</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Spots and Sleep</a:t>
                      </a:r>
                      <a:r>
                        <a:rPr lang="en-GB" sz="1000" b="1" dirty="0">
                          <a:solidFill>
                            <a:schemeClr val="accent6"/>
                          </a:solidFill>
                          <a:effectLst/>
                          <a:latin typeface="+mn-lt"/>
                          <a:ea typeface="Calibri"/>
                          <a:cs typeface="Times New Roman"/>
                        </a:rPr>
                        <a:t> (M1 U2)</a:t>
                      </a:r>
                      <a:endParaRPr lang="en-GB" sz="1000" b="1" dirty="0">
                        <a:solidFill>
                          <a:schemeClr val="accent6"/>
                        </a:solidFill>
                        <a:effectLst/>
                        <a:latin typeface="Calibri"/>
                        <a:ea typeface="Calibri"/>
                        <a:cs typeface="Times New Roman"/>
                      </a:endParaRP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Build Others Up</a:t>
                      </a:r>
                      <a:r>
                        <a:rPr lang="en-GB" sz="1000" b="1" dirty="0">
                          <a:solidFill>
                            <a:schemeClr val="accent6"/>
                          </a:solidFill>
                          <a:effectLst/>
                          <a:latin typeface="+mn-lt"/>
                          <a:ea typeface="Calibri"/>
                          <a:cs typeface="Times New Roman"/>
                        </a:rPr>
                        <a:t> (M2 U2)</a:t>
                      </a: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Managing Online Information</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Value for Money and Ethical Spending</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Understanding Mental Health</a:t>
                      </a:r>
                      <a:endParaRPr lang="en-GB" sz="1000" b="1" dirty="0">
                        <a:effectLst/>
                        <a:latin typeface="Calibri"/>
                        <a:ea typeface="Calibri"/>
                        <a:cs typeface="Times New Roman"/>
                      </a:endParaRPr>
                    </a:p>
                    <a:p>
                      <a:pPr marL="0" indent="0" algn="ctr">
                        <a:lnSpc>
                          <a:spcPct val="150000"/>
                        </a:lnSpc>
                        <a:spcAft>
                          <a:spcPts val="0"/>
                        </a:spcAft>
                        <a:buFont typeface="Arial" panose="020B0604020202020204" pitchFamily="34" charset="0"/>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Body Image </a:t>
                      </a:r>
                      <a:r>
                        <a:rPr lang="en-GB" sz="1000" b="1" dirty="0">
                          <a:solidFill>
                            <a:schemeClr val="accent6"/>
                          </a:solidFill>
                          <a:effectLst/>
                          <a:latin typeface="+mn-lt"/>
                          <a:ea typeface="Calibri"/>
                          <a:cs typeface="Times New Roman"/>
                        </a:rPr>
                        <a:t>(M1 U3)</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7030A0"/>
                          </a:solidFill>
                          <a:effectLst/>
                          <a:latin typeface="Calibri"/>
                          <a:ea typeface="Calibri"/>
                          <a:cs typeface="Times New Roman"/>
                        </a:rPr>
                        <a:t>Peculiar Feelings </a:t>
                      </a:r>
                      <a:r>
                        <a:rPr lang="en-GB" sz="1000" b="1" dirty="0">
                          <a:solidFill>
                            <a:srgbClr val="7030A0"/>
                          </a:solidFill>
                          <a:effectLst/>
                          <a:latin typeface="+mn-lt"/>
                          <a:ea typeface="Calibri"/>
                          <a:cs typeface="Times New Roman"/>
                        </a:rPr>
                        <a:t>(M1 U3)</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Emotional Changes</a:t>
                      </a:r>
                      <a:r>
                        <a:rPr lang="en-GB" sz="1000" b="1" dirty="0">
                          <a:solidFill>
                            <a:schemeClr val="accent6"/>
                          </a:solidFill>
                          <a:effectLst/>
                          <a:latin typeface="+mn-lt"/>
                          <a:ea typeface="Calibri"/>
                          <a:cs typeface="Times New Roman"/>
                        </a:rPr>
                        <a:t> (M1 U3)</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ED7D31"/>
                          </a:solidFill>
                          <a:effectLst/>
                          <a:latin typeface="Calibri"/>
                          <a:ea typeface="Calibri"/>
                          <a:cs typeface="Times New Roman"/>
                        </a:rPr>
                        <a:t>Seeing Stuff </a:t>
                      </a:r>
                      <a:r>
                        <a:rPr lang="en-GB" sz="1000" b="1" dirty="0">
                          <a:solidFill>
                            <a:srgbClr val="FF6600"/>
                          </a:solidFill>
                          <a:effectLst/>
                          <a:latin typeface="Calibri"/>
                          <a:ea typeface="Calibri"/>
                          <a:cs typeface="Times New Roman"/>
                        </a:rPr>
                        <a:t>Online  </a:t>
                      </a:r>
                      <a:r>
                        <a:rPr lang="en-GB" sz="1000" b="1" dirty="0">
                          <a:solidFill>
                            <a:srgbClr val="FF6600"/>
                          </a:solidFill>
                          <a:effectLst/>
                          <a:latin typeface="+mn-lt"/>
                          <a:ea typeface="Calibri"/>
                          <a:cs typeface="Times New Roman"/>
                        </a:rPr>
                        <a:t>(M1 U3)</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mn-lt"/>
                          <a:ea typeface="Calibri"/>
                          <a:cs typeface="Times New Roman"/>
                        </a:rPr>
                        <a:t>Hope Beyond Death (M1 U4)</a:t>
                      </a:r>
                    </a:p>
                    <a:p>
                      <a:pPr marL="0" lvl="0" indent="0" algn="ctr">
                        <a:lnSpc>
                          <a:spcPct val="150000"/>
                        </a:lnSpc>
                        <a:spcAft>
                          <a:spcPts val="0"/>
                        </a:spcAft>
                        <a:buFont typeface="Symbol" panose="05050102010706020507" pitchFamily="18" charset="2"/>
                        <a:buNone/>
                      </a:pPr>
                      <a:r>
                        <a:rPr lang="en-GB" sz="1000" b="1" dirty="0">
                          <a:solidFill>
                            <a:srgbClr val="0070C0"/>
                          </a:solidFill>
                          <a:effectLst/>
                          <a:latin typeface="Calibri"/>
                          <a:ea typeface="Calibri"/>
                          <a:cs typeface="Times New Roman"/>
                        </a:rPr>
                        <a:t>NSPCC PANTS </a:t>
                      </a:r>
                      <a:r>
                        <a:rPr lang="en-GB" sz="900" b="1" dirty="0">
                          <a:solidFill>
                            <a:srgbClr val="0070C0"/>
                          </a:solidFill>
                          <a:effectLst/>
                          <a:latin typeface="Calibri"/>
                          <a:ea typeface="Calibri"/>
                          <a:cs typeface="Times New Roman"/>
                        </a:rPr>
                        <a:t>(Sexual Harassment)</a:t>
                      </a:r>
                      <a:endParaRPr lang="en-GB" sz="9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Health, Wellbeing and Lifestyle</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Privacy and Security</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Budgeting</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Emotions and Feelings</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Mental Health Problems </a:t>
                      </a:r>
                      <a:r>
                        <a:rPr lang="en-GB" sz="900" b="1" dirty="0">
                          <a:solidFill>
                            <a:srgbClr val="00B0F0"/>
                          </a:solidFill>
                          <a:effectLst/>
                          <a:latin typeface="Calibri"/>
                          <a:ea typeface="Calibri"/>
                          <a:cs typeface="Times New Roman"/>
                        </a:rPr>
                        <a:t>– Feeling Unhappy </a:t>
                      </a:r>
                      <a:endParaRPr lang="en-GB" sz="1000" b="1" dirty="0">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Making Babies - Part 1 and 2 (Pt 2 may be omitted)</a:t>
                      </a:r>
                      <a:r>
                        <a:rPr lang="en-GB" sz="1000" b="1" dirty="0">
                          <a:solidFill>
                            <a:schemeClr val="accent6"/>
                          </a:solidFill>
                          <a:effectLst/>
                          <a:latin typeface="+mn-lt"/>
                          <a:ea typeface="Calibri"/>
                          <a:cs typeface="Times New Roman"/>
                        </a:rPr>
                        <a:t> (M1 U4)</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Menstruation </a:t>
                      </a:r>
                      <a:r>
                        <a:rPr lang="en-GB" sz="1000" b="1" dirty="0">
                          <a:solidFill>
                            <a:schemeClr val="accent6"/>
                          </a:solidFill>
                          <a:effectLst/>
                          <a:latin typeface="+mn-lt"/>
                          <a:ea typeface="Calibri"/>
                          <a:cs typeface="Times New Roman"/>
                        </a:rPr>
                        <a:t>(M1 U4)</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The Holy Trinity </a:t>
                      </a:r>
                      <a:r>
                        <a:rPr lang="en-GB" sz="1000" b="1" dirty="0">
                          <a:solidFill>
                            <a:schemeClr val="accent6"/>
                          </a:solidFill>
                          <a:effectLst/>
                          <a:latin typeface="+mn-lt"/>
                          <a:ea typeface="Calibri"/>
                          <a:cs typeface="Times New Roman"/>
                        </a:rPr>
                        <a:t>(M3 U1)</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chemeClr val="accent6"/>
                          </a:solidFill>
                          <a:effectLst/>
                          <a:latin typeface="Calibri"/>
                          <a:ea typeface="Calibri"/>
                          <a:cs typeface="Times New Roman"/>
                        </a:rPr>
                        <a:t>Catholic Social Teaching </a:t>
                      </a:r>
                      <a:r>
                        <a:rPr lang="en-GB" sz="1000" b="1" dirty="0">
                          <a:solidFill>
                            <a:schemeClr val="accent6"/>
                          </a:solidFill>
                          <a:effectLst/>
                          <a:latin typeface="+mn-lt"/>
                          <a:ea typeface="Calibri"/>
                          <a:cs typeface="Times New Roman"/>
                        </a:rPr>
                        <a:t>(M3 U1)</a:t>
                      </a:r>
                    </a:p>
                    <a:p>
                      <a:pPr marL="0" marR="0" lvl="0" indent="0" algn="ctr" defTabSz="755934" rtl="0" eaLnBrk="1" fontAlgn="auto" latinLnBrk="0" hangingPunct="1">
                        <a:lnSpc>
                          <a:spcPct val="150000"/>
                        </a:lnSpc>
                        <a:spcBef>
                          <a:spcPts val="0"/>
                        </a:spcBef>
                        <a:spcAft>
                          <a:spcPts val="0"/>
                        </a:spcAft>
                        <a:buClrTx/>
                        <a:buSzTx/>
                        <a:buFont typeface="Symbol" panose="05050102010706020507" pitchFamily="18" charset="2"/>
                        <a:buNone/>
                        <a:tabLst/>
                        <a:defRPr/>
                      </a:pPr>
                      <a:r>
                        <a:rPr lang="en-GB" sz="1000" b="1" dirty="0">
                          <a:solidFill>
                            <a:srgbClr val="FF0000"/>
                          </a:solidFill>
                          <a:effectLst/>
                          <a:latin typeface="Calibri"/>
                          <a:ea typeface="Calibri"/>
                          <a:cs typeface="Times New Roman"/>
                        </a:rPr>
                        <a:t>Reaching Out </a:t>
                      </a:r>
                      <a:r>
                        <a:rPr lang="en-GB" sz="1000" b="1" dirty="0">
                          <a:solidFill>
                            <a:srgbClr val="FF0000"/>
                          </a:solidFill>
                          <a:effectLst/>
                          <a:latin typeface="+mn-lt"/>
                          <a:ea typeface="Calibri"/>
                          <a:cs typeface="Times New Roman"/>
                        </a:rPr>
                        <a:t>(M3 U2)</a:t>
                      </a:r>
                    </a:p>
                    <a:p>
                      <a:pPr marL="0" lvl="0" indent="0" algn="ctr">
                        <a:lnSpc>
                          <a:spcPct val="150000"/>
                        </a:lnSpc>
                        <a:spcAft>
                          <a:spcPts val="0"/>
                        </a:spcAft>
                        <a:buFont typeface="Symbol" panose="05050102010706020507" pitchFamily="18" charset="2"/>
                        <a:buNone/>
                      </a:pPr>
                      <a:r>
                        <a:rPr lang="en-GB" sz="1000" b="1" dirty="0">
                          <a:solidFill>
                            <a:srgbClr val="ED7D31"/>
                          </a:solidFill>
                          <a:effectLst/>
                          <a:latin typeface="Calibri"/>
                          <a:ea typeface="Calibri"/>
                          <a:cs typeface="Times New Roman"/>
                        </a:rPr>
                        <a:t>AI, Copyright and Ownership</a:t>
                      </a:r>
                      <a:endParaRPr lang="en-GB" sz="1000" b="1" dirty="0">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D42CC8"/>
                          </a:solidFill>
                          <a:effectLst/>
                          <a:latin typeface="Calibri"/>
                          <a:ea typeface="Calibri"/>
                          <a:cs typeface="Times New Roman"/>
                        </a:rPr>
                        <a:t>Money and Emotional Wellbeing</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r>
                        <a:rPr lang="en-GB" sz="1000" b="1" dirty="0">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Font typeface="Symbol" panose="05050102010706020507" pitchFamily="18" charset="2"/>
                        <a:buNone/>
                      </a:pP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7356568"/>
                  </a:ext>
                </a:extLst>
              </a:tr>
              <a:tr h="2309463">
                <a:tc gridSpan="2">
                  <a:txBody>
                    <a:bodyPr/>
                    <a:lstStyle/>
                    <a:p>
                      <a:pPr lvl="0" algn="ctr">
                        <a:buNone/>
                      </a:pPr>
                      <a:r>
                        <a:rPr lang="en-GB" sz="1000" b="1" kern="1200" dirty="0">
                          <a:solidFill>
                            <a:schemeClr val="dk1"/>
                          </a:solidFill>
                          <a:effectLst/>
                          <a:latin typeface="+mn-lt"/>
                          <a:ea typeface="+mn-ea"/>
                          <a:cs typeface="+mn-cs"/>
                        </a:rPr>
                        <a:t>KEY</a:t>
                      </a:r>
                      <a:endParaRPr lang="en-US" dirty="0"/>
                    </a:p>
                  </a:txBody>
                  <a:tcPr anchor="ctr">
                    <a:lnL w="6350">
                      <a:solidFill>
                        <a:schemeClr val="accent6"/>
                      </a:solidFill>
                    </a:lnL>
                    <a:lnR w="6350" cap="flat" cmpd="sng" algn="ctr">
                      <a:solidFill>
                        <a:schemeClr val="accent6"/>
                      </a:solidFill>
                      <a:prstDash val="solid"/>
                      <a:round/>
                      <a:headEnd type="none" w="med" len="med"/>
                      <a:tailEnd type="none" w="med" len="med"/>
                    </a:lnR>
                    <a:lnT w="12700">
                      <a:solidFill>
                        <a:schemeClr val="accent6"/>
                      </a:solidFill>
                    </a:lnT>
                    <a:lnB w="6350">
                      <a:solidFill>
                        <a:schemeClr val="accent6"/>
                      </a:solidFill>
                    </a:lnB>
                    <a:lnTlToBr w="0">
                      <a:noFill/>
                    </a:lnTlToBr>
                    <a:lnBlToTr w="0">
                      <a:noFill/>
                    </a:lnBlToTr>
                    <a:solidFill>
                      <a:srgbClr val="DDFFD5"/>
                    </a:solidFill>
                  </a:tcPr>
                </a:tc>
                <a:tc hMerge="1">
                  <a:txBody>
                    <a:bodyPr/>
                    <a:lstStyle/>
                    <a:p>
                      <a:endParaRPr lang="en-GB" sz="1000" b="1" kern="1200">
                        <a:solidFill>
                          <a:schemeClr val="dk1"/>
                        </a:solidFill>
                        <a:effectLst/>
                        <a:latin typeface="+mn-lt"/>
                        <a:ea typeface="+mn-ea"/>
                        <a:cs typeface="+mn-cs"/>
                      </a:endParaRPr>
                    </a:p>
                  </a:txBody>
                  <a:tcPr anchor="ctr">
                    <a:lnL w="12700" cap="flat" cmpd="sng" algn="ctr">
                      <a:solidFill>
                        <a:srgbClr val="DDFFD5"/>
                      </a:solidFill>
                      <a:prstDash val="solid"/>
                      <a:round/>
                      <a:headEnd type="none" w="med" len="med"/>
                      <a:tailEnd type="none" w="med" len="med"/>
                    </a:lnL>
                    <a:lnR w="12700" cap="flat" cmpd="sng" algn="ctr">
                      <a:solidFill>
                        <a:srgbClr val="DDFFD5"/>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gridSpan="3">
                  <a:txBody>
                    <a:bodyPr/>
                    <a:lstStyle/>
                    <a:p>
                      <a:pPr lvl="0">
                        <a:lnSpc>
                          <a:spcPct val="107000"/>
                        </a:lnSpc>
                        <a:spcAft>
                          <a:spcPts val="0"/>
                        </a:spcAft>
                        <a:buNone/>
                      </a:pPr>
                      <a:r>
                        <a:rPr lang="en-GB" sz="1000" b="1" i="0" u="none" strike="noStrike" noProof="0" dirty="0">
                          <a:solidFill>
                            <a:schemeClr val="accent6"/>
                          </a:solidFill>
                          <a:effectLst/>
                          <a:latin typeface="Calibri"/>
                        </a:rPr>
                        <a:t>Relationships and Sex Education</a:t>
                      </a:r>
                      <a:r>
                        <a:rPr lang="en-GB" sz="1000" b="1" i="0" u="none" strike="noStrike" noProof="0" dirty="0">
                          <a:solidFill>
                            <a:srgbClr val="92D050"/>
                          </a:solidFill>
                          <a:effectLst/>
                          <a:latin typeface="Calibri"/>
                        </a:rPr>
                        <a:t> </a:t>
                      </a:r>
                      <a:r>
                        <a:rPr lang="en-GB" sz="1000" b="1" i="0" u="none" strike="noStrike" noProof="0" dirty="0">
                          <a:solidFill>
                            <a:srgbClr val="000000"/>
                          </a:solidFill>
                          <a:effectLst/>
                          <a:latin typeface="Calibri"/>
                        </a:rPr>
                        <a:t>– some RSE lessons include the following themes: </a:t>
                      </a:r>
                      <a:endParaRPr lang="en-GB" sz="1000" b="0" i="0" u="none" strike="noStrike" noProof="0" dirty="0">
                        <a:solidFill>
                          <a:srgbClr val="000000"/>
                        </a:solidFill>
                        <a:effectLst/>
                        <a:latin typeface="Calibri"/>
                      </a:endParaRPr>
                    </a:p>
                    <a:p>
                      <a:pPr lvl="0">
                        <a:lnSpc>
                          <a:spcPct val="107000"/>
                        </a:lnSpc>
                        <a:spcAft>
                          <a:spcPts val="0"/>
                        </a:spcAft>
                        <a:buNone/>
                      </a:pPr>
                      <a:r>
                        <a:rPr lang="en-GB" sz="1000" b="1" i="0" u="none" strike="noStrike" noProof="0" dirty="0">
                          <a:solidFill>
                            <a:srgbClr val="FF0000"/>
                          </a:solidFill>
                          <a:effectLst/>
                          <a:latin typeface="Calibri"/>
                        </a:rPr>
                        <a:t>Protected Characteristics</a:t>
                      </a:r>
                      <a:r>
                        <a:rPr lang="en-GB" sz="1000" b="1" i="0" u="none" strike="noStrike" noProof="0" dirty="0">
                          <a:solidFill>
                            <a:srgbClr val="000000"/>
                          </a:solidFill>
                          <a:effectLst/>
                          <a:latin typeface="Calibri"/>
                        </a:rPr>
                        <a:t>*</a:t>
                      </a:r>
                      <a:r>
                        <a:rPr lang="en-GB" sz="1000" b="1" i="0" u="none" strike="noStrike" noProof="0" dirty="0">
                          <a:solidFill>
                            <a:srgbClr val="FF0000"/>
                          </a:solidFill>
                          <a:effectLst/>
                          <a:latin typeface="Calibri"/>
                        </a:rPr>
                        <a:t> </a:t>
                      </a:r>
                      <a:endParaRPr lang="en-GB" sz="1000" b="0" i="0" u="none" strike="noStrike" noProof="0" dirty="0">
                        <a:solidFill>
                          <a:srgbClr val="000000"/>
                        </a:solidFill>
                        <a:effectLst/>
                        <a:latin typeface="Calibri"/>
                      </a:endParaRPr>
                    </a:p>
                    <a:p>
                      <a:pPr lvl="0">
                        <a:lnSpc>
                          <a:spcPct val="107000"/>
                        </a:lnSpc>
                        <a:spcAft>
                          <a:spcPts val="0"/>
                        </a:spcAft>
                        <a:buNone/>
                      </a:pPr>
                      <a:r>
                        <a:rPr lang="en-GB" sz="1000" b="1" i="0" u="none" strike="noStrike" noProof="0" dirty="0">
                          <a:solidFill>
                            <a:srgbClr val="7030A0"/>
                          </a:solidFill>
                          <a:effectLst/>
                          <a:latin typeface="Calibri"/>
                        </a:rPr>
                        <a:t>Safeguarding* (including Road Safety)</a:t>
                      </a:r>
                      <a:endParaRPr lang="en-GB" sz="1000" b="0" i="0" u="none" strike="noStrike" noProof="0">
                        <a:solidFill>
                          <a:srgbClr val="000000"/>
                        </a:solidFill>
                        <a:effectLst/>
                        <a:latin typeface="Calibri"/>
                      </a:endParaRPr>
                    </a:p>
                    <a:p>
                      <a:pPr lvl="0">
                        <a:lnSpc>
                          <a:spcPct val="107000"/>
                        </a:lnSpc>
                        <a:spcAft>
                          <a:spcPts val="0"/>
                        </a:spcAft>
                        <a:buNone/>
                      </a:pPr>
                      <a:r>
                        <a:rPr lang="en-GB" sz="1000" b="1" i="0" u="none" strike="noStrike" noProof="0" dirty="0">
                          <a:solidFill>
                            <a:srgbClr val="00B0F0"/>
                          </a:solidFill>
                          <a:effectLst/>
                          <a:latin typeface="Calibri"/>
                        </a:rPr>
                        <a:t>Mini Medics – Mental Health </a:t>
                      </a:r>
                      <a:endParaRPr lang="en-GB" sz="1000" b="0" i="0" u="none" strike="noStrike" noProof="0">
                        <a:solidFill>
                          <a:srgbClr val="000000"/>
                        </a:solidFill>
                        <a:effectLst/>
                        <a:latin typeface="Calibri"/>
                      </a:endParaRPr>
                    </a:p>
                    <a:p>
                      <a:pPr lvl="0">
                        <a:lnSpc>
                          <a:spcPct val="107000"/>
                        </a:lnSpc>
                        <a:spcAft>
                          <a:spcPts val="0"/>
                        </a:spcAft>
                        <a:buNone/>
                      </a:pPr>
                      <a:r>
                        <a:rPr lang="en-GB" sz="1000" b="1" i="0" u="none" strike="noStrike" noProof="0" dirty="0">
                          <a:solidFill>
                            <a:srgbClr val="0070C0"/>
                          </a:solidFill>
                          <a:effectLst/>
                          <a:latin typeface="Calibri"/>
                        </a:rPr>
                        <a:t>Sexual Harassment </a:t>
                      </a:r>
                      <a:endParaRPr lang="en-GB" sz="1000" b="0" i="0" u="none" strike="noStrike" noProof="0">
                        <a:solidFill>
                          <a:srgbClr val="000000"/>
                        </a:solidFill>
                        <a:effectLst/>
                        <a:latin typeface="Calibri"/>
                      </a:endParaRPr>
                    </a:p>
                    <a:p>
                      <a:pPr lvl="0">
                        <a:lnSpc>
                          <a:spcPct val="107000"/>
                        </a:lnSpc>
                        <a:spcAft>
                          <a:spcPts val="0"/>
                        </a:spcAft>
                        <a:buNone/>
                      </a:pPr>
                      <a:r>
                        <a:rPr lang="en-GB" sz="1000" b="1" i="0" u="none" strike="noStrike" noProof="0" dirty="0">
                          <a:solidFill>
                            <a:schemeClr val="accent6">
                              <a:lumMod val="75000"/>
                            </a:schemeClr>
                          </a:solidFill>
                          <a:effectLst/>
                          <a:latin typeface="Calibri"/>
                        </a:rPr>
                        <a:t>Child on Child Abuse</a:t>
                      </a:r>
                      <a:r>
                        <a:rPr lang="en-GB" sz="1000" b="1" i="0" u="none" strike="noStrike" noProof="0" dirty="0">
                          <a:solidFill>
                            <a:srgbClr val="000000"/>
                          </a:solidFill>
                          <a:effectLst/>
                          <a:latin typeface="Calibri"/>
                        </a:rPr>
                        <a:t>*</a:t>
                      </a:r>
                      <a:endParaRPr lang="en-GB" sz="1000" b="0" i="0" u="none" strike="noStrike" noProof="0">
                        <a:solidFill>
                          <a:srgbClr val="000000"/>
                        </a:solidFill>
                        <a:effectLst/>
                        <a:latin typeface="Calibri"/>
                      </a:endParaRPr>
                    </a:p>
                    <a:p>
                      <a:pPr lvl="0">
                        <a:lnSpc>
                          <a:spcPct val="107000"/>
                        </a:lnSpc>
                        <a:spcAft>
                          <a:spcPts val="0"/>
                        </a:spcAft>
                        <a:buNone/>
                      </a:pPr>
                      <a:r>
                        <a:rPr lang="en-GB" sz="1000" b="1" i="0" u="none" strike="noStrike" noProof="0" dirty="0">
                          <a:solidFill>
                            <a:srgbClr val="FF9933"/>
                          </a:solidFill>
                          <a:effectLst/>
                          <a:latin typeface="Calibri"/>
                        </a:rPr>
                        <a:t>Online Safety</a:t>
                      </a:r>
                      <a:r>
                        <a:rPr lang="en-GB" sz="1000" b="1" i="0" u="none" strike="noStrike" noProof="0" dirty="0">
                          <a:solidFill>
                            <a:srgbClr val="000000"/>
                          </a:solidFill>
                          <a:effectLst/>
                          <a:latin typeface="Calibri"/>
                        </a:rPr>
                        <a:t>*</a:t>
                      </a:r>
                      <a:r>
                        <a:rPr lang="en-GB" sz="1000" b="1" i="0" u="none" strike="noStrike" noProof="0" dirty="0">
                          <a:solidFill>
                            <a:srgbClr val="ED7D31"/>
                          </a:solidFill>
                          <a:effectLst/>
                          <a:latin typeface="Calibri"/>
                        </a:rPr>
                        <a:t> </a:t>
                      </a:r>
                      <a:endParaRPr lang="en-GB" sz="1000" b="0" i="0" u="none" strike="noStrike" noProof="0" dirty="0">
                        <a:solidFill>
                          <a:srgbClr val="000000"/>
                        </a:solidFill>
                        <a:effectLst/>
                        <a:latin typeface="Calibri"/>
                      </a:endParaRPr>
                    </a:p>
                    <a:p>
                      <a:pPr lvl="0">
                        <a:lnSpc>
                          <a:spcPct val="107000"/>
                        </a:lnSpc>
                        <a:spcAft>
                          <a:spcPts val="0"/>
                        </a:spcAft>
                        <a:buNone/>
                      </a:pPr>
                      <a:r>
                        <a:rPr lang="en-GB" sz="1000" b="1" i="0" u="none" strike="noStrike" noProof="0" dirty="0">
                          <a:solidFill>
                            <a:schemeClr val="accent4">
                              <a:lumMod val="60000"/>
                              <a:lumOff val="40000"/>
                            </a:schemeClr>
                          </a:solidFill>
                          <a:effectLst/>
                          <a:latin typeface="Calibri"/>
                        </a:rPr>
                        <a:t>Bullying</a:t>
                      </a:r>
                      <a:endParaRPr lang="en-GB" sz="1000" b="0" i="0" u="none" strike="noStrike" noProof="0">
                        <a:solidFill>
                          <a:srgbClr val="000000"/>
                        </a:solidFill>
                        <a:effectLst/>
                        <a:latin typeface="Calibri"/>
                      </a:endParaRPr>
                    </a:p>
                    <a:p>
                      <a:pPr lvl="0">
                        <a:lnSpc>
                          <a:spcPct val="107000"/>
                        </a:lnSpc>
                        <a:spcAft>
                          <a:spcPts val="0"/>
                        </a:spcAft>
                        <a:buNone/>
                      </a:pPr>
                      <a:r>
                        <a:rPr lang="en-GB" sz="1000" b="1" i="0" u="none" strike="noStrike" noProof="0" dirty="0">
                          <a:solidFill>
                            <a:srgbClr val="CC00CC"/>
                          </a:solidFill>
                          <a:effectLst/>
                          <a:latin typeface="Calibri"/>
                        </a:rPr>
                        <a:t>Financial Capability</a:t>
                      </a:r>
                      <a:endParaRPr lang="en-US" sz="1000" b="0" i="0" u="none" strike="noStrike" noProof="0">
                        <a:solidFill>
                          <a:srgbClr val="000000"/>
                        </a:solidFill>
                        <a:effectLst/>
                        <a:latin typeface="Calibri"/>
                      </a:endParaRPr>
                    </a:p>
                    <a:p>
                      <a:pPr lvl="0">
                        <a:lnSpc>
                          <a:spcPct val="107000"/>
                        </a:lnSpc>
                        <a:spcAft>
                          <a:spcPts val="0"/>
                        </a:spcAft>
                        <a:buNone/>
                      </a:pPr>
                      <a:r>
                        <a:rPr lang="en-GB" sz="1000" b="1" i="0" u="none" strike="noStrike" noProof="0" dirty="0">
                          <a:solidFill>
                            <a:srgbClr val="000000"/>
                          </a:solidFill>
                          <a:effectLst/>
                          <a:latin typeface="Calibri"/>
                        </a:rPr>
                        <a:t>*PREVENT Strategy included</a:t>
                      </a:r>
                      <a:endParaRPr lang="en-GB" sz="1000" b="0" i="0" u="none" strike="noStrike" noProof="0">
                        <a:solidFill>
                          <a:srgbClr val="000000"/>
                        </a:solidFill>
                        <a:effectLst/>
                        <a:latin typeface="Calibri"/>
                      </a:endParaRPr>
                    </a:p>
                    <a:p>
                      <a:pPr lvl="0">
                        <a:lnSpc>
                          <a:spcPct val="107000"/>
                        </a:lnSpc>
                        <a:spcAft>
                          <a:spcPts val="800"/>
                        </a:spcAft>
                        <a:buNone/>
                      </a:pPr>
                      <a:endParaRPr lang="en-GB" sz="1000" b="1" i="0" u="none" strike="noStrike" noProof="0">
                        <a:solidFill>
                          <a:schemeClr val="accent6"/>
                        </a:solidFill>
                        <a:effectLst/>
                        <a:latin typeface="Calibri"/>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9518714"/>
                  </a:ext>
                </a:extLst>
              </a:tr>
            </a:tbl>
          </a:graphicData>
        </a:graphic>
      </p:graphicFrame>
    </p:spTree>
    <p:extLst>
      <p:ext uri="{BB962C8B-B14F-4D97-AF65-F5344CB8AC3E}">
        <p14:creationId xmlns:p14="http://schemas.microsoft.com/office/powerpoint/2010/main" val="95280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SEND</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sp>
        <p:nvSpPr>
          <p:cNvPr id="2" name="TextBox 1">
            <a:extLst>
              <a:ext uri="{FF2B5EF4-FFF2-40B4-BE49-F238E27FC236}">
                <a16:creationId xmlns:a16="http://schemas.microsoft.com/office/drawing/2014/main" id="{AEC71E05-5649-F5AC-4C75-540F0ED8332F}"/>
              </a:ext>
            </a:extLst>
          </p:cNvPr>
          <p:cNvSpPr txBox="1"/>
          <p:nvPr/>
        </p:nvSpPr>
        <p:spPr>
          <a:xfrm>
            <a:off x="1934" y="895230"/>
            <a:ext cx="7551017" cy="9387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a:ea typeface="Calibri"/>
                <a:cs typeface="Calibri"/>
              </a:rPr>
              <a:t>The BHCET PSHE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endParaRPr lang="en-US"/>
          </a:p>
          <a:p>
            <a:pPr algn="just"/>
            <a:endParaRPr lang="en-US"/>
          </a:p>
          <a:p>
            <a:pPr algn="just"/>
            <a:r>
              <a:rPr lang="en-US" sz="1100">
                <a:ea typeface="Calibri"/>
                <a:cs typeface="Calibri"/>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US"/>
          </a:p>
          <a:p>
            <a:pPr algn="just"/>
            <a:endParaRPr lang="en-US"/>
          </a:p>
          <a:p>
            <a:pPr algn="just"/>
            <a:r>
              <a:rPr lang="en-US" sz="1100">
                <a:ea typeface="Calibri"/>
                <a:cs typeface="Calibri"/>
              </a:rPr>
              <a:t>Other strategies of adaptation are outlined through the EEF’s Five-a-Day principles, which include explicit instruction, metacognitive strategies, flexible grouping and the use of technology: </a:t>
            </a:r>
            <a:endParaRPr lang="en-US"/>
          </a:p>
          <a:p>
            <a:pPr algn="just"/>
            <a:r>
              <a:rPr lang="en-US" sz="1200" b="1">
                <a:ea typeface="Calibri"/>
                <a:cs typeface="Calibri"/>
              </a:rPr>
              <a:t>Scaffolding</a:t>
            </a:r>
            <a:r>
              <a:rPr lang="en-US" sz="1200">
                <a:ea typeface="Calibri"/>
                <a:cs typeface="Calibri"/>
              </a:rPr>
              <a:t> </a:t>
            </a:r>
            <a:endParaRPr lang="en-US"/>
          </a:p>
          <a:p>
            <a:pPr algn="just"/>
            <a:r>
              <a:rPr lang="en-US" sz="1100">
                <a:ea typeface="Calibri"/>
                <a:cs typeface="Calibri"/>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 </a:t>
            </a:r>
            <a:endParaRPr lang="en-US"/>
          </a:p>
          <a:p>
            <a:pPr algn="just"/>
            <a:r>
              <a:rPr lang="en-US" sz="1100">
                <a:ea typeface="Calibri"/>
                <a:cs typeface="Calibri"/>
              </a:rPr>
              <a:t>Examples: Support could be visual, verbal, or written. Writing frames, partially completed examples, knowledge </a:t>
            </a:r>
            <a:r>
              <a:rPr lang="en-US" sz="1100" err="1">
                <a:ea typeface="Calibri"/>
                <a:cs typeface="Calibri"/>
              </a:rPr>
              <a:t>organisers</a:t>
            </a:r>
            <a:r>
              <a:rPr lang="en-US" sz="1100">
                <a:ea typeface="Calibri"/>
                <a:cs typeface="Calibri"/>
              </a:rPr>
              <a:t>,  sentence starters can all be useful. Reminders of what equipment is needed for each lesson and classroom routines can be useful. Scaffolding discussion of texts: promoting prediction, questioning, clarification and </a:t>
            </a:r>
            <a:r>
              <a:rPr lang="en-US" sz="1100" err="1">
                <a:ea typeface="Calibri"/>
                <a:cs typeface="Calibri"/>
              </a:rPr>
              <a:t>summarising</a:t>
            </a:r>
            <a:r>
              <a:rPr lang="en-US" sz="1100">
                <a:ea typeface="Calibri"/>
                <a:cs typeface="Calibri"/>
              </a:rPr>
              <a:t>.  </a:t>
            </a:r>
            <a:endParaRPr lang="en-US"/>
          </a:p>
          <a:p>
            <a:pPr algn="just"/>
            <a:endParaRPr lang="en-US"/>
          </a:p>
          <a:p>
            <a:pPr algn="just"/>
            <a:r>
              <a:rPr lang="en-US" sz="1200" b="1">
                <a:ea typeface="Calibri"/>
                <a:cs typeface="Calibri"/>
              </a:rPr>
              <a:t>Explicit Instruction</a:t>
            </a:r>
            <a:r>
              <a:rPr lang="en-US" sz="1200">
                <a:ea typeface="Calibri"/>
                <a:cs typeface="Calibri"/>
              </a:rPr>
              <a:t> </a:t>
            </a:r>
            <a:endParaRPr lang="en-US"/>
          </a:p>
          <a:p>
            <a:pPr algn="just"/>
            <a:r>
              <a:rPr lang="en-US" sz="1100">
                <a:ea typeface="Calibri"/>
                <a:cs typeface="Calibri"/>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US" sz="1100" err="1">
                <a:ea typeface="Calibri"/>
                <a:cs typeface="Calibri"/>
              </a:rPr>
              <a:t>Rosenshine’s</a:t>
            </a:r>
            <a:r>
              <a:rPr lang="en-US" sz="1100">
                <a:ea typeface="Calibri"/>
                <a:cs typeface="Calibri"/>
              </a:rPr>
              <a:t>  ‘Principles of Instruction’. </a:t>
            </a:r>
            <a:endParaRPr lang="en-US"/>
          </a:p>
          <a:p>
            <a:pPr algn="just"/>
            <a:r>
              <a:rPr lang="en-US" sz="1100">
                <a:ea typeface="Calibri"/>
                <a:cs typeface="Calibri"/>
              </a:rPr>
              <a:t>Examples: Worked examples with the teacher modelling self-regulation and thought processes is helpful. A teacher might teach a pupil a strategy for </a:t>
            </a:r>
            <a:r>
              <a:rPr lang="en-US" sz="1100" err="1">
                <a:ea typeface="Calibri"/>
                <a:cs typeface="Calibri"/>
              </a:rPr>
              <a:t>summarising</a:t>
            </a:r>
            <a:r>
              <a:rPr lang="en-US" sz="1100">
                <a:ea typeface="Calibri"/>
                <a:cs typeface="Calibri"/>
              </a:rPr>
              <a:t> a paragraph by initially  ‘thinking aloud’ while identifying the topic of the paragraph to model this process to the pupil. They would then give the pupil the opportunity to </a:t>
            </a:r>
            <a:r>
              <a:rPr lang="en-US" sz="1100" err="1">
                <a:ea typeface="Calibri"/>
                <a:cs typeface="Calibri"/>
              </a:rPr>
              <a:t>practise</a:t>
            </a:r>
            <a:r>
              <a:rPr lang="en-US" sz="1100">
                <a:ea typeface="Calibri"/>
                <a:cs typeface="Calibri"/>
              </a:rPr>
              <a:t> this skill. Using visual aids and concrete examples promotes discussion and links in learning. </a:t>
            </a:r>
            <a:endParaRPr lang="en-US"/>
          </a:p>
          <a:p>
            <a:pPr algn="just"/>
            <a:endParaRPr lang="en-US"/>
          </a:p>
          <a:p>
            <a:pPr algn="just"/>
            <a:r>
              <a:rPr lang="en-US" sz="1200" b="1">
                <a:ea typeface="Calibri"/>
                <a:cs typeface="Calibri"/>
              </a:rPr>
              <a:t>Cognitive and Metacognitive Strategies</a:t>
            </a:r>
            <a:r>
              <a:rPr lang="en-US" sz="1200">
                <a:ea typeface="Calibri"/>
                <a:cs typeface="Calibri"/>
              </a:rPr>
              <a:t> </a:t>
            </a:r>
            <a:endParaRPr lang="en-US"/>
          </a:p>
          <a:p>
            <a:pPr algn="just"/>
            <a:r>
              <a:rPr lang="en-US" sz="1100">
                <a:ea typeface="Calibri"/>
                <a:cs typeface="Calibri"/>
              </a:rPr>
              <a:t>Cognitive strategies are skills like </a:t>
            </a:r>
            <a:r>
              <a:rPr lang="en-US" sz="1100" err="1">
                <a:ea typeface="Calibri"/>
                <a:cs typeface="Calibri"/>
              </a:rPr>
              <a:t>memorisation</a:t>
            </a:r>
            <a:r>
              <a:rPr lang="en-US" sz="1100">
                <a:ea typeface="Calibri"/>
                <a:cs typeface="Calibri"/>
              </a:rPr>
              <a:t> techniques or subject specific strategies like methods to solve problems in </a:t>
            </a:r>
            <a:r>
              <a:rPr lang="en-US" sz="1100" err="1">
                <a:ea typeface="Calibri"/>
                <a:cs typeface="Calibri"/>
              </a:rPr>
              <a:t>maths</a:t>
            </a:r>
            <a:r>
              <a:rPr lang="en-US" sz="1100">
                <a:ea typeface="Calibri"/>
                <a:cs typeface="Calibri"/>
              </a:rPr>
              <a:t>. Metacognitive strategies help pupils plan, monitor and evaluate their learning </a:t>
            </a:r>
            <a:endParaRPr lang="en-US"/>
          </a:p>
          <a:p>
            <a:pPr algn="just"/>
            <a:r>
              <a:rPr lang="en-US" sz="1100">
                <a:ea typeface="Calibri"/>
                <a:cs typeface="Calibri"/>
              </a:rPr>
              <a:t>Examples: Chunking the task will support pupils with SEND – this may be through provision of checklists, instructions on a whiteboard or providing one question at a time. This helps reduce distractions to avoid overloading working memory. </a:t>
            </a:r>
            <a:endParaRPr lang="en-US"/>
          </a:p>
          <a:p>
            <a:pPr algn="just"/>
            <a:r>
              <a:rPr lang="en-US" sz="1100">
                <a:ea typeface="Calibri"/>
                <a:cs typeface="Calibri"/>
              </a:rPr>
              <a:t>Prompt sheets that help pupils to evaluate their progress, with ideas for further support. </a:t>
            </a:r>
            <a:endParaRPr lang="en-US"/>
          </a:p>
          <a:p>
            <a:pPr algn="just"/>
            <a:endParaRPr lang="en-US"/>
          </a:p>
          <a:p>
            <a:pPr algn="just"/>
            <a:r>
              <a:rPr lang="en-US" sz="1200" b="1">
                <a:ea typeface="Calibri"/>
                <a:cs typeface="Calibri"/>
              </a:rPr>
              <a:t>Flexible Grouping</a:t>
            </a:r>
            <a:r>
              <a:rPr lang="en-US" sz="1200">
                <a:ea typeface="Calibri"/>
                <a:cs typeface="Calibri"/>
              </a:rPr>
              <a:t> </a:t>
            </a:r>
            <a:endParaRPr lang="en-US"/>
          </a:p>
          <a:p>
            <a:pPr algn="just"/>
            <a:r>
              <a:rPr lang="en-US" sz="1100">
                <a:ea typeface="Calibri"/>
                <a:cs typeface="Calibri"/>
              </a:rPr>
              <a:t>Flexible grouping describes when pupils are allocated to smaller groups based on the individual needs that they currently share with other pupils. Such groups can be formed for an explicit purpose and disbanded when that purpose is met </a:t>
            </a:r>
            <a:endParaRPr lang="en-US"/>
          </a:p>
          <a:p>
            <a:pPr algn="just"/>
            <a:r>
              <a:rPr lang="en-US" sz="1100">
                <a:ea typeface="Calibri"/>
                <a:cs typeface="Calibri"/>
              </a:rPr>
              <a:t>Examples: Allocating temporary groups can allow teachers to set up opportunities for collaborative learning, for example to read and </a:t>
            </a:r>
            <a:r>
              <a:rPr lang="en-US" sz="1100" err="1">
                <a:ea typeface="Calibri"/>
                <a:cs typeface="Calibri"/>
              </a:rPr>
              <a:t>analyse</a:t>
            </a:r>
            <a:r>
              <a:rPr lang="en-US" sz="1100">
                <a:ea typeface="Calibri"/>
                <a:cs typeface="Calibri"/>
              </a:rPr>
              <a:t> source texts, complete graphic </a:t>
            </a:r>
            <a:r>
              <a:rPr lang="en-US" sz="1100" err="1">
                <a:ea typeface="Calibri"/>
                <a:cs typeface="Calibri"/>
              </a:rPr>
              <a:t>organisers</a:t>
            </a:r>
            <a:r>
              <a:rPr lang="en-US" sz="1100">
                <a:ea typeface="Calibri"/>
                <a:cs typeface="Calibri"/>
              </a:rPr>
              <a:t>, independently carry out a skill, remember a fact, or understand a concept. Pre-teaching key vocabulary, is a useful technique. </a:t>
            </a:r>
            <a:endParaRPr lang="en-US"/>
          </a:p>
          <a:p>
            <a:pPr algn="just"/>
            <a:endParaRPr lang="en-US"/>
          </a:p>
          <a:p>
            <a:pPr algn="just"/>
            <a:r>
              <a:rPr lang="en-US" sz="1200" b="1">
                <a:ea typeface="Calibri"/>
                <a:cs typeface="Calibri"/>
              </a:rPr>
              <a:t>Use of Technology</a:t>
            </a:r>
            <a:r>
              <a:rPr lang="en-US" sz="1200">
                <a:ea typeface="Calibri"/>
                <a:cs typeface="Calibri"/>
              </a:rPr>
              <a:t> </a:t>
            </a:r>
            <a:endParaRPr lang="en-US"/>
          </a:p>
          <a:p>
            <a:pPr algn="just"/>
            <a:r>
              <a:rPr lang="en-US" sz="1100">
                <a:ea typeface="Calibri"/>
                <a:cs typeface="Calibri"/>
              </a:rPr>
              <a:t>Technology can assist teacher modelling. Technology, as a method to provide feedback to pupils and/ or parents can be effective, especially when the pupil can act on this feedback.  </a:t>
            </a:r>
            <a:endParaRPr lang="en-US"/>
          </a:p>
          <a:p>
            <a:pPr algn="just"/>
            <a:r>
              <a:rPr lang="en-US" sz="1100">
                <a:ea typeface="Calibri"/>
                <a:cs typeface="Calibri"/>
              </a:rPr>
              <a:t>Examples: Use a visualizer to model worked examples. Technology applications, such as online quizzes can prove effective. Speech generating apps to enable note-taking and extended writing can be helpful.</a:t>
            </a:r>
            <a:endParaRPr lang="en-US"/>
          </a:p>
          <a:p>
            <a:pPr algn="l"/>
            <a:endParaRPr lang="en-US">
              <a:ea typeface="Calibri"/>
              <a:cs typeface="Calibri"/>
            </a:endParaRPr>
          </a:p>
        </p:txBody>
      </p:sp>
    </p:spTree>
    <p:extLst>
      <p:ext uri="{BB962C8B-B14F-4D97-AF65-F5344CB8AC3E}">
        <p14:creationId xmlns:p14="http://schemas.microsoft.com/office/powerpoint/2010/main" val="15785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sp>
        <p:nvSpPr>
          <p:cNvPr id="4" name="TextBox 3">
            <a:extLst>
              <a:ext uri="{FF2B5EF4-FFF2-40B4-BE49-F238E27FC236}">
                <a16:creationId xmlns:a16="http://schemas.microsoft.com/office/drawing/2014/main" id="{69D939D2-9469-E77C-D2A6-53B34A8C3BFF}"/>
              </a:ext>
            </a:extLst>
          </p:cNvPr>
          <p:cNvSpPr txBox="1"/>
          <p:nvPr/>
        </p:nvSpPr>
        <p:spPr>
          <a:xfrm>
            <a:off x="1903228" y="465647"/>
            <a:ext cx="3561907" cy="369332"/>
          </a:xfrm>
          <a:prstGeom prst="rect">
            <a:avLst/>
          </a:prstGeom>
          <a:noFill/>
        </p:spPr>
        <p:txBody>
          <a:bodyPr wrap="square" rtlCol="0">
            <a:spAutoFit/>
          </a:bodyPr>
          <a:lstStyle/>
          <a:p>
            <a:pPr algn="ctr"/>
            <a:r>
              <a:rPr lang="en-US">
                <a:solidFill>
                  <a:schemeClr val="bg1"/>
                </a:solidFill>
              </a:rPr>
              <a:t>LESSON DESIGN</a:t>
            </a:r>
            <a:endParaRPr lang="en-GB">
              <a:solidFill>
                <a:schemeClr val="bg1"/>
              </a:solidFill>
            </a:endParaRPr>
          </a:p>
        </p:txBody>
      </p:sp>
      <p:sp>
        <p:nvSpPr>
          <p:cNvPr id="6" name="TextBox 5">
            <a:extLst>
              <a:ext uri="{FF2B5EF4-FFF2-40B4-BE49-F238E27FC236}">
                <a16:creationId xmlns:a16="http://schemas.microsoft.com/office/drawing/2014/main" id="{F030EF37-583D-422A-55B2-B36FF3813163}"/>
              </a:ext>
            </a:extLst>
          </p:cNvPr>
          <p:cNvSpPr txBox="1"/>
          <p:nvPr/>
        </p:nvSpPr>
        <p:spPr>
          <a:xfrm>
            <a:off x="256310" y="1117505"/>
            <a:ext cx="6712085" cy="1412374"/>
          </a:xfrm>
          <a:prstGeom prst="rect">
            <a:avLst/>
          </a:prstGeom>
          <a:noFill/>
        </p:spPr>
        <p:txBody>
          <a:bodyPr wrap="square" lIns="91440" tIns="45720" rIns="91440" bIns="45720" rtlCol="0" anchor="t">
            <a:spAutoFit/>
          </a:bodyPr>
          <a:lstStyle/>
          <a:p>
            <a:pPr algn="just">
              <a:lnSpc>
                <a:spcPct val="107000"/>
              </a:lnSpc>
              <a:spcAft>
                <a:spcPts val="800"/>
              </a:spcAft>
            </a:pPr>
            <a:r>
              <a:rPr lang="en-GB" sz="1400" b="1" kern="0">
                <a:solidFill>
                  <a:schemeClr val="accent6">
                    <a:lumMod val="75000"/>
                  </a:schemeClr>
                </a:solidFill>
                <a:effectLst/>
                <a:ea typeface="Times New Roman" panose="02020603050405020304" pitchFamily="18" charset="0"/>
                <a:cs typeface="Calibri"/>
              </a:rPr>
              <a:t>Pedagogy: Our Method And Practice Of Teaching</a:t>
            </a:r>
            <a:endParaRPr lang="en-GB" sz="1600" b="1" kern="0">
              <a:solidFill>
                <a:schemeClr val="accent6">
                  <a:lumMod val="75000"/>
                </a:schemeClr>
              </a:solidFill>
              <a:ea typeface="Times New Roman" panose="02020603050405020304" pitchFamily="18" charset="0"/>
              <a:cs typeface="Arial"/>
            </a:endParaRPr>
          </a:p>
          <a:p>
            <a:pPr algn="just">
              <a:lnSpc>
                <a:spcPct val="107000"/>
              </a:lnSpc>
              <a:spcAft>
                <a:spcPts val="800"/>
              </a:spcAft>
            </a:pPr>
            <a:r>
              <a:rPr lang="en-GB" sz="1200" b="1" kern="0">
                <a:solidFill>
                  <a:schemeClr val="accent6">
                    <a:lumMod val="75000"/>
                  </a:schemeClr>
                </a:solidFill>
                <a:effectLst/>
                <a:ea typeface="Times New Roman" panose="02020603050405020304" pitchFamily="18" charset="0"/>
                <a:cs typeface="Arial"/>
              </a:rPr>
              <a:t>Exceptional teaching, leads to outstanding learning outcomes.</a:t>
            </a:r>
            <a:r>
              <a:rPr lang="en-GB" sz="1200" b="1" kern="0">
                <a:solidFill>
                  <a:schemeClr val="accent6">
                    <a:lumMod val="75000"/>
                  </a:schemeClr>
                </a:solidFill>
                <a:ea typeface="Times New Roman" panose="02020603050405020304" pitchFamily="18" charset="0"/>
                <a:cs typeface="Arial"/>
              </a:rPr>
              <a:t>  </a:t>
            </a:r>
          </a:p>
          <a:p>
            <a:pPr algn="just">
              <a:lnSpc>
                <a:spcPct val="107000"/>
              </a:lnSpc>
              <a:spcAft>
                <a:spcPts val="800"/>
              </a:spcAft>
            </a:pPr>
            <a:r>
              <a:rPr lang="en-GB" sz="1200" kern="0">
                <a:solidFill>
                  <a:srgbClr val="212529"/>
                </a:solidFill>
                <a:effectLst/>
                <a:ea typeface="Times New Roman" panose="02020603050405020304" pitchFamily="18" charset="0"/>
                <a:cs typeface="Arial"/>
              </a:rPr>
              <a:t>All have a responsibility to </a:t>
            </a:r>
            <a:r>
              <a:rPr lang="en-GB" sz="1200" kern="0">
                <a:solidFill>
                  <a:srgbClr val="212529"/>
                </a:solidFill>
                <a:ea typeface="Times New Roman" panose="02020603050405020304" pitchFamily="18" charset="0"/>
                <a:cs typeface="Arial"/>
              </a:rPr>
              <a:t>deliver</a:t>
            </a:r>
            <a:r>
              <a:rPr lang="en-GB" sz="1200" kern="0">
                <a:solidFill>
                  <a:srgbClr val="212529"/>
                </a:solidFill>
                <a:effectLst/>
                <a:ea typeface="Times New Roman" panose="02020603050405020304" pitchFamily="18" charset="0"/>
                <a:cs typeface="Arial"/>
              </a:rPr>
              <a:t> lessons </a:t>
            </a:r>
            <a:r>
              <a:rPr lang="en-GB" sz="1200" kern="0">
                <a:solidFill>
                  <a:srgbClr val="212529"/>
                </a:solidFill>
                <a:ea typeface="Times New Roman" panose="02020603050405020304" pitchFamily="18" charset="0"/>
                <a:cs typeface="Arial"/>
              </a:rPr>
              <a:t>where teaching</a:t>
            </a:r>
            <a:r>
              <a:rPr lang="en-GB" sz="1200" kern="0">
                <a:solidFill>
                  <a:srgbClr val="212529"/>
                </a:solidFill>
                <a:effectLst/>
                <a:ea typeface="Times New Roman" panose="02020603050405020304" pitchFamily="18" charset="0"/>
                <a:cs typeface="Arial"/>
              </a:rPr>
              <a:t> and learning is of the highest quality and where learning needs are met. </a:t>
            </a:r>
            <a:endParaRPr lang="en-GB">
              <a:solidFill>
                <a:srgbClr val="000000"/>
              </a:solidFill>
              <a:ea typeface="Times New Roman" panose="02020603050405020304" pitchFamily="18" charset="0"/>
              <a:cs typeface="Calibri" panose="020F0502020204030204"/>
            </a:endParaRPr>
          </a:p>
          <a:p>
            <a:pPr algn="ctr">
              <a:lnSpc>
                <a:spcPct val="107000"/>
              </a:lnSpc>
              <a:spcAft>
                <a:spcPts val="800"/>
              </a:spcAft>
            </a:pPr>
            <a:r>
              <a:rPr lang="en-GB" sz="1200" b="1" kern="0">
                <a:solidFill>
                  <a:schemeClr val="accent6">
                    <a:lumMod val="75000"/>
                  </a:schemeClr>
                </a:solidFill>
                <a:ea typeface="Times New Roman" panose="02020603050405020304" pitchFamily="18" charset="0"/>
                <a:cs typeface="Arial"/>
              </a:rPr>
              <a:t>The</a:t>
            </a:r>
            <a:r>
              <a:rPr lang="en-GB" sz="1200" b="1" kern="0">
                <a:solidFill>
                  <a:schemeClr val="accent6">
                    <a:lumMod val="75000"/>
                  </a:schemeClr>
                </a:solidFill>
                <a:effectLst/>
                <a:ea typeface="Times New Roman" panose="02020603050405020304" pitchFamily="18" charset="0"/>
                <a:cs typeface="Arial"/>
              </a:rPr>
              <a:t> single most important factor in how a child learns in the classroom is how well a teacher teaches.</a:t>
            </a:r>
            <a:endParaRPr lang="en-GB" b="1">
              <a:solidFill>
                <a:schemeClr val="accent6">
                  <a:lumMod val="75000"/>
                </a:schemeClr>
              </a:solidFill>
              <a:cs typeface="Calibri"/>
            </a:endParaRPr>
          </a:p>
        </p:txBody>
      </p:sp>
      <p:pic>
        <p:nvPicPr>
          <p:cNvPr id="5" name="Picture 4" descr="A close-up of a web page&#10;&#10;Description automatically generated">
            <a:extLst>
              <a:ext uri="{FF2B5EF4-FFF2-40B4-BE49-F238E27FC236}">
                <a16:creationId xmlns:a16="http://schemas.microsoft.com/office/drawing/2014/main" id="{27DA73AE-5537-5667-274F-1BDCF065D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4" y="3355171"/>
            <a:ext cx="7342632" cy="3649147"/>
          </a:xfrm>
          <a:prstGeom prst="rect">
            <a:avLst/>
          </a:prstGeom>
        </p:spPr>
      </p:pic>
      <p:sp>
        <p:nvSpPr>
          <p:cNvPr id="14" name="Rectangle: Rounded Corners 13">
            <a:extLst>
              <a:ext uri="{FF2B5EF4-FFF2-40B4-BE49-F238E27FC236}">
                <a16:creationId xmlns:a16="http://schemas.microsoft.com/office/drawing/2014/main" id="{3406134C-D949-D1AB-E234-081695E56B81}"/>
              </a:ext>
            </a:extLst>
          </p:cNvPr>
          <p:cNvSpPr/>
          <p:nvPr/>
        </p:nvSpPr>
        <p:spPr>
          <a:xfrm>
            <a:off x="421108" y="7829611"/>
            <a:ext cx="6712085" cy="552389"/>
          </a:xfrm>
          <a:prstGeom prst="round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3" name="TextBox 12">
            <a:extLst>
              <a:ext uri="{FF2B5EF4-FFF2-40B4-BE49-F238E27FC236}">
                <a16:creationId xmlns:a16="http://schemas.microsoft.com/office/drawing/2014/main" id="{9B03DDAE-0B71-1EAB-23E1-BB2B72EA96CA}"/>
              </a:ext>
            </a:extLst>
          </p:cNvPr>
          <p:cNvSpPr txBox="1"/>
          <p:nvPr/>
        </p:nvSpPr>
        <p:spPr>
          <a:xfrm>
            <a:off x="426483" y="7877809"/>
            <a:ext cx="6706710" cy="461665"/>
          </a:xfrm>
          <a:prstGeom prst="rect">
            <a:avLst/>
          </a:prstGeom>
          <a:noFill/>
          <a:ln>
            <a:solidFill>
              <a:srgbClr val="92D050"/>
            </a:solidFill>
          </a:ln>
        </p:spPr>
        <p:txBody>
          <a:bodyPr wrap="square" lIns="91440" tIns="45720" rIns="91440" bIns="45720" rtlCol="0" anchor="t">
            <a:spAutoFit/>
          </a:bodyPr>
          <a:lstStyle/>
          <a:p>
            <a:pPr algn="ctr" fontAlgn="base"/>
            <a:r>
              <a:rPr lang="en-GB" sz="1200" b="1">
                <a:ea typeface="Times New Roman" panose="02020603050405020304" pitchFamily="18" charset="0"/>
                <a:cs typeface="Times New Roman"/>
              </a:rPr>
              <a:t>Icons, from our lesson design,</a:t>
            </a:r>
            <a:r>
              <a:rPr lang="en-GB" sz="1200" b="1">
                <a:effectLst/>
                <a:ea typeface="Times New Roman" panose="02020603050405020304" pitchFamily="18" charset="0"/>
                <a:cs typeface="Times New Roman"/>
              </a:rPr>
              <a:t> are used when planning and teaching, as reminders </a:t>
            </a:r>
            <a:r>
              <a:rPr lang="en-GB" sz="1200" b="1">
                <a:ea typeface="Times New Roman" panose="02020603050405020304" pitchFamily="18" charset="0"/>
                <a:cs typeface="Times New Roman"/>
              </a:rPr>
              <a:t>about</a:t>
            </a:r>
            <a:r>
              <a:rPr lang="en-GB" sz="1200" b="1">
                <a:effectLst/>
                <a:ea typeface="Times New Roman" panose="02020603050405020304" pitchFamily="18" charset="0"/>
                <a:cs typeface="Times New Roman"/>
              </a:rPr>
              <a:t> the type of learning.</a:t>
            </a:r>
          </a:p>
        </p:txBody>
      </p:sp>
    </p:spTree>
    <p:extLst>
      <p:ext uri="{BB962C8B-B14F-4D97-AF65-F5344CB8AC3E}">
        <p14:creationId xmlns:p14="http://schemas.microsoft.com/office/powerpoint/2010/main" val="1192027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ASSESSMENT</a:t>
            </a:r>
            <a:endParaRPr lang="en-GB" sz="2000" b="1">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pic>
        <p:nvPicPr>
          <p:cNvPr id="5" name="Picture 4" descr="A diagram of a brain&#10;&#10;Description automatically generated">
            <a:extLst>
              <a:ext uri="{FF2B5EF4-FFF2-40B4-BE49-F238E27FC236}">
                <a16:creationId xmlns:a16="http://schemas.microsoft.com/office/drawing/2014/main" id="{C8AA4F14-20AF-B926-DE91-461EA23B89F8}"/>
              </a:ext>
            </a:extLst>
          </p:cNvPr>
          <p:cNvPicPr>
            <a:picLocks noChangeAspect="1"/>
          </p:cNvPicPr>
          <p:nvPr/>
        </p:nvPicPr>
        <p:blipFill>
          <a:blip r:embed="rId3"/>
          <a:stretch>
            <a:fillRect/>
          </a:stretch>
        </p:blipFill>
        <p:spPr>
          <a:xfrm>
            <a:off x="2651981" y="2761342"/>
            <a:ext cx="2243085" cy="1789873"/>
          </a:xfrm>
          <a:prstGeom prst="rect">
            <a:avLst/>
          </a:prstGeom>
        </p:spPr>
      </p:pic>
      <p:pic>
        <p:nvPicPr>
          <p:cNvPr id="6" name="Picture 5" descr="A diagram of a learning&#10;&#10;Description automatically generated">
            <a:extLst>
              <a:ext uri="{FF2B5EF4-FFF2-40B4-BE49-F238E27FC236}">
                <a16:creationId xmlns:a16="http://schemas.microsoft.com/office/drawing/2014/main" id="{E7D1C6E4-1771-9F81-DB79-B2182A19AFEF}"/>
              </a:ext>
            </a:extLst>
          </p:cNvPr>
          <p:cNvPicPr>
            <a:picLocks noChangeAspect="1"/>
          </p:cNvPicPr>
          <p:nvPr/>
        </p:nvPicPr>
        <p:blipFill>
          <a:blip r:embed="rId4"/>
          <a:stretch>
            <a:fillRect/>
          </a:stretch>
        </p:blipFill>
        <p:spPr>
          <a:xfrm>
            <a:off x="1181297" y="7708071"/>
            <a:ext cx="5461776" cy="2518095"/>
          </a:xfrm>
          <a:prstGeom prst="rect">
            <a:avLst/>
          </a:prstGeom>
        </p:spPr>
      </p:pic>
      <p:sp>
        <p:nvSpPr>
          <p:cNvPr id="2" name="TextBox 1">
            <a:extLst>
              <a:ext uri="{FF2B5EF4-FFF2-40B4-BE49-F238E27FC236}">
                <a16:creationId xmlns:a16="http://schemas.microsoft.com/office/drawing/2014/main" id="{263EF5FF-E2FF-1062-5E12-EB55A491FEFE}"/>
              </a:ext>
            </a:extLst>
          </p:cNvPr>
          <p:cNvSpPr txBox="1"/>
          <p:nvPr/>
        </p:nvSpPr>
        <p:spPr>
          <a:xfrm>
            <a:off x="4342" y="1110872"/>
            <a:ext cx="7551197" cy="68018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ea typeface="Calibri"/>
                <a:cs typeface="Calibri"/>
              </a:rPr>
              <a:t>Assessment comprises two </a:t>
            </a:r>
            <a:r>
              <a:rPr lang="en-US" sz="1100" b="1" u="sng">
                <a:ea typeface="Calibri"/>
                <a:cs typeface="Calibri"/>
              </a:rPr>
              <a:t>linked</a:t>
            </a:r>
            <a:r>
              <a:rPr lang="en-US" sz="1100" b="1">
                <a:ea typeface="Calibri"/>
                <a:cs typeface="Calibri"/>
              </a:rPr>
              <a:t> processes:</a:t>
            </a:r>
            <a:endParaRPr lang="en-US"/>
          </a:p>
          <a:p>
            <a:pPr algn="just"/>
            <a:r>
              <a:rPr lang="en-US" sz="1100" b="1">
                <a:ea typeface="Calibri"/>
                <a:cs typeface="Calibri"/>
              </a:rPr>
              <a:t>Formative Assessment:</a:t>
            </a:r>
            <a:r>
              <a:rPr lang="en-US" sz="1100">
                <a:ea typeface="Calibri"/>
                <a:cs typeface="Calibri"/>
              </a:rPr>
              <a:t> provides Assessment </a:t>
            </a:r>
            <a:r>
              <a:rPr lang="en-US" sz="1100" b="1" u="sng">
                <a:ea typeface="Calibri"/>
                <a:cs typeface="Calibri"/>
              </a:rPr>
              <a:t>for</a:t>
            </a:r>
            <a:r>
              <a:rPr lang="en-US" sz="1100" b="1">
                <a:ea typeface="Calibri"/>
                <a:cs typeface="Calibri"/>
              </a:rPr>
              <a:t> </a:t>
            </a:r>
            <a:r>
              <a:rPr lang="en-US" sz="1100">
                <a:ea typeface="Calibri"/>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US" sz="1100" b="1" u="sng">
                <a:ea typeface="Calibri"/>
                <a:cs typeface="Calibri"/>
              </a:rPr>
              <a:t>as</a:t>
            </a:r>
            <a:r>
              <a:rPr lang="en-US" sz="1100" b="1" u="sng">
                <a:solidFill>
                  <a:srgbClr val="FF0000"/>
                </a:solidFill>
                <a:ea typeface="Calibri"/>
                <a:cs typeface="Calibri"/>
              </a:rPr>
              <a:t> </a:t>
            </a:r>
            <a:r>
              <a:rPr lang="en-US" sz="1100">
                <a:ea typeface="Calibri"/>
                <a:cs typeface="Calibri"/>
              </a:rPr>
              <a:t>Learning.  Self-regulated learners are aware of their strengths and weaknesses, and can motivate themselves to engage in, and improve, their learning. Pupils start by </a:t>
            </a:r>
            <a:r>
              <a:rPr lang="en-US" sz="1100" b="1">
                <a:ea typeface="Calibri"/>
                <a:cs typeface="Calibri"/>
              </a:rPr>
              <a:t>planning</a:t>
            </a:r>
            <a:r>
              <a:rPr lang="en-US" sz="1100">
                <a:ea typeface="Calibri"/>
                <a:cs typeface="Calibri"/>
              </a:rPr>
              <a:t> how to undertake a task, working on it while </a:t>
            </a:r>
            <a:r>
              <a:rPr lang="en-US" sz="1100" b="1">
                <a:ea typeface="Calibri"/>
                <a:cs typeface="Calibri"/>
              </a:rPr>
              <a:t>monitoring</a:t>
            </a:r>
            <a:r>
              <a:rPr lang="en-US" sz="1100">
                <a:ea typeface="Calibri"/>
                <a:cs typeface="Calibri"/>
              </a:rPr>
              <a:t> the strategy to check progress, then </a:t>
            </a:r>
            <a:r>
              <a:rPr lang="en-US" sz="1100" b="1">
                <a:ea typeface="Calibri"/>
                <a:cs typeface="Calibri"/>
              </a:rPr>
              <a:t>evaluating</a:t>
            </a:r>
            <a:r>
              <a:rPr lang="en-US" sz="1100">
                <a:ea typeface="Calibri"/>
                <a:cs typeface="Calibri"/>
              </a:rPr>
              <a:t> the overall success.</a:t>
            </a:r>
            <a:endParaRPr lang="en-US"/>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endParaRPr lang="en-US" sz="1100">
              <a:ea typeface="Calibri"/>
              <a:cs typeface="Calibri"/>
            </a:endParaRPr>
          </a:p>
          <a:p>
            <a:pPr algn="just"/>
            <a:r>
              <a:rPr lang="en-US" sz="1100" b="1">
                <a:ea typeface="Calibri"/>
                <a:cs typeface="Calibri"/>
              </a:rPr>
              <a:t>Summative Assessment:</a:t>
            </a:r>
            <a:r>
              <a:rPr lang="en-US" sz="1100">
                <a:ea typeface="Calibri"/>
                <a:cs typeface="Calibri"/>
              </a:rPr>
              <a:t> provides Assessment </a:t>
            </a:r>
            <a:r>
              <a:rPr lang="en-US" sz="1100" b="1" u="sng">
                <a:ea typeface="Calibri"/>
                <a:cs typeface="Calibri"/>
              </a:rPr>
              <a:t>of</a:t>
            </a:r>
            <a:r>
              <a:rPr lang="en-US" sz="1100">
                <a:ea typeface="Calibri"/>
                <a:cs typeface="Calibri"/>
              </a:rPr>
              <a:t> Learning and is a judgement of attainment at key points throughout the year- using past knowledge to measure attainment and progress. Examples of this are </a:t>
            </a:r>
            <a:r>
              <a:rPr lang="en-US" sz="1100" err="1">
                <a:ea typeface="Calibri"/>
                <a:cs typeface="Calibri"/>
              </a:rPr>
              <a:t>standardised</a:t>
            </a:r>
            <a:r>
              <a:rPr lang="en-US" sz="1100">
                <a:ea typeface="Calibri"/>
                <a:cs typeface="Calibri"/>
              </a:rPr>
              <a:t> tests, tasks and end of term/annual assessments which include a sample of pupil’s prior learning.</a:t>
            </a:r>
            <a:endParaRPr lang="en-US"/>
          </a:p>
          <a:p>
            <a:pPr algn="just"/>
            <a:r>
              <a:rPr lang="en-US" sz="1100" b="1">
                <a:ea typeface="Calibri"/>
                <a:cs typeface="Calibri"/>
              </a:rPr>
              <a:t>Assessment</a:t>
            </a:r>
            <a:r>
              <a:rPr lang="en-US" sz="1100">
                <a:ea typeface="Calibri"/>
                <a:cs typeface="Calibri"/>
              </a:rPr>
              <a:t> is a continuous process which is integral to teaching and learning and:</a:t>
            </a:r>
            <a:endParaRPr lang="en-US"/>
          </a:p>
          <a:p>
            <a:pPr algn="just"/>
            <a:r>
              <a:rPr lang="en-US" sz="1100">
                <a:ea typeface="+mn-lt"/>
                <a:cs typeface="+mn-lt"/>
              </a:rPr>
              <a:t>•</a:t>
            </a:r>
            <a:r>
              <a:rPr lang="en-US" sz="1100">
                <a:ea typeface="Calibri"/>
                <a:cs typeface="Calibri"/>
              </a:rPr>
              <a:t>Enables an informed judgement to be made about a pupil’s understanding, skills, attitude to learning and successful acquisition of knowledge as they move through the curriculum. </a:t>
            </a:r>
            <a:endParaRPr lang="en-US"/>
          </a:p>
          <a:p>
            <a:pPr algn="just"/>
            <a:r>
              <a:rPr lang="en-US" sz="1100">
                <a:ea typeface="+mn-lt"/>
                <a:cs typeface="+mn-lt"/>
              </a:rPr>
              <a:t>•</a:t>
            </a:r>
            <a:r>
              <a:rPr lang="en-US" sz="1100">
                <a:ea typeface="Calibri"/>
                <a:cs typeface="Calibri"/>
              </a:rPr>
              <a:t>Incorporates a wide range of assessment techniques to be used in different contexts/purposes. </a:t>
            </a:r>
            <a:endParaRPr lang="en-US"/>
          </a:p>
          <a:p>
            <a:pPr algn="just"/>
            <a:r>
              <a:rPr lang="en-US" sz="1100">
                <a:ea typeface="+mn-lt"/>
                <a:cs typeface="+mn-lt"/>
              </a:rPr>
              <a:t>•</a:t>
            </a:r>
            <a:r>
              <a:rPr lang="en-US" sz="1100">
                <a:ea typeface="Calibri"/>
                <a:cs typeface="Calibri"/>
              </a:rPr>
              <a:t>Is accompanied by </a:t>
            </a:r>
            <a:r>
              <a:rPr lang="en-US" sz="1100" b="1">
                <a:ea typeface="Calibri"/>
                <a:cs typeface="Calibri"/>
              </a:rPr>
              <a:t>clear assessment criteria</a:t>
            </a:r>
            <a:r>
              <a:rPr lang="en-US" sz="1100">
                <a:ea typeface="Calibri"/>
                <a:cs typeface="Calibri"/>
              </a:rPr>
              <a:t> that enables effective marking and feedback, a reliable progress evaluation to be given and demonstrates clearly what a pupil must do to improve.</a:t>
            </a:r>
            <a:endParaRPr lang="en-US"/>
          </a:p>
          <a:p>
            <a:pPr algn="just"/>
            <a:r>
              <a:rPr lang="en-US" sz="1100">
                <a:ea typeface="+mn-lt"/>
                <a:cs typeface="+mn-lt"/>
              </a:rPr>
              <a:t>•</a:t>
            </a:r>
            <a:r>
              <a:rPr lang="en-US" sz="1100">
                <a:ea typeface="Calibri"/>
                <a:cs typeface="Calibri"/>
              </a:rPr>
              <a:t>Provides feedback </a:t>
            </a:r>
            <a:r>
              <a:rPr lang="en-US" sz="1100" err="1">
                <a:ea typeface="Calibri"/>
                <a:cs typeface="Calibri"/>
              </a:rPr>
              <a:t>recognising</a:t>
            </a:r>
            <a:r>
              <a:rPr lang="en-US" sz="1100">
                <a:ea typeface="Calibri"/>
                <a:cs typeface="Calibri"/>
              </a:rPr>
              <a:t> achievement, increasing pupil confidence/motivation. </a:t>
            </a:r>
            <a:endParaRPr lang="en-US"/>
          </a:p>
          <a:p>
            <a:pPr algn="just"/>
            <a:r>
              <a:rPr lang="en-US" sz="1100">
                <a:ea typeface="+mn-lt"/>
                <a:cs typeface="+mn-lt"/>
              </a:rPr>
              <a:t>•</a:t>
            </a:r>
            <a:r>
              <a:rPr lang="en-US" sz="1100">
                <a:ea typeface="Calibri"/>
                <a:cs typeface="Calibri"/>
              </a:rPr>
              <a:t>Supports learning by making clear to pupils: what they are trying to achieve; what they have achieved; what the learning gaps and misconceptions are and what the next steps in learning are.</a:t>
            </a:r>
            <a:endParaRPr lang="en-US"/>
          </a:p>
          <a:p>
            <a:pPr algn="just"/>
            <a:r>
              <a:rPr lang="en-US" sz="1100">
                <a:ea typeface="+mn-lt"/>
                <a:cs typeface="+mn-lt"/>
              </a:rPr>
              <a:t>•</a:t>
            </a:r>
            <a:r>
              <a:rPr lang="en-US" sz="1100">
                <a:ea typeface="Calibri"/>
                <a:cs typeface="Calibri"/>
              </a:rPr>
              <a:t>Allows regular subject specific extended writing and access to high quality text/ reading.</a:t>
            </a:r>
            <a:endParaRPr lang="en-US"/>
          </a:p>
          <a:p>
            <a:pPr algn="just"/>
            <a:r>
              <a:rPr lang="en-US" sz="1100">
                <a:ea typeface="+mn-lt"/>
                <a:cs typeface="+mn-lt"/>
              </a:rPr>
              <a:t>•</a:t>
            </a:r>
            <a:r>
              <a:rPr lang="en-US" sz="1100">
                <a:ea typeface="Calibri"/>
                <a:cs typeface="Calibri"/>
              </a:rPr>
              <a:t>Should be moderated and </a:t>
            </a:r>
            <a:r>
              <a:rPr lang="en-US" sz="1100" err="1">
                <a:ea typeface="Calibri"/>
                <a:cs typeface="Calibri"/>
              </a:rPr>
              <a:t>standardised</a:t>
            </a:r>
            <a:r>
              <a:rPr lang="en-US" sz="1100">
                <a:ea typeface="Calibri"/>
                <a:cs typeface="Calibri"/>
              </a:rPr>
              <a:t> to ensure </a:t>
            </a:r>
            <a:r>
              <a:rPr lang="en-US" sz="1100" b="1" u="sng">
                <a:ea typeface="Calibri"/>
                <a:cs typeface="Calibri"/>
              </a:rPr>
              <a:t>purposeful, meaningful, and timely feedback.</a:t>
            </a:r>
            <a:endParaRPr lang="en-US"/>
          </a:p>
          <a:p>
            <a:pPr algn="just"/>
            <a:r>
              <a:rPr lang="en-US" sz="1100">
                <a:ea typeface="+mn-lt"/>
                <a:cs typeface="+mn-lt"/>
              </a:rPr>
              <a:t>•</a:t>
            </a:r>
            <a:r>
              <a:rPr lang="en-US" sz="1100">
                <a:ea typeface="Calibri"/>
                <a:cs typeface="Calibri"/>
              </a:rPr>
              <a:t>Includes feedback to pupils to help them understand what they need to improve, challenging them to achieve their target rather than a grade.</a:t>
            </a:r>
            <a:endParaRPr lang="en-US"/>
          </a:p>
          <a:p>
            <a:r>
              <a:rPr lang="en-US" sz="1100">
                <a:ea typeface="+mn-lt"/>
                <a:cs typeface="+mn-lt"/>
              </a:rPr>
              <a:t>•</a:t>
            </a:r>
            <a:r>
              <a:rPr lang="en-US" sz="1100">
                <a:ea typeface="Calibri"/>
                <a:cs typeface="Calibri"/>
              </a:rPr>
              <a:t>Allows leaders and staff to make timely adaptations to the curriculum. </a:t>
            </a:r>
            <a:endParaRPr lang="en-US"/>
          </a:p>
          <a:p>
            <a:pPr algn="l"/>
            <a:endParaRPr lang="en-US">
              <a:ea typeface="Calibri"/>
              <a:cs typeface="Calibri"/>
            </a:endParaRPr>
          </a:p>
        </p:txBody>
      </p:sp>
    </p:spTree>
    <p:extLst>
      <p:ext uri="{BB962C8B-B14F-4D97-AF65-F5344CB8AC3E}">
        <p14:creationId xmlns:p14="http://schemas.microsoft.com/office/powerpoint/2010/main" val="248038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9276E52-A7D7-AEBC-97EF-33CF7D829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693751B1-93C3-1829-D471-4E37A69DC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579C7CF-68BE-20E2-031F-1F0763062A2A}"/>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D6226471-5749-A6AB-CAF1-A3B67408BCAC}"/>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1228F6EF-39E3-2C93-C455-F3652C26D84B}"/>
              </a:ext>
            </a:extLst>
          </p:cNvPr>
          <p:cNvSpPr txBox="1"/>
          <p:nvPr/>
        </p:nvSpPr>
        <p:spPr>
          <a:xfrm>
            <a:off x="1708728" y="928370"/>
            <a:ext cx="4137890" cy="369332"/>
          </a:xfrm>
          <a:prstGeom prst="rect">
            <a:avLst/>
          </a:prstGeom>
          <a:noFill/>
        </p:spPr>
        <p:txBody>
          <a:bodyPr wrap="square" rtlCol="0">
            <a:spAutoFit/>
          </a:bodyPr>
          <a:lstStyle/>
          <a:p>
            <a:pPr algn="ctr"/>
            <a:r>
              <a:rPr lang="en-GB" b="1">
                <a:solidFill>
                  <a:srgbClr val="70CD5B"/>
                </a:solidFill>
              </a:rPr>
              <a:t>RELATIONSHIPS</a:t>
            </a:r>
          </a:p>
        </p:txBody>
      </p:sp>
      <p:sp>
        <p:nvSpPr>
          <p:cNvPr id="37" name="TextBox 36">
            <a:extLst>
              <a:ext uri="{FF2B5EF4-FFF2-40B4-BE49-F238E27FC236}">
                <a16:creationId xmlns:a16="http://schemas.microsoft.com/office/drawing/2014/main" id="{2C86A462-3971-8726-7FE6-A321E6989B06}"/>
              </a:ext>
            </a:extLst>
          </p:cNvPr>
          <p:cNvSpPr txBox="1"/>
          <p:nvPr/>
        </p:nvSpPr>
        <p:spPr>
          <a:xfrm>
            <a:off x="1771548" y="1215903"/>
            <a:ext cx="3840047" cy="553998"/>
          </a:xfrm>
          <a:prstGeom prst="rect">
            <a:avLst/>
          </a:prstGeom>
          <a:noFill/>
          <a:ln>
            <a:noFill/>
          </a:ln>
        </p:spPr>
        <p:txBody>
          <a:bodyPr wrap="square" lIns="91440" tIns="45720" rIns="91440" bIns="45720" rtlCol="0" anchor="t">
            <a:spAutoFit/>
          </a:bodyPr>
          <a:lstStyle/>
          <a:p>
            <a:pPr algn="ctr"/>
            <a:r>
              <a:rPr lang="en-GB" sz="1000"/>
              <a:t>Understanding our relationship with God, our family and our friends. Understanding the cycle of life and growing up in the body given to us by God. </a:t>
            </a:r>
            <a:endParaRPr lang="en-US" sz="1000">
              <a:ea typeface="Calibri" panose="020F0502020204030204"/>
              <a:cs typeface="Calibri" panose="020F0502020204030204"/>
            </a:endParaRPr>
          </a:p>
        </p:txBody>
      </p:sp>
      <p:pic>
        <p:nvPicPr>
          <p:cNvPr id="41" name="Picture 40"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5720F954-34B8-682C-9DA1-F81F47A3EC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30" y="1168870"/>
            <a:ext cx="595427" cy="595427"/>
          </a:xfrm>
          <a:prstGeom prst="rect">
            <a:avLst/>
          </a:prstGeom>
        </p:spPr>
      </p:pic>
      <p:pic>
        <p:nvPicPr>
          <p:cNvPr id="38" name="Picture 37" descr="A green and white circle with a cross in it&#10;&#10;Description automatically generated">
            <a:extLst>
              <a:ext uri="{FF2B5EF4-FFF2-40B4-BE49-F238E27FC236}">
                <a16:creationId xmlns:a16="http://schemas.microsoft.com/office/drawing/2014/main" id="{96D53B61-4EDA-7EC8-CA54-DBB97692DD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436" y="4257415"/>
            <a:ext cx="724450" cy="381673"/>
          </a:xfrm>
          <a:prstGeom prst="rect">
            <a:avLst/>
          </a:prstGeom>
        </p:spPr>
      </p:pic>
      <p:pic>
        <p:nvPicPr>
          <p:cNvPr id="63" name="Picture 62" descr="A green and white circle with a couple of people in it&#10;&#10;Description automatically generated">
            <a:extLst>
              <a:ext uri="{FF2B5EF4-FFF2-40B4-BE49-F238E27FC236}">
                <a16:creationId xmlns:a16="http://schemas.microsoft.com/office/drawing/2014/main" id="{741E9DF3-1E03-F5CB-A40C-43095A99F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3074" y="1943982"/>
            <a:ext cx="748760" cy="381673"/>
          </a:xfrm>
          <a:prstGeom prst="rect">
            <a:avLst/>
          </a:prstGeom>
        </p:spPr>
      </p:pic>
      <p:pic>
        <p:nvPicPr>
          <p:cNvPr id="65" name="Picture 64" descr="A green and white circle with a green outline&#10;&#10;Description automatically generated">
            <a:extLst>
              <a:ext uri="{FF2B5EF4-FFF2-40B4-BE49-F238E27FC236}">
                <a16:creationId xmlns:a16="http://schemas.microsoft.com/office/drawing/2014/main" id="{06AD2FF7-C234-08CD-75AE-0949256A9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2173" y="1946469"/>
            <a:ext cx="914071" cy="381673"/>
          </a:xfrm>
          <a:prstGeom prst="rect">
            <a:avLst/>
          </a:prstGeom>
        </p:spPr>
      </p:pic>
      <p:pic>
        <p:nvPicPr>
          <p:cNvPr id="67" name="Picture 66" descr="A green and white circle with a person in the clouds&#10;&#10;Description automatically generated">
            <a:extLst>
              <a:ext uri="{FF2B5EF4-FFF2-40B4-BE49-F238E27FC236}">
                <a16:creationId xmlns:a16="http://schemas.microsoft.com/office/drawing/2014/main" id="{AFDCB5A4-1E48-5037-F3AC-F5E5D015AE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0214" y="1936063"/>
            <a:ext cx="644225" cy="381673"/>
          </a:xfrm>
          <a:prstGeom prst="rect">
            <a:avLst/>
          </a:prstGeom>
        </p:spPr>
      </p:pic>
      <p:pic>
        <p:nvPicPr>
          <p:cNvPr id="69" name="Picture 68" descr="A green and white circle with white text&#10;&#10;Description automatically generated">
            <a:extLst>
              <a:ext uri="{FF2B5EF4-FFF2-40B4-BE49-F238E27FC236}">
                <a16:creationId xmlns:a16="http://schemas.microsoft.com/office/drawing/2014/main" id="{E22585C6-FD85-24A2-0A68-EC485FCAC7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9869" y="1936063"/>
            <a:ext cx="972415" cy="381673"/>
          </a:xfrm>
          <a:prstGeom prst="rect">
            <a:avLst/>
          </a:prstGeom>
        </p:spPr>
      </p:pic>
      <p:pic>
        <p:nvPicPr>
          <p:cNvPr id="70" name="Picture 69" descr="A green and white circle with white text&#10;&#10;Description automatically generated">
            <a:extLst>
              <a:ext uri="{FF2B5EF4-FFF2-40B4-BE49-F238E27FC236}">
                <a16:creationId xmlns:a16="http://schemas.microsoft.com/office/drawing/2014/main" id="{70C629C5-16AA-2B49-4347-DEA4D28A70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224" y="3078097"/>
            <a:ext cx="972415" cy="381673"/>
          </a:xfrm>
          <a:prstGeom prst="rect">
            <a:avLst/>
          </a:prstGeom>
        </p:spPr>
      </p:pic>
      <p:pic>
        <p:nvPicPr>
          <p:cNvPr id="71" name="Picture 70" descr="A green and white circle with a green outline&#10;&#10;Description automatically generated">
            <a:extLst>
              <a:ext uri="{FF2B5EF4-FFF2-40B4-BE49-F238E27FC236}">
                <a16:creationId xmlns:a16="http://schemas.microsoft.com/office/drawing/2014/main" id="{058CE0BA-9E5F-3602-1485-5FBADA984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7710" y="3099332"/>
            <a:ext cx="914071" cy="381673"/>
          </a:xfrm>
          <a:prstGeom prst="rect">
            <a:avLst/>
          </a:prstGeom>
        </p:spPr>
      </p:pic>
      <p:pic>
        <p:nvPicPr>
          <p:cNvPr id="72" name="Picture 71" descr="A green and white circle with a couple of people in it&#10;&#10;Description automatically generated">
            <a:extLst>
              <a:ext uri="{FF2B5EF4-FFF2-40B4-BE49-F238E27FC236}">
                <a16:creationId xmlns:a16="http://schemas.microsoft.com/office/drawing/2014/main" id="{CE99B6AD-245E-0122-A053-0D0CC3D43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8329" y="3078098"/>
            <a:ext cx="748760" cy="381673"/>
          </a:xfrm>
          <a:prstGeom prst="rect">
            <a:avLst/>
          </a:prstGeom>
        </p:spPr>
      </p:pic>
      <p:pic>
        <p:nvPicPr>
          <p:cNvPr id="73" name="Picture 72" descr="A green and white circle with a person in the clouds&#10;&#10;Description automatically generated">
            <a:extLst>
              <a:ext uri="{FF2B5EF4-FFF2-40B4-BE49-F238E27FC236}">
                <a16:creationId xmlns:a16="http://schemas.microsoft.com/office/drawing/2014/main" id="{856FAFE1-CE4C-4351-C20A-56DEB2FF9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574" y="3083778"/>
            <a:ext cx="644225" cy="381673"/>
          </a:xfrm>
          <a:prstGeom prst="rect">
            <a:avLst/>
          </a:prstGeom>
        </p:spPr>
      </p:pic>
      <p:pic>
        <p:nvPicPr>
          <p:cNvPr id="74" name="Picture 73" descr="A green and white circle with a person in the clouds&#10;&#10;Description automatically generated">
            <a:extLst>
              <a:ext uri="{FF2B5EF4-FFF2-40B4-BE49-F238E27FC236}">
                <a16:creationId xmlns:a16="http://schemas.microsoft.com/office/drawing/2014/main" id="{8F53B6BF-1683-4470-23FB-C66A9CC937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0221" y="4243209"/>
            <a:ext cx="644225" cy="381673"/>
          </a:xfrm>
          <a:prstGeom prst="rect">
            <a:avLst/>
          </a:prstGeom>
        </p:spPr>
      </p:pic>
      <p:pic>
        <p:nvPicPr>
          <p:cNvPr id="75" name="Picture 74" descr="A green and white circle with a couple of people in it&#10;&#10;Description automatically generated">
            <a:extLst>
              <a:ext uri="{FF2B5EF4-FFF2-40B4-BE49-F238E27FC236}">
                <a16:creationId xmlns:a16="http://schemas.microsoft.com/office/drawing/2014/main" id="{D695B47A-2E3F-737B-9B5F-B7696A4077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8531" y="4238175"/>
            <a:ext cx="748760" cy="381673"/>
          </a:xfrm>
          <a:prstGeom prst="rect">
            <a:avLst/>
          </a:prstGeom>
        </p:spPr>
      </p:pic>
      <p:pic>
        <p:nvPicPr>
          <p:cNvPr id="76" name="Picture 75" descr="A green and white circle with a green outline&#10;&#10;Description automatically generated">
            <a:extLst>
              <a:ext uri="{FF2B5EF4-FFF2-40B4-BE49-F238E27FC236}">
                <a16:creationId xmlns:a16="http://schemas.microsoft.com/office/drawing/2014/main" id="{CD54B35B-B265-0555-3730-BE103F0E67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755" y="4253148"/>
            <a:ext cx="914071" cy="381673"/>
          </a:xfrm>
          <a:prstGeom prst="rect">
            <a:avLst/>
          </a:prstGeom>
        </p:spPr>
      </p:pic>
      <p:pic>
        <p:nvPicPr>
          <p:cNvPr id="77" name="Picture 76" descr="A green and white circle with white text&#10;&#10;Description automatically generated">
            <a:extLst>
              <a:ext uri="{FF2B5EF4-FFF2-40B4-BE49-F238E27FC236}">
                <a16:creationId xmlns:a16="http://schemas.microsoft.com/office/drawing/2014/main" id="{ED6EA3A1-B9B6-00F8-4CC7-5BEA04E287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3828" y="4253148"/>
            <a:ext cx="972415" cy="381673"/>
          </a:xfrm>
          <a:prstGeom prst="rect">
            <a:avLst/>
          </a:prstGeom>
        </p:spPr>
      </p:pic>
      <p:pic>
        <p:nvPicPr>
          <p:cNvPr id="78" name="Picture 77" descr="A green and white circle with a green outline&#10;&#10;Description automatically generated">
            <a:extLst>
              <a:ext uri="{FF2B5EF4-FFF2-40B4-BE49-F238E27FC236}">
                <a16:creationId xmlns:a16="http://schemas.microsoft.com/office/drawing/2014/main" id="{495146DE-304E-08ED-D857-4790E6EA8E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925" y="5390519"/>
            <a:ext cx="914071" cy="381673"/>
          </a:xfrm>
          <a:prstGeom prst="rect">
            <a:avLst/>
          </a:prstGeom>
        </p:spPr>
      </p:pic>
      <p:pic>
        <p:nvPicPr>
          <p:cNvPr id="79" name="Picture 78" descr="A green and white circle with a couple of people in it&#10;&#10;Description automatically generated">
            <a:extLst>
              <a:ext uri="{FF2B5EF4-FFF2-40B4-BE49-F238E27FC236}">
                <a16:creationId xmlns:a16="http://schemas.microsoft.com/office/drawing/2014/main" id="{E244D358-7F9B-E1EB-4D9C-8674DF77D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7910" y="5395853"/>
            <a:ext cx="748760" cy="381673"/>
          </a:xfrm>
          <a:prstGeom prst="rect">
            <a:avLst/>
          </a:prstGeom>
        </p:spPr>
      </p:pic>
      <p:pic>
        <p:nvPicPr>
          <p:cNvPr id="80" name="Picture 79" descr="A green and white circle with a person in the clouds&#10;&#10;Description automatically generated">
            <a:extLst>
              <a:ext uri="{FF2B5EF4-FFF2-40B4-BE49-F238E27FC236}">
                <a16:creationId xmlns:a16="http://schemas.microsoft.com/office/drawing/2014/main" id="{D616A3DF-1276-5BA7-1EDA-7D942A66FA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6903" y="5395853"/>
            <a:ext cx="644225" cy="381673"/>
          </a:xfrm>
          <a:prstGeom prst="rect">
            <a:avLst/>
          </a:prstGeom>
        </p:spPr>
      </p:pic>
      <p:pic>
        <p:nvPicPr>
          <p:cNvPr id="81" name="Picture 80" descr="A green and white circle with a person in the clouds&#10;&#10;Description automatically generated">
            <a:extLst>
              <a:ext uri="{FF2B5EF4-FFF2-40B4-BE49-F238E27FC236}">
                <a16:creationId xmlns:a16="http://schemas.microsoft.com/office/drawing/2014/main" id="{F7753899-0033-7DF6-6400-549452FE97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8219" y="6569405"/>
            <a:ext cx="644225" cy="381673"/>
          </a:xfrm>
          <a:prstGeom prst="rect">
            <a:avLst/>
          </a:prstGeom>
        </p:spPr>
      </p:pic>
      <p:pic>
        <p:nvPicPr>
          <p:cNvPr id="82" name="Picture 81" descr="A green and white circle with a couple of people in it&#10;&#10;Description automatically generated">
            <a:extLst>
              <a:ext uri="{FF2B5EF4-FFF2-40B4-BE49-F238E27FC236}">
                <a16:creationId xmlns:a16="http://schemas.microsoft.com/office/drawing/2014/main" id="{EA0E2E42-F17D-753C-964C-FF8363968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0006" y="6569066"/>
            <a:ext cx="748760" cy="381673"/>
          </a:xfrm>
          <a:prstGeom prst="rect">
            <a:avLst/>
          </a:prstGeom>
        </p:spPr>
      </p:pic>
      <p:pic>
        <p:nvPicPr>
          <p:cNvPr id="83" name="Picture 82" descr="A green and white circle with a green outline&#10;&#10;Description automatically generated">
            <a:extLst>
              <a:ext uri="{FF2B5EF4-FFF2-40B4-BE49-F238E27FC236}">
                <a16:creationId xmlns:a16="http://schemas.microsoft.com/office/drawing/2014/main" id="{D2BFB73B-3EB8-BCF7-ECC9-EED14D18B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3188" y="6569404"/>
            <a:ext cx="914071" cy="381673"/>
          </a:xfrm>
          <a:prstGeom prst="rect">
            <a:avLst/>
          </a:prstGeom>
        </p:spPr>
      </p:pic>
      <p:pic>
        <p:nvPicPr>
          <p:cNvPr id="84" name="Picture 83" descr="A green and white circle with a green outline&#10;&#10;Description automatically generated">
            <a:extLst>
              <a:ext uri="{FF2B5EF4-FFF2-40B4-BE49-F238E27FC236}">
                <a16:creationId xmlns:a16="http://schemas.microsoft.com/office/drawing/2014/main" id="{7014B064-F9E1-01EF-BEF2-6F3FBC565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004" y="7737148"/>
            <a:ext cx="914071" cy="381673"/>
          </a:xfrm>
          <a:prstGeom prst="rect">
            <a:avLst/>
          </a:prstGeom>
        </p:spPr>
      </p:pic>
      <p:pic>
        <p:nvPicPr>
          <p:cNvPr id="85" name="Picture 84" descr="A green and white circle with a couple of people in it&#10;&#10;Description automatically generated">
            <a:extLst>
              <a:ext uri="{FF2B5EF4-FFF2-40B4-BE49-F238E27FC236}">
                <a16:creationId xmlns:a16="http://schemas.microsoft.com/office/drawing/2014/main" id="{7109FD3C-4790-C050-9E80-3959558EB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2828" y="7742279"/>
            <a:ext cx="748760" cy="381673"/>
          </a:xfrm>
          <a:prstGeom prst="rect">
            <a:avLst/>
          </a:prstGeom>
        </p:spPr>
      </p:pic>
      <p:pic>
        <p:nvPicPr>
          <p:cNvPr id="86" name="Picture 85" descr="A green and white circle with a person in the clouds&#10;&#10;Description automatically generated">
            <a:extLst>
              <a:ext uri="{FF2B5EF4-FFF2-40B4-BE49-F238E27FC236}">
                <a16:creationId xmlns:a16="http://schemas.microsoft.com/office/drawing/2014/main" id="{F7A0AD9B-6ECD-27BC-B256-08A31FC205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1064" y="7732406"/>
            <a:ext cx="644225" cy="381673"/>
          </a:xfrm>
          <a:prstGeom prst="rect">
            <a:avLst/>
          </a:prstGeom>
        </p:spPr>
      </p:pic>
      <p:pic>
        <p:nvPicPr>
          <p:cNvPr id="87" name="Picture 86" descr="A green and white circle with white text&#10;&#10;Description automatically generated">
            <a:extLst>
              <a:ext uri="{FF2B5EF4-FFF2-40B4-BE49-F238E27FC236}">
                <a16:creationId xmlns:a16="http://schemas.microsoft.com/office/drawing/2014/main" id="{7197E58B-A3CB-0C9D-FCAD-A4FA39539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4985" y="8914513"/>
            <a:ext cx="972415" cy="381673"/>
          </a:xfrm>
          <a:prstGeom prst="rect">
            <a:avLst/>
          </a:prstGeom>
        </p:spPr>
      </p:pic>
      <p:pic>
        <p:nvPicPr>
          <p:cNvPr id="88" name="Picture 87" descr="A green and white circle with a green outline&#10;&#10;Description automatically generated">
            <a:extLst>
              <a:ext uri="{FF2B5EF4-FFF2-40B4-BE49-F238E27FC236}">
                <a16:creationId xmlns:a16="http://schemas.microsoft.com/office/drawing/2014/main" id="{9106ACE5-2028-4EBD-6457-DC8E15FD71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8880" y="8889007"/>
            <a:ext cx="914071" cy="381673"/>
          </a:xfrm>
          <a:prstGeom prst="rect">
            <a:avLst/>
          </a:prstGeom>
        </p:spPr>
      </p:pic>
      <p:pic>
        <p:nvPicPr>
          <p:cNvPr id="89" name="Picture 88" descr="A green and white circle with a couple of people in it&#10;&#10;Description automatically generated">
            <a:extLst>
              <a:ext uri="{FF2B5EF4-FFF2-40B4-BE49-F238E27FC236}">
                <a16:creationId xmlns:a16="http://schemas.microsoft.com/office/drawing/2014/main" id="{80B11DA1-B886-7483-83F0-A94D83880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125" y="8890787"/>
            <a:ext cx="748760" cy="381673"/>
          </a:xfrm>
          <a:prstGeom prst="rect">
            <a:avLst/>
          </a:prstGeom>
        </p:spPr>
      </p:pic>
      <p:pic>
        <p:nvPicPr>
          <p:cNvPr id="90" name="Picture 89" descr="A green and white circle with a person in the clouds&#10;&#10;Description automatically generated">
            <a:extLst>
              <a:ext uri="{FF2B5EF4-FFF2-40B4-BE49-F238E27FC236}">
                <a16:creationId xmlns:a16="http://schemas.microsoft.com/office/drawing/2014/main" id="{53D4A6AA-9EB6-482D-B3DA-F3B7959C5E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0324" y="8917305"/>
            <a:ext cx="644225" cy="381673"/>
          </a:xfrm>
          <a:prstGeom prst="rect">
            <a:avLst/>
          </a:prstGeom>
        </p:spPr>
      </p:pic>
    </p:spTree>
    <p:extLst>
      <p:ext uri="{BB962C8B-B14F-4D97-AF65-F5344CB8AC3E}">
        <p14:creationId xmlns:p14="http://schemas.microsoft.com/office/powerpoint/2010/main" val="413864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CAF5-35C6-E448-5083-6C773FE3FDEB}"/>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4456C92A-FB36-2EF3-6975-20A2A459B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74AB941D-40C3-A125-5E95-5262DECCC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9B046E71-DCDB-F499-520D-A148EC89F158}"/>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BEDA9552-17E8-929C-C880-454143C49997}"/>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sp>
        <p:nvSpPr>
          <p:cNvPr id="2" name="TextBox 1">
            <a:extLst>
              <a:ext uri="{FF2B5EF4-FFF2-40B4-BE49-F238E27FC236}">
                <a16:creationId xmlns:a16="http://schemas.microsoft.com/office/drawing/2014/main" id="{D3D384E3-F74E-7280-5459-AC8C4147965B}"/>
              </a:ext>
            </a:extLst>
          </p:cNvPr>
          <p:cNvSpPr txBox="1"/>
          <p:nvPr/>
        </p:nvSpPr>
        <p:spPr>
          <a:xfrm>
            <a:off x="1680690"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STAYING SAFE</a:t>
            </a:r>
          </a:p>
        </p:txBody>
      </p:sp>
      <p:sp>
        <p:nvSpPr>
          <p:cNvPr id="3" name="TextBox 2">
            <a:extLst>
              <a:ext uri="{FF2B5EF4-FFF2-40B4-BE49-F238E27FC236}">
                <a16:creationId xmlns:a16="http://schemas.microsoft.com/office/drawing/2014/main" id="{CE5AA031-1285-A6C4-4D06-C4F0896F9FF1}"/>
              </a:ext>
            </a:extLst>
          </p:cNvPr>
          <p:cNvSpPr txBox="1"/>
          <p:nvPr/>
        </p:nvSpPr>
        <p:spPr>
          <a:xfrm>
            <a:off x="2113736" y="1232381"/>
            <a:ext cx="35286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cs typeface="Segoe UI"/>
              </a:rPr>
              <a:t>Concepts of bullying, abuse, sexual harassment, online safety and road safety. </a:t>
            </a:r>
            <a:endParaRPr lang="en-GB" sz="1000">
              <a:ea typeface="Calibri"/>
              <a:cs typeface="Segoe UI"/>
            </a:endParaRPr>
          </a:p>
        </p:txBody>
      </p:sp>
      <p:pic>
        <p:nvPicPr>
          <p:cNvPr id="39" name="Graphic 38">
            <a:extLst>
              <a:ext uri="{FF2B5EF4-FFF2-40B4-BE49-F238E27FC236}">
                <a16:creationId xmlns:a16="http://schemas.microsoft.com/office/drawing/2014/main" id="{97AF219D-DE13-56BA-1340-20D83067A7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110" y="1138372"/>
            <a:ext cx="595427" cy="595427"/>
          </a:xfrm>
          <a:prstGeom prst="rect">
            <a:avLst/>
          </a:prstGeom>
        </p:spPr>
      </p:pic>
      <p:pic>
        <p:nvPicPr>
          <p:cNvPr id="42" name="Picture 41" descr="A green and white circle with a computer and a phone&#10;&#10;Description automatically generated">
            <a:extLst>
              <a:ext uri="{FF2B5EF4-FFF2-40B4-BE49-F238E27FC236}">
                <a16:creationId xmlns:a16="http://schemas.microsoft.com/office/drawing/2014/main" id="{A5BF8A31-A230-E78F-0C6C-5AF2FAE39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5" y="1982605"/>
            <a:ext cx="660014" cy="327919"/>
          </a:xfrm>
          <a:prstGeom prst="rect">
            <a:avLst/>
          </a:prstGeom>
        </p:spPr>
      </p:pic>
      <p:pic>
        <p:nvPicPr>
          <p:cNvPr id="44" name="Picture 43" descr="A green circle with white text&#10;&#10;Description automatically generated">
            <a:extLst>
              <a:ext uri="{FF2B5EF4-FFF2-40B4-BE49-F238E27FC236}">
                <a16:creationId xmlns:a16="http://schemas.microsoft.com/office/drawing/2014/main" id="{6C72D8EE-93DD-8212-00EC-25A04E4481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4742" y="1981950"/>
            <a:ext cx="847993" cy="327918"/>
          </a:xfrm>
          <a:prstGeom prst="rect">
            <a:avLst/>
          </a:prstGeom>
        </p:spPr>
      </p:pic>
      <p:pic>
        <p:nvPicPr>
          <p:cNvPr id="46" name="Picture 45" descr="A green and white sign with a person walking on it&#10;&#10;Description automatically generated">
            <a:extLst>
              <a:ext uri="{FF2B5EF4-FFF2-40B4-BE49-F238E27FC236}">
                <a16:creationId xmlns:a16="http://schemas.microsoft.com/office/drawing/2014/main" id="{86672F71-FCA7-A087-3011-5809CBEFF4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7356" y="5451650"/>
            <a:ext cx="647482" cy="327918"/>
          </a:xfrm>
          <a:prstGeom prst="rect">
            <a:avLst/>
          </a:prstGeom>
        </p:spPr>
      </p:pic>
      <p:pic>
        <p:nvPicPr>
          <p:cNvPr id="48" name="Picture 47" descr="A green and white circle with white text&#10;&#10;Description automatically generated">
            <a:extLst>
              <a:ext uri="{FF2B5EF4-FFF2-40B4-BE49-F238E27FC236}">
                <a16:creationId xmlns:a16="http://schemas.microsoft.com/office/drawing/2014/main" id="{DB8EF2F0-A7B7-A622-8394-4BAE226F5C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23021" y="1990641"/>
            <a:ext cx="889766" cy="327918"/>
          </a:xfrm>
          <a:prstGeom prst="rect">
            <a:avLst/>
          </a:prstGeom>
        </p:spPr>
      </p:pic>
      <p:pic>
        <p:nvPicPr>
          <p:cNvPr id="49" name="Picture 48" descr="A green circle with white text&#10;&#10;Description automatically generated">
            <a:extLst>
              <a:ext uri="{FF2B5EF4-FFF2-40B4-BE49-F238E27FC236}">
                <a16:creationId xmlns:a16="http://schemas.microsoft.com/office/drawing/2014/main" id="{4C0E535A-0169-DB9A-A898-37612AFF02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5308" y="3142426"/>
            <a:ext cx="847993" cy="327918"/>
          </a:xfrm>
          <a:prstGeom prst="rect">
            <a:avLst/>
          </a:prstGeom>
        </p:spPr>
      </p:pic>
      <p:pic>
        <p:nvPicPr>
          <p:cNvPr id="50" name="Picture 49" descr="A green and white circle with white text&#10;&#10;Description automatically generated">
            <a:extLst>
              <a:ext uri="{FF2B5EF4-FFF2-40B4-BE49-F238E27FC236}">
                <a16:creationId xmlns:a16="http://schemas.microsoft.com/office/drawing/2014/main" id="{875A2BD4-2A6F-B765-6A87-8F476054E3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2642" y="3142426"/>
            <a:ext cx="889766" cy="327918"/>
          </a:xfrm>
          <a:prstGeom prst="rect">
            <a:avLst/>
          </a:prstGeom>
        </p:spPr>
      </p:pic>
      <p:pic>
        <p:nvPicPr>
          <p:cNvPr id="51" name="Picture 50" descr="A green and white circle with a computer and a phone&#10;&#10;Description automatically generated">
            <a:extLst>
              <a:ext uri="{FF2B5EF4-FFF2-40B4-BE49-F238E27FC236}">
                <a16:creationId xmlns:a16="http://schemas.microsoft.com/office/drawing/2014/main" id="{F963C903-7871-4D8E-669B-C1E9617D16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8075" y="3153156"/>
            <a:ext cx="660014" cy="327919"/>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C219AEA5-F101-2169-3455-FE081B3C2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0624" y="4304963"/>
            <a:ext cx="660014" cy="327919"/>
          </a:xfrm>
          <a:prstGeom prst="rect">
            <a:avLst/>
          </a:prstGeom>
        </p:spPr>
      </p:pic>
      <p:pic>
        <p:nvPicPr>
          <p:cNvPr id="53" name="Picture 52" descr="A green and white circle with white text&#10;&#10;Description automatically generated">
            <a:extLst>
              <a:ext uri="{FF2B5EF4-FFF2-40B4-BE49-F238E27FC236}">
                <a16:creationId xmlns:a16="http://schemas.microsoft.com/office/drawing/2014/main" id="{D63001D6-E3C1-E769-32C2-0447B153BF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31311" y="4304963"/>
            <a:ext cx="889766" cy="327918"/>
          </a:xfrm>
          <a:prstGeom prst="rect">
            <a:avLst/>
          </a:prstGeom>
        </p:spPr>
      </p:pic>
      <p:pic>
        <p:nvPicPr>
          <p:cNvPr id="54" name="Picture 53" descr="A green circle with white text&#10;&#10;Description automatically generated">
            <a:extLst>
              <a:ext uri="{FF2B5EF4-FFF2-40B4-BE49-F238E27FC236}">
                <a16:creationId xmlns:a16="http://schemas.microsoft.com/office/drawing/2014/main" id="{AECE1890-E135-7D14-34FF-745930BF28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839" y="4274037"/>
            <a:ext cx="847993" cy="327918"/>
          </a:xfrm>
          <a:prstGeom prst="rect">
            <a:avLst/>
          </a:prstGeom>
        </p:spPr>
      </p:pic>
      <p:pic>
        <p:nvPicPr>
          <p:cNvPr id="56" name="Picture 55" descr="A green circle with white text&#10;&#10;Description automatically generated">
            <a:extLst>
              <a:ext uri="{FF2B5EF4-FFF2-40B4-BE49-F238E27FC236}">
                <a16:creationId xmlns:a16="http://schemas.microsoft.com/office/drawing/2014/main" id="{E018F7B8-24EC-A585-2A9D-B5D8BA6CE2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2003" y="5451650"/>
            <a:ext cx="847993" cy="327918"/>
          </a:xfrm>
          <a:prstGeom prst="rect">
            <a:avLst/>
          </a:prstGeom>
        </p:spPr>
      </p:pic>
      <p:pic>
        <p:nvPicPr>
          <p:cNvPr id="57" name="Picture 56" descr="A green and white circle with white text&#10;&#10;Description automatically generated">
            <a:extLst>
              <a:ext uri="{FF2B5EF4-FFF2-40B4-BE49-F238E27FC236}">
                <a16:creationId xmlns:a16="http://schemas.microsoft.com/office/drawing/2014/main" id="{66605BF9-D4C0-8A57-803A-C53371D8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5950" y="5451650"/>
            <a:ext cx="889766" cy="327918"/>
          </a:xfrm>
          <a:prstGeom prst="rect">
            <a:avLst/>
          </a:prstGeom>
        </p:spPr>
      </p:pic>
      <p:pic>
        <p:nvPicPr>
          <p:cNvPr id="62" name="Picture 61" descr="A green and white circle with a computer and a phone&#10;&#10;Description automatically generated">
            <a:extLst>
              <a:ext uri="{FF2B5EF4-FFF2-40B4-BE49-F238E27FC236}">
                <a16:creationId xmlns:a16="http://schemas.microsoft.com/office/drawing/2014/main" id="{8D9C5BDC-AFC2-BE9E-B446-E9AA7A385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0800" y="5451650"/>
            <a:ext cx="660014" cy="327919"/>
          </a:xfrm>
          <a:prstGeom prst="rect">
            <a:avLst/>
          </a:prstGeom>
        </p:spPr>
      </p:pic>
      <p:pic>
        <p:nvPicPr>
          <p:cNvPr id="70" name="Picture 69" descr="A green and white circle with a computer and a phone&#10;&#10;Description automatically generated">
            <a:extLst>
              <a:ext uri="{FF2B5EF4-FFF2-40B4-BE49-F238E27FC236}">
                <a16:creationId xmlns:a16="http://schemas.microsoft.com/office/drawing/2014/main" id="{BBE6100E-DC0F-A42A-4F30-3295D6D88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9870" y="6606445"/>
            <a:ext cx="660014" cy="327919"/>
          </a:xfrm>
          <a:prstGeom prst="rect">
            <a:avLst/>
          </a:prstGeom>
        </p:spPr>
      </p:pic>
      <p:pic>
        <p:nvPicPr>
          <p:cNvPr id="72" name="Picture 71" descr="A green and white sign with a person walking on it&#10;&#10;Description automatically generated">
            <a:extLst>
              <a:ext uri="{FF2B5EF4-FFF2-40B4-BE49-F238E27FC236}">
                <a16:creationId xmlns:a16="http://schemas.microsoft.com/office/drawing/2014/main" id="{E239D284-98DE-4A81-F21F-69949A6151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0326" y="6612575"/>
            <a:ext cx="647482" cy="327918"/>
          </a:xfrm>
          <a:prstGeom prst="rect">
            <a:avLst/>
          </a:prstGeom>
        </p:spPr>
      </p:pic>
      <p:pic>
        <p:nvPicPr>
          <p:cNvPr id="73" name="Picture 72" descr="A green circle with white text&#10;&#10;Description automatically generated">
            <a:extLst>
              <a:ext uri="{FF2B5EF4-FFF2-40B4-BE49-F238E27FC236}">
                <a16:creationId xmlns:a16="http://schemas.microsoft.com/office/drawing/2014/main" id="{6266EBDA-CE47-8E10-E223-18940AD9EB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9344" y="6606445"/>
            <a:ext cx="847993" cy="327918"/>
          </a:xfrm>
          <a:prstGeom prst="rect">
            <a:avLst/>
          </a:prstGeom>
        </p:spPr>
      </p:pic>
      <p:pic>
        <p:nvPicPr>
          <p:cNvPr id="74" name="Picture 73" descr="A green circle with white text&#10;&#10;Description automatically generated">
            <a:extLst>
              <a:ext uri="{FF2B5EF4-FFF2-40B4-BE49-F238E27FC236}">
                <a16:creationId xmlns:a16="http://schemas.microsoft.com/office/drawing/2014/main" id="{26415A4F-87C7-BBE3-B2E2-995F28B9E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108" y="7736618"/>
            <a:ext cx="847993" cy="327918"/>
          </a:xfrm>
          <a:prstGeom prst="rect">
            <a:avLst/>
          </a:prstGeom>
        </p:spPr>
      </p:pic>
      <p:pic>
        <p:nvPicPr>
          <p:cNvPr id="75" name="Picture 74" descr="A green and white sign with a person walking on it&#10;&#10;Description automatically generated">
            <a:extLst>
              <a:ext uri="{FF2B5EF4-FFF2-40B4-BE49-F238E27FC236}">
                <a16:creationId xmlns:a16="http://schemas.microsoft.com/office/drawing/2014/main" id="{A525DDAE-147B-1CAB-6781-8911721590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4858" y="7755365"/>
            <a:ext cx="647482" cy="327918"/>
          </a:xfrm>
          <a:prstGeom prst="rect">
            <a:avLst/>
          </a:prstGeom>
        </p:spPr>
      </p:pic>
      <p:pic>
        <p:nvPicPr>
          <p:cNvPr id="76" name="Picture 75" descr="A green and white circle with white text&#10;&#10;Description automatically generated">
            <a:extLst>
              <a:ext uri="{FF2B5EF4-FFF2-40B4-BE49-F238E27FC236}">
                <a16:creationId xmlns:a16="http://schemas.microsoft.com/office/drawing/2014/main" id="{E9F48E9F-6B8E-60FA-A104-BADA63CA23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672" y="7750118"/>
            <a:ext cx="889766" cy="327918"/>
          </a:xfrm>
          <a:prstGeom prst="rect">
            <a:avLst/>
          </a:prstGeom>
        </p:spPr>
      </p:pic>
      <p:pic>
        <p:nvPicPr>
          <p:cNvPr id="77" name="Picture 76" descr="A green and white circle with a computer and a phone&#10;&#10;Description automatically generated">
            <a:extLst>
              <a:ext uri="{FF2B5EF4-FFF2-40B4-BE49-F238E27FC236}">
                <a16:creationId xmlns:a16="http://schemas.microsoft.com/office/drawing/2014/main" id="{10D38849-B500-EAA3-F3B6-C6FC42CD9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465" y="7760726"/>
            <a:ext cx="660014" cy="327919"/>
          </a:xfrm>
          <a:prstGeom prst="rect">
            <a:avLst/>
          </a:prstGeom>
        </p:spPr>
      </p:pic>
      <p:pic>
        <p:nvPicPr>
          <p:cNvPr id="78" name="Picture 77" descr="A green and white circle with a computer and a phone&#10;&#10;Description automatically generated">
            <a:extLst>
              <a:ext uri="{FF2B5EF4-FFF2-40B4-BE49-F238E27FC236}">
                <a16:creationId xmlns:a16="http://schemas.microsoft.com/office/drawing/2014/main" id="{BB22376E-0828-3D18-F5EF-F22053587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6988" y="8898401"/>
            <a:ext cx="660014" cy="327919"/>
          </a:xfrm>
          <a:prstGeom prst="rect">
            <a:avLst/>
          </a:prstGeom>
        </p:spPr>
      </p:pic>
      <p:pic>
        <p:nvPicPr>
          <p:cNvPr id="79" name="Picture 78" descr="A green and white circle with white text&#10;&#10;Description automatically generated">
            <a:extLst>
              <a:ext uri="{FF2B5EF4-FFF2-40B4-BE49-F238E27FC236}">
                <a16:creationId xmlns:a16="http://schemas.microsoft.com/office/drawing/2014/main" id="{93A35149-0188-18E8-8673-3C65E45FE2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69163" y="8901518"/>
            <a:ext cx="889766" cy="327918"/>
          </a:xfrm>
          <a:prstGeom prst="rect">
            <a:avLst/>
          </a:prstGeom>
        </p:spPr>
      </p:pic>
      <p:pic>
        <p:nvPicPr>
          <p:cNvPr id="80" name="Picture 79" descr="A green and white sign with a person walking on it&#10;&#10;Description automatically generated">
            <a:extLst>
              <a:ext uri="{FF2B5EF4-FFF2-40B4-BE49-F238E27FC236}">
                <a16:creationId xmlns:a16="http://schemas.microsoft.com/office/drawing/2014/main" id="{218FBD41-B1CF-28A0-D18C-BB70A39FA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276" y="8908093"/>
            <a:ext cx="647482" cy="327918"/>
          </a:xfrm>
          <a:prstGeom prst="rect">
            <a:avLst/>
          </a:prstGeom>
        </p:spPr>
      </p:pic>
      <p:pic>
        <p:nvPicPr>
          <p:cNvPr id="81" name="Picture 80" descr="A green circle with white text&#10;&#10;Description automatically generated">
            <a:extLst>
              <a:ext uri="{FF2B5EF4-FFF2-40B4-BE49-F238E27FC236}">
                <a16:creationId xmlns:a16="http://schemas.microsoft.com/office/drawing/2014/main" id="{082CFB9E-EA2A-A049-4349-A0BA16333D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0357" y="8908093"/>
            <a:ext cx="847993" cy="327918"/>
          </a:xfrm>
          <a:prstGeom prst="rect">
            <a:avLst/>
          </a:prstGeom>
        </p:spPr>
      </p:pic>
    </p:spTree>
    <p:extLst>
      <p:ext uri="{BB962C8B-B14F-4D97-AF65-F5344CB8AC3E}">
        <p14:creationId xmlns:p14="http://schemas.microsoft.com/office/powerpoint/2010/main" val="281936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BA45F-7A82-02B8-C744-2405648D8B58}"/>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93D1ED29-31F0-E276-690C-BD57A190B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225C50EF-9D83-BDE7-AE53-AD0AFC720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CC3DD033-0E38-3406-0822-CC6D4C9BE847}"/>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CEB2456F-AAB5-D564-7413-293202F8B38F}"/>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 </a:t>
            </a:r>
            <a:endParaRPr lang="en-US" dirty="0"/>
          </a:p>
        </p:txBody>
      </p:sp>
      <p:sp>
        <p:nvSpPr>
          <p:cNvPr id="2" name="TextBox 1">
            <a:extLst>
              <a:ext uri="{FF2B5EF4-FFF2-40B4-BE49-F238E27FC236}">
                <a16:creationId xmlns:a16="http://schemas.microsoft.com/office/drawing/2014/main" id="{AEEFCD6A-130B-FF79-1CFD-ECE0061C5A61}"/>
              </a:ext>
            </a:extLst>
          </p:cNvPr>
          <p:cNvSpPr txBox="1"/>
          <p:nvPr/>
        </p:nvSpPr>
        <p:spPr>
          <a:xfrm>
            <a:off x="1708728" y="886295"/>
            <a:ext cx="4137890" cy="369332"/>
          </a:xfrm>
          <a:prstGeom prst="rect">
            <a:avLst/>
          </a:prstGeom>
          <a:noFill/>
        </p:spPr>
        <p:txBody>
          <a:bodyPr wrap="square" rtlCol="0">
            <a:spAutoFit/>
          </a:bodyPr>
          <a:lstStyle/>
          <a:p>
            <a:pPr algn="ctr"/>
            <a:r>
              <a:rPr lang="en-GB" b="1">
                <a:solidFill>
                  <a:srgbClr val="70CD5B"/>
                </a:solidFill>
              </a:rPr>
              <a:t>HEALTH &amp; WELLBEING</a:t>
            </a:r>
          </a:p>
        </p:txBody>
      </p:sp>
      <p:pic>
        <p:nvPicPr>
          <p:cNvPr id="39" name="Picture 38" descr="A green and white circle with a heart and pulse line&#10;&#10;Description automatically generated">
            <a:extLst>
              <a:ext uri="{FF2B5EF4-FFF2-40B4-BE49-F238E27FC236}">
                <a16:creationId xmlns:a16="http://schemas.microsoft.com/office/drawing/2014/main" id="{62F89B15-96A3-8A7E-A376-EEF143C14B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319" y="1033840"/>
            <a:ext cx="595427" cy="595427"/>
          </a:xfrm>
          <a:prstGeom prst="rect">
            <a:avLst/>
          </a:prstGeom>
        </p:spPr>
      </p:pic>
      <p:sp>
        <p:nvSpPr>
          <p:cNvPr id="3" name="TextBox 2">
            <a:extLst>
              <a:ext uri="{FF2B5EF4-FFF2-40B4-BE49-F238E27FC236}">
                <a16:creationId xmlns:a16="http://schemas.microsoft.com/office/drawing/2014/main" id="{39AB9006-F91C-5331-92BA-810B35FC7987}"/>
              </a:ext>
            </a:extLst>
          </p:cNvPr>
          <p:cNvSpPr txBox="1"/>
          <p:nvPr/>
        </p:nvSpPr>
        <p:spPr>
          <a:xfrm>
            <a:off x="2226000" y="1134206"/>
            <a:ext cx="31218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Healthy eating, importance of exercise, alcohol, harmful substances. first aid, mental health and developmental changes.</a:t>
            </a:r>
            <a:endParaRPr lang="en-GB">
              <a:ea typeface="Calibri" panose="020F0502020204030204"/>
              <a:cs typeface="Calibri" panose="020F0502020204030204"/>
            </a:endParaRPr>
          </a:p>
        </p:txBody>
      </p:sp>
      <p:sp>
        <p:nvSpPr>
          <p:cNvPr id="57" name="TextBox 56">
            <a:extLst>
              <a:ext uri="{FF2B5EF4-FFF2-40B4-BE49-F238E27FC236}">
                <a16:creationId xmlns:a16="http://schemas.microsoft.com/office/drawing/2014/main" id="{714892B9-FEDD-4B93-BD0A-5BB6F81190D8}"/>
              </a:ext>
            </a:extLst>
          </p:cNvPr>
          <p:cNvSpPr txBox="1"/>
          <p:nvPr/>
        </p:nvSpPr>
        <p:spPr>
          <a:xfrm>
            <a:off x="5304525" y="6441997"/>
            <a:ext cx="1185425" cy="246221"/>
          </a:xfrm>
          <a:prstGeom prst="rect">
            <a:avLst/>
          </a:prstGeom>
          <a:noFill/>
        </p:spPr>
        <p:txBody>
          <a:bodyPr wrap="square" lIns="91440" tIns="45720" rIns="91440" bIns="45720" rtlCol="0" anchor="t">
            <a:spAutoFit/>
          </a:bodyPr>
          <a:lstStyle/>
          <a:p>
            <a:pPr algn="ctr"/>
            <a:r>
              <a:rPr lang="en-GB" sz="1000">
                <a:solidFill>
                  <a:schemeClr val="bg1"/>
                </a:solidFill>
              </a:rPr>
              <a:t>Sun Safety</a:t>
            </a:r>
            <a:endParaRPr lang="en-US" sz="1000">
              <a:solidFill>
                <a:schemeClr val="bg1"/>
              </a:solidFill>
              <a:ea typeface="Calibri" panose="020F0502020204030204"/>
              <a:cs typeface="Calibri" panose="020F0502020204030204"/>
            </a:endParaRPr>
          </a:p>
        </p:txBody>
      </p:sp>
      <p:pic>
        <p:nvPicPr>
          <p:cNvPr id="37" name="Picture 36" descr="A green and white circle with a face&#10;&#10;Description automatically generated">
            <a:extLst>
              <a:ext uri="{FF2B5EF4-FFF2-40B4-BE49-F238E27FC236}">
                <a16:creationId xmlns:a16="http://schemas.microsoft.com/office/drawing/2014/main" id="{B06D895C-7C98-2DBD-2CB4-74DE68AFA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602" y="8903348"/>
            <a:ext cx="873407" cy="369609"/>
          </a:xfrm>
          <a:prstGeom prst="rect">
            <a:avLst/>
          </a:prstGeom>
        </p:spPr>
      </p:pic>
      <p:pic>
        <p:nvPicPr>
          <p:cNvPr id="41" name="Picture 40" descr="A green and white circle with a cross in it&#10;&#10;Description automatically generated">
            <a:extLst>
              <a:ext uri="{FF2B5EF4-FFF2-40B4-BE49-F238E27FC236}">
                <a16:creationId xmlns:a16="http://schemas.microsoft.com/office/drawing/2014/main" id="{5FE19CFA-DDC1-7A81-6202-D9CCD2C004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7119" y="7737591"/>
            <a:ext cx="648876" cy="380125"/>
          </a:xfrm>
          <a:prstGeom prst="rect">
            <a:avLst/>
          </a:prstGeom>
        </p:spPr>
      </p:pic>
      <p:pic>
        <p:nvPicPr>
          <p:cNvPr id="43" name="Picture 42" descr="A green and white circle with a green and white circle with white text&#10;&#10;Description automatically generated">
            <a:extLst>
              <a:ext uri="{FF2B5EF4-FFF2-40B4-BE49-F238E27FC236}">
                <a16:creationId xmlns:a16="http://schemas.microsoft.com/office/drawing/2014/main" id="{E4BF9410-8F7E-3739-440F-053CC7FFD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9235" y="7751876"/>
            <a:ext cx="932154" cy="380125"/>
          </a:xfrm>
          <a:prstGeom prst="rect">
            <a:avLst/>
          </a:prstGeom>
        </p:spPr>
      </p:pic>
      <p:pic>
        <p:nvPicPr>
          <p:cNvPr id="45" name="Picture 44" descr="A green and white circle with a baby bottle in it&#10;&#10;Description automatically generated">
            <a:extLst>
              <a:ext uri="{FF2B5EF4-FFF2-40B4-BE49-F238E27FC236}">
                <a16:creationId xmlns:a16="http://schemas.microsoft.com/office/drawing/2014/main" id="{F6205E27-86BC-1BA4-DD19-8809665CC3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619" y="8919589"/>
            <a:ext cx="814552" cy="369609"/>
          </a:xfrm>
          <a:prstGeom prst="rect">
            <a:avLst/>
          </a:prstGeom>
        </p:spPr>
      </p:pic>
      <p:pic>
        <p:nvPicPr>
          <p:cNvPr id="59" name="Picture 58" descr="A green and white circle with a green hat and heartbeat line&#10;&#10;Description automatically generated">
            <a:extLst>
              <a:ext uri="{FF2B5EF4-FFF2-40B4-BE49-F238E27FC236}">
                <a16:creationId xmlns:a16="http://schemas.microsoft.com/office/drawing/2014/main" id="{54208FDD-3485-6DE7-13CC-C8D44D8151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44143" y="6567864"/>
            <a:ext cx="765092" cy="380125"/>
          </a:xfrm>
          <a:prstGeom prst="rect">
            <a:avLst/>
          </a:prstGeom>
        </p:spPr>
      </p:pic>
      <p:pic>
        <p:nvPicPr>
          <p:cNvPr id="61" name="Picture 60" descr="A green and white circle with a person in a circle and white text&#10;&#10;Description automatically generated">
            <a:extLst>
              <a:ext uri="{FF2B5EF4-FFF2-40B4-BE49-F238E27FC236}">
                <a16:creationId xmlns:a16="http://schemas.microsoft.com/office/drawing/2014/main" id="{3F7AA82C-D90C-D57C-661E-B163CC00A6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93725" y="8919589"/>
            <a:ext cx="833385" cy="369609"/>
          </a:xfrm>
          <a:prstGeom prst="rect">
            <a:avLst/>
          </a:prstGeom>
        </p:spPr>
      </p:pic>
      <p:pic>
        <p:nvPicPr>
          <p:cNvPr id="63" name="Picture 62" descr="A green circle with white text&#10;&#10;Description automatically generated">
            <a:extLst>
              <a:ext uri="{FF2B5EF4-FFF2-40B4-BE49-F238E27FC236}">
                <a16:creationId xmlns:a16="http://schemas.microsoft.com/office/drawing/2014/main" id="{30A235C5-F9D0-7FC4-0C06-A40A2FA6FE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51322" y="8922086"/>
            <a:ext cx="708613" cy="369609"/>
          </a:xfrm>
          <a:prstGeom prst="rect">
            <a:avLst/>
          </a:prstGeom>
        </p:spPr>
      </p:pic>
      <p:pic>
        <p:nvPicPr>
          <p:cNvPr id="64" name="Picture 63" descr="A green and white circle with a baby bottle in it&#10;&#10;Description automatically generated">
            <a:extLst>
              <a:ext uri="{FF2B5EF4-FFF2-40B4-BE49-F238E27FC236}">
                <a16:creationId xmlns:a16="http://schemas.microsoft.com/office/drawing/2014/main" id="{209153D5-DCA0-2840-90F5-578895D61B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6551" y="6575846"/>
            <a:ext cx="837728" cy="380125"/>
          </a:xfrm>
          <a:prstGeom prst="rect">
            <a:avLst/>
          </a:prstGeom>
        </p:spPr>
      </p:pic>
      <p:pic>
        <p:nvPicPr>
          <p:cNvPr id="65" name="Picture 64" descr="A green and white circle with a face&#10;&#10;Description automatically generated">
            <a:extLst>
              <a:ext uri="{FF2B5EF4-FFF2-40B4-BE49-F238E27FC236}">
                <a16:creationId xmlns:a16="http://schemas.microsoft.com/office/drawing/2014/main" id="{65055665-ACC7-5B27-29C4-E1540F382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809" y="6589139"/>
            <a:ext cx="898257" cy="380125"/>
          </a:xfrm>
          <a:prstGeom prst="rect">
            <a:avLst/>
          </a:prstGeom>
        </p:spPr>
      </p:pic>
      <p:pic>
        <p:nvPicPr>
          <p:cNvPr id="66" name="Picture 65" descr="A green and white circle with a green hat and heartbeat line&#10;&#10;Description automatically generated">
            <a:extLst>
              <a:ext uri="{FF2B5EF4-FFF2-40B4-BE49-F238E27FC236}">
                <a16:creationId xmlns:a16="http://schemas.microsoft.com/office/drawing/2014/main" id="{5234F239-A2C5-EF85-8D84-6E39950DAE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9001" y="5413735"/>
            <a:ext cx="765092" cy="380125"/>
          </a:xfrm>
          <a:prstGeom prst="rect">
            <a:avLst/>
          </a:prstGeom>
        </p:spPr>
      </p:pic>
      <p:pic>
        <p:nvPicPr>
          <p:cNvPr id="67" name="Picture 66" descr="A green and white circle with a green and white circle with white text&#10;&#10;Description automatically generated">
            <a:extLst>
              <a:ext uri="{FF2B5EF4-FFF2-40B4-BE49-F238E27FC236}">
                <a16:creationId xmlns:a16="http://schemas.microsoft.com/office/drawing/2014/main" id="{DC99B1A9-82C4-67A6-8269-1872FE614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6942" y="5412028"/>
            <a:ext cx="932154" cy="380125"/>
          </a:xfrm>
          <a:prstGeom prst="rect">
            <a:avLst/>
          </a:prstGeom>
        </p:spPr>
      </p:pic>
      <p:pic>
        <p:nvPicPr>
          <p:cNvPr id="68" name="Picture 67" descr="A green and white circle with a cross in it&#10;&#10;Description automatically generated">
            <a:extLst>
              <a:ext uri="{FF2B5EF4-FFF2-40B4-BE49-F238E27FC236}">
                <a16:creationId xmlns:a16="http://schemas.microsoft.com/office/drawing/2014/main" id="{8D69934F-1723-459C-317C-27F664B67D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369" y="5406119"/>
            <a:ext cx="648876" cy="380125"/>
          </a:xfrm>
          <a:prstGeom prst="rect">
            <a:avLst/>
          </a:prstGeom>
        </p:spPr>
      </p:pic>
      <p:pic>
        <p:nvPicPr>
          <p:cNvPr id="69" name="Picture 68" descr="A green and white circle with a face&#10;&#10;Description automatically generated">
            <a:extLst>
              <a:ext uri="{FF2B5EF4-FFF2-40B4-BE49-F238E27FC236}">
                <a16:creationId xmlns:a16="http://schemas.microsoft.com/office/drawing/2014/main" id="{EBF00143-C134-7467-0385-E5B4E1BA0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8727" y="5416538"/>
            <a:ext cx="898257" cy="380125"/>
          </a:xfrm>
          <a:prstGeom prst="rect">
            <a:avLst/>
          </a:prstGeom>
        </p:spPr>
      </p:pic>
      <p:pic>
        <p:nvPicPr>
          <p:cNvPr id="70" name="Picture 69" descr="A green and white circle with a person in a circle and white text&#10;&#10;Description automatically generated">
            <a:extLst>
              <a:ext uri="{FF2B5EF4-FFF2-40B4-BE49-F238E27FC236}">
                <a16:creationId xmlns:a16="http://schemas.microsoft.com/office/drawing/2014/main" id="{4E84AB68-F8CF-46D8-5193-EE028296E4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7512" y="4260278"/>
            <a:ext cx="833385" cy="369609"/>
          </a:xfrm>
          <a:prstGeom prst="rect">
            <a:avLst/>
          </a:prstGeom>
        </p:spPr>
      </p:pic>
      <p:pic>
        <p:nvPicPr>
          <p:cNvPr id="71" name="Picture 70" descr="A green and white circle with a baby bottle in it&#10;&#10;Description automatically generated">
            <a:extLst>
              <a:ext uri="{FF2B5EF4-FFF2-40B4-BE49-F238E27FC236}">
                <a16:creationId xmlns:a16="http://schemas.microsoft.com/office/drawing/2014/main" id="{8F5D555D-A20E-C131-0DE7-E23FD4F0A1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2839" y="4269436"/>
            <a:ext cx="837728" cy="380125"/>
          </a:xfrm>
          <a:prstGeom prst="rect">
            <a:avLst/>
          </a:prstGeom>
        </p:spPr>
      </p:pic>
      <p:pic>
        <p:nvPicPr>
          <p:cNvPr id="72" name="Picture 71" descr="A green and white circle with a green hat and heartbeat line&#10;&#10;Description automatically generated">
            <a:extLst>
              <a:ext uri="{FF2B5EF4-FFF2-40B4-BE49-F238E27FC236}">
                <a16:creationId xmlns:a16="http://schemas.microsoft.com/office/drawing/2014/main" id="{51CBCE10-2753-1988-1443-ACA22080ED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6455" y="4272132"/>
            <a:ext cx="765092" cy="380125"/>
          </a:xfrm>
          <a:prstGeom prst="rect">
            <a:avLst/>
          </a:prstGeom>
        </p:spPr>
      </p:pic>
      <p:pic>
        <p:nvPicPr>
          <p:cNvPr id="73" name="Picture 72" descr="A green and white circle with a green and white circle with white text&#10;&#10;Description automatically generated">
            <a:extLst>
              <a:ext uri="{FF2B5EF4-FFF2-40B4-BE49-F238E27FC236}">
                <a16:creationId xmlns:a16="http://schemas.microsoft.com/office/drawing/2014/main" id="{C84C82D6-2156-86C9-6FD5-0006CC016C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3077" y="3097819"/>
            <a:ext cx="932154" cy="380125"/>
          </a:xfrm>
          <a:prstGeom prst="rect">
            <a:avLst/>
          </a:prstGeom>
        </p:spPr>
      </p:pic>
      <p:pic>
        <p:nvPicPr>
          <p:cNvPr id="74" name="Picture 73" descr="A green and white circle with a person in a circle and white text&#10;&#10;Description automatically generated">
            <a:extLst>
              <a:ext uri="{FF2B5EF4-FFF2-40B4-BE49-F238E27FC236}">
                <a16:creationId xmlns:a16="http://schemas.microsoft.com/office/drawing/2014/main" id="{3581BDF0-6C57-7556-FEB4-9EDE6E2BD6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3311" y="3108335"/>
            <a:ext cx="833385" cy="369609"/>
          </a:xfrm>
          <a:prstGeom prst="rect">
            <a:avLst/>
          </a:prstGeom>
        </p:spPr>
      </p:pic>
      <p:pic>
        <p:nvPicPr>
          <p:cNvPr id="75" name="Picture 74" descr="A green and white circle with a cross in it&#10;&#10;Description automatically generated">
            <a:extLst>
              <a:ext uri="{FF2B5EF4-FFF2-40B4-BE49-F238E27FC236}">
                <a16:creationId xmlns:a16="http://schemas.microsoft.com/office/drawing/2014/main" id="{FBFBDD0E-9B46-592E-98BF-1C31DDB08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8054" y="3101570"/>
            <a:ext cx="648876" cy="380125"/>
          </a:xfrm>
          <a:prstGeom prst="rect">
            <a:avLst/>
          </a:prstGeom>
        </p:spPr>
      </p:pic>
      <p:pic>
        <p:nvPicPr>
          <p:cNvPr id="76" name="Picture 75" descr="A green and white circle with a green hat and heartbeat line&#10;&#10;Description automatically generated">
            <a:extLst>
              <a:ext uri="{FF2B5EF4-FFF2-40B4-BE49-F238E27FC236}">
                <a16:creationId xmlns:a16="http://schemas.microsoft.com/office/drawing/2014/main" id="{8AFC64B6-C4F3-28A6-A4C7-AE24108941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5421" y="3109608"/>
            <a:ext cx="765092" cy="380125"/>
          </a:xfrm>
          <a:prstGeom prst="rect">
            <a:avLst/>
          </a:prstGeom>
        </p:spPr>
      </p:pic>
      <p:pic>
        <p:nvPicPr>
          <p:cNvPr id="77" name="Picture 76" descr="A green and white circle with a face&#10;&#10;Description automatically generated">
            <a:extLst>
              <a:ext uri="{FF2B5EF4-FFF2-40B4-BE49-F238E27FC236}">
                <a16:creationId xmlns:a16="http://schemas.microsoft.com/office/drawing/2014/main" id="{D6553B46-D8FB-AAF4-E37F-00B8C14D3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031" y="3111541"/>
            <a:ext cx="898257" cy="380125"/>
          </a:xfrm>
          <a:prstGeom prst="rect">
            <a:avLst/>
          </a:prstGeom>
        </p:spPr>
      </p:pic>
      <p:pic>
        <p:nvPicPr>
          <p:cNvPr id="78" name="Picture 77" descr="A green and white circle with a green hat and heartbeat line&#10;&#10;Description automatically generated">
            <a:extLst>
              <a:ext uri="{FF2B5EF4-FFF2-40B4-BE49-F238E27FC236}">
                <a16:creationId xmlns:a16="http://schemas.microsoft.com/office/drawing/2014/main" id="{8CAF4DA4-7BDC-E63D-52CB-8500F33283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9113" y="1957521"/>
            <a:ext cx="765092" cy="380125"/>
          </a:xfrm>
          <a:prstGeom prst="rect">
            <a:avLst/>
          </a:prstGeom>
        </p:spPr>
      </p:pic>
      <p:pic>
        <p:nvPicPr>
          <p:cNvPr id="79" name="Picture 78" descr="A green and white circle with a person in a circle and white text&#10;&#10;Description automatically generated">
            <a:extLst>
              <a:ext uri="{FF2B5EF4-FFF2-40B4-BE49-F238E27FC236}">
                <a16:creationId xmlns:a16="http://schemas.microsoft.com/office/drawing/2014/main" id="{BE69D402-75BA-CD8F-D908-C6F23A62B5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4864" y="1957521"/>
            <a:ext cx="833385" cy="369609"/>
          </a:xfrm>
          <a:prstGeom prst="rect">
            <a:avLst/>
          </a:prstGeom>
        </p:spPr>
      </p:pic>
      <p:pic>
        <p:nvPicPr>
          <p:cNvPr id="80" name="Picture 79" descr="A green and white circle with a baby bottle in it&#10;&#10;Description automatically generated">
            <a:extLst>
              <a:ext uri="{FF2B5EF4-FFF2-40B4-BE49-F238E27FC236}">
                <a16:creationId xmlns:a16="http://schemas.microsoft.com/office/drawing/2014/main" id="{8ACB494B-F2A6-4AB8-D598-D9785C9B3F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5936" y="1953106"/>
            <a:ext cx="837728" cy="380125"/>
          </a:xfrm>
          <a:prstGeom prst="rect">
            <a:avLst/>
          </a:prstGeom>
        </p:spPr>
      </p:pic>
      <p:pic>
        <p:nvPicPr>
          <p:cNvPr id="81" name="Picture 80" descr="A green and white circle with a green and white circle with white text&#10;&#10;Description automatically generated">
            <a:extLst>
              <a:ext uri="{FF2B5EF4-FFF2-40B4-BE49-F238E27FC236}">
                <a16:creationId xmlns:a16="http://schemas.microsoft.com/office/drawing/2014/main" id="{FB8D0F6A-DD2A-E723-1167-9CC5169088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2371" y="1956216"/>
            <a:ext cx="932154" cy="380125"/>
          </a:xfrm>
          <a:prstGeom prst="rect">
            <a:avLst/>
          </a:prstGeom>
        </p:spPr>
      </p:pic>
      <p:pic>
        <p:nvPicPr>
          <p:cNvPr id="8" name="Picture 7" descr="A green and white circle with a head and pulse line&#10;&#10;Description automatically generated">
            <a:extLst>
              <a:ext uri="{FF2B5EF4-FFF2-40B4-BE49-F238E27FC236}">
                <a16:creationId xmlns:a16="http://schemas.microsoft.com/office/drawing/2014/main" id="{8177A65E-EC70-4BD6-22BB-64FC183BE85B}"/>
              </a:ext>
            </a:extLst>
          </p:cNvPr>
          <p:cNvPicPr>
            <a:picLocks noChangeAspect="1"/>
          </p:cNvPicPr>
          <p:nvPr/>
        </p:nvPicPr>
        <p:blipFill>
          <a:blip r:embed="rId12"/>
          <a:stretch>
            <a:fillRect/>
          </a:stretch>
        </p:blipFill>
        <p:spPr>
          <a:xfrm>
            <a:off x="1514823" y="3109479"/>
            <a:ext cx="381584" cy="400731"/>
          </a:xfrm>
          <a:prstGeom prst="rect">
            <a:avLst/>
          </a:prstGeom>
        </p:spPr>
      </p:pic>
      <p:pic>
        <p:nvPicPr>
          <p:cNvPr id="9" name="Picture 8" descr="A green and white circle with a head and pulse line&#10;&#10;Description automatically generated">
            <a:extLst>
              <a:ext uri="{FF2B5EF4-FFF2-40B4-BE49-F238E27FC236}">
                <a16:creationId xmlns:a16="http://schemas.microsoft.com/office/drawing/2014/main" id="{4E05AA52-2B13-7610-D206-9864BEDD650D}"/>
              </a:ext>
            </a:extLst>
          </p:cNvPr>
          <p:cNvPicPr>
            <a:picLocks noChangeAspect="1"/>
          </p:cNvPicPr>
          <p:nvPr/>
        </p:nvPicPr>
        <p:blipFill>
          <a:blip r:embed="rId12"/>
          <a:stretch>
            <a:fillRect/>
          </a:stretch>
        </p:blipFill>
        <p:spPr>
          <a:xfrm>
            <a:off x="1712905" y="5402837"/>
            <a:ext cx="381584" cy="400731"/>
          </a:xfrm>
          <a:prstGeom prst="rect">
            <a:avLst/>
          </a:prstGeom>
        </p:spPr>
      </p:pic>
      <p:pic>
        <p:nvPicPr>
          <p:cNvPr id="10" name="Picture 9" descr="A green and white circle with a head and pulse line&#10;&#10;Description automatically generated">
            <a:extLst>
              <a:ext uri="{FF2B5EF4-FFF2-40B4-BE49-F238E27FC236}">
                <a16:creationId xmlns:a16="http://schemas.microsoft.com/office/drawing/2014/main" id="{E3661AF4-57D8-924C-7267-56E1777A5B9C}"/>
              </a:ext>
            </a:extLst>
          </p:cNvPr>
          <p:cNvPicPr>
            <a:picLocks noChangeAspect="1"/>
          </p:cNvPicPr>
          <p:nvPr/>
        </p:nvPicPr>
        <p:blipFill>
          <a:blip r:embed="rId12"/>
          <a:stretch>
            <a:fillRect/>
          </a:stretch>
        </p:blipFill>
        <p:spPr>
          <a:xfrm>
            <a:off x="4481447" y="6580095"/>
            <a:ext cx="381584" cy="400731"/>
          </a:xfrm>
          <a:prstGeom prst="rect">
            <a:avLst/>
          </a:prstGeom>
        </p:spPr>
      </p:pic>
      <p:pic>
        <p:nvPicPr>
          <p:cNvPr id="11" name="Picture 10" descr="A green and white circle with a head and pulse line&#10;&#10;Description automatically generated">
            <a:extLst>
              <a:ext uri="{FF2B5EF4-FFF2-40B4-BE49-F238E27FC236}">
                <a16:creationId xmlns:a16="http://schemas.microsoft.com/office/drawing/2014/main" id="{4CAC458A-B71F-6BD3-22F8-5061861640B9}"/>
              </a:ext>
            </a:extLst>
          </p:cNvPr>
          <p:cNvPicPr>
            <a:picLocks noChangeAspect="1"/>
          </p:cNvPicPr>
          <p:nvPr/>
        </p:nvPicPr>
        <p:blipFill>
          <a:blip r:embed="rId12"/>
          <a:stretch>
            <a:fillRect/>
          </a:stretch>
        </p:blipFill>
        <p:spPr>
          <a:xfrm>
            <a:off x="5139119" y="8873453"/>
            <a:ext cx="381584" cy="400731"/>
          </a:xfrm>
          <a:prstGeom prst="rect">
            <a:avLst/>
          </a:prstGeom>
        </p:spPr>
      </p:pic>
    </p:spTree>
    <p:extLst>
      <p:ext uri="{BB962C8B-B14F-4D97-AF65-F5344CB8AC3E}">
        <p14:creationId xmlns:p14="http://schemas.microsoft.com/office/powerpoint/2010/main" val="33297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78032-0C61-D030-17D9-A4E9CDA830DE}"/>
            </a:ext>
          </a:extLst>
        </p:cNvPr>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D3C8358C-80FE-6463-DA70-F2D7ABB31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4" name="Picture 3" descr="A green spiral with white text&#10;&#10;Description automatically generated">
            <a:extLst>
              <a:ext uri="{FF2B5EF4-FFF2-40B4-BE49-F238E27FC236}">
                <a16:creationId xmlns:a16="http://schemas.microsoft.com/office/drawing/2014/main" id="{8D6FD30D-AF12-18BB-017E-AA624BA8C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2EFAF370-493E-F542-7A62-E11231AF4DDD}"/>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7" name="TextBox 6">
            <a:extLst>
              <a:ext uri="{FF2B5EF4-FFF2-40B4-BE49-F238E27FC236}">
                <a16:creationId xmlns:a16="http://schemas.microsoft.com/office/drawing/2014/main" id="{83621B79-C83A-4B31-DE30-A679CE445ED5}"/>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sp>
        <p:nvSpPr>
          <p:cNvPr id="2" name="TextBox 1">
            <a:extLst>
              <a:ext uri="{FF2B5EF4-FFF2-40B4-BE49-F238E27FC236}">
                <a16:creationId xmlns:a16="http://schemas.microsoft.com/office/drawing/2014/main" id="{F0084120-2700-935D-6CFA-6AF2B5594DAB}"/>
              </a:ext>
            </a:extLst>
          </p:cNvPr>
          <p:cNvSpPr txBox="1"/>
          <p:nvPr/>
        </p:nvSpPr>
        <p:spPr>
          <a:xfrm>
            <a:off x="1708728" y="942395"/>
            <a:ext cx="4137890" cy="369332"/>
          </a:xfrm>
          <a:prstGeom prst="rect">
            <a:avLst/>
          </a:prstGeom>
          <a:noFill/>
        </p:spPr>
        <p:txBody>
          <a:bodyPr wrap="square" lIns="91440" tIns="45720" rIns="91440" bIns="45720" rtlCol="0" anchor="t">
            <a:spAutoFit/>
          </a:bodyPr>
          <a:lstStyle/>
          <a:p>
            <a:pPr algn="ctr"/>
            <a:r>
              <a:rPr lang="en-GB" b="1">
                <a:solidFill>
                  <a:srgbClr val="70CD5B"/>
                </a:solidFill>
              </a:rPr>
              <a:t>LIVING IN THE WIDER WORLD</a:t>
            </a:r>
          </a:p>
        </p:txBody>
      </p:sp>
      <p:pic>
        <p:nvPicPr>
          <p:cNvPr id="45" name="Picture 44" descr="A green circle with a globe and arrows&#10;&#10;Description automatically generated">
            <a:extLst>
              <a:ext uri="{FF2B5EF4-FFF2-40B4-BE49-F238E27FC236}">
                <a16:creationId xmlns:a16="http://schemas.microsoft.com/office/drawing/2014/main" id="{F5452AB1-C7F2-B066-FFA7-22B8E4A79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802" y="1033840"/>
            <a:ext cx="595427" cy="595427"/>
          </a:xfrm>
          <a:prstGeom prst="rect">
            <a:avLst/>
          </a:prstGeom>
        </p:spPr>
      </p:pic>
      <p:sp>
        <p:nvSpPr>
          <p:cNvPr id="49" name="TextBox 48">
            <a:extLst>
              <a:ext uri="{FF2B5EF4-FFF2-40B4-BE49-F238E27FC236}">
                <a16:creationId xmlns:a16="http://schemas.microsoft.com/office/drawing/2014/main" id="{0B9112EF-9DC6-09CC-4E19-CAB3685E23C5}"/>
              </a:ext>
            </a:extLst>
          </p:cNvPr>
          <p:cNvSpPr txBox="1"/>
          <p:nvPr/>
        </p:nvSpPr>
        <p:spPr>
          <a:xfrm>
            <a:off x="2099841" y="1232381"/>
            <a:ext cx="355667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a:t>Understanding technology, careers, financial capability, being part of a community and being stewards of God’s world. </a:t>
            </a:r>
            <a:endParaRPr lang="en-GB">
              <a:cs typeface="Calibri" panose="020F0502020204030204"/>
            </a:endParaRPr>
          </a:p>
        </p:txBody>
      </p:sp>
      <p:pic>
        <p:nvPicPr>
          <p:cNvPr id="28" name="Picture 27" descr="A green and white circle with a green logo&#10;&#10;Description automatically generated">
            <a:extLst>
              <a:ext uri="{FF2B5EF4-FFF2-40B4-BE49-F238E27FC236}">
                <a16:creationId xmlns:a16="http://schemas.microsoft.com/office/drawing/2014/main" id="{5A5D3B76-9B0C-2EE7-AA41-ECC77F567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678" y="1902785"/>
            <a:ext cx="1210058" cy="478537"/>
          </a:xfrm>
          <a:prstGeom prst="rect">
            <a:avLst/>
          </a:prstGeom>
        </p:spPr>
      </p:pic>
      <p:pic>
        <p:nvPicPr>
          <p:cNvPr id="30" name="Picture 29" descr="A green and white logo&#10;&#10;Description automatically generated">
            <a:extLst>
              <a:ext uri="{FF2B5EF4-FFF2-40B4-BE49-F238E27FC236}">
                <a16:creationId xmlns:a16="http://schemas.microsoft.com/office/drawing/2014/main" id="{0C899C93-7B28-A1A8-8FD6-EB3DBFCC5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790" y="1889305"/>
            <a:ext cx="966218" cy="478537"/>
          </a:xfrm>
          <a:prstGeom prst="rect">
            <a:avLst/>
          </a:prstGeom>
        </p:spPr>
      </p:pic>
      <p:pic>
        <p:nvPicPr>
          <p:cNvPr id="32" name="Picture 31" descr="A green and white circle with a computer and a phone&#10;&#10;Description automatically generated">
            <a:extLst>
              <a:ext uri="{FF2B5EF4-FFF2-40B4-BE49-F238E27FC236}">
                <a16:creationId xmlns:a16="http://schemas.microsoft.com/office/drawing/2014/main" id="{E854B51F-20FB-7899-2948-F5AD59EAF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2726" y="1905184"/>
            <a:ext cx="963170" cy="478537"/>
          </a:xfrm>
          <a:prstGeom prst="rect">
            <a:avLst/>
          </a:prstGeom>
        </p:spPr>
      </p:pic>
      <p:pic>
        <p:nvPicPr>
          <p:cNvPr id="33" name="Picture 32" descr="A green and white circle with a green logo&#10;&#10;Description automatically generated">
            <a:extLst>
              <a:ext uri="{FF2B5EF4-FFF2-40B4-BE49-F238E27FC236}">
                <a16:creationId xmlns:a16="http://schemas.microsoft.com/office/drawing/2014/main" id="{7E3EE8D0-E8A2-7044-6418-0B6794ED7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169" y="3058207"/>
            <a:ext cx="1210058" cy="478537"/>
          </a:xfrm>
          <a:prstGeom prst="rect">
            <a:avLst/>
          </a:prstGeom>
        </p:spPr>
      </p:pic>
      <p:pic>
        <p:nvPicPr>
          <p:cNvPr id="34" name="Picture 33" descr="A green and white circle with a computer and a phone&#10;&#10;Description automatically generated">
            <a:extLst>
              <a:ext uri="{FF2B5EF4-FFF2-40B4-BE49-F238E27FC236}">
                <a16:creationId xmlns:a16="http://schemas.microsoft.com/office/drawing/2014/main" id="{469BEEA3-02F2-3E52-8D94-0609CCD4FF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219" y="3058206"/>
            <a:ext cx="963170" cy="478537"/>
          </a:xfrm>
          <a:prstGeom prst="rect">
            <a:avLst/>
          </a:prstGeom>
        </p:spPr>
      </p:pic>
      <p:pic>
        <p:nvPicPr>
          <p:cNvPr id="35" name="Picture 34" descr="A green and white logo&#10;&#10;Description automatically generated">
            <a:extLst>
              <a:ext uri="{FF2B5EF4-FFF2-40B4-BE49-F238E27FC236}">
                <a16:creationId xmlns:a16="http://schemas.microsoft.com/office/drawing/2014/main" id="{5F567963-7E76-3EE3-A0B1-EB6F9D850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2521" y="3061926"/>
            <a:ext cx="966218" cy="478537"/>
          </a:xfrm>
          <a:prstGeom prst="rect">
            <a:avLst/>
          </a:prstGeom>
        </p:spPr>
      </p:pic>
      <p:pic>
        <p:nvPicPr>
          <p:cNvPr id="37" name="Picture 36" descr="A green and white circle with a green logo&#10;&#10;Description automatically generated">
            <a:extLst>
              <a:ext uri="{FF2B5EF4-FFF2-40B4-BE49-F238E27FC236}">
                <a16:creationId xmlns:a16="http://schemas.microsoft.com/office/drawing/2014/main" id="{B5EBE018-B43A-90B4-4B70-5DAAB7E65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4636" y="4221067"/>
            <a:ext cx="1210058" cy="478537"/>
          </a:xfrm>
          <a:prstGeom prst="rect">
            <a:avLst/>
          </a:prstGeom>
        </p:spPr>
      </p:pic>
      <p:pic>
        <p:nvPicPr>
          <p:cNvPr id="41" name="Picture 40" descr="A green and white circle with a computer and a phone&#10;&#10;Description automatically generated">
            <a:extLst>
              <a:ext uri="{FF2B5EF4-FFF2-40B4-BE49-F238E27FC236}">
                <a16:creationId xmlns:a16="http://schemas.microsoft.com/office/drawing/2014/main" id="{3ADBEDE9-B221-2137-DC94-EEF80FC577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6219" y="4221067"/>
            <a:ext cx="963170" cy="478537"/>
          </a:xfrm>
          <a:prstGeom prst="rect">
            <a:avLst/>
          </a:prstGeom>
        </p:spPr>
      </p:pic>
      <p:pic>
        <p:nvPicPr>
          <p:cNvPr id="50" name="Picture 49" descr="A green and white logo&#10;&#10;Description automatically generated">
            <a:extLst>
              <a:ext uri="{FF2B5EF4-FFF2-40B4-BE49-F238E27FC236}">
                <a16:creationId xmlns:a16="http://schemas.microsoft.com/office/drawing/2014/main" id="{99B57BC9-E41D-1285-B035-79F7FB6AF8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6263" y="4216677"/>
            <a:ext cx="966218" cy="478537"/>
          </a:xfrm>
          <a:prstGeom prst="rect">
            <a:avLst/>
          </a:prstGeom>
        </p:spPr>
      </p:pic>
      <p:pic>
        <p:nvPicPr>
          <p:cNvPr id="51" name="Picture 50" descr="A green and white circle with a green logo&#10;&#10;Description automatically generated">
            <a:extLst>
              <a:ext uri="{FF2B5EF4-FFF2-40B4-BE49-F238E27FC236}">
                <a16:creationId xmlns:a16="http://schemas.microsoft.com/office/drawing/2014/main" id="{5324EFF5-12EB-2090-FE24-DA7437DC7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584" y="5372598"/>
            <a:ext cx="1210058" cy="478537"/>
          </a:xfrm>
          <a:prstGeom prst="rect">
            <a:avLst/>
          </a:prstGeom>
        </p:spPr>
      </p:pic>
      <p:pic>
        <p:nvPicPr>
          <p:cNvPr id="52" name="Picture 51" descr="A green and white circle with a computer and a phone&#10;&#10;Description automatically generated">
            <a:extLst>
              <a:ext uri="{FF2B5EF4-FFF2-40B4-BE49-F238E27FC236}">
                <a16:creationId xmlns:a16="http://schemas.microsoft.com/office/drawing/2014/main" id="{2AD915FF-F90D-F830-BF18-799FE0D354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0416" y="5372598"/>
            <a:ext cx="963170" cy="478537"/>
          </a:xfrm>
          <a:prstGeom prst="rect">
            <a:avLst/>
          </a:prstGeom>
        </p:spPr>
      </p:pic>
      <p:pic>
        <p:nvPicPr>
          <p:cNvPr id="53" name="Picture 52" descr="A green and white logo&#10;&#10;Description automatically generated">
            <a:extLst>
              <a:ext uri="{FF2B5EF4-FFF2-40B4-BE49-F238E27FC236}">
                <a16:creationId xmlns:a16="http://schemas.microsoft.com/office/drawing/2014/main" id="{B1EEB65D-E273-DA42-D0BB-0A066F1CB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1258" y="5378279"/>
            <a:ext cx="966218" cy="478537"/>
          </a:xfrm>
          <a:prstGeom prst="rect">
            <a:avLst/>
          </a:prstGeom>
        </p:spPr>
      </p:pic>
      <p:pic>
        <p:nvPicPr>
          <p:cNvPr id="54" name="Picture 53" descr="A green and white circle with a computer and a phone&#10;&#10;Description automatically generated">
            <a:extLst>
              <a:ext uri="{FF2B5EF4-FFF2-40B4-BE49-F238E27FC236}">
                <a16:creationId xmlns:a16="http://schemas.microsoft.com/office/drawing/2014/main" id="{B1572879-9B0A-2CDB-73BD-60CE77F7E6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9389" y="6536407"/>
            <a:ext cx="963170" cy="478537"/>
          </a:xfrm>
          <a:prstGeom prst="rect">
            <a:avLst/>
          </a:prstGeom>
        </p:spPr>
      </p:pic>
      <p:pic>
        <p:nvPicPr>
          <p:cNvPr id="55" name="Picture 54" descr="A green and white logo&#10;&#10;Description automatically generated">
            <a:extLst>
              <a:ext uri="{FF2B5EF4-FFF2-40B4-BE49-F238E27FC236}">
                <a16:creationId xmlns:a16="http://schemas.microsoft.com/office/drawing/2014/main" id="{30A7AD71-F750-BE37-B2E4-BEE05001F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1008" y="6523935"/>
            <a:ext cx="966218" cy="478537"/>
          </a:xfrm>
          <a:prstGeom prst="rect">
            <a:avLst/>
          </a:prstGeom>
        </p:spPr>
      </p:pic>
      <p:pic>
        <p:nvPicPr>
          <p:cNvPr id="56" name="Picture 55" descr="A green and white circle with a computer and a phone&#10;&#10;Description automatically generated">
            <a:extLst>
              <a:ext uri="{FF2B5EF4-FFF2-40B4-BE49-F238E27FC236}">
                <a16:creationId xmlns:a16="http://schemas.microsoft.com/office/drawing/2014/main" id="{206E2EB3-07AA-1CC5-DA12-6970BC8217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7391" y="7686950"/>
            <a:ext cx="963170" cy="478537"/>
          </a:xfrm>
          <a:prstGeom prst="rect">
            <a:avLst/>
          </a:prstGeom>
        </p:spPr>
      </p:pic>
      <p:pic>
        <p:nvPicPr>
          <p:cNvPr id="57" name="Picture 56" descr="A green and white logo&#10;&#10;Description automatically generated">
            <a:extLst>
              <a:ext uri="{FF2B5EF4-FFF2-40B4-BE49-F238E27FC236}">
                <a16:creationId xmlns:a16="http://schemas.microsoft.com/office/drawing/2014/main" id="{EA6EBA25-F8F3-98BF-9AA1-FD492A2F1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8600" y="7676891"/>
            <a:ext cx="966218" cy="478537"/>
          </a:xfrm>
          <a:prstGeom prst="rect">
            <a:avLst/>
          </a:prstGeom>
        </p:spPr>
      </p:pic>
      <p:pic>
        <p:nvPicPr>
          <p:cNvPr id="58" name="Picture 57" descr="A green and white circle with a computer and a phone&#10;&#10;Description automatically generated">
            <a:extLst>
              <a:ext uri="{FF2B5EF4-FFF2-40B4-BE49-F238E27FC236}">
                <a16:creationId xmlns:a16="http://schemas.microsoft.com/office/drawing/2014/main" id="{5E7B3CB5-38D7-C9EB-5CA6-E47A8EB61A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5537" y="8838327"/>
            <a:ext cx="963170" cy="478537"/>
          </a:xfrm>
          <a:prstGeom prst="rect">
            <a:avLst/>
          </a:prstGeom>
        </p:spPr>
      </p:pic>
    </p:spTree>
    <p:extLst>
      <p:ext uri="{BB962C8B-B14F-4D97-AF65-F5344CB8AC3E}">
        <p14:creationId xmlns:p14="http://schemas.microsoft.com/office/powerpoint/2010/main" val="3254346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8D9EC1E1-CEBB-43A2-9E66-ED4D741A3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solidFill>
                <a:schemeClr val="bg1"/>
              </a:solidFill>
            </a:endParaRP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328455507"/>
              </p:ext>
            </p:extLst>
          </p:nvPr>
        </p:nvGraphicFramePr>
        <p:xfrm>
          <a:off x="135997" y="1580004"/>
          <a:ext cx="1842718" cy="3912112"/>
        </p:xfrm>
        <a:graphic>
          <a:graphicData uri="http://schemas.openxmlformats.org/drawingml/2006/table">
            <a:tbl>
              <a:tblPr firstRow="1" bandRow="1">
                <a:solidFill>
                  <a:srgbClr val="70CD5B"/>
                </a:solidFill>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Careers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596184">
                <a:tc>
                  <a:txBody>
                    <a:bodyPr/>
                    <a:lstStyle/>
                    <a:p>
                      <a:pPr algn="just"/>
                      <a:r>
                        <a:rPr lang="en-GB" sz="1000"/>
                        <a:t>Through clear direction within PSHE and RSE, children are exposed to a range of careers. </a:t>
                      </a:r>
                    </a:p>
                    <a:p>
                      <a:pPr algn="just"/>
                      <a:endParaRPr lang="en-GB" sz="1000"/>
                    </a:p>
                    <a:p>
                      <a:pPr algn="just"/>
                      <a:r>
                        <a:rPr lang="en-GB" sz="1000"/>
                        <a:t>They learn about jobs within the community, public sector and other more specialised job roles.</a:t>
                      </a:r>
                    </a:p>
                    <a:p>
                      <a:pPr algn="just"/>
                      <a:endParaRPr lang="en-GB" sz="1000"/>
                    </a:p>
                    <a:p>
                      <a:pPr algn="just"/>
                      <a:r>
                        <a:rPr lang="en-GB" sz="1000"/>
                        <a:t>Children have opportunities to reflect on a career they aspire for and the skills they might need to reach their goals. </a:t>
                      </a:r>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rectangle with white rectangles&#10;&#10;Description automatically generated">
            <a:extLst>
              <a:ext uri="{FF2B5EF4-FFF2-40B4-BE49-F238E27FC236}">
                <a16:creationId xmlns:a16="http://schemas.microsoft.com/office/drawing/2014/main" id="{606A09C3-AB01-090C-1BB9-3233B1EC4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4453883"/>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3432072237"/>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US" sz="1000">
                          <a:latin typeface="Open Sans" panose="020B0606030504020204" pitchFamily="34" charset="0"/>
                          <a:ea typeface="Open Sans" panose="020B0606030504020204" pitchFamily="34" charset="0"/>
                          <a:cs typeface="Open Sans" panose="020B0606030504020204" pitchFamily="34" charset="0"/>
                        </a:rPr>
                        <a:t>Virtues </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3616325">
                <a:tc>
                  <a:txBody>
                    <a:bodyPr/>
                    <a:lstStyle/>
                    <a:p>
                      <a:pPr algn="just"/>
                      <a:r>
                        <a:rPr lang="en-US" sz="1000" b="0"/>
                        <a:t>Our character virtues of respect and responsibility, justice and compassion, confidence and resilience, honesty and self-belief, run through our PSHE curriculum and are designed to help children develop their sense of self and be ready to move with confidence onto their next chapter.</a:t>
                      </a:r>
                    </a:p>
                    <a:p>
                      <a:pPr algn="just"/>
                      <a:endParaRPr lang="en-US" sz="1000" b="0"/>
                    </a:p>
                    <a:p>
                      <a:pPr algn="just"/>
                      <a:r>
                        <a:rPr lang="en-GB" sz="1000" b="0"/>
                        <a:t>Through learning about mental health and being safe, the children develop a sense of resilience, responsibility and confidence. Parliament, stewardship and British Values education enables children to develop their sense of justice. </a:t>
                      </a:r>
                    </a:p>
                    <a:p>
                      <a:pPr algn="just"/>
                      <a:endParaRPr lang="en-GB" sz="1000" b="0"/>
                    </a:p>
                    <a:p>
                      <a:pPr algn="just"/>
                      <a:r>
                        <a:rPr lang="en-GB" sz="1000" b="0"/>
                        <a:t>Overall, the PSHE curriculum, alongside the character virtues supports pupils in becoming ready for the wider world in secondary school and as adults.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381263661"/>
              </p:ext>
            </p:extLst>
          </p:nvPr>
        </p:nvGraphicFramePr>
        <p:xfrm>
          <a:off x="4631636" y="1580003"/>
          <a:ext cx="2792042" cy="3914756"/>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8116">
                <a:tc gridSpan="2">
                  <a:txBody>
                    <a:bodyPr/>
                    <a:lstStyle/>
                    <a:p>
                      <a:pPr algn="ctr"/>
                      <a:r>
                        <a:rPr lang="en-GB" sz="1000">
                          <a:latin typeface="Open Sans"/>
                          <a:ea typeface="Open Sans"/>
                          <a:cs typeface="Open Sans"/>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0CD5B"/>
                    </a:solidFill>
                  </a:tcPr>
                </a:tc>
                <a:tc hMerge="1">
                  <a:txBody>
                    <a:bodyPr/>
                    <a:lstStyle/>
                    <a:p>
                      <a:endParaRPr lang="en-GB"/>
                    </a:p>
                  </a:txBody>
                  <a:tcPr/>
                </a:tc>
                <a:extLst>
                  <a:ext uri="{0D108BD9-81ED-4DB2-BD59-A6C34878D82A}">
                    <a16:rowId xmlns:a16="http://schemas.microsoft.com/office/drawing/2014/main" val="3088175293"/>
                  </a:ext>
                </a:extLst>
              </a:tr>
              <a:tr h="3593996">
                <a:tc>
                  <a:txBody>
                    <a:bodyPr/>
                    <a:lstStyle/>
                    <a:p>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Relationships</a:t>
                      </a:r>
                      <a:endParaRPr lang="en-GB" sz="1000"/>
                    </a:p>
                    <a:p>
                      <a:pPr lvl="0" algn="just">
                        <a:buNone/>
                      </a:pPr>
                      <a:r>
                        <a:rPr lang="en-GB" sz="1000" b="0" i="0" u="none" strike="noStrike" noProof="0">
                          <a:solidFill>
                            <a:srgbClr val="000000"/>
                          </a:solidFill>
                          <a:latin typeface="Calibri"/>
                        </a:rPr>
                        <a:t>Understanding our relationship with God, our family and our friends. Understanding the cycle of life and growing up in the body given to us by God. </a:t>
                      </a:r>
                      <a:endParaRPr lang="en-GB" sz="1000" b="0"/>
                    </a:p>
                    <a:p>
                      <a:pPr lvl="0" algn="just">
                        <a:buNone/>
                      </a:pPr>
                      <a:endParaRPr lang="en-GB" sz="1000" b="0"/>
                    </a:p>
                    <a:p>
                      <a:pPr algn="just"/>
                      <a:r>
                        <a:rPr lang="en-GB" sz="1000" b="1"/>
                        <a:t>Health and Wellbeing </a:t>
                      </a:r>
                    </a:p>
                    <a:p>
                      <a:pPr algn="just"/>
                      <a:r>
                        <a:rPr lang="en-GB" sz="1000"/>
                        <a:t>Healthy eating, importance of exercise, first aid, mental health and developmental changes. </a:t>
                      </a:r>
                    </a:p>
                    <a:p>
                      <a:pPr lvl="0" algn="just">
                        <a:buNone/>
                      </a:pPr>
                      <a:endParaRPr lang="en-GB" sz="1000"/>
                    </a:p>
                    <a:p>
                      <a:pPr algn="just"/>
                      <a:endParaRPr lang="en-GB" sz="1000" b="1"/>
                    </a:p>
                    <a:p>
                      <a:pPr algn="just"/>
                      <a:r>
                        <a:rPr lang="en-GB" sz="1000" b="1"/>
                        <a:t>Living in the Wider World</a:t>
                      </a:r>
                      <a:endParaRPr lang="en-GB" sz="1000"/>
                    </a:p>
                    <a:p>
                      <a:pPr algn="just"/>
                      <a:r>
                        <a:rPr lang="en-GB" sz="1000"/>
                        <a:t>Understanding technology, careers, financial capability and being stewards of God’s world. </a:t>
                      </a:r>
                    </a:p>
                    <a:p>
                      <a:pPr algn="just"/>
                      <a:endParaRPr lang="en-GB" sz="1000"/>
                    </a:p>
                    <a:p>
                      <a:pPr lvl="0" algn="just">
                        <a:buNone/>
                      </a:pPr>
                      <a:endParaRPr lang="en-GB" sz="1000"/>
                    </a:p>
                    <a:p>
                      <a:pPr algn="just"/>
                      <a:r>
                        <a:rPr lang="en-GB" sz="1000" b="1"/>
                        <a:t>Staying Safe </a:t>
                      </a:r>
                      <a:endParaRPr lang="en-GB" sz="1000"/>
                    </a:p>
                    <a:p>
                      <a:pPr algn="just"/>
                      <a:r>
                        <a:rPr lang="en-GB" sz="1000"/>
                        <a:t>Concepts of bullying, abuse, sexual harassment, online safety and road safety.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7" y="5750030"/>
            <a:ext cx="7287681" cy="3477875"/>
          </a:xfrm>
          <a:prstGeom prst="rect">
            <a:avLst/>
          </a:prstGeom>
          <a:noFill/>
        </p:spPr>
        <p:txBody>
          <a:bodyPr wrap="square" lIns="91440" tIns="45720" rIns="91440" bIns="45720" rtlCol="0" anchor="t">
            <a:spAutoFit/>
          </a:bodyPr>
          <a:lstStyle/>
          <a:p>
            <a:pPr algn="just"/>
            <a:r>
              <a:rPr lang="en-GB" sz="1000"/>
              <a:t>The study of PSHE and RSE is a vital part of children’s development and wider understanding of the world we live in. Within PSHE, children will recognise that every individual is unique and made in the image and likeness of God. Through PSHE, children will gain the knowledge they need to make informed choices and therefore make positive contributions to the wider community.  </a:t>
            </a:r>
            <a:endParaRPr lang="en-GB" sz="1000">
              <a:cs typeface="Calibri"/>
            </a:endParaRPr>
          </a:p>
          <a:p>
            <a:pPr algn="just"/>
            <a:endParaRPr lang="en-GB" sz="1000">
              <a:cs typeface="Calibri"/>
            </a:endParaRPr>
          </a:p>
          <a:p>
            <a:pPr algn="just"/>
            <a:endParaRPr lang="en-GB" sz="1000">
              <a:latin typeface="Calibri"/>
              <a:ea typeface="Open Sans"/>
              <a:cs typeface="Calibri" panose="020F0502020204030204"/>
            </a:endParaRPr>
          </a:p>
          <a:p>
            <a:pPr algn="just"/>
            <a:r>
              <a:rPr lang="en-GB" sz="1000" b="1">
                <a:latin typeface="Calibri"/>
                <a:ea typeface="Open Sans"/>
                <a:cs typeface="Open Sans"/>
              </a:rPr>
              <a:t>The Journey Begins…</a:t>
            </a:r>
          </a:p>
          <a:p>
            <a:pPr algn="just"/>
            <a:endParaRPr lang="en-GB" sz="1000" b="1">
              <a:latin typeface="Calibri"/>
              <a:cs typeface="Calibri"/>
            </a:endParaRPr>
          </a:p>
          <a:p>
            <a:pPr algn="just"/>
            <a:r>
              <a:rPr lang="en-GB" sz="1000">
                <a:latin typeface="Calibri"/>
                <a:cs typeface="Calibri"/>
              </a:rPr>
              <a:t>In EYFS, PSHE includes learning about feelings, the body and the basic concept of having rules for their body. Children will learn about making safe choices online, and for crossing the road. They will also explore different family set ups, and recognise all families are different. </a:t>
            </a:r>
          </a:p>
          <a:p>
            <a:pPr algn="just"/>
            <a:endParaRPr lang="en-GB" sz="1000">
              <a:latin typeface="Calibri"/>
              <a:cs typeface="Calibri"/>
            </a:endParaRPr>
          </a:p>
          <a:p>
            <a:pPr algn="just"/>
            <a:r>
              <a:rPr lang="en-GB" sz="1000">
                <a:latin typeface="Calibri"/>
                <a:cs typeface="Calibri"/>
              </a:rPr>
              <a:t>In KS1, these concepts are developed and built upon. In Year 1, children start to learn about financial capability and the concept of handling money. They start to learn about abuse in the form of physical contact. They begin to develop an understanding of online safety, by exploring online image and identity. Year 1 children learn some basic first aid skills and start to understand the impact of harmful substances. In Year 2, children learn about girls and boys bodies, how to be clean and healthy and they will continue to understand being safe online. They explore financial capability and learn how to save money. They explore mental health and feelings, including the theme of death. </a:t>
            </a:r>
          </a:p>
          <a:p>
            <a:pPr algn="just"/>
            <a:endParaRPr lang="en-GB" sz="1000">
              <a:latin typeface="Calibri"/>
              <a:cs typeface="Calibri"/>
            </a:endParaRPr>
          </a:p>
          <a:p>
            <a:pPr algn="just"/>
            <a:r>
              <a:rPr lang="en-GB" sz="1000">
                <a:latin typeface="Calibri"/>
                <a:cs typeface="Calibri"/>
              </a:rPr>
              <a:t>In KS2, many themes are built upon in greater detail than in KS1. Online safety is taught in all year groups and children explore how to recognise and deal with cyberbullying. Mental health is taught in every term in KS2, as is financial capability. Children learn about sexual harassment and abuse, so that they can recognise negative relationships and situations that are not safe. There are many opportunities for learning about family, feelings and the community in which children explore a range of protected characteristics. </a:t>
            </a:r>
            <a:endParaRPr lang="en-GB" sz="1000"/>
          </a:p>
        </p:txBody>
      </p:sp>
      <p:pic>
        <p:nvPicPr>
          <p:cNvPr id="5" name="Picture 4" descr="A green and white circle with a cross&#10;&#10;Description automatically generated">
            <a:extLst>
              <a:ext uri="{FF2B5EF4-FFF2-40B4-BE49-F238E27FC236}">
                <a16:creationId xmlns:a16="http://schemas.microsoft.com/office/drawing/2014/main" id="{C18C1420-CDC7-6717-4412-190779F1CBE3}"/>
              </a:ext>
            </a:extLst>
          </p:cNvPr>
          <p:cNvPicPr>
            <a:picLocks noChangeAspect="1"/>
          </p:cNvPicPr>
          <p:nvPr/>
        </p:nvPicPr>
        <p:blipFill>
          <a:blip r:embed="rId4"/>
          <a:stretch>
            <a:fillRect/>
          </a:stretch>
        </p:blipFill>
        <p:spPr>
          <a:xfrm>
            <a:off x="4675697" y="4896352"/>
            <a:ext cx="590072" cy="592638"/>
          </a:xfrm>
          <a:prstGeom prst="rect">
            <a:avLst/>
          </a:prstGeom>
        </p:spPr>
      </p:pic>
      <p:pic>
        <p:nvPicPr>
          <p:cNvPr id="6" name="Picture 5" descr="A green and white circle with a heart and pulse line&#10;&#10;Description automatically generated">
            <a:extLst>
              <a:ext uri="{FF2B5EF4-FFF2-40B4-BE49-F238E27FC236}">
                <a16:creationId xmlns:a16="http://schemas.microsoft.com/office/drawing/2014/main" id="{6F97F971-FEDB-D4B7-0981-D4D085F89C88}"/>
              </a:ext>
            </a:extLst>
          </p:cNvPr>
          <p:cNvPicPr>
            <a:picLocks noChangeAspect="1"/>
          </p:cNvPicPr>
          <p:nvPr/>
        </p:nvPicPr>
        <p:blipFill>
          <a:blip r:embed="rId5"/>
          <a:stretch>
            <a:fillRect/>
          </a:stretch>
        </p:blipFill>
        <p:spPr>
          <a:xfrm>
            <a:off x="4675940" y="2982109"/>
            <a:ext cx="585313" cy="603593"/>
          </a:xfrm>
          <a:prstGeom prst="rect">
            <a:avLst/>
          </a:prstGeom>
        </p:spPr>
      </p:pic>
      <p:pic>
        <p:nvPicPr>
          <p:cNvPr id="12" name="Picture 11" descr="A green circle with a white circle with a green circle with a white circle with a green cross and a couple of people holding a baby&#10;&#10;Description automatically generated">
            <a:extLst>
              <a:ext uri="{FF2B5EF4-FFF2-40B4-BE49-F238E27FC236}">
                <a16:creationId xmlns:a16="http://schemas.microsoft.com/office/drawing/2014/main" id="{7D774FF0-B010-546C-212C-0EF9C17B386D}"/>
              </a:ext>
            </a:extLst>
          </p:cNvPr>
          <p:cNvPicPr>
            <a:picLocks noChangeAspect="1"/>
          </p:cNvPicPr>
          <p:nvPr/>
        </p:nvPicPr>
        <p:blipFill>
          <a:blip r:embed="rId6"/>
          <a:stretch>
            <a:fillRect/>
          </a:stretch>
        </p:blipFill>
        <p:spPr>
          <a:xfrm>
            <a:off x="4689731" y="1936222"/>
            <a:ext cx="590072" cy="590259"/>
          </a:xfrm>
          <a:prstGeom prst="rect">
            <a:avLst/>
          </a:prstGeom>
        </p:spPr>
      </p:pic>
      <p:pic>
        <p:nvPicPr>
          <p:cNvPr id="13" name="Picture 12" descr="A green circle with a globe and arrows&#10;&#10;Description automatically generated">
            <a:extLst>
              <a:ext uri="{FF2B5EF4-FFF2-40B4-BE49-F238E27FC236}">
                <a16:creationId xmlns:a16="http://schemas.microsoft.com/office/drawing/2014/main" id="{66F08509-B4FC-7D27-AAB4-62630CCE13B7}"/>
              </a:ext>
            </a:extLst>
          </p:cNvPr>
          <p:cNvPicPr>
            <a:picLocks noChangeAspect="1"/>
          </p:cNvPicPr>
          <p:nvPr/>
        </p:nvPicPr>
        <p:blipFill>
          <a:blip r:embed="rId7"/>
          <a:stretch>
            <a:fillRect/>
          </a:stretch>
        </p:blipFill>
        <p:spPr>
          <a:xfrm>
            <a:off x="4681250" y="3847091"/>
            <a:ext cx="600845" cy="600075"/>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0178D364-D988-B14A-F536-82963F064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8109912"/>
          </a:xfrm>
          <a:prstGeom prst="rect">
            <a:avLst/>
          </a:prstGeom>
          <a:noFill/>
        </p:spPr>
        <p:txBody>
          <a:bodyPr wrap="square" lIns="91440" tIns="45720" rIns="91440" bIns="45720" rtlCol="0" anchor="t">
            <a:spAutoFit/>
          </a:bodyPr>
          <a:lstStyle/>
          <a:p>
            <a:r>
              <a:rPr lang="en-GB" sz="1100" b="1">
                <a:latin typeface="Calibri"/>
                <a:ea typeface="Open Sans"/>
                <a:cs typeface="Open Sans"/>
              </a:rPr>
              <a:t>Intent</a:t>
            </a:r>
          </a:p>
          <a:p>
            <a:endParaRPr lang="en-GB" sz="1000" b="1">
              <a:latin typeface="Calibri"/>
              <a:ea typeface="Open Sans"/>
              <a:cs typeface="Open Sans"/>
            </a:endParaRPr>
          </a:p>
          <a:p>
            <a:pPr algn="just"/>
            <a:r>
              <a:rPr lang="en-GB" sz="1000">
                <a:latin typeface="Calibri"/>
                <a:ea typeface="Open Sans"/>
                <a:cs typeface="Open Sans"/>
              </a:rPr>
              <a:t>Our PSHE curriculum is purposeful, progressive and empowering for all pupils. The curriculum provokes curiosity and excitement for all. Gospel Values, Trust Character Virtues and British Values are threaded throughout. The PSHE and RSE curriculum build on the statutory content outlined in the National Curriculum with the aim to provide pupils with the knowledge and understanding they need to make informed choices and to be a positive influence in the communities that they belong to. It gives pupils the knowledge, skills and attributes they need to keep themselves healthy and safe, and to prepare them for life and work in modern Britain. We intend that all pupils will recognise and value that every individual is special and unique in the image and likeness of God. </a:t>
            </a:r>
          </a:p>
          <a:p>
            <a:pPr algn="just"/>
            <a:endParaRPr lang="en-GB" sz="1000" b="1">
              <a:latin typeface="Calibri"/>
              <a:ea typeface="Open Sans"/>
              <a:cs typeface="Open Sans"/>
            </a:endParaRPr>
          </a:p>
          <a:p>
            <a:pPr algn="just"/>
            <a:endParaRPr lang="en-GB" sz="1000" b="1">
              <a:latin typeface="Calibri"/>
              <a:ea typeface="Open Sans"/>
              <a:cs typeface="Open Sans"/>
            </a:endParaRPr>
          </a:p>
          <a:p>
            <a:pPr algn="just"/>
            <a:r>
              <a:rPr lang="en-GB" sz="1100" b="1">
                <a:latin typeface="Calibri"/>
                <a:ea typeface="Open Sans"/>
                <a:cs typeface="Open Sans"/>
              </a:rPr>
              <a:t>Implementation</a:t>
            </a:r>
            <a:endParaRPr lang="en-GB" sz="1100">
              <a:latin typeface="Calibri"/>
              <a:ea typeface="Open Sans"/>
              <a:cs typeface="Calibri"/>
            </a:endParaRPr>
          </a:p>
          <a:p>
            <a:pPr algn="just"/>
            <a:endParaRPr lang="en-GB" sz="1000">
              <a:ea typeface="Calibri"/>
              <a:cs typeface="Calibri"/>
            </a:endParaRPr>
          </a:p>
          <a:p>
            <a:pPr algn="just"/>
            <a:r>
              <a:rPr lang="en-GB" sz="1000">
                <a:cs typeface="Calibri"/>
              </a:rPr>
              <a:t>The curriculum has been designed to provide opportunities for pupils to develop the skills, knowledge and understanding they need to grow into independent and respectful members of society, by addressing topics most relevant in this current climate. The Ten:Ten RSE programme has been followed as well as being supplemented with additional resources and programmes that provide pupils with a spiral, coherent PSHE and RSE curriculum. Topics that are covered across the different year groups include safeguarding; sexual harassment; child on child abuse; protected characteristics; financial capability; mental health; and online safety. The sequence of the long-term plan ensures that themes are taught intentionally as opposed to incidentally. </a:t>
            </a:r>
            <a:endParaRPr lang="en-GB" sz="1000">
              <a:ea typeface="Calibri"/>
              <a:cs typeface="Calibri"/>
            </a:endParaRPr>
          </a:p>
          <a:p>
            <a:pPr algn="just"/>
            <a:endParaRPr lang="en-GB" sz="1000" b="1">
              <a:latin typeface="Calibri"/>
              <a:ea typeface="Open Sans" panose="020B0606030504020204" pitchFamily="34" charset="0"/>
              <a:cs typeface="Calibri"/>
            </a:endParaRPr>
          </a:p>
          <a:p>
            <a:pPr algn="just"/>
            <a:r>
              <a:rPr lang="en-US" sz="1000">
                <a:ea typeface="Open Sans" panose="020B0606030504020204" pitchFamily="34" charset="0"/>
                <a:cs typeface="Open Sans" panose="020B0606030504020204" pitchFamily="34" charset="0"/>
              </a:rPr>
              <a:t>Teachers will deliver lessons, which teach children the steps they can take to protect and support their own and others’ health, safety, and happiness. Learning is reflected through the active role our children play in our community, and books show independent work, group work and evidence of role play or group activities.</a:t>
            </a:r>
          </a:p>
          <a:p>
            <a:pPr algn="just"/>
            <a:endParaRPr lang="en-US" sz="1000">
              <a:ea typeface="Open Sans" panose="020B0606030504020204" pitchFamily="34" charset="0"/>
              <a:cs typeface="Open Sans" panose="020B0606030504020204" pitchFamily="34" charset="0"/>
            </a:endParaRPr>
          </a:p>
          <a:p>
            <a:pPr algn="just"/>
            <a:r>
              <a:rPr lang="en-US" sz="1000">
                <a:ea typeface="Open Sans" panose="020B0606030504020204" pitchFamily="34" charset="0"/>
                <a:cs typeface="Open Sans" panose="020B0606030504020204" pitchFamily="34" charset="0"/>
              </a:rPr>
              <a:t>All children have the opportunity to express themselves, talk about relevant matters, and learn without judgement. We ensure that our children have a voice during learning walks, and at regular meetings for each pupil’s voice group. When delivering PSHE, our priority is ensuring that all parents understand and can support their children at home, in the hope of extending and building on the learning children do at school. Parents are consulted on and have a voice in how and what their children learn.</a:t>
            </a:r>
          </a:p>
          <a:p>
            <a:pPr algn="just"/>
            <a:endParaRPr lang="en-US" sz="1000">
              <a:ea typeface="Open Sans" panose="020B0606030504020204" pitchFamily="34" charset="0"/>
              <a:cs typeface="Open Sans" panose="020B0606030504020204" pitchFamily="34" charset="0"/>
            </a:endParaRPr>
          </a:p>
          <a:p>
            <a:pPr algn="just"/>
            <a:r>
              <a:rPr lang="en-US" sz="1000" b="1">
                <a:ea typeface="Open Sans" panose="020B0606030504020204" pitchFamily="34" charset="0"/>
                <a:cs typeface="Open Sans" panose="020B0606030504020204" pitchFamily="34" charset="0"/>
              </a:rPr>
              <a:t>Schools should be aware of the ‘Key Decisions’ as advised by Ten:Ten and make these decisions how they see fit for their children and families. The long-term plan using Ten:Ten may then be altered accordingly for schools who make different decisions. Parents should have access to the PSHE curriculum and can request to see any resources used. </a:t>
            </a:r>
            <a:r>
              <a:rPr lang="en-GB" sz="1000" b="1">
                <a:ea typeface="Open Sans" panose="020B0606030504020204" pitchFamily="34" charset="0"/>
                <a:cs typeface="Open Sans" panose="020B0606030504020204" pitchFamily="34" charset="0"/>
              </a:rPr>
              <a:t>Parents have the right to request that their child be withdrawn from some or all of sex education delivered as part of statutory RSE.  </a:t>
            </a:r>
            <a:endParaRPr lang="en-GB" sz="1000" b="1">
              <a:latin typeface="Calibri"/>
              <a:ea typeface="Open Sans" panose="020B0606030504020204" pitchFamily="34" charset="0"/>
              <a:cs typeface="Open Sans" panose="020B0606030504020204" pitchFamily="34" charset="0"/>
            </a:endParaRPr>
          </a:p>
          <a:p>
            <a:pPr algn="just"/>
            <a:endParaRPr lang="en-GB" sz="1000" b="1">
              <a:latin typeface="Calibri"/>
              <a:ea typeface="Open Sans" panose="020B0606030504020204" pitchFamily="34" charset="0"/>
              <a:cs typeface="Open Sans" panose="020B0606030504020204" pitchFamily="34" charset="0"/>
            </a:endParaRPr>
          </a:p>
          <a:p>
            <a:pPr algn="just"/>
            <a:r>
              <a:rPr lang="en-GB" sz="1100" b="1">
                <a:latin typeface="Calibri"/>
                <a:ea typeface="Open Sans"/>
                <a:cs typeface="Open Sans"/>
              </a:rPr>
              <a:t>Impact</a:t>
            </a:r>
          </a:p>
          <a:p>
            <a:pPr algn="just"/>
            <a:endParaRPr lang="en-GB" sz="1000">
              <a:ea typeface="Calibri"/>
              <a:cs typeface="Calibri"/>
            </a:endParaRPr>
          </a:p>
          <a:p>
            <a:pPr algn="just"/>
            <a:r>
              <a:rPr lang="en-GB" sz="1000">
                <a:cs typeface="Calibri"/>
              </a:rPr>
              <a:t>Pupils will be able to effectively manage their relationships and make informed lifestyle choices. They will be able to apply their learning to real life situations and make positive contributions to the wider community in which they live and beyond. Attitudes and behaviour demonstrates respect tolerance and high aspirations of themselves. The PSHE curriculum provides pupils with the knowledge, skills and understanding they need for their next step in their education and adulthood. </a:t>
            </a:r>
            <a:endParaRPr lang="en-GB" sz="1000">
              <a:ea typeface="Calibri"/>
              <a:cs typeface="Calibri"/>
            </a:endParaRPr>
          </a:p>
          <a:p>
            <a:pPr algn="just"/>
            <a:endParaRPr lang="en-GB" sz="1000">
              <a:cs typeface="Calibri"/>
            </a:endParaRPr>
          </a:p>
          <a:p>
            <a:pPr algn="just"/>
            <a:r>
              <a:rPr lang="en-US" sz="1000" b="0" i="0">
                <a:solidFill>
                  <a:srgbClr val="212529"/>
                </a:solidFill>
                <a:effectLst/>
              </a:rPr>
              <a:t>Children will leave us ready for their next step into Secondary school and are armed with skills, knowledge and understanding that they can take forward into adulthood. Our children leave us prepared for life in an ever-changing modern Britain. They have the tools they need to succeed, keep themselves safe and thrive.</a:t>
            </a:r>
          </a:p>
          <a:p>
            <a:pPr algn="just"/>
            <a:endParaRPr lang="en-US" sz="1000" b="0" i="0">
              <a:solidFill>
                <a:srgbClr val="212529"/>
              </a:solidFill>
              <a:effectLst/>
            </a:endParaRPr>
          </a:p>
          <a:p>
            <a:pPr algn="just"/>
            <a:r>
              <a:rPr lang="en-US" sz="1000" b="0" i="0">
                <a:solidFill>
                  <a:srgbClr val="212529"/>
                </a:solidFill>
                <a:effectLst/>
              </a:rPr>
              <a:t>We measure impact by the triangulation of lesson observations, work scrutiny and pupil voice, as well as this we carry our yearly subject leader/ teaching staff discussions – where areas for development are discussed, and for which targets for the year are collaboratively developed.</a:t>
            </a:r>
          </a:p>
          <a:p>
            <a:endParaRPr lang="en-GB" sz="1000">
              <a:cs typeface="Calibri"/>
            </a:endParaRPr>
          </a:p>
          <a:p>
            <a:endParaRPr lang="en-GB">
              <a:cs typeface="Calibri" panose="020F0502020204030204"/>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D046F33-1244-F5D4-47C3-55C3A17B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CURRICULUM ICONS</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 </a:t>
            </a:r>
            <a:endParaRPr lang="en-US" dirty="0">
              <a:solidFill>
                <a:schemeClr val="bg1"/>
              </a:solidFill>
              <a:latin typeface="Open Sans"/>
              <a:ea typeface="Open Sans"/>
              <a:cs typeface="Open Sans"/>
            </a:endParaRPr>
          </a:p>
        </p:txBody>
      </p:sp>
      <p:pic>
        <p:nvPicPr>
          <p:cNvPr id="12" name="Picture 11" descr="A green and white circle with a check mark in the middle&#10;&#10;Description automatically generated">
            <a:extLst>
              <a:ext uri="{FF2B5EF4-FFF2-40B4-BE49-F238E27FC236}">
                <a16:creationId xmlns:a16="http://schemas.microsoft.com/office/drawing/2014/main" id="{3203F6A9-55A7-68FF-67F0-525D9FE69A9B}"/>
              </a:ext>
            </a:extLst>
          </p:cNvPr>
          <p:cNvPicPr>
            <a:picLocks noChangeAspect="1"/>
          </p:cNvPicPr>
          <p:nvPr/>
        </p:nvPicPr>
        <p:blipFill>
          <a:blip r:embed="rId3"/>
          <a:stretch>
            <a:fillRect/>
          </a:stretch>
        </p:blipFill>
        <p:spPr>
          <a:xfrm>
            <a:off x="377487" y="1562886"/>
            <a:ext cx="690300" cy="683543"/>
          </a:xfrm>
          <a:prstGeom prst="rect">
            <a:avLst/>
          </a:prstGeom>
        </p:spPr>
      </p:pic>
      <p:sp>
        <p:nvSpPr>
          <p:cNvPr id="13" name="TextBox 12">
            <a:extLst>
              <a:ext uri="{FF2B5EF4-FFF2-40B4-BE49-F238E27FC236}">
                <a16:creationId xmlns:a16="http://schemas.microsoft.com/office/drawing/2014/main" id="{542B538D-DA8D-72D0-7F1A-E82C7A245ACF}"/>
              </a:ext>
            </a:extLst>
          </p:cNvPr>
          <p:cNvSpPr txBox="1"/>
          <p:nvPr/>
        </p:nvSpPr>
        <p:spPr>
          <a:xfrm>
            <a:off x="1041636" y="1736758"/>
            <a:ext cx="2770200" cy="5786199"/>
          </a:xfrm>
          <a:prstGeom prst="rect">
            <a:avLst/>
          </a:prstGeom>
          <a:noFill/>
        </p:spPr>
        <p:txBody>
          <a:bodyPr wrap="square" lIns="91440" tIns="45720" rIns="91440" bIns="45720" rtlCol="0" anchor="t">
            <a:spAutoFit/>
          </a:bodyPr>
          <a:lstStyle/>
          <a:p>
            <a:r>
              <a:rPr lang="en-GB" sz="1000" b="1">
                <a:solidFill>
                  <a:srgbClr val="7030A0"/>
                </a:solidFill>
              </a:rPr>
              <a:t>Safeguarding</a:t>
            </a:r>
            <a:endParaRPr lang="en-US">
              <a:solidFill>
                <a:srgbClr val="7030A0"/>
              </a:solidFill>
            </a:endParaRPr>
          </a:p>
          <a:p>
            <a:endParaRPr lang="en-GB" sz="1000" b="1">
              <a:ea typeface="Calibri"/>
              <a:cs typeface="Calibri"/>
            </a:endParaRPr>
          </a:p>
          <a:p>
            <a:endParaRPr lang="en-GB" sz="1000" b="1">
              <a:ea typeface="Calibri"/>
              <a:cs typeface="Calibri"/>
            </a:endParaRPr>
          </a:p>
          <a:p>
            <a:endParaRPr lang="en-GB" sz="1000"/>
          </a:p>
          <a:p>
            <a:endParaRPr lang="en-GB" sz="1000"/>
          </a:p>
          <a:p>
            <a:r>
              <a:rPr lang="en-GB" sz="1000" b="1">
                <a:solidFill>
                  <a:srgbClr val="7030A0"/>
                </a:solidFill>
              </a:rPr>
              <a:t>Road Safety</a:t>
            </a:r>
            <a:endParaRPr lang="en-GB">
              <a:solidFill>
                <a:srgbClr val="7030A0"/>
              </a:solidFill>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00B0F0"/>
                </a:solidFill>
              </a:rPr>
              <a:t>–Mental Health</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endParaRPr lang="en-GB" sz="1000">
              <a:solidFill>
                <a:srgbClr val="000000"/>
              </a:solidFill>
              <a:ea typeface="Calibri"/>
              <a:cs typeface="Calibri"/>
            </a:endParaRPr>
          </a:p>
          <a:p>
            <a:r>
              <a:rPr lang="en-GB" sz="1000" b="1">
                <a:solidFill>
                  <a:srgbClr val="0070C0"/>
                </a:solidFill>
                <a:ea typeface="Calibri"/>
                <a:cs typeface="Calibri"/>
              </a:rPr>
              <a:t>Sexual Harassment </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00B050"/>
                </a:solidFill>
                <a:ea typeface="Calibri"/>
                <a:cs typeface="Calibri"/>
              </a:rPr>
              <a:t>Child on Child Abuse</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9933"/>
                </a:solidFill>
                <a:ea typeface="Calibri"/>
                <a:cs typeface="Calibri"/>
              </a:rPr>
              <a:t>Online Safety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chemeClr val="accent4"/>
                </a:solidFill>
                <a:ea typeface="Calibri"/>
                <a:cs typeface="Calibri"/>
              </a:rPr>
              <a:t>Bullying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r>
              <a:rPr lang="en-GB" sz="1000" b="1">
                <a:solidFill>
                  <a:srgbClr val="CC00CC"/>
                </a:solidFill>
                <a:ea typeface="Calibri"/>
                <a:cs typeface="Calibri"/>
              </a:rPr>
              <a:t>Financial Capability </a:t>
            </a:r>
          </a:p>
        </p:txBody>
      </p:sp>
      <p:pic>
        <p:nvPicPr>
          <p:cNvPr id="14" name="Picture 13" descr="A green and white circle with a person walking on it&#10;&#10;Description automatically generated">
            <a:extLst>
              <a:ext uri="{FF2B5EF4-FFF2-40B4-BE49-F238E27FC236}">
                <a16:creationId xmlns:a16="http://schemas.microsoft.com/office/drawing/2014/main" id="{A9B78B60-3F81-5D99-58AD-17022102C900}"/>
              </a:ext>
            </a:extLst>
          </p:cNvPr>
          <p:cNvPicPr>
            <a:picLocks noChangeAspect="1"/>
          </p:cNvPicPr>
          <p:nvPr/>
        </p:nvPicPr>
        <p:blipFill>
          <a:blip r:embed="rId4"/>
          <a:stretch>
            <a:fillRect/>
          </a:stretch>
        </p:blipFill>
        <p:spPr>
          <a:xfrm>
            <a:off x="374550" y="2293254"/>
            <a:ext cx="687062" cy="695256"/>
          </a:xfrm>
          <a:prstGeom prst="rect">
            <a:avLst/>
          </a:prstGeom>
        </p:spPr>
      </p:pic>
      <p:pic>
        <p:nvPicPr>
          <p:cNvPr id="15" name="Picture 14" descr="A green and white circle with a head and pulse line&#10;&#10;Description automatically generated">
            <a:extLst>
              <a:ext uri="{FF2B5EF4-FFF2-40B4-BE49-F238E27FC236}">
                <a16:creationId xmlns:a16="http://schemas.microsoft.com/office/drawing/2014/main" id="{B265396B-0ABF-8FD0-C579-726A29F89265}"/>
              </a:ext>
            </a:extLst>
          </p:cNvPr>
          <p:cNvPicPr>
            <a:picLocks noChangeAspect="1"/>
          </p:cNvPicPr>
          <p:nvPr/>
        </p:nvPicPr>
        <p:blipFill>
          <a:blip r:embed="rId5"/>
          <a:stretch>
            <a:fillRect/>
          </a:stretch>
        </p:blipFill>
        <p:spPr>
          <a:xfrm>
            <a:off x="374523" y="3059178"/>
            <a:ext cx="711525" cy="687100"/>
          </a:xfrm>
          <a:prstGeom prst="rect">
            <a:avLst/>
          </a:prstGeom>
        </p:spPr>
      </p:pic>
      <p:pic>
        <p:nvPicPr>
          <p:cNvPr id="17" name="Picture 16" descr="A green circle with a couple of people&#10;&#10;Description automatically generated">
            <a:extLst>
              <a:ext uri="{FF2B5EF4-FFF2-40B4-BE49-F238E27FC236}">
                <a16:creationId xmlns:a16="http://schemas.microsoft.com/office/drawing/2014/main" id="{4C234B9D-B27D-4F32-0114-F2DBE38EE2B8}"/>
              </a:ext>
            </a:extLst>
          </p:cNvPr>
          <p:cNvPicPr>
            <a:picLocks noChangeAspect="1"/>
          </p:cNvPicPr>
          <p:nvPr/>
        </p:nvPicPr>
        <p:blipFill>
          <a:blip r:embed="rId6"/>
          <a:stretch>
            <a:fillRect/>
          </a:stretch>
        </p:blipFill>
        <p:spPr>
          <a:xfrm>
            <a:off x="382684" y="3792505"/>
            <a:ext cx="695215" cy="700828"/>
          </a:xfrm>
          <a:prstGeom prst="rect">
            <a:avLst/>
          </a:prstGeom>
        </p:spPr>
      </p:pic>
      <p:pic>
        <p:nvPicPr>
          <p:cNvPr id="18" name="Picture 17" descr="A green and white circle with a couple of people holding up their arms&#10;&#10;Description automatically generated">
            <a:extLst>
              <a:ext uri="{FF2B5EF4-FFF2-40B4-BE49-F238E27FC236}">
                <a16:creationId xmlns:a16="http://schemas.microsoft.com/office/drawing/2014/main" id="{BF52BC96-79EA-2450-89C7-56C9332BBAC5}"/>
              </a:ext>
            </a:extLst>
          </p:cNvPr>
          <p:cNvPicPr>
            <a:picLocks noChangeAspect="1"/>
          </p:cNvPicPr>
          <p:nvPr/>
        </p:nvPicPr>
        <p:blipFill>
          <a:blip r:embed="rId7"/>
          <a:stretch>
            <a:fillRect/>
          </a:stretch>
        </p:blipFill>
        <p:spPr>
          <a:xfrm>
            <a:off x="382684" y="4558437"/>
            <a:ext cx="696571" cy="680301"/>
          </a:xfrm>
          <a:prstGeom prst="rect">
            <a:avLst/>
          </a:prstGeom>
        </p:spPr>
      </p:pic>
      <p:pic>
        <p:nvPicPr>
          <p:cNvPr id="21" name="Picture 20" descr="A green circle with a person in a pose&#10;&#10;Description automatically generated">
            <a:extLst>
              <a:ext uri="{FF2B5EF4-FFF2-40B4-BE49-F238E27FC236}">
                <a16:creationId xmlns:a16="http://schemas.microsoft.com/office/drawing/2014/main" id="{A2CB68CD-D2B0-5D7A-C857-5D5EE745F9F2}"/>
              </a:ext>
            </a:extLst>
          </p:cNvPr>
          <p:cNvPicPr>
            <a:picLocks noChangeAspect="1"/>
          </p:cNvPicPr>
          <p:nvPr/>
        </p:nvPicPr>
        <p:blipFill>
          <a:blip r:embed="rId8"/>
          <a:stretch>
            <a:fillRect/>
          </a:stretch>
        </p:blipFill>
        <p:spPr>
          <a:xfrm>
            <a:off x="398980" y="6073984"/>
            <a:ext cx="687060" cy="685742"/>
          </a:xfrm>
          <a:prstGeom prst="rect">
            <a:avLst/>
          </a:prstGeom>
        </p:spPr>
      </p:pic>
      <p:pic>
        <p:nvPicPr>
          <p:cNvPr id="22" name="Picture 21" descr="A green and white circle with a bag of money&#10;&#10;Description automatically generated">
            <a:extLst>
              <a:ext uri="{FF2B5EF4-FFF2-40B4-BE49-F238E27FC236}">
                <a16:creationId xmlns:a16="http://schemas.microsoft.com/office/drawing/2014/main" id="{A7089F6B-5B8D-A03A-9A44-DACCA5495D6F}"/>
              </a:ext>
            </a:extLst>
          </p:cNvPr>
          <p:cNvPicPr>
            <a:picLocks noChangeAspect="1"/>
          </p:cNvPicPr>
          <p:nvPr/>
        </p:nvPicPr>
        <p:blipFill>
          <a:blip r:embed="rId9"/>
          <a:stretch>
            <a:fillRect/>
          </a:stretch>
        </p:blipFill>
        <p:spPr>
          <a:xfrm>
            <a:off x="390832" y="6823614"/>
            <a:ext cx="687060" cy="677586"/>
          </a:xfrm>
          <a:prstGeom prst="rect">
            <a:avLst/>
          </a:prstGeom>
        </p:spPr>
      </p:pic>
      <p:sp>
        <p:nvSpPr>
          <p:cNvPr id="24" name="TextBox 23">
            <a:extLst>
              <a:ext uri="{FF2B5EF4-FFF2-40B4-BE49-F238E27FC236}">
                <a16:creationId xmlns:a16="http://schemas.microsoft.com/office/drawing/2014/main" id="{E7ADF895-9640-AE79-F09F-E438847CFFC7}"/>
              </a:ext>
            </a:extLst>
          </p:cNvPr>
          <p:cNvSpPr txBox="1"/>
          <p:nvPr/>
        </p:nvSpPr>
        <p:spPr>
          <a:xfrm>
            <a:off x="5205996" y="1686069"/>
            <a:ext cx="1889463" cy="7171194"/>
          </a:xfrm>
          <a:prstGeom prst="rect">
            <a:avLst/>
          </a:prstGeom>
          <a:noFill/>
        </p:spPr>
        <p:txBody>
          <a:bodyPr wrap="square" lIns="91440" tIns="45720" rIns="91440" bIns="45720" rtlCol="0" anchor="t">
            <a:spAutoFit/>
          </a:bodyPr>
          <a:lstStyle/>
          <a:p>
            <a:r>
              <a:rPr lang="en-GB" sz="1000" b="1">
                <a:solidFill>
                  <a:srgbClr val="FF0000"/>
                </a:solidFill>
              </a:rPr>
              <a:t>Protected Characteristics:</a:t>
            </a:r>
            <a:endParaRPr lang="en-US">
              <a:solidFill>
                <a:srgbClr val="FF0000"/>
              </a:solidFill>
            </a:endParaRPr>
          </a:p>
          <a:p>
            <a:endParaRPr lang="en-GB" sz="1000" b="1">
              <a:ea typeface="Calibri"/>
              <a:cs typeface="Calibri"/>
            </a:endParaRPr>
          </a:p>
          <a:p>
            <a:endParaRPr lang="en-GB" sz="1000" b="1">
              <a:ea typeface="Calibri"/>
              <a:cs typeface="Calibri"/>
            </a:endParaRPr>
          </a:p>
          <a:p>
            <a:endParaRPr lang="en-GB" sz="1000" b="1">
              <a:ea typeface="Calibri"/>
              <a:cs typeface="Calibri"/>
            </a:endParaRPr>
          </a:p>
          <a:p>
            <a:endParaRPr lang="en-GB" sz="1000"/>
          </a:p>
          <a:p>
            <a:endParaRPr lang="en-GB" sz="1000">
              <a:solidFill>
                <a:srgbClr val="000000"/>
              </a:solidFill>
              <a:ea typeface="Calibri"/>
              <a:cs typeface="Calibri"/>
            </a:endParaRPr>
          </a:p>
          <a:p>
            <a:r>
              <a:rPr lang="en-GB" sz="1000" b="1">
                <a:solidFill>
                  <a:srgbClr val="FF0000"/>
                </a:solidFill>
                <a:ea typeface="Calibri"/>
                <a:cs typeface="Calibri"/>
              </a:rPr>
              <a:t>Disability</a:t>
            </a: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a typeface="Calibri"/>
              <a:cs typeface="Calibri"/>
            </a:endParaRPr>
          </a:p>
          <a:p>
            <a:endParaRPr lang="en-GB" sz="1000">
              <a:solidFill>
                <a:srgbClr val="000000"/>
              </a:solidFill>
            </a:endParaRPr>
          </a:p>
          <a:p>
            <a:r>
              <a:rPr lang="en-GB" sz="1000" b="1">
                <a:solidFill>
                  <a:srgbClr val="FF0000"/>
                </a:solidFill>
              </a:rPr>
              <a:t>Age</a:t>
            </a:r>
            <a:endParaRPr lang="en-GB">
              <a:solidFill>
                <a:srgbClr val="FF0000"/>
              </a:solidFill>
            </a:endParaRPr>
          </a:p>
          <a:p>
            <a:endParaRPr lang="en-GB" sz="1000"/>
          </a:p>
          <a:p>
            <a:endParaRPr lang="en-GB" sz="1000"/>
          </a:p>
          <a:p>
            <a:endParaRPr lang="en-GB" sz="1000">
              <a:ea typeface="Calibri"/>
              <a:cs typeface="Calibri"/>
            </a:endParaRPr>
          </a:p>
          <a:p>
            <a:endParaRPr lang="en-GB" sz="1000">
              <a:solidFill>
                <a:srgbClr val="FF0000"/>
              </a:solidFill>
              <a:ea typeface="Calibri"/>
              <a:cs typeface="Calibri"/>
            </a:endParaRPr>
          </a:p>
          <a:p>
            <a:r>
              <a:rPr lang="en-GB" sz="1000" b="1">
                <a:solidFill>
                  <a:srgbClr val="FF0000"/>
                </a:solidFill>
              </a:rPr>
              <a:t>Race</a:t>
            </a:r>
            <a:endParaRPr lang="en-GB">
              <a:solidFill>
                <a:srgbClr val="00B0F0"/>
              </a:solidFill>
              <a:ea typeface="Calibri"/>
              <a:cs typeface="Calibri"/>
            </a:endParaRPr>
          </a:p>
          <a:p>
            <a:endParaRPr lang="en-GB" sz="1000"/>
          </a:p>
          <a:p>
            <a:endParaRPr lang="en-GB" sz="1000"/>
          </a:p>
          <a:p>
            <a:endParaRPr lang="en-GB" sz="1000">
              <a:ea typeface="Calibri"/>
              <a:cs typeface="Calibri"/>
            </a:endParaRPr>
          </a:p>
          <a:p>
            <a:endParaRPr lang="en-GB" sz="1000">
              <a:ea typeface="Calibri"/>
              <a:cs typeface="Calibri"/>
            </a:endParaRPr>
          </a:p>
          <a:p>
            <a:r>
              <a:rPr lang="en-GB" sz="1000" b="1">
                <a:solidFill>
                  <a:srgbClr val="FF0000"/>
                </a:solidFill>
                <a:ea typeface="Calibri"/>
                <a:cs typeface="Calibri"/>
              </a:rPr>
              <a:t>Gender</a:t>
            </a: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endParaRPr lang="en-GB" sz="1000" b="1">
              <a:solidFill>
                <a:srgbClr val="0070C0"/>
              </a:solidFill>
              <a:ea typeface="Calibri"/>
              <a:cs typeface="Calibri"/>
            </a:endParaRPr>
          </a:p>
          <a:p>
            <a:r>
              <a:rPr lang="en-GB" sz="1000" b="1">
                <a:solidFill>
                  <a:srgbClr val="FF0000"/>
                </a:solidFill>
                <a:ea typeface="Calibri"/>
                <a:cs typeface="Calibri"/>
              </a:rPr>
              <a:t>Sexual Orientation</a:t>
            </a: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endParaRPr lang="en-GB" sz="1000" b="1">
              <a:solidFill>
                <a:srgbClr val="00B050"/>
              </a:solidFill>
              <a:ea typeface="Calibri"/>
              <a:cs typeface="Calibri"/>
            </a:endParaRPr>
          </a:p>
          <a:p>
            <a:r>
              <a:rPr lang="en-GB" sz="1000" b="1">
                <a:solidFill>
                  <a:srgbClr val="FF0000"/>
                </a:solidFill>
                <a:ea typeface="Calibri"/>
                <a:cs typeface="Calibri"/>
              </a:rPr>
              <a:t>Pregnancy &amp; Maternity</a:t>
            </a: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endParaRPr lang="en-GB" sz="1000" b="1">
              <a:solidFill>
                <a:srgbClr val="FF9933"/>
              </a:solidFill>
              <a:ea typeface="Calibri"/>
              <a:cs typeface="Calibri"/>
            </a:endParaRPr>
          </a:p>
          <a:p>
            <a:r>
              <a:rPr lang="en-GB" sz="1000" b="1">
                <a:solidFill>
                  <a:srgbClr val="FF0000"/>
                </a:solidFill>
                <a:ea typeface="Calibri"/>
                <a:cs typeface="Calibri"/>
              </a:rPr>
              <a:t>Marriage and Civil Partnership</a:t>
            </a: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endParaRPr lang="en-GB" sz="1000" b="1">
              <a:solidFill>
                <a:srgbClr val="FF0000"/>
              </a:solidFill>
              <a:ea typeface="Calibri"/>
              <a:cs typeface="Calibri"/>
            </a:endParaRPr>
          </a:p>
          <a:p>
            <a:r>
              <a:rPr lang="en-GB" sz="1000" b="1">
                <a:solidFill>
                  <a:srgbClr val="FF0000"/>
                </a:solidFill>
                <a:ea typeface="Calibri"/>
                <a:cs typeface="Calibri"/>
              </a:rPr>
              <a:t>Gender Reassignment </a:t>
            </a: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a:p>
            <a:endParaRPr lang="en-GB" sz="1000" b="1">
              <a:solidFill>
                <a:schemeClr val="accent4"/>
              </a:solidFill>
              <a:ea typeface="Calibri"/>
              <a:cs typeface="Calibri"/>
            </a:endParaRPr>
          </a:p>
        </p:txBody>
      </p:sp>
      <p:pic>
        <p:nvPicPr>
          <p:cNvPr id="25" name="Picture 24" descr="A blue and white circle with a lock and people in the background&#10;&#10;Description automatically generated">
            <a:extLst>
              <a:ext uri="{FF2B5EF4-FFF2-40B4-BE49-F238E27FC236}">
                <a16:creationId xmlns:a16="http://schemas.microsoft.com/office/drawing/2014/main" id="{162C2978-F8AA-122A-E3C5-C9C1B77A2A88}"/>
              </a:ext>
            </a:extLst>
          </p:cNvPr>
          <p:cNvPicPr>
            <a:picLocks noChangeAspect="1"/>
          </p:cNvPicPr>
          <p:nvPr/>
        </p:nvPicPr>
        <p:blipFill>
          <a:blip r:embed="rId10"/>
          <a:stretch>
            <a:fillRect/>
          </a:stretch>
        </p:blipFill>
        <p:spPr>
          <a:xfrm>
            <a:off x="4465433" y="1566198"/>
            <a:ext cx="687062" cy="685743"/>
          </a:xfrm>
          <a:prstGeom prst="rect">
            <a:avLst/>
          </a:prstGeom>
        </p:spPr>
      </p:pic>
      <p:pic>
        <p:nvPicPr>
          <p:cNvPr id="26" name="Picture 25" descr="A blue cake with a candle&#10;&#10;Description automatically generated">
            <a:extLst>
              <a:ext uri="{FF2B5EF4-FFF2-40B4-BE49-F238E27FC236}">
                <a16:creationId xmlns:a16="http://schemas.microsoft.com/office/drawing/2014/main" id="{AD249F4F-11AD-7F25-930B-E1C1E1F06A3A}"/>
              </a:ext>
            </a:extLst>
          </p:cNvPr>
          <p:cNvPicPr>
            <a:picLocks noChangeAspect="1"/>
          </p:cNvPicPr>
          <p:nvPr/>
        </p:nvPicPr>
        <p:blipFill>
          <a:blip r:embed="rId11"/>
          <a:stretch>
            <a:fillRect/>
          </a:stretch>
        </p:blipFill>
        <p:spPr>
          <a:xfrm>
            <a:off x="4473575" y="3016567"/>
            <a:ext cx="687060" cy="685742"/>
          </a:xfrm>
          <a:prstGeom prst="rect">
            <a:avLst/>
          </a:prstGeom>
        </p:spPr>
      </p:pic>
      <p:pic>
        <p:nvPicPr>
          <p:cNvPr id="27" name="Picture 26" descr="A blue and white circle with people connected&#10;&#10;Description automatically generated">
            <a:extLst>
              <a:ext uri="{FF2B5EF4-FFF2-40B4-BE49-F238E27FC236}">
                <a16:creationId xmlns:a16="http://schemas.microsoft.com/office/drawing/2014/main" id="{CA6CD916-B841-C0C1-4D58-11E037CB984C}"/>
              </a:ext>
            </a:extLst>
          </p:cNvPr>
          <p:cNvPicPr>
            <a:picLocks noChangeAspect="1"/>
          </p:cNvPicPr>
          <p:nvPr/>
        </p:nvPicPr>
        <p:blipFill>
          <a:blip r:embed="rId12"/>
          <a:stretch>
            <a:fillRect/>
          </a:stretch>
        </p:blipFill>
        <p:spPr>
          <a:xfrm>
            <a:off x="4473575" y="3782493"/>
            <a:ext cx="687957" cy="685742"/>
          </a:xfrm>
          <a:prstGeom prst="rect">
            <a:avLst/>
          </a:prstGeom>
        </p:spPr>
      </p:pic>
      <p:pic>
        <p:nvPicPr>
          <p:cNvPr id="28" name="Picture 27" descr="A blue and white circle with a symbol in it&#10;&#10;Description automatically generated">
            <a:extLst>
              <a:ext uri="{FF2B5EF4-FFF2-40B4-BE49-F238E27FC236}">
                <a16:creationId xmlns:a16="http://schemas.microsoft.com/office/drawing/2014/main" id="{36C3A561-EA80-F11E-F050-87CCD1399CA8}"/>
              </a:ext>
            </a:extLst>
          </p:cNvPr>
          <p:cNvPicPr>
            <a:picLocks noChangeAspect="1"/>
          </p:cNvPicPr>
          <p:nvPr/>
        </p:nvPicPr>
        <p:blipFill>
          <a:blip r:embed="rId13"/>
          <a:stretch>
            <a:fillRect/>
          </a:stretch>
        </p:blipFill>
        <p:spPr>
          <a:xfrm>
            <a:off x="4465428" y="5249143"/>
            <a:ext cx="718323" cy="718363"/>
          </a:xfrm>
          <a:prstGeom prst="rect">
            <a:avLst/>
          </a:prstGeom>
        </p:spPr>
      </p:pic>
      <p:pic>
        <p:nvPicPr>
          <p:cNvPr id="29" name="Picture 28" descr="A blue and white circle with a symbol&#10;&#10;Description automatically generated">
            <a:extLst>
              <a:ext uri="{FF2B5EF4-FFF2-40B4-BE49-F238E27FC236}">
                <a16:creationId xmlns:a16="http://schemas.microsoft.com/office/drawing/2014/main" id="{776669BB-909E-23ED-CA74-E18A99CD9BB7}"/>
              </a:ext>
            </a:extLst>
          </p:cNvPr>
          <p:cNvPicPr>
            <a:picLocks noChangeAspect="1"/>
          </p:cNvPicPr>
          <p:nvPr/>
        </p:nvPicPr>
        <p:blipFill>
          <a:blip r:embed="rId14"/>
          <a:stretch>
            <a:fillRect/>
          </a:stretch>
        </p:blipFill>
        <p:spPr>
          <a:xfrm>
            <a:off x="4473575" y="4515811"/>
            <a:ext cx="680264" cy="695255"/>
          </a:xfrm>
          <a:prstGeom prst="rect">
            <a:avLst/>
          </a:prstGeom>
        </p:spPr>
      </p:pic>
      <p:pic>
        <p:nvPicPr>
          <p:cNvPr id="30" name="Picture 29" descr="A blue and white circle with a pregnant person in a dress&#10;&#10;Description automatically generated">
            <a:extLst>
              <a:ext uri="{FF2B5EF4-FFF2-40B4-BE49-F238E27FC236}">
                <a16:creationId xmlns:a16="http://schemas.microsoft.com/office/drawing/2014/main" id="{6655AC9E-2B14-3861-C131-ACF2EDB60A2B}"/>
              </a:ext>
            </a:extLst>
          </p:cNvPr>
          <p:cNvPicPr>
            <a:picLocks noChangeAspect="1"/>
          </p:cNvPicPr>
          <p:nvPr/>
        </p:nvPicPr>
        <p:blipFill>
          <a:blip r:embed="rId15"/>
          <a:stretch>
            <a:fillRect/>
          </a:stretch>
        </p:blipFill>
        <p:spPr>
          <a:xfrm>
            <a:off x="4465427" y="6047676"/>
            <a:ext cx="687060" cy="685742"/>
          </a:xfrm>
          <a:prstGeom prst="rect">
            <a:avLst/>
          </a:prstGeom>
        </p:spPr>
      </p:pic>
      <p:pic>
        <p:nvPicPr>
          <p:cNvPr id="31" name="Picture 30" descr="A blue ring with a diamond in the middle of it&#10;&#10;Description automatically generated">
            <a:extLst>
              <a:ext uri="{FF2B5EF4-FFF2-40B4-BE49-F238E27FC236}">
                <a16:creationId xmlns:a16="http://schemas.microsoft.com/office/drawing/2014/main" id="{73722071-10EB-0CA7-A75A-9730D39743EE}"/>
              </a:ext>
            </a:extLst>
          </p:cNvPr>
          <p:cNvPicPr>
            <a:picLocks noChangeAspect="1"/>
          </p:cNvPicPr>
          <p:nvPr/>
        </p:nvPicPr>
        <p:blipFill>
          <a:blip r:embed="rId16"/>
          <a:stretch>
            <a:fillRect/>
          </a:stretch>
        </p:blipFill>
        <p:spPr>
          <a:xfrm>
            <a:off x="4473575" y="6797303"/>
            <a:ext cx="687060" cy="685742"/>
          </a:xfrm>
          <a:prstGeom prst="rect">
            <a:avLst/>
          </a:prstGeom>
        </p:spPr>
      </p:pic>
      <p:pic>
        <p:nvPicPr>
          <p:cNvPr id="32" name="Picture 31" descr="A blue and white sign with a person and person in a circle&#10;&#10;Description automatically generated">
            <a:extLst>
              <a:ext uri="{FF2B5EF4-FFF2-40B4-BE49-F238E27FC236}">
                <a16:creationId xmlns:a16="http://schemas.microsoft.com/office/drawing/2014/main" id="{7E62C328-1637-0A7A-218D-74F49ACF7D67}"/>
              </a:ext>
            </a:extLst>
          </p:cNvPr>
          <p:cNvPicPr>
            <a:picLocks noChangeAspect="1"/>
          </p:cNvPicPr>
          <p:nvPr/>
        </p:nvPicPr>
        <p:blipFill>
          <a:blip r:embed="rId17"/>
          <a:stretch>
            <a:fillRect/>
          </a:stretch>
        </p:blipFill>
        <p:spPr>
          <a:xfrm>
            <a:off x="4473575" y="7546932"/>
            <a:ext cx="687060" cy="677586"/>
          </a:xfrm>
          <a:prstGeom prst="rect">
            <a:avLst/>
          </a:prstGeom>
        </p:spPr>
      </p:pic>
      <p:pic>
        <p:nvPicPr>
          <p:cNvPr id="33" name="Picture 32" descr="A blue and white circle with a blue symbol on it&#10;&#10;Description automatically generated">
            <a:extLst>
              <a:ext uri="{FF2B5EF4-FFF2-40B4-BE49-F238E27FC236}">
                <a16:creationId xmlns:a16="http://schemas.microsoft.com/office/drawing/2014/main" id="{EF03258F-8E1B-09B0-6EF0-53C0162EA3AE}"/>
              </a:ext>
            </a:extLst>
          </p:cNvPr>
          <p:cNvPicPr>
            <a:picLocks noChangeAspect="1"/>
          </p:cNvPicPr>
          <p:nvPr/>
        </p:nvPicPr>
        <p:blipFill>
          <a:blip r:embed="rId18"/>
          <a:stretch>
            <a:fillRect/>
          </a:stretch>
        </p:blipFill>
        <p:spPr>
          <a:xfrm>
            <a:off x="4457281" y="2283235"/>
            <a:ext cx="687060" cy="677586"/>
          </a:xfrm>
          <a:prstGeom prst="rect">
            <a:avLst/>
          </a:prstGeom>
        </p:spPr>
      </p:pic>
      <p:pic>
        <p:nvPicPr>
          <p:cNvPr id="2" name="Picture 1" descr="A green circle with a white border and a green cell phone above a computer&#10;&#10;Description automatically generated">
            <a:extLst>
              <a:ext uri="{FF2B5EF4-FFF2-40B4-BE49-F238E27FC236}">
                <a16:creationId xmlns:a16="http://schemas.microsoft.com/office/drawing/2014/main" id="{ED6CE1A4-7DCC-A274-C227-B8A9CFEB776A}"/>
              </a:ext>
            </a:extLst>
          </p:cNvPr>
          <p:cNvPicPr>
            <a:picLocks noChangeAspect="1"/>
          </p:cNvPicPr>
          <p:nvPr/>
        </p:nvPicPr>
        <p:blipFill>
          <a:blip r:embed="rId19"/>
          <a:stretch>
            <a:fillRect/>
          </a:stretch>
        </p:blipFill>
        <p:spPr>
          <a:xfrm>
            <a:off x="405398" y="5281561"/>
            <a:ext cx="682878" cy="683094"/>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7786FC48-B72E-2264-42A8-060851054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panose="020F0502020204030204" pitchFamily="34" charset="0"/>
                <a:cs typeface="Times New Roman"/>
              </a:rPr>
              <a:t>SUPPLEMENTARY LONG-TERM</a:t>
            </a:r>
            <a:r>
              <a:rPr lang="en-GB" sz="2000" b="1">
                <a:solidFill>
                  <a:schemeClr val="bg1"/>
                </a:solidFill>
                <a:effectLst/>
                <a:latin typeface="Calibri"/>
                <a:ea typeface="Calibri" panose="020F0502020204030204" pitchFamily="34" charset="0"/>
                <a:cs typeface="Times New Roman"/>
              </a:rPr>
              <a:t> PLAN</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lIns="91440" tIns="45720" rIns="91440" bIns="45720" rtlCol="0" anchor="b">
            <a:spAutoFit/>
          </a:bodyPr>
          <a:lstStyle/>
          <a:p>
            <a:pPr algn="ctr"/>
            <a:r>
              <a:rPr lang="en-GB" sz="1400" i="1" dirty="0">
                <a:solidFill>
                  <a:schemeClr val="bg1"/>
                </a:solidFill>
                <a:latin typeface="Open Sans"/>
                <a:ea typeface="Open Sans"/>
                <a:cs typeface="Open Sans"/>
              </a:rPr>
              <a:t>Love one another as I have loved you</a:t>
            </a:r>
            <a:endParaRPr lang="en-US" dirty="0"/>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679032315"/>
              </p:ext>
            </p:extLst>
          </p:nvPr>
        </p:nvGraphicFramePr>
        <p:xfrm>
          <a:off x="134914" y="1110395"/>
          <a:ext cx="7285501" cy="8479331"/>
        </p:xfrm>
        <a:graphic>
          <a:graphicData uri="http://schemas.openxmlformats.org/drawingml/2006/table">
            <a:tbl>
              <a:tblPr firstRow="1" bandRow="1">
                <a:tableStyleId>{6E25E649-3F16-4E02-A733-19D2CDBF48F0}</a:tableStyleId>
              </a:tblPr>
              <a:tblGrid>
                <a:gridCol w="707591">
                  <a:extLst>
                    <a:ext uri="{9D8B030D-6E8A-4147-A177-3AD203B41FA5}">
                      <a16:colId xmlns:a16="http://schemas.microsoft.com/office/drawing/2014/main" val="4071917207"/>
                    </a:ext>
                  </a:extLst>
                </a:gridCol>
                <a:gridCol w="708428">
                  <a:extLst>
                    <a:ext uri="{9D8B030D-6E8A-4147-A177-3AD203B41FA5}">
                      <a16:colId xmlns:a16="http://schemas.microsoft.com/office/drawing/2014/main" val="1303366606"/>
                    </a:ext>
                  </a:extLst>
                </a:gridCol>
                <a:gridCol w="1956494">
                  <a:extLst>
                    <a:ext uri="{9D8B030D-6E8A-4147-A177-3AD203B41FA5}">
                      <a16:colId xmlns:a16="http://schemas.microsoft.com/office/drawing/2014/main" val="1240094198"/>
                    </a:ext>
                  </a:extLst>
                </a:gridCol>
                <a:gridCol w="1956494">
                  <a:extLst>
                    <a:ext uri="{9D8B030D-6E8A-4147-A177-3AD203B41FA5}">
                      <a16:colId xmlns:a16="http://schemas.microsoft.com/office/drawing/2014/main" val="4190830973"/>
                    </a:ext>
                  </a:extLst>
                </a:gridCol>
                <a:gridCol w="1956494">
                  <a:extLst>
                    <a:ext uri="{9D8B030D-6E8A-4147-A177-3AD203B41FA5}">
                      <a16:colId xmlns:a16="http://schemas.microsoft.com/office/drawing/2014/main" val="287625695"/>
                    </a:ext>
                  </a:extLst>
                </a:gridCol>
              </a:tblGrid>
              <a:tr h="305357">
                <a:tc gridSpan="5">
                  <a:txBody>
                    <a:bodyPr/>
                    <a:lstStyle/>
                    <a:p>
                      <a:pPr lvl="0" algn="ctr">
                        <a:buNone/>
                      </a:pPr>
                      <a:r>
                        <a:rPr lang="en-GB" sz="1100" dirty="0">
                          <a:latin typeface="Calibri"/>
                          <a:ea typeface="Open Sans"/>
                          <a:cs typeface="Open Sans"/>
                        </a:rPr>
                        <a:t>Curriculum Coverage</a:t>
                      </a:r>
                    </a:p>
                  </a:txBody>
                  <a:tcPr anchor="ctr">
                    <a:lnL w="6350">
                      <a:solidFill>
                        <a:schemeClr val="accent6"/>
                      </a:solidFill>
                    </a:lnL>
                    <a:lnR w="6350" cap="flat" cmpd="sng" algn="ctr">
                      <a:solidFill>
                        <a:schemeClr val="accent6"/>
                      </a:solidFill>
                      <a:prstDash val="solid"/>
                      <a:round/>
                      <a:headEnd type="none" w="med" len="med"/>
                      <a:tailEnd type="none" w="med" len="med"/>
                    </a:lnR>
                    <a:lnT w="0">
                      <a:noFill/>
                    </a:lnT>
                    <a:lnB w="12700">
                      <a:solidFill>
                        <a:schemeClr val="accent6"/>
                      </a:solidFill>
                    </a:lnB>
                    <a:lnTlToBr w="0">
                      <a:noFill/>
                    </a:lnTlToBr>
                    <a:lnBlToTr w="0">
                      <a:noFill/>
                    </a:lnBlToTr>
                    <a:solidFill>
                      <a:srgbClr val="70CD5B"/>
                    </a:solidFill>
                  </a:tcPr>
                </a:tc>
                <a:tc hMerge="1">
                  <a:txBody>
                    <a:bodyPr/>
                    <a:lstStyle/>
                    <a:p>
                      <a:endParaRPr lang="en-GB"/>
                    </a:p>
                  </a:txBody>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tc hMerge="1">
                  <a:txBody>
                    <a:bodyPr/>
                    <a:lstStyle/>
                    <a:p>
                      <a:endParaRPr lang="en-US"/>
                    </a:p>
                  </a:txBody>
                  <a:tcPr anchor="ctr">
                    <a:lnL w="12700">
                      <a:solidFill>
                        <a:schemeClr val="bg1"/>
                      </a:solidFill>
                    </a:lnL>
                    <a:lnR w="12700">
                      <a:solidFill>
                        <a:schemeClr val="bg1"/>
                      </a:solidFill>
                    </a:lnR>
                    <a:lnT w="12700">
                      <a:solidFill>
                        <a:schemeClr val="bg1"/>
                      </a:solidFill>
                    </a:lnT>
                    <a:lnB w="12700">
                      <a:solidFill>
                        <a:srgbClr val="DDFFD5"/>
                      </a:solidFill>
                    </a:lnB>
                    <a:lnTlToBr w="0">
                      <a:noFill/>
                    </a:lnTlToBr>
                    <a:lnBlToTr w="0">
                      <a:noFill/>
                    </a:lnBlToTr>
                    <a:solidFill>
                      <a:srgbClr val="70CD5B"/>
                    </a:solidFill>
                  </a:tcPr>
                </a:tc>
                <a:extLst>
                  <a:ext uri="{0D108BD9-81ED-4DB2-BD59-A6C34878D82A}">
                    <a16:rowId xmlns:a16="http://schemas.microsoft.com/office/drawing/2014/main" val="2060198366"/>
                  </a:ext>
                </a:extLst>
              </a:tr>
              <a:tr h="0">
                <a:tc>
                  <a:txBody>
                    <a:bodyPr/>
                    <a:lstStyle/>
                    <a:p>
                      <a:pPr algn="ctr"/>
                      <a:r>
                        <a:rPr lang="en-GB" sz="1000" b="1" dirty="0">
                          <a:solidFill>
                            <a:schemeClr val="bg1"/>
                          </a:solidFill>
                          <a:latin typeface="Calibri"/>
                          <a:ea typeface="Open Sans"/>
                          <a:cs typeface="Open Sans"/>
                        </a:rPr>
                        <a:t>Phase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lvl="0" algn="ctr">
                        <a:buNone/>
                      </a:pPr>
                      <a:r>
                        <a:rPr lang="en-GB" sz="1000" b="1" dirty="0">
                          <a:solidFill>
                            <a:schemeClr val="bg1"/>
                          </a:solidFill>
                          <a:latin typeface="Calibri"/>
                          <a:ea typeface="Open Sans"/>
                          <a:cs typeface="Open Sans"/>
                        </a:rPr>
                        <a:t>Year</a:t>
                      </a:r>
                    </a:p>
                  </a:txBody>
                  <a:tcPr anchor="ctr">
                    <a:lnL w="12700">
                      <a:solidFill>
                        <a:schemeClr val="accent6"/>
                      </a:solidFill>
                    </a:lnL>
                    <a:lnR w="12700">
                      <a:solidFill>
                        <a:schemeClr val="accent6"/>
                      </a:solidFill>
                    </a:lnR>
                    <a:lnT w="12700">
                      <a:solidFill>
                        <a:schemeClr val="accent6"/>
                      </a:solidFill>
                    </a:lnT>
                    <a:lnB w="12700">
                      <a:solidFill>
                        <a:schemeClr val="accent6"/>
                      </a:solidFill>
                    </a:lnB>
                    <a:lnTlToBr w="0">
                      <a:noFill/>
                    </a:lnTlToBr>
                    <a:lnBlToTr w="0">
                      <a:noFill/>
                    </a:lnBlToTr>
                    <a:solidFill>
                      <a:srgbClr val="70CD5B"/>
                    </a:solidFill>
                  </a:tcPr>
                </a:tc>
                <a:tc>
                  <a:txBody>
                    <a:bodyPr/>
                    <a:lstStyle/>
                    <a:p>
                      <a:pPr algn="ctr"/>
                      <a:r>
                        <a:rPr lang="en-GB" sz="1000" b="1" dirty="0">
                          <a:solidFill>
                            <a:schemeClr val="bg1"/>
                          </a:solidFill>
                          <a:latin typeface="Calibri"/>
                          <a:ea typeface="Open Sans"/>
                          <a:cs typeface="Open Sans"/>
                        </a:rPr>
                        <a:t>Autumn</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Spring</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tc>
                  <a:txBody>
                    <a:bodyPr/>
                    <a:lstStyle/>
                    <a:p>
                      <a:pPr algn="ctr"/>
                      <a:r>
                        <a:rPr lang="en-GB" sz="1000" b="1" dirty="0">
                          <a:solidFill>
                            <a:schemeClr val="bg1"/>
                          </a:solidFill>
                          <a:latin typeface="Calibri"/>
                          <a:ea typeface="Open Sans"/>
                          <a:cs typeface="Open Sans"/>
                        </a:rPr>
                        <a:t>Summer</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70CD5B"/>
                    </a:solidFill>
                  </a:tcPr>
                </a:tc>
                <a:extLst>
                  <a:ext uri="{0D108BD9-81ED-4DB2-BD59-A6C34878D82A}">
                    <a16:rowId xmlns:a16="http://schemas.microsoft.com/office/drawing/2014/main" val="3088175293"/>
                  </a:ext>
                </a:extLst>
              </a:tr>
              <a:tr h="2467135">
                <a:tc gridSpan="2">
                  <a:txBody>
                    <a:bodyPr/>
                    <a:lstStyle/>
                    <a:p>
                      <a:pPr algn="ctr"/>
                      <a:r>
                        <a:rPr lang="en-GB" sz="1000" b="1" kern="1200" dirty="0">
                          <a:solidFill>
                            <a:schemeClr val="dk1"/>
                          </a:solidFill>
                          <a:effectLst/>
                          <a:latin typeface="+mn-lt"/>
                          <a:ea typeface="+mn-ea"/>
                          <a:cs typeface="+mn-cs"/>
                        </a:rPr>
                        <a:t>Early Years</a:t>
                      </a:r>
                    </a:p>
                    <a:p>
                      <a:pPr lvl="0" algn="ctr">
                        <a:buNone/>
                      </a:pPr>
                      <a:endParaRPr lang="en-GB" sz="1000" b="1" kern="1200">
                        <a:solidFill>
                          <a:schemeClr val="dk1"/>
                        </a:solidFill>
                        <a:effectLst/>
                        <a:latin typeface="+mn-lt"/>
                        <a:ea typeface="+mn-ea"/>
                        <a:cs typeface="+mn-cs"/>
                      </a:endParaRPr>
                    </a:p>
                  </a:txBody>
                  <a:tcPr anchor="ctr">
                    <a:lnL w="635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hMerge="1">
                  <a:txBody>
                    <a:bodyPr/>
                    <a:lstStyle/>
                    <a:p>
                      <a:pPr marL="0" lvl="0" indent="0" algn="ctr">
                        <a:buNone/>
                      </a:pPr>
                      <a:endParaRPr lang="en-GB" sz="1000" b="1" kern="1200">
                        <a:solidFill>
                          <a:schemeClr val="tx1"/>
                        </a:solidFill>
                        <a:effectLst/>
                        <a:latin typeface="+mn-lt"/>
                        <a:ea typeface="+mn-ea"/>
                        <a:cs typeface="+mn-cs"/>
                      </a:endParaRPr>
                    </a:p>
                  </a:txBody>
                  <a:tcPr>
                    <a:lnL w="12700">
                      <a:solidFill>
                        <a:schemeClr val="accent6"/>
                      </a:solidFill>
                    </a:lnL>
                    <a:lnR w="12700" cap="flat" cmpd="sng" algn="ctr">
                      <a:solidFill>
                        <a:schemeClr val="accent6"/>
                      </a:solidFill>
                      <a:prstDash val="solid"/>
                      <a:round/>
                      <a:headEnd type="none" w="med" len="med"/>
                      <a:tailEnd type="none" w="med" len="med"/>
                    </a:lnR>
                    <a:lnT w="12700">
                      <a:solidFill>
                        <a:schemeClr val="accent6"/>
                      </a:solidFill>
                    </a:lnT>
                    <a:lnB w="6350">
                      <a:solidFill>
                        <a:schemeClr val="accent6"/>
                      </a:solidFill>
                    </a:lnB>
                    <a:lnTlToBr w="0">
                      <a:noFill/>
                    </a:lnTlToBr>
                    <a:lnBlToTr w="0">
                      <a:noFill/>
                    </a:lnBlToTr>
                    <a:solidFill>
                      <a:schemeClr val="bg1">
                        <a:lumMod val="95000"/>
                      </a:schemeClr>
                    </a:solidFill>
                  </a:tcPr>
                </a:tc>
                <a:tc>
                  <a:txBody>
                    <a:bodyPr/>
                    <a:lstStyle/>
                    <a:p>
                      <a:pPr marL="0" lvl="0" indent="0" algn="ctr">
                        <a:lnSpc>
                          <a:spcPct val="150000"/>
                        </a:lnSpc>
                        <a:spcAft>
                          <a:spcPts val="0"/>
                        </a:spcAft>
                        <a:buNone/>
                      </a:pPr>
                      <a:r>
                        <a:rPr lang="en-GB" sz="1000" b="1" dirty="0">
                          <a:solidFill>
                            <a:schemeClr val="accent6"/>
                          </a:solidFill>
                          <a:effectLst/>
                          <a:latin typeface="Calibri"/>
                          <a:cs typeface="Times New Roman"/>
                        </a:rPr>
                        <a:t>Story Sessions – Handmade with Love (M1 U1)</a:t>
                      </a:r>
                    </a:p>
                    <a:p>
                      <a:pPr marL="0" lvl="0" indent="0" algn="ctr">
                        <a:lnSpc>
                          <a:spcPct val="150000"/>
                        </a:lnSpc>
                        <a:spcAft>
                          <a:spcPts val="0"/>
                        </a:spcAft>
                        <a:buNone/>
                      </a:pPr>
                      <a:r>
                        <a:rPr lang="en-GB" sz="1000" b="1" dirty="0">
                          <a:solidFill>
                            <a:srgbClr val="FF0000"/>
                          </a:solidFill>
                          <a:effectLst/>
                          <a:latin typeface="Calibri"/>
                          <a:cs typeface="Times New Roman"/>
                        </a:rPr>
                        <a:t>I am Me (M2 U2)</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0070C0"/>
                          </a:solidFill>
                          <a:effectLst/>
                          <a:latin typeface="Calibri"/>
                          <a:cs typeface="Times New Roman"/>
                        </a:rPr>
                        <a:t>Heads, Shoulders, Knees and Toes (M2 U2)</a:t>
                      </a:r>
                      <a:endParaRPr lang="en-GB" sz="1000" b="1" dirty="0">
                        <a:effectLst/>
                        <a:latin typeface="Calibri"/>
                        <a:cs typeface="Times New Roman"/>
                      </a:endParaRPr>
                    </a:p>
                    <a:p>
                      <a:pPr marL="0" lvl="0" indent="0" algn="ctr">
                        <a:lnSpc>
                          <a:spcPct val="150000"/>
                        </a:lnSpc>
                        <a:spcAft>
                          <a:spcPts val="0"/>
                        </a:spcAft>
                        <a:buNone/>
                      </a:pPr>
                      <a:r>
                        <a:rPr lang="en-GB" sz="1000" b="1" dirty="0">
                          <a:solidFill>
                            <a:schemeClr val="accent6"/>
                          </a:solidFill>
                          <a:effectLst/>
                          <a:latin typeface="Calibri"/>
                          <a:cs typeface="Times New Roman"/>
                        </a:rPr>
                        <a:t>Ready Teddy? (M2 U2)</a:t>
                      </a:r>
                    </a:p>
                    <a:p>
                      <a:pPr marL="0" lvl="0" indent="0" algn="ctr">
                        <a:lnSpc>
                          <a:spcPct val="150000"/>
                        </a:lnSpc>
                        <a:spcAft>
                          <a:spcPts val="0"/>
                        </a:spcAft>
                        <a:buNone/>
                      </a:pPr>
                      <a:r>
                        <a:rPr lang="en-GB" sz="1000" b="1" dirty="0">
                          <a:solidFill>
                            <a:srgbClr val="ED7D31"/>
                          </a:solidFill>
                          <a:effectLst/>
                          <a:latin typeface="Calibri"/>
                          <a:cs typeface="Times New Roman"/>
                        </a:rPr>
                        <a:t>Health, Wellbeing and Lifestyle</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7030A0"/>
                          </a:solidFill>
                          <a:effectLst/>
                          <a:latin typeface="Calibri"/>
                          <a:cs typeface="Times New Roman"/>
                        </a:rPr>
                        <a:t>THINK – Stepping Stones to Road Safety</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00B0F0"/>
                          </a:solidFill>
                          <a:effectLst/>
                          <a:latin typeface="Calibri"/>
                          <a:cs typeface="Times New Roman"/>
                        </a:rPr>
                        <a:t>Healthy Eating and Table Manners </a:t>
                      </a:r>
                      <a:endParaRPr lang="en-GB" sz="1000" b="1" dirty="0">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latin typeface="Calibri"/>
                          <a:cs typeface="Times New Roman"/>
                        </a:rPr>
                        <a:t>I Like, You Like, We All Like! (M1 U3)</a:t>
                      </a:r>
                    </a:p>
                    <a:p>
                      <a:pPr marL="0" lvl="0" indent="0" algn="ctr">
                        <a:lnSpc>
                          <a:spcPct val="150000"/>
                        </a:lnSpc>
                        <a:spcAft>
                          <a:spcPts val="0"/>
                        </a:spcAft>
                        <a:buNone/>
                      </a:pPr>
                      <a:r>
                        <a:rPr lang="en-GB" sz="1000" b="1" dirty="0">
                          <a:solidFill>
                            <a:schemeClr val="accent6"/>
                          </a:solidFill>
                          <a:effectLst/>
                          <a:latin typeface="Calibri"/>
                          <a:cs typeface="Times New Roman"/>
                        </a:rPr>
                        <a:t>All the Feelings (M1 U3)</a:t>
                      </a:r>
                    </a:p>
                    <a:p>
                      <a:pPr marL="0" lvl="0" indent="0" algn="ctr">
                        <a:lnSpc>
                          <a:spcPct val="150000"/>
                        </a:lnSpc>
                        <a:spcAft>
                          <a:spcPts val="0"/>
                        </a:spcAft>
                        <a:buNone/>
                      </a:pPr>
                      <a:r>
                        <a:rPr lang="en-GB" sz="1000" b="1" dirty="0">
                          <a:solidFill>
                            <a:schemeClr val="accent6"/>
                          </a:solidFill>
                          <a:effectLst/>
                          <a:latin typeface="Calibri"/>
                          <a:cs typeface="Times New Roman"/>
                        </a:rPr>
                        <a:t>Let’s Get Real (M1 U3)</a:t>
                      </a:r>
                    </a:p>
                    <a:p>
                      <a:pPr marL="0" lvl="0" indent="0" algn="ctr">
                        <a:lnSpc>
                          <a:spcPct val="150000"/>
                        </a:lnSpc>
                        <a:spcAft>
                          <a:spcPts val="0"/>
                        </a:spcAft>
                        <a:buNone/>
                      </a:pPr>
                      <a:r>
                        <a:rPr lang="en-GB" sz="1000" b="1" dirty="0">
                          <a:solidFill>
                            <a:schemeClr val="accent6"/>
                          </a:solidFill>
                          <a:effectLst/>
                          <a:latin typeface="Calibri"/>
                          <a:cs typeface="Times New Roman"/>
                        </a:rPr>
                        <a:t>Growing Up (M1 U4)</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ED7D31"/>
                          </a:solidFill>
                          <a:effectLst/>
                          <a:latin typeface="Calibri"/>
                          <a:cs typeface="Times New Roman"/>
                        </a:rPr>
                        <a:t>Managing Online Information</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ED7D31"/>
                          </a:solidFill>
                          <a:effectLst/>
                          <a:latin typeface="Calibri"/>
                          <a:cs typeface="Times New Roman"/>
                        </a:rPr>
                        <a:t>Privacy and Security</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7030A0"/>
                          </a:solidFill>
                          <a:effectLst/>
                          <a:latin typeface="Calibri"/>
                          <a:cs typeface="Times New Roman"/>
                        </a:rPr>
                        <a:t>THINK – Be Bright, Be Seen</a:t>
                      </a:r>
                      <a:endParaRPr lang="en-GB" sz="1000" b="1" dirty="0">
                        <a:effectLst/>
                        <a:latin typeface="Calibri"/>
                        <a:cs typeface="Times New Roman"/>
                      </a:endParaRPr>
                    </a:p>
                    <a:p>
                      <a:pPr marL="457200" indent="0" algn="ctr">
                        <a:lnSpc>
                          <a:spcPct val="150000"/>
                        </a:lnSpc>
                        <a:spcAft>
                          <a:spcPts val="0"/>
                        </a:spcAft>
                        <a:buNone/>
                      </a:pPr>
                      <a:endParaRPr lang="en-GB" sz="1000" b="1">
                        <a:effectLst/>
                        <a:latin typeface="Calibri"/>
                        <a:cs typeface="Times New Roman"/>
                      </a:endParaRPr>
                    </a:p>
                    <a:p>
                      <a:pPr marL="0" indent="0" algn="ctr">
                        <a:lnSpc>
                          <a:spcPct val="150000"/>
                        </a:lnSpc>
                        <a:spcAft>
                          <a:spcPts val="0"/>
                        </a:spcAft>
                        <a:buNone/>
                      </a:pPr>
                      <a:endParaRPr lang="en-GB" sz="1000" b="1">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latin typeface="Calibri"/>
                          <a:cs typeface="Times New Roman"/>
                        </a:rPr>
                        <a:t>God is Love (M3 U1)</a:t>
                      </a:r>
                    </a:p>
                    <a:p>
                      <a:pPr marL="0" lvl="0" indent="0" algn="ctr">
                        <a:lnSpc>
                          <a:spcPct val="150000"/>
                        </a:lnSpc>
                        <a:spcAft>
                          <a:spcPts val="0"/>
                        </a:spcAft>
                        <a:buNone/>
                      </a:pPr>
                      <a:r>
                        <a:rPr lang="en-GB" sz="1000" b="1" dirty="0">
                          <a:solidFill>
                            <a:schemeClr val="accent6"/>
                          </a:solidFill>
                          <a:effectLst/>
                          <a:latin typeface="Calibri"/>
                          <a:cs typeface="Times New Roman"/>
                        </a:rPr>
                        <a:t>Loving God, Loving Others (M3 U1)</a:t>
                      </a:r>
                    </a:p>
                    <a:p>
                      <a:pPr marL="0" lvl="0" indent="0" algn="ctr">
                        <a:lnSpc>
                          <a:spcPct val="150000"/>
                        </a:lnSpc>
                        <a:spcAft>
                          <a:spcPts val="0"/>
                        </a:spcAft>
                        <a:buNone/>
                      </a:pPr>
                      <a:r>
                        <a:rPr lang="en-GB" sz="1000" b="1" dirty="0">
                          <a:solidFill>
                            <a:srgbClr val="FF0000"/>
                          </a:solidFill>
                          <a:effectLst/>
                          <a:latin typeface="Calibri"/>
                          <a:cs typeface="Times New Roman"/>
                        </a:rPr>
                        <a:t>Me, You, Us (M3 U2)</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ED7D31"/>
                          </a:solidFill>
                          <a:effectLst/>
                          <a:latin typeface="Calibri"/>
                          <a:cs typeface="Times New Roman"/>
                        </a:rPr>
                        <a:t>What is the Internet? </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ED7D31"/>
                          </a:solidFill>
                          <a:effectLst/>
                          <a:latin typeface="Calibri"/>
                          <a:cs typeface="Times New Roman"/>
                        </a:rPr>
                        <a:t>Playing Online</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ED7D31"/>
                          </a:solidFill>
                          <a:effectLst/>
                          <a:latin typeface="Calibri"/>
                          <a:cs typeface="Times New Roman"/>
                        </a:rPr>
                        <a:t>Copyright and Ownership</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7030A0"/>
                          </a:solidFill>
                          <a:effectLst/>
                          <a:latin typeface="Calibri"/>
                          <a:cs typeface="Times New Roman"/>
                        </a:rPr>
                        <a:t>THINK – Road Rangers </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0070C0"/>
                          </a:solidFill>
                          <a:effectLst/>
                          <a:latin typeface="Calibri"/>
                          <a:cs typeface="Times New Roman"/>
                        </a:rPr>
                        <a:t>NSPCC PANTS (Sexual Harassment)</a:t>
                      </a:r>
                      <a:endParaRPr lang="en-GB" sz="1000" b="1" dirty="0">
                        <a:effectLst/>
                        <a:latin typeface="Calibri"/>
                        <a:cs typeface="Times New Roman"/>
                      </a:endParaRPr>
                    </a:p>
                    <a:p>
                      <a:pPr marL="0" lvl="0" indent="0" algn="ctr">
                        <a:lnSpc>
                          <a:spcPct val="150000"/>
                        </a:lnSpc>
                        <a:spcAft>
                          <a:spcPts val="0"/>
                        </a:spcAft>
                        <a:buNone/>
                      </a:pPr>
                      <a:r>
                        <a:rPr lang="en-GB" sz="1000" b="1" dirty="0">
                          <a:solidFill>
                            <a:srgbClr val="00B0F0"/>
                          </a:solidFill>
                          <a:effectLst/>
                          <a:latin typeface="Calibri"/>
                          <a:cs typeface="Times New Roman"/>
                        </a:rPr>
                        <a:t>Being Safe in the Sun</a:t>
                      </a:r>
                      <a:endParaRPr lang="en-GB" sz="1000" b="1" dirty="0">
                        <a:effectLst/>
                        <a:latin typeface="Calibri"/>
                        <a:cs typeface="Times New Roman"/>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7836909"/>
                  </a:ext>
                </a:extLst>
              </a:tr>
              <a:tr h="1528905">
                <a:tc rowSpan="2">
                  <a:txBody>
                    <a:bodyPr/>
                    <a:lstStyle/>
                    <a:p>
                      <a:pPr algn="ctr"/>
                      <a:r>
                        <a:rPr lang="en-GB" sz="1000" b="1" kern="1200" dirty="0">
                          <a:solidFill>
                            <a:schemeClr val="dk1"/>
                          </a:solidFill>
                          <a:effectLst/>
                          <a:latin typeface="+mn-lt"/>
                          <a:ea typeface="+mn-ea"/>
                          <a:cs typeface="+mn-cs"/>
                        </a:rPr>
                        <a:t>KS1</a:t>
                      </a:r>
                    </a:p>
                  </a:txBody>
                  <a:tcPr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buNone/>
                      </a:pPr>
                      <a:r>
                        <a:rPr lang="en-GB" sz="1000" b="1" dirty="0">
                          <a:solidFill>
                            <a:schemeClr val="tx1"/>
                          </a:solidFill>
                        </a:rPr>
                        <a:t>Year 1 </a:t>
                      </a:r>
                    </a:p>
                  </a:txBody>
                  <a:tcP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a:solidFill>
                        <a:schemeClr val="accent6"/>
                      </a:solidFill>
                    </a:lnB>
                    <a:lnTlToBr w="0">
                      <a:noFill/>
                    </a:lnTlToBr>
                    <a:lnBlToTr w="0">
                      <a:noFill/>
                    </a:lnBlToTr>
                    <a:solidFill>
                      <a:schemeClr val="bg1">
                        <a:lumMod val="95000"/>
                      </a:schemeClr>
                    </a:solidFill>
                  </a:tcPr>
                </a:tc>
                <a:tc>
                  <a:txBody>
                    <a:bodyPr/>
                    <a:lstStyle/>
                    <a:p>
                      <a:pPr marL="0" lvl="0" indent="0" algn="ctr">
                        <a:lnSpc>
                          <a:spcPct val="150000"/>
                        </a:lnSpc>
                        <a:spcAft>
                          <a:spcPts val="0"/>
                        </a:spcAft>
                        <a:buNone/>
                      </a:pPr>
                      <a:r>
                        <a:rPr lang="en-GB" sz="1000" b="1" dirty="0">
                          <a:solidFill>
                            <a:schemeClr val="accent6"/>
                          </a:solidFill>
                          <a:effectLst/>
                          <a:latin typeface="Calibri"/>
                          <a:ea typeface="Calibri"/>
                          <a:cs typeface="Times New Roman"/>
                        </a:rPr>
                        <a:t>Online Safety (Computing)</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Story Sessions – Let the Children Come (M1 U1)</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God Loves You (M2 U1)</a:t>
                      </a:r>
                    </a:p>
                    <a:p>
                      <a:pPr marL="0" lvl="0" indent="0" algn="ctr">
                        <a:lnSpc>
                          <a:spcPct val="150000"/>
                        </a:lnSpc>
                        <a:spcAft>
                          <a:spcPts val="0"/>
                        </a:spcAft>
                        <a:buNone/>
                      </a:pPr>
                      <a:r>
                        <a:rPr lang="en-GB" sz="1000" b="1" dirty="0">
                          <a:solidFill>
                            <a:srgbClr val="FF0000"/>
                          </a:solidFill>
                          <a:effectLst/>
                          <a:latin typeface="Calibri"/>
                          <a:ea typeface="Calibri"/>
                          <a:cs typeface="Times New Roman"/>
                        </a:rPr>
                        <a:t>Special People  (M2 U2)</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Self-image and Online Identify</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D42CC8"/>
                          </a:solidFill>
                          <a:effectLst/>
                          <a:latin typeface="Calibri"/>
                          <a:ea typeface="Calibri"/>
                          <a:cs typeface="Times New Roman"/>
                        </a:rPr>
                        <a:t>Money Matters </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Dental Hygiene and Healthy Eating</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effectLst/>
                          <a:latin typeface="Calibri"/>
                          <a:ea typeface="Calibri"/>
                          <a:cs typeface="Times New Roman"/>
                        </a:rPr>
                        <a:t>Courtesy and Manners </a:t>
                      </a:r>
                      <a:endParaRPr lang="en-GB" sz="1000" b="1" dirty="0">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rgbClr val="FFC000"/>
                          </a:solidFill>
                          <a:effectLst/>
                          <a:latin typeface="Calibri"/>
                          <a:ea typeface="Calibri"/>
                          <a:cs typeface="Times New Roman"/>
                        </a:rPr>
                        <a:t>Treat Others Well</a:t>
                      </a:r>
                      <a:r>
                        <a:rPr lang="en-GB" sz="1000" b="1" dirty="0">
                          <a:effectLst/>
                          <a:latin typeface="Calibri"/>
                          <a:ea typeface="Calibri"/>
                          <a:cs typeface="Times New Roman"/>
                        </a:rPr>
                        <a:t>…</a:t>
                      </a:r>
                      <a:r>
                        <a:rPr lang="en-GB" sz="1000" b="1" dirty="0">
                          <a:solidFill>
                            <a:srgbClr val="FFC000"/>
                          </a:solidFill>
                          <a:effectLst/>
                          <a:latin typeface="Calibri"/>
                          <a:ea typeface="Calibri"/>
                          <a:cs typeface="Times New Roman"/>
                        </a:rPr>
                        <a:t>and Say Sorry (M2 U2)</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Real Life Online</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7030A0"/>
                          </a:solidFill>
                          <a:effectLst/>
                          <a:latin typeface="Calibri"/>
                          <a:ea typeface="Calibri"/>
                          <a:cs typeface="Times New Roman"/>
                        </a:rPr>
                        <a:t>Good and Bad Secrets (M2 U4)</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0070C0"/>
                          </a:solidFill>
                          <a:effectLst/>
                          <a:latin typeface="Calibri"/>
                          <a:ea typeface="Calibri"/>
                          <a:cs typeface="Times New Roman"/>
                        </a:rPr>
                        <a:t>Physical Contact M2 U4 </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Online Relationships</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Online Reputation</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D42CC8"/>
                          </a:solidFill>
                          <a:effectLst/>
                          <a:latin typeface="Calibri"/>
                          <a:ea typeface="Calibri"/>
                          <a:cs typeface="Times New Roman"/>
                        </a:rPr>
                        <a:t>Where Money Comes From</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D42CC8"/>
                          </a:solidFill>
                          <a:effectLst/>
                          <a:latin typeface="Calibri"/>
                          <a:ea typeface="Calibri"/>
                          <a:cs typeface="Times New Roman"/>
                        </a:rPr>
                        <a:t>Looking After Money</a:t>
                      </a:r>
                      <a:endParaRPr lang="en-GB" sz="10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latin typeface="Calibri"/>
                          <a:ea typeface="Calibri"/>
                          <a:cs typeface="Times New Roman"/>
                        </a:rPr>
                        <a:t>Harmful Substances (M2 U4)</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Can You Help Me? Part 1 and 2 (M2 U4)</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Three in One (M3 U1)</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Who is my Neighbour? (M3 U1)</a:t>
                      </a:r>
                      <a:endParaRPr lang="en-GB" sz="1000" b="1" dirty="0">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dirty="0">
                          <a:solidFill>
                            <a:srgbClr val="FF0000"/>
                          </a:solidFill>
                          <a:effectLst/>
                          <a:latin typeface="Calibri"/>
                          <a:ea typeface="Calibri"/>
                          <a:cs typeface="Times New Roman"/>
                        </a:rPr>
                        <a:t>The Communities We Live In (M3 U2)</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Online Bullying</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7030A0"/>
                          </a:solidFill>
                          <a:effectLst/>
                          <a:latin typeface="Calibri"/>
                          <a:ea typeface="Calibri"/>
                          <a:cs typeface="Times New Roman"/>
                        </a:rPr>
                        <a:t>THINK – Safety First</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0070C0"/>
                          </a:solidFill>
                          <a:effectLst/>
                          <a:latin typeface="Calibri"/>
                          <a:ea typeface="Calibri"/>
                          <a:cs typeface="Times New Roman"/>
                        </a:rPr>
                        <a:t>NSPCC PANTS (Sexual Harassment)</a:t>
                      </a:r>
                      <a:endParaRPr lang="en-GB" sz="1000" b="1" dirty="0">
                        <a:effectLst/>
                        <a:latin typeface="Calibri"/>
                        <a:ea typeface="Calibri"/>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6960317"/>
                  </a:ext>
                </a:extLst>
              </a:tr>
              <a:tr h="0">
                <a:tc vMerge="1">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DDFF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FFD5"/>
                    </a:solidFill>
                  </a:tcPr>
                </a:tc>
                <a:tc>
                  <a:txBody>
                    <a:bodyPr/>
                    <a:lstStyle/>
                    <a:p>
                      <a:pPr marL="0" lvl="0" indent="0" algn="ctr">
                        <a:lnSpc>
                          <a:spcPct val="107000"/>
                        </a:lnSpc>
                        <a:buFont typeface="Arial" panose="020B0604020202020204" pitchFamily="34" charset="0"/>
                        <a:buNone/>
                      </a:pPr>
                      <a:r>
                        <a:rPr lang="en-GB" sz="1000" b="1" dirty="0">
                          <a:solidFill>
                            <a:schemeClr val="tx1"/>
                          </a:solidFill>
                          <a:effectLst/>
                          <a:latin typeface="Calibri"/>
                          <a:ea typeface="Calibri"/>
                          <a:cs typeface="Times New Roman"/>
                        </a:rPr>
                        <a:t>Year 2</a:t>
                      </a:r>
                    </a:p>
                  </a:txBody>
                  <a:tcPr>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lumMod val="85000"/>
                      </a:schemeClr>
                    </a:solidFill>
                  </a:tcPr>
                </a:tc>
                <a:tc>
                  <a:txBody>
                    <a:bodyPr/>
                    <a:lstStyle/>
                    <a:p>
                      <a:pPr marL="0" lvl="0" indent="0" algn="ctr">
                        <a:lnSpc>
                          <a:spcPct val="150000"/>
                        </a:lnSpc>
                        <a:spcAft>
                          <a:spcPts val="0"/>
                        </a:spcAft>
                        <a:buNone/>
                      </a:pPr>
                      <a:r>
                        <a:rPr lang="en-GB" sz="1000" b="1" dirty="0">
                          <a:solidFill>
                            <a:schemeClr val="accent6"/>
                          </a:solidFill>
                          <a:effectLst/>
                          <a:latin typeface="Calibri"/>
                          <a:ea typeface="Calibri"/>
                          <a:cs typeface="Times New Roman"/>
                        </a:rPr>
                        <a:t>Online Safety (Computing)</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Story Sessions – Let the Children Come (M1 U1)</a:t>
                      </a:r>
                    </a:p>
                    <a:p>
                      <a:pPr marL="0" lvl="0" indent="0" algn="ctr">
                        <a:lnSpc>
                          <a:spcPct val="150000"/>
                        </a:lnSpc>
                        <a:spcAft>
                          <a:spcPts val="0"/>
                        </a:spcAft>
                        <a:buNone/>
                      </a:pPr>
                      <a:r>
                        <a:rPr lang="en-GB" sz="1000" b="1" dirty="0">
                          <a:solidFill>
                            <a:srgbClr val="FF0000"/>
                          </a:solidFill>
                          <a:effectLst/>
                          <a:latin typeface="Calibri"/>
                          <a:ea typeface="Calibri"/>
                          <a:cs typeface="Times New Roman"/>
                        </a:rPr>
                        <a:t>I am Unique (M1 U2)</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Girls and Boys (M1 U2)</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Clean and Healthy  (M1 U2)</a:t>
                      </a:r>
                      <a:endParaRPr lang="en-GB" sz="1000" b="1">
                        <a:effectLst/>
                        <a:latin typeface="Calibri"/>
                        <a:ea typeface="Calibri" panose="020F0502020204030204" pitchFamily="34" charset="0"/>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Managing Online Information</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Health, Wellbeing and Lifestyle</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D42CC8"/>
                          </a:solidFill>
                          <a:effectLst/>
                          <a:latin typeface="Calibri"/>
                          <a:ea typeface="Calibri"/>
                          <a:cs typeface="Times New Roman"/>
                        </a:rPr>
                        <a:t>Spend or Save</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Understanding Mental Health</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Healthy Eating </a:t>
                      </a:r>
                      <a:endParaRPr lang="en-GB" sz="1000" b="1">
                        <a:effectLst/>
                        <a:latin typeface="Calibri"/>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latin typeface="Calibri"/>
                          <a:ea typeface="Calibri"/>
                          <a:cs typeface="Times New Roman"/>
                        </a:rPr>
                        <a:t>Feelings, Likes and Dislikes (M1 </a:t>
                      </a:r>
                      <a:r>
                        <a:rPr lang="en-GB" sz="1000" b="1">
                          <a:solidFill>
                            <a:schemeClr val="accent6"/>
                          </a:solidFill>
                          <a:effectLst/>
                          <a:latin typeface="Calibri"/>
                          <a:ea typeface="Calibri"/>
                          <a:cs typeface="Times New Roman"/>
                        </a:rPr>
                        <a:t>U3)</a:t>
                      </a:r>
                    </a:p>
                    <a:p>
                      <a:pPr marL="0" lvl="0" indent="0" algn="ctr">
                        <a:lnSpc>
                          <a:spcPct val="150000"/>
                        </a:lnSpc>
                        <a:spcAft>
                          <a:spcPts val="0"/>
                        </a:spcAft>
                        <a:buNone/>
                      </a:pPr>
                      <a:r>
                        <a:rPr lang="en-GB" sz="1000" b="1" dirty="0">
                          <a:solidFill>
                            <a:srgbClr val="FFC000"/>
                          </a:solidFill>
                          <a:effectLst/>
                          <a:latin typeface="Calibri"/>
                          <a:ea typeface="Calibri"/>
                          <a:cs typeface="Times New Roman"/>
                        </a:rPr>
                        <a:t>Feeling Inside Out (M1 U2)</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Super Susie Gets Angry (M1 U2)</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The Cycle of Life (M1 U4)</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Beginnings and Ending</a:t>
                      </a:r>
                      <a:r>
                        <a:rPr lang="en-GB" sz="1000" b="1" dirty="0">
                          <a:solidFill>
                            <a:srgbClr val="92D050"/>
                          </a:solidFill>
                          <a:effectLst/>
                          <a:latin typeface="Calibri"/>
                          <a:ea typeface="Calibri"/>
                          <a:cs typeface="Times New Roman"/>
                        </a:rPr>
                        <a:t>s (M1 U4)</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0070C0"/>
                          </a:solidFill>
                          <a:effectLst/>
                          <a:latin typeface="Calibri"/>
                          <a:ea typeface="Calibri"/>
                          <a:cs typeface="Times New Roman"/>
                        </a:rPr>
                        <a:t>NSPCC PANTS (Sexual Harassment)</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Privacy and Security</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D42CC8"/>
                          </a:solidFill>
                          <a:effectLst/>
                          <a:latin typeface="Calibri"/>
                          <a:ea typeface="Calibri"/>
                          <a:cs typeface="Times New Roman"/>
                        </a:rPr>
                        <a:t>Want or Need</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Emotions and Feelings</a:t>
                      </a:r>
                      <a:endParaRPr lang="en-GB" sz="1000" b="1">
                        <a:effectLst/>
                        <a:latin typeface="Calibri" panose="020F0502020204030204" pitchFamily="34" charset="0"/>
                        <a:ea typeface="Calibri" panose="020F0502020204030204" pitchFamily="34" charset="0"/>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Mental Health Problems – Causes and Signs </a:t>
                      </a:r>
                      <a:endParaRPr lang="en-GB" sz="1000" b="1">
                        <a:effectLst/>
                        <a:latin typeface="Calibri" panose="020F0502020204030204" pitchFamily="34" charset="0"/>
                        <a:ea typeface="Calibri" panose="020F0502020204030204" pitchFamily="34" charset="0"/>
                        <a:cs typeface="Times New Roman"/>
                      </a:endParaRPr>
                    </a:p>
                  </a:txBody>
                  <a:tcPr marL="68580" marR="68580" marT="0" marB="0">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ctr">
                        <a:lnSpc>
                          <a:spcPct val="150000"/>
                        </a:lnSpc>
                        <a:spcAft>
                          <a:spcPts val="0"/>
                        </a:spcAft>
                        <a:buNone/>
                      </a:pPr>
                      <a:r>
                        <a:rPr lang="en-GB" sz="1000" b="1" dirty="0">
                          <a:solidFill>
                            <a:schemeClr val="accent6"/>
                          </a:solidFill>
                          <a:effectLst/>
                          <a:latin typeface="Calibri"/>
                          <a:ea typeface="Calibri"/>
                          <a:cs typeface="Times New Roman"/>
                        </a:rPr>
                        <a:t>God Loves You (M2 U1)</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Three in One (M3 U1)</a:t>
                      </a:r>
                    </a:p>
                    <a:p>
                      <a:pPr marL="0" lvl="0" indent="0" algn="ctr">
                        <a:lnSpc>
                          <a:spcPct val="150000"/>
                        </a:lnSpc>
                        <a:spcAft>
                          <a:spcPts val="0"/>
                        </a:spcAft>
                        <a:buNone/>
                      </a:pPr>
                      <a:r>
                        <a:rPr lang="en-GB" sz="1000" b="1" dirty="0">
                          <a:solidFill>
                            <a:schemeClr val="accent6"/>
                          </a:solidFill>
                          <a:effectLst/>
                          <a:latin typeface="Calibri"/>
                          <a:ea typeface="Calibri"/>
                          <a:cs typeface="Times New Roman"/>
                        </a:rPr>
                        <a:t>Who is my Neighbour? (M3 U1)</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FF0000"/>
                          </a:solidFill>
                          <a:effectLst/>
                          <a:latin typeface="Calibri"/>
                          <a:ea typeface="Calibri"/>
                          <a:cs typeface="Times New Roman"/>
                        </a:rPr>
                        <a:t>The Communities We Live In (M3 U2)</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ED7D31"/>
                          </a:solidFill>
                          <a:effectLst/>
                          <a:latin typeface="Calibri"/>
                          <a:ea typeface="Calibri"/>
                          <a:cs typeface="Times New Roman"/>
                        </a:rPr>
                        <a:t>Rules to Help Us (M2 U3)</a:t>
                      </a:r>
                    </a:p>
                    <a:p>
                      <a:pPr marL="0" lvl="0" indent="0" algn="ctr">
                        <a:lnSpc>
                          <a:spcPct val="150000"/>
                        </a:lnSpc>
                        <a:spcAft>
                          <a:spcPts val="0"/>
                        </a:spcAft>
                        <a:buNone/>
                      </a:pPr>
                      <a:r>
                        <a:rPr lang="en-GB" sz="1000" b="1" dirty="0">
                          <a:solidFill>
                            <a:srgbClr val="70CD5B"/>
                          </a:solidFill>
                          <a:effectLst/>
                          <a:latin typeface="Calibri"/>
                          <a:ea typeface="Calibri"/>
                          <a:cs typeface="Times New Roman"/>
                        </a:rPr>
                        <a:t>Real Life Online (M2 U3)</a:t>
                      </a:r>
                    </a:p>
                    <a:p>
                      <a:pPr marL="0" lvl="0" indent="0" algn="ctr">
                        <a:lnSpc>
                          <a:spcPct val="150000"/>
                        </a:lnSpc>
                        <a:spcAft>
                          <a:spcPts val="0"/>
                        </a:spcAft>
                        <a:buNone/>
                      </a:pPr>
                      <a:r>
                        <a:rPr lang="en-GB" sz="1000" b="1" dirty="0">
                          <a:solidFill>
                            <a:srgbClr val="ED7D31"/>
                          </a:solidFill>
                          <a:effectLst/>
                          <a:latin typeface="Calibri"/>
                          <a:ea typeface="Calibri"/>
                          <a:cs typeface="Times New Roman"/>
                        </a:rPr>
                        <a:t>Copyright and Ownership</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7030A0"/>
                          </a:solidFill>
                          <a:effectLst/>
                          <a:latin typeface="Calibri"/>
                          <a:ea typeface="Calibri"/>
                          <a:cs typeface="Times New Roman"/>
                        </a:rPr>
                        <a:t>THINK – Roads away from home</a:t>
                      </a:r>
                      <a:endParaRPr lang="en-GB" sz="1000" b="1" dirty="0">
                        <a:effectLst/>
                        <a:latin typeface="Calibri"/>
                        <a:ea typeface="Calibri"/>
                        <a:cs typeface="Times New Roman"/>
                      </a:endParaRPr>
                    </a:p>
                    <a:p>
                      <a:pPr marL="0" lvl="0" indent="0" algn="ctr">
                        <a:lnSpc>
                          <a:spcPct val="150000"/>
                        </a:lnSpc>
                        <a:spcAft>
                          <a:spcPts val="0"/>
                        </a:spcAft>
                        <a:buNone/>
                      </a:pPr>
                      <a:r>
                        <a:rPr lang="en-GB" sz="1000" b="1" dirty="0">
                          <a:solidFill>
                            <a:srgbClr val="7030A0"/>
                          </a:solidFill>
                          <a:effectLst/>
                          <a:latin typeface="Calibri"/>
                          <a:ea typeface="Calibri"/>
                          <a:cs typeface="Times New Roman"/>
                        </a:rPr>
                        <a:t>THINK – Road Safety Warriors </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D42CC8"/>
                          </a:solidFill>
                          <a:effectLst/>
                          <a:latin typeface="Calibri"/>
                          <a:ea typeface="Calibri"/>
                          <a:cs typeface="Times New Roman"/>
                        </a:rPr>
                        <a:t>Going Shopping </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Looking after our mental health</a:t>
                      </a:r>
                      <a:endParaRPr lang="en-GB" sz="1000" b="1">
                        <a:effectLst/>
                        <a:latin typeface="Calibri"/>
                        <a:ea typeface="Calibri"/>
                        <a:cs typeface="Times New Roman"/>
                      </a:endParaRPr>
                    </a:p>
                    <a:p>
                      <a:pPr marL="0" lvl="0" indent="0" algn="ctr">
                        <a:lnSpc>
                          <a:spcPct val="150000"/>
                        </a:lnSpc>
                        <a:spcAft>
                          <a:spcPts val="0"/>
                        </a:spcAft>
                        <a:buNone/>
                      </a:pPr>
                      <a:r>
                        <a:rPr lang="en-GB" sz="1000" b="1" dirty="0">
                          <a:solidFill>
                            <a:srgbClr val="00B0F0"/>
                          </a:solidFill>
                          <a:effectLst/>
                          <a:latin typeface="Calibri"/>
                          <a:ea typeface="Calibri"/>
                          <a:cs typeface="Times New Roman"/>
                        </a:rPr>
                        <a:t>Sun safety</a:t>
                      </a:r>
                      <a:endParaRPr lang="en-GB" sz="1000" b="1" dirty="0">
                        <a:effectLst/>
                        <a:latin typeface="Calibri"/>
                        <a:ea typeface="Calibri"/>
                        <a:cs typeface="Times New Roman"/>
                      </a:endParaRPr>
                    </a:p>
                  </a:txBody>
                  <a:tcPr marL="68580" marR="68580" marT="0" marB="0">
                    <a:lnL w="6350">
                      <a:solidFill>
                        <a:schemeClr val="accent6"/>
                      </a:solidFill>
                    </a:lnL>
                    <a:lnR w="6350" cap="flat" cmpd="sng" algn="ctr">
                      <a:solidFill>
                        <a:schemeClr val="accent6"/>
                      </a:solidFill>
                      <a:prstDash val="solid"/>
                      <a:round/>
                      <a:headEnd type="none" w="med" len="med"/>
                      <a:tailEnd type="none" w="med" len="med"/>
                    </a:lnR>
                    <a:lnT w="6350">
                      <a:solidFill>
                        <a:schemeClr val="accent6"/>
                      </a:solidFill>
                    </a:lnT>
                    <a:lnB w="6350" cap="flat" cmpd="sng" algn="ctr">
                      <a:solidFill>
                        <a:schemeClr val="accent6"/>
                      </a:solidFill>
                      <a:prstDash val="solid"/>
                      <a:round/>
                      <a:headEnd type="none" w="med" len="med"/>
                      <a:tailEnd type="none" w="med" len="med"/>
                    </a:lnB>
                    <a:lnTlToBr w="0">
                      <a:noFill/>
                    </a:lnTlToBr>
                    <a:lnBlToTr w="0">
                      <a:noFill/>
                    </a:lnBlToTr>
                    <a:solidFill>
                      <a:schemeClr val="bg1"/>
                    </a:solidFill>
                  </a:tcPr>
                </a:tc>
                <a:extLst>
                  <a:ext uri="{0D108BD9-81ED-4DB2-BD59-A6C34878D82A}">
                    <a16:rowId xmlns:a16="http://schemas.microsoft.com/office/drawing/2014/main" val="4095731278"/>
                  </a:ext>
                </a:extLst>
              </a:tr>
            </a:tbl>
          </a:graphicData>
        </a:graphic>
      </p:graphicFrame>
    </p:spTree>
    <p:extLst>
      <p:ext uri="{BB962C8B-B14F-4D97-AF65-F5344CB8AC3E}">
        <p14:creationId xmlns:p14="http://schemas.microsoft.com/office/powerpoint/2010/main" val="40239148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E138019D1DD34285BD248F6F99EC73" ma:contentTypeVersion="18" ma:contentTypeDescription="Create a new document." ma:contentTypeScope="" ma:versionID="ebdf4ec903daea60b6b2965dc4283f91">
  <xsd:schema xmlns:xsd="http://www.w3.org/2001/XMLSchema" xmlns:xs="http://www.w3.org/2001/XMLSchema" xmlns:p="http://schemas.microsoft.com/office/2006/metadata/properties" xmlns:ns2="abd140b6-e72b-4e00-bed6-8599c4639f4d" xmlns:ns3="2c336059-4aee-499d-83b7-eb9cfe369661" targetNamespace="http://schemas.microsoft.com/office/2006/metadata/properties" ma:root="true" ma:fieldsID="a1c5888b8332962a0e0065952b359b8c" ns2:_="" ns3:_="">
    <xsd:import namespace="abd140b6-e72b-4e00-bed6-8599c4639f4d"/>
    <xsd:import namespace="2c336059-4aee-499d-83b7-eb9cfe3696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140b6-e72b-4e00-bed6-8599c4639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336059-4aee-499d-83b7-eb9cfe3696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cfbc00-0d8b-4bb6-b211-2abe3093370a}" ma:internalName="TaxCatchAll" ma:showField="CatchAllData" ma:web="2c336059-4aee-499d-83b7-eb9cfe369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bd140b6-e72b-4e00-bed6-8599c4639f4d">
      <Terms xmlns="http://schemas.microsoft.com/office/infopath/2007/PartnerControls"/>
    </lcf76f155ced4ddcb4097134ff3c332f>
    <TaxCatchAll xmlns="2c336059-4aee-499d-83b7-eb9cfe369661" xsi:nil="true"/>
    <SharedWithUsers xmlns="2c336059-4aee-499d-83b7-eb9cfe369661">
      <UserInfo>
        <DisplayName/>
        <AccountId xsi:nil="true"/>
        <AccountType/>
      </UserInfo>
    </SharedWithUsers>
    <MediaLengthInSeconds xmlns="abd140b6-e72b-4e00-bed6-8599c4639f4d" xsi:nil="true"/>
  </documentManagement>
</p:properties>
</file>

<file path=customXml/itemProps1.xml><?xml version="1.0" encoding="utf-8"?>
<ds:datastoreItem xmlns:ds="http://schemas.openxmlformats.org/officeDocument/2006/customXml" ds:itemID="{8D2D339E-4648-4D5F-917D-C0B0810E27D0}">
  <ds:schemaRefs>
    <ds:schemaRef ds:uri="2c336059-4aee-499d-83b7-eb9cfe369661"/>
    <ds:schemaRef ds:uri="abd140b6-e72b-4e00-bed6-8599c4639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0EA45F-09A3-4C71-9C17-4728BB59C581}">
  <ds:schemaRefs>
    <ds:schemaRef ds:uri="http://schemas.microsoft.com/sharepoint/v3/contenttype/forms"/>
  </ds:schemaRefs>
</ds:datastoreItem>
</file>

<file path=customXml/itemProps3.xml><?xml version="1.0" encoding="utf-8"?>
<ds:datastoreItem xmlns:ds="http://schemas.openxmlformats.org/officeDocument/2006/customXml" ds:itemID="{0E7291F4-3B76-4443-891B-AC9BC2940CBF}">
  <ds:schemaRefs>
    <ds:schemaRef ds:uri="2c336059-4aee-499d-83b7-eb9cfe369661"/>
    <ds:schemaRef ds:uri="abd140b6-e72b-4e00-bed6-8599c4639f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Custom</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revision>21</cp:revision>
  <cp:lastPrinted>2025-03-13T12:07:02Z</cp:lastPrinted>
  <dcterms:created xsi:type="dcterms:W3CDTF">2023-09-18T13:33:59Z</dcterms:created>
  <dcterms:modified xsi:type="dcterms:W3CDTF">2025-03-14T13:19:07Z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0x01010089E138019D1DD34285BD248F6F99EC73</vt:lpwstr>
  </property>
  <property fmtid="{D5CDD505-2E9C-101B-9397-08002B2CF9AE}" pid="3" name="MediaServiceImageTags">
    <vt:lpwstr/>
  </property>
  <property fmtid="{D5CDD505-2E9C-101B-9397-08002B2CF9AE}" pid="4" name="Order">
    <vt:r8>147900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