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9" r:id="rId6"/>
    <p:sldId id="268" r:id="rId7"/>
    <p:sldId id="257" r:id="rId8"/>
    <p:sldId id="261" r:id="rId9"/>
    <p:sldId id="263" r:id="rId10"/>
    <p:sldId id="260" r:id="rId11"/>
    <p:sldId id="259" r:id="rId12"/>
    <p:sldId id="258" r:id="rId13"/>
    <p:sldId id="265" r:id="rId14"/>
    <p:sldId id="264" r:id="rId15"/>
    <p:sldId id="267" r:id="rId16"/>
    <p:sldId id="266"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B2942-29FE-18FB-9BEC-70E15E96CA4C}" v="4" dt="2021-06-15T11:03:40.673"/>
    <p1510:client id="{2BCC8BB1-3A15-7984-4EDE-50DF36AB6580}" v="800" dt="2021-05-31T09:59:15.705"/>
    <p1510:client id="{827F1513-A6A9-58F6-F176-6BD46547AFB7}" v="2853" dt="2020-03-26T16:14:09.130"/>
    <p1510:client id="{9C789BB0-805B-50AA-C5D0-DAEEF474057D}" v="154" dt="2020-03-26T16:24:53.257"/>
    <p1510:client id="{A9794B46-9CA8-8A7F-A0DD-130FCBBEE1EE}" v="11" dt="2021-05-31T09:44:3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 S" userId="S::sphi@stbernards.southend.sch.uk::6194e656-d713-4fd5-b005-985dc231411f" providerId="AD" clId="Web-{A9794B46-9CA8-8A7F-A0DD-130FCBBEE1EE}"/>
    <pc:docChg chg="modSld">
      <pc:chgData name="Phillips S" userId="S::sphi@stbernards.southend.sch.uk::6194e656-d713-4fd5-b005-985dc231411f" providerId="AD" clId="Web-{A9794B46-9CA8-8A7F-A0DD-130FCBBEE1EE}" dt="2021-05-31T09:44:33.528" v="5" actId="14100"/>
      <pc:docMkLst>
        <pc:docMk/>
      </pc:docMkLst>
      <pc:sldChg chg="modSp">
        <pc:chgData name="Phillips S" userId="S::sphi@stbernards.southend.sch.uk::6194e656-d713-4fd5-b005-985dc231411f" providerId="AD" clId="Web-{A9794B46-9CA8-8A7F-A0DD-130FCBBEE1EE}" dt="2021-05-31T09:44:33.528" v="5" actId="14100"/>
        <pc:sldMkLst>
          <pc:docMk/>
          <pc:sldMk cId="109857222" sldId="256"/>
        </pc:sldMkLst>
        <pc:spChg chg="mod">
          <ac:chgData name="Phillips S" userId="S::sphi@stbernards.southend.sch.uk::6194e656-d713-4fd5-b005-985dc231411f" providerId="AD" clId="Web-{A9794B46-9CA8-8A7F-A0DD-130FCBBEE1EE}" dt="2021-05-31T09:44:33.528" v="5" actId="14100"/>
          <ac:spMkLst>
            <pc:docMk/>
            <pc:sldMk cId="109857222" sldId="256"/>
            <ac:spMk id="3" creationId="{00000000-0000-0000-0000-000000000000}"/>
          </ac:spMkLst>
        </pc:spChg>
      </pc:sldChg>
    </pc:docChg>
  </pc:docChgLst>
  <pc:docChgLst>
    <pc:chgData name="Barrett-Porter L" userId="S::lab@stbernards.southend.sch.uk::ea5daff4-2075-45a7-be44-fe405d67f082" providerId="AD" clId="Web-{08BB2942-29FE-18FB-9BEC-70E15E96CA4C}"/>
    <pc:docChg chg="modSld">
      <pc:chgData name="Barrett-Porter L" userId="S::lab@stbernards.southend.sch.uk::ea5daff4-2075-45a7-be44-fe405d67f082" providerId="AD" clId="Web-{08BB2942-29FE-18FB-9BEC-70E15E96CA4C}" dt="2021-06-15T11:03:40.657" v="1" actId="20577"/>
      <pc:docMkLst>
        <pc:docMk/>
      </pc:docMkLst>
      <pc:sldChg chg="modSp">
        <pc:chgData name="Barrett-Porter L" userId="S::lab@stbernards.southend.sch.uk::ea5daff4-2075-45a7-be44-fe405d67f082" providerId="AD" clId="Web-{08BB2942-29FE-18FB-9BEC-70E15E96CA4C}" dt="2021-06-15T11:03:40.657" v="1" actId="20577"/>
        <pc:sldMkLst>
          <pc:docMk/>
          <pc:sldMk cId="3491841278" sldId="269"/>
        </pc:sldMkLst>
        <pc:spChg chg="mod">
          <ac:chgData name="Barrett-Porter L" userId="S::lab@stbernards.southend.sch.uk::ea5daff4-2075-45a7-be44-fe405d67f082" providerId="AD" clId="Web-{08BB2942-29FE-18FB-9BEC-70E15E96CA4C}" dt="2021-06-15T11:03:40.657" v="1" actId="20577"/>
          <ac:spMkLst>
            <pc:docMk/>
            <pc:sldMk cId="3491841278" sldId="269"/>
            <ac:spMk id="3" creationId="{57B0C24B-F1FC-4573-B46A-BCAD526DC6BB}"/>
          </ac:spMkLst>
        </pc:spChg>
      </pc:sldChg>
    </pc:docChg>
  </pc:docChgLst>
  <pc:docChgLst>
    <pc:chgData name="Phillips S" userId="S::sphi@stbernards.southend.sch.uk::6194e656-d713-4fd5-b005-985dc231411f" providerId="AD" clId="Web-{2BCC8BB1-3A15-7984-4EDE-50DF36AB6580}"/>
    <pc:docChg chg="addSld modSld">
      <pc:chgData name="Phillips S" userId="S::sphi@stbernards.southend.sch.uk::6194e656-d713-4fd5-b005-985dc231411f" providerId="AD" clId="Web-{2BCC8BB1-3A15-7984-4EDE-50DF36AB6580}" dt="2021-05-31T09:59:15.705" v="422" actId="20577"/>
      <pc:docMkLst>
        <pc:docMk/>
      </pc:docMkLst>
      <pc:sldChg chg="modSp">
        <pc:chgData name="Phillips S" userId="S::sphi@stbernards.southend.sch.uk::6194e656-d713-4fd5-b005-985dc231411f" providerId="AD" clId="Web-{2BCC8BB1-3A15-7984-4EDE-50DF36AB6580}" dt="2021-05-31T09:54:15.416" v="303" actId="1076"/>
        <pc:sldMkLst>
          <pc:docMk/>
          <pc:sldMk cId="109857222" sldId="256"/>
        </pc:sldMkLst>
        <pc:spChg chg="mod">
          <ac:chgData name="Phillips S" userId="S::sphi@stbernards.southend.sch.uk::6194e656-d713-4fd5-b005-985dc231411f" providerId="AD" clId="Web-{2BCC8BB1-3A15-7984-4EDE-50DF36AB6580}" dt="2021-05-31T09:54:15.416" v="303" actId="1076"/>
          <ac:spMkLst>
            <pc:docMk/>
            <pc:sldMk cId="109857222" sldId="256"/>
            <ac:spMk id="2" creationId="{00000000-0000-0000-0000-000000000000}"/>
          </ac:spMkLst>
        </pc:spChg>
        <pc:spChg chg="mod">
          <ac:chgData name="Phillips S" userId="S::sphi@stbernards.southend.sch.uk::6194e656-d713-4fd5-b005-985dc231411f" providerId="AD" clId="Web-{2BCC8BB1-3A15-7984-4EDE-50DF36AB6580}" dt="2021-05-31T09:54:11.101" v="302" actId="1076"/>
          <ac:spMkLst>
            <pc:docMk/>
            <pc:sldMk cId="109857222" sldId="256"/>
            <ac:spMk id="3" creationId="{00000000-0000-0000-0000-000000000000}"/>
          </ac:spMkLst>
        </pc:spChg>
      </pc:sldChg>
      <pc:sldChg chg="modSp">
        <pc:chgData name="Phillips S" userId="S::sphi@stbernards.southend.sch.uk::6194e656-d713-4fd5-b005-985dc231411f" providerId="AD" clId="Web-{2BCC8BB1-3A15-7984-4EDE-50DF36AB6580}" dt="2021-05-31T09:55:11.527" v="330" actId="20577"/>
        <pc:sldMkLst>
          <pc:docMk/>
          <pc:sldMk cId="2044479045" sldId="257"/>
        </pc:sldMkLst>
        <pc:spChg chg="mod">
          <ac:chgData name="Phillips S" userId="S::sphi@stbernards.southend.sch.uk::6194e656-d713-4fd5-b005-985dc231411f" providerId="AD" clId="Web-{2BCC8BB1-3A15-7984-4EDE-50DF36AB6580}" dt="2021-05-31T09:55:11.527" v="330" actId="20577"/>
          <ac:spMkLst>
            <pc:docMk/>
            <pc:sldMk cId="2044479045" sldId="257"/>
            <ac:spMk id="3" creationId="{D586BF50-FCF1-4A73-BA1D-09CAC7C97E3E}"/>
          </ac:spMkLst>
        </pc:spChg>
      </pc:sldChg>
      <pc:sldChg chg="modSp">
        <pc:chgData name="Phillips S" userId="S::sphi@stbernards.southend.sch.uk::6194e656-d713-4fd5-b005-985dc231411f" providerId="AD" clId="Web-{2BCC8BB1-3A15-7984-4EDE-50DF36AB6580}" dt="2021-05-31T09:56:16.138" v="334" actId="20577"/>
        <pc:sldMkLst>
          <pc:docMk/>
          <pc:sldMk cId="2333143023" sldId="258"/>
        </pc:sldMkLst>
        <pc:spChg chg="mod">
          <ac:chgData name="Phillips S" userId="S::sphi@stbernards.southend.sch.uk::6194e656-d713-4fd5-b005-985dc231411f" providerId="AD" clId="Web-{2BCC8BB1-3A15-7984-4EDE-50DF36AB6580}" dt="2021-05-31T09:56:16.138" v="334" actId="20577"/>
          <ac:spMkLst>
            <pc:docMk/>
            <pc:sldMk cId="2333143023" sldId="258"/>
            <ac:spMk id="3" creationId="{27666CE5-C176-4689-A238-E2DB788E4FB9}"/>
          </ac:spMkLst>
        </pc:spChg>
      </pc:sldChg>
      <pc:sldChg chg="modSp">
        <pc:chgData name="Phillips S" userId="S::sphi@stbernards.southend.sch.uk::6194e656-d713-4fd5-b005-985dc231411f" providerId="AD" clId="Web-{2BCC8BB1-3A15-7984-4EDE-50DF36AB6580}" dt="2021-05-31T09:59:15.705" v="422" actId="20577"/>
        <pc:sldMkLst>
          <pc:docMk/>
          <pc:sldMk cId="186958713" sldId="259"/>
        </pc:sldMkLst>
        <pc:spChg chg="mod">
          <ac:chgData name="Phillips S" userId="S::sphi@stbernards.southend.sch.uk::6194e656-d713-4fd5-b005-985dc231411f" providerId="AD" clId="Web-{2BCC8BB1-3A15-7984-4EDE-50DF36AB6580}" dt="2021-05-31T09:59:15.705" v="422" actId="20577"/>
          <ac:spMkLst>
            <pc:docMk/>
            <pc:sldMk cId="186958713" sldId="259"/>
            <ac:spMk id="4" creationId="{9031956C-CB6F-48CC-B51D-8945F9C65980}"/>
          </ac:spMkLst>
        </pc:spChg>
      </pc:sldChg>
      <pc:sldChg chg="modSp">
        <pc:chgData name="Phillips S" userId="S::sphi@stbernards.southend.sch.uk::6194e656-d713-4fd5-b005-985dc231411f" providerId="AD" clId="Web-{2BCC8BB1-3A15-7984-4EDE-50DF36AB6580}" dt="2021-05-31T09:55:22.746" v="332" actId="14100"/>
        <pc:sldMkLst>
          <pc:docMk/>
          <pc:sldMk cId="1189165015" sldId="263"/>
        </pc:sldMkLst>
        <pc:spChg chg="mod">
          <ac:chgData name="Phillips S" userId="S::sphi@stbernards.southend.sch.uk::6194e656-d713-4fd5-b005-985dc231411f" providerId="AD" clId="Web-{2BCC8BB1-3A15-7984-4EDE-50DF36AB6580}" dt="2021-05-31T09:55:22.746" v="332" actId="14100"/>
          <ac:spMkLst>
            <pc:docMk/>
            <pc:sldMk cId="1189165015" sldId="263"/>
            <ac:spMk id="5" creationId="{728504AD-5B36-4D23-88C9-5F3D103D4735}"/>
          </ac:spMkLst>
        </pc:spChg>
      </pc:sldChg>
      <pc:sldChg chg="modSp new">
        <pc:chgData name="Phillips S" userId="S::sphi@stbernards.southend.sch.uk::6194e656-d713-4fd5-b005-985dc231411f" providerId="AD" clId="Web-{2BCC8BB1-3A15-7984-4EDE-50DF36AB6580}" dt="2021-05-31T09:55:01.261" v="328" actId="20577"/>
        <pc:sldMkLst>
          <pc:docMk/>
          <pc:sldMk cId="3491841278" sldId="269"/>
        </pc:sldMkLst>
        <pc:spChg chg="mod">
          <ac:chgData name="Phillips S" userId="S::sphi@stbernards.southend.sch.uk::6194e656-d713-4fd5-b005-985dc231411f" providerId="AD" clId="Web-{2BCC8BB1-3A15-7984-4EDE-50DF36AB6580}" dt="2021-05-31T09:54:31.464" v="317" actId="1076"/>
          <ac:spMkLst>
            <pc:docMk/>
            <pc:sldMk cId="3491841278" sldId="269"/>
            <ac:spMk id="2" creationId="{F5F48162-E861-4303-BC93-3E27FF58944F}"/>
          </ac:spMkLst>
        </pc:spChg>
        <pc:spChg chg="mod">
          <ac:chgData name="Phillips S" userId="S::sphi@stbernards.southend.sch.uk::6194e656-d713-4fd5-b005-985dc231411f" providerId="AD" clId="Web-{2BCC8BB1-3A15-7984-4EDE-50DF36AB6580}" dt="2021-05-31T09:55:01.261" v="328" actId="20577"/>
          <ac:spMkLst>
            <pc:docMk/>
            <pc:sldMk cId="3491841278" sldId="269"/>
            <ac:spMk id="3" creationId="{57B0C24B-F1FC-4573-B46A-BCAD526DC6BB}"/>
          </ac:spMkLst>
        </pc:spChg>
      </pc:sldChg>
    </pc:docChg>
  </pc:docChgLst>
  <pc:docChgLst>
    <pc:chgData name="Phillips S" userId="S::sphi@stbernards.southend.sch.uk::6194e656-d713-4fd5-b005-985dc231411f" providerId="AD" clId="Web-{9C789BB0-805B-50AA-C5D0-DAEEF474057D}"/>
    <pc:docChg chg="addSld modSld">
      <pc:chgData name="Phillips S" userId="S::sphi@stbernards.southend.sch.uk::6194e656-d713-4fd5-b005-985dc231411f" providerId="AD" clId="Web-{9C789BB0-805B-50AA-C5D0-DAEEF474057D}" dt="2020-03-26T16:24:53.257" v="152" actId="1076"/>
      <pc:docMkLst>
        <pc:docMk/>
      </pc:docMkLst>
      <pc:sldChg chg="modSp">
        <pc:chgData name="Phillips S" userId="S::sphi@stbernards.southend.sch.uk::6194e656-d713-4fd5-b005-985dc231411f" providerId="AD" clId="Web-{9C789BB0-805B-50AA-C5D0-DAEEF474057D}" dt="2020-03-26T16:24:13.772" v="139" actId="20577"/>
        <pc:sldMkLst>
          <pc:docMk/>
          <pc:sldMk cId="2044479045" sldId="257"/>
        </pc:sldMkLst>
        <pc:spChg chg="mod">
          <ac:chgData name="Phillips S" userId="S::sphi@stbernards.southend.sch.uk::6194e656-d713-4fd5-b005-985dc231411f" providerId="AD" clId="Web-{9C789BB0-805B-50AA-C5D0-DAEEF474057D}" dt="2020-03-26T16:24:13.772" v="139" actId="20577"/>
          <ac:spMkLst>
            <pc:docMk/>
            <pc:sldMk cId="2044479045" sldId="257"/>
            <ac:spMk id="2" creationId="{928D2F8D-FA9E-422B-A5D9-0A332D60EE6B}"/>
          </ac:spMkLst>
        </pc:spChg>
        <pc:spChg chg="mod">
          <ac:chgData name="Phillips S" userId="S::sphi@stbernards.southend.sch.uk::6194e656-d713-4fd5-b005-985dc231411f" providerId="AD" clId="Web-{9C789BB0-805B-50AA-C5D0-DAEEF474057D}" dt="2020-03-26T16:23:55.006" v="135" actId="1076"/>
          <ac:spMkLst>
            <pc:docMk/>
            <pc:sldMk cId="2044479045" sldId="257"/>
            <ac:spMk id="3" creationId="{D586BF50-FCF1-4A73-BA1D-09CAC7C97E3E}"/>
          </ac:spMkLst>
        </pc:spChg>
      </pc:sldChg>
      <pc:sldChg chg="modSp">
        <pc:chgData name="Phillips S" userId="S::sphi@stbernards.southend.sch.uk::6194e656-d713-4fd5-b005-985dc231411f" providerId="AD" clId="Web-{9C789BB0-805B-50AA-C5D0-DAEEF474057D}" dt="2020-03-26T16:24:53.257" v="152" actId="1076"/>
        <pc:sldMkLst>
          <pc:docMk/>
          <pc:sldMk cId="3446825397" sldId="261"/>
        </pc:sldMkLst>
        <pc:spChg chg="mod">
          <ac:chgData name="Phillips S" userId="S::sphi@stbernards.southend.sch.uk::6194e656-d713-4fd5-b005-985dc231411f" providerId="AD" clId="Web-{9C789BB0-805B-50AA-C5D0-DAEEF474057D}" dt="2020-03-26T16:24:53.257" v="152" actId="1076"/>
          <ac:spMkLst>
            <pc:docMk/>
            <pc:sldMk cId="3446825397" sldId="261"/>
            <ac:spMk id="8" creationId="{FD78B193-FF1C-42AB-BA24-93CCD497858C}"/>
          </ac:spMkLst>
        </pc:spChg>
      </pc:sldChg>
      <pc:sldChg chg="addSp delSp modSp new mod setBg">
        <pc:chgData name="Phillips S" userId="S::sphi@stbernards.southend.sch.uk::6194e656-d713-4fd5-b005-985dc231411f" providerId="AD" clId="Web-{9C789BB0-805B-50AA-C5D0-DAEEF474057D}" dt="2020-03-26T16:21:52.474" v="26"/>
        <pc:sldMkLst>
          <pc:docMk/>
          <pc:sldMk cId="1595537120" sldId="268"/>
        </pc:sldMkLst>
        <pc:spChg chg="del mod">
          <ac:chgData name="Phillips S" userId="S::sphi@stbernards.southend.sch.uk::6194e656-d713-4fd5-b005-985dc231411f" providerId="AD" clId="Web-{9C789BB0-805B-50AA-C5D0-DAEEF474057D}" dt="2020-03-26T16:21:52.474" v="26"/>
          <ac:spMkLst>
            <pc:docMk/>
            <pc:sldMk cId="1595537120" sldId="268"/>
            <ac:spMk id="2" creationId="{3C02B535-0FD6-4F77-B685-691B0A1A6043}"/>
          </ac:spMkLst>
        </pc:spChg>
        <pc:spChg chg="mod ord">
          <ac:chgData name="Phillips S" userId="S::sphi@stbernards.southend.sch.uk::6194e656-d713-4fd5-b005-985dc231411f" providerId="AD" clId="Web-{9C789BB0-805B-50AA-C5D0-DAEEF474057D}" dt="2020-03-26T16:21:36.927" v="24" actId="1076"/>
          <ac:spMkLst>
            <pc:docMk/>
            <pc:sldMk cId="1595537120" sldId="268"/>
            <ac:spMk id="3" creationId="{89AACE20-1F07-4E87-B809-CC266989A607}"/>
          </ac:spMkLst>
        </pc:spChg>
        <pc:spChg chg="add">
          <ac:chgData name="Phillips S" userId="S::sphi@stbernards.southend.sch.uk::6194e656-d713-4fd5-b005-985dc231411f" providerId="AD" clId="Web-{9C789BB0-805B-50AA-C5D0-DAEEF474057D}" dt="2020-03-26T16:21:16.224" v="17"/>
          <ac:spMkLst>
            <pc:docMk/>
            <pc:sldMk cId="1595537120" sldId="268"/>
            <ac:spMk id="9" creationId="{1557A916-FDD1-44A1-A7A1-70009FD6BE46}"/>
          </ac:spMkLst>
        </pc:spChg>
        <pc:picChg chg="add mod">
          <ac:chgData name="Phillips S" userId="S::sphi@stbernards.southend.sch.uk::6194e656-d713-4fd5-b005-985dc231411f" providerId="AD" clId="Web-{9C789BB0-805B-50AA-C5D0-DAEEF474057D}" dt="2020-03-26T16:21:16.224" v="17"/>
          <ac:picMkLst>
            <pc:docMk/>
            <pc:sldMk cId="1595537120" sldId="268"/>
            <ac:picMk id="4" creationId="{151EFFE8-FD05-4281-AB96-1D819E985B5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225" y="103188"/>
            <a:ext cx="9144000" cy="2387600"/>
          </a:xfrm>
        </p:spPr>
        <p:txBody>
          <a:bodyPr>
            <a:normAutofit/>
          </a:bodyPr>
          <a:lstStyle/>
          <a:p>
            <a:r>
              <a:rPr lang="en-GB" sz="4400">
                <a:ea typeface="+mj-lt"/>
                <a:cs typeface="+mj-lt"/>
              </a:rPr>
              <a:t>Year 11 Home Study </a:t>
            </a:r>
            <a:endParaRPr lang="en-US" sz="4400">
              <a:cs typeface="Calibri Light"/>
            </a:endParaRPr>
          </a:p>
        </p:txBody>
      </p:sp>
      <p:sp>
        <p:nvSpPr>
          <p:cNvPr id="3" name="Subtitle 2"/>
          <p:cNvSpPr>
            <a:spLocks noGrp="1"/>
          </p:cNvSpPr>
          <p:nvPr>
            <p:ph type="subTitle" idx="1"/>
          </p:nvPr>
        </p:nvSpPr>
        <p:spPr>
          <a:xfrm>
            <a:off x="1228725" y="2401888"/>
            <a:ext cx="9144000" cy="4665662"/>
          </a:xfrm>
        </p:spPr>
        <p:txBody>
          <a:bodyPr vert="horz" lIns="91440" tIns="45720" rIns="91440" bIns="45720" rtlCol="0" anchor="t">
            <a:normAutofit/>
          </a:bodyPr>
          <a:lstStyle/>
          <a:p>
            <a:endParaRPr lang="en-GB" i="1">
              <a:ea typeface="+mn-lt"/>
              <a:cs typeface="+mn-lt"/>
            </a:endParaRPr>
          </a:p>
          <a:p>
            <a:endParaRPr lang="en-GB" i="1">
              <a:ea typeface="+mn-lt"/>
              <a:cs typeface="+mn-lt"/>
            </a:endParaRPr>
          </a:p>
          <a:p>
            <a:r>
              <a:rPr lang="en-GB" i="1">
                <a:ea typeface="+mn-lt"/>
                <a:cs typeface="+mn-lt"/>
              </a:rPr>
              <a:t>For students interested in potentially studying A-Level English Literature</a:t>
            </a:r>
            <a:endParaRPr lang="en-US">
              <a:cs typeface="Calibri" panose="020F0502020204030204"/>
            </a:endParaRPr>
          </a:p>
          <a:p>
            <a:endParaRPr lang="en-GB" b="1" i="1">
              <a:cs typeface="Calibri"/>
            </a:endParaRPr>
          </a:p>
          <a:p>
            <a:endParaRPr lang="en-GB" b="1" i="1">
              <a:cs typeface="Calibri"/>
            </a:endParaRPr>
          </a:p>
          <a:p>
            <a:endParaRPr lang="en-GB" b="1" i="1">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22F1-5DDA-43C7-890B-AA62F66B7544}"/>
              </a:ext>
            </a:extLst>
          </p:cNvPr>
          <p:cNvSpPr>
            <a:spLocks noGrp="1"/>
          </p:cNvSpPr>
          <p:nvPr>
            <p:ph type="title"/>
          </p:nvPr>
        </p:nvSpPr>
        <p:spPr/>
        <p:txBody>
          <a:bodyPr/>
          <a:lstStyle/>
          <a:p>
            <a:r>
              <a:rPr lang="en-GB" sz="2800" b="1">
                <a:solidFill>
                  <a:srgbClr val="FF0000"/>
                </a:solidFill>
                <a:ea typeface="+mj-lt"/>
                <a:cs typeface="+mj-lt"/>
              </a:rPr>
              <a:t>Summary of </a:t>
            </a:r>
            <a:r>
              <a:rPr lang="en-GB" sz="2800" b="1" i="1">
                <a:solidFill>
                  <a:srgbClr val="FF0000"/>
                </a:solidFill>
                <a:ea typeface="+mj-lt"/>
                <a:cs typeface="+mj-lt"/>
              </a:rPr>
              <a:t>In an Artist’s Studio </a:t>
            </a:r>
            <a:endParaRPr lang="en-US" sz="2800" b="1">
              <a:solidFill>
                <a:srgbClr val="FF0000"/>
              </a:solidFill>
            </a:endParaRPr>
          </a:p>
        </p:txBody>
      </p:sp>
      <p:sp>
        <p:nvSpPr>
          <p:cNvPr id="3" name="Content Placeholder 2">
            <a:extLst>
              <a:ext uri="{FF2B5EF4-FFF2-40B4-BE49-F238E27FC236}">
                <a16:creationId xmlns:a16="http://schemas.microsoft.com/office/drawing/2014/main" id="{FF7A22A1-1B3D-4829-BA74-E49C4EA4B7E9}"/>
              </a:ext>
            </a:extLst>
          </p:cNvPr>
          <p:cNvSpPr>
            <a:spLocks noGrp="1"/>
          </p:cNvSpPr>
          <p:nvPr>
            <p:ph idx="1"/>
          </p:nvPr>
        </p:nvSpPr>
        <p:spPr/>
        <p:txBody>
          <a:bodyPr vert="horz" lIns="91440" tIns="45720" rIns="91440" bIns="45720" rtlCol="0" anchor="t">
            <a:normAutofit fontScale="85000" lnSpcReduction="10000"/>
          </a:bodyPr>
          <a:lstStyle/>
          <a:p>
            <a:pPr marL="457200" indent="-457200"/>
            <a:r>
              <a:rPr lang="en-GB" i="1">
                <a:ea typeface="+mn-lt"/>
                <a:cs typeface="+mn-lt"/>
              </a:rPr>
              <a:t>“In an Artist’s Studio</a:t>
            </a:r>
            <a:r>
              <a:rPr lang="en-GB">
                <a:ea typeface="+mn-lt"/>
                <a:cs typeface="+mn-lt"/>
              </a:rPr>
              <a:t>” Christina Rossetti describes one artist’s obsession over a particular woman and the way that her face has absorbed his every thought. </a:t>
            </a:r>
            <a:endParaRPr lang="en-GB">
              <a:cs typeface="Calibri" panose="020F0502020204030204"/>
            </a:endParaRPr>
          </a:p>
          <a:p>
            <a:r>
              <a:rPr lang="en-GB">
                <a:ea typeface="+mn-lt"/>
                <a:cs typeface="+mn-lt"/>
              </a:rPr>
              <a:t>The poem begins with the speaker describing what the inside of the studio looks like. All around the room are innumerable canvases, each baring the face of a particular female model. She is portrayed in every possible variation and shown as a “queen, “saint,” and common girl. No one way that the painter paints her is any more important than another. She is to him all things at the same time. </a:t>
            </a:r>
            <a:endParaRPr lang="en-GB"/>
          </a:p>
          <a:p>
            <a:r>
              <a:rPr lang="en-GB">
                <a:ea typeface="+mn-lt"/>
                <a:cs typeface="+mn-lt"/>
              </a:rPr>
              <a:t>The artist is completely obsessed with this unknown woman. Her face serves as sustenance for his soul and he stares endlessly at her image. Her painted portraits stare right back at him, as if she too is obsessing over him. The speaker makes clear that these images of the girl are not true to life. They are representations of how he sees her in his dreams. These happy moments are from another time that is long since passed but that the artist cannot let go. </a:t>
            </a:r>
            <a:endParaRPr lang="en-GB"/>
          </a:p>
          <a:p>
            <a:endParaRPr lang="en-GB">
              <a:cs typeface="Calibri"/>
            </a:endParaRPr>
          </a:p>
        </p:txBody>
      </p:sp>
    </p:spTree>
    <p:extLst>
      <p:ext uri="{BB962C8B-B14F-4D97-AF65-F5344CB8AC3E}">
        <p14:creationId xmlns:p14="http://schemas.microsoft.com/office/powerpoint/2010/main" val="134417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D54-04A6-4431-97D6-7A9390FB95F5}"/>
              </a:ext>
            </a:extLst>
          </p:cNvPr>
          <p:cNvSpPr>
            <a:spLocks noGrp="1"/>
          </p:cNvSpPr>
          <p:nvPr>
            <p:ph type="title"/>
          </p:nvPr>
        </p:nvSpPr>
        <p:spPr>
          <a:xfrm>
            <a:off x="595745" y="-1288761"/>
            <a:ext cx="10515600" cy="1325563"/>
          </a:xfrm>
        </p:spPr>
        <p:txBody>
          <a:bodyPr/>
          <a:lstStyle/>
          <a:p>
            <a:endParaRPr lang="en-GB">
              <a:cs typeface="Calibri Light"/>
            </a:endParaRPr>
          </a:p>
        </p:txBody>
      </p:sp>
      <p:sp>
        <p:nvSpPr>
          <p:cNvPr id="3" name="Content Placeholder 2">
            <a:extLst>
              <a:ext uri="{FF2B5EF4-FFF2-40B4-BE49-F238E27FC236}">
                <a16:creationId xmlns:a16="http://schemas.microsoft.com/office/drawing/2014/main" id="{D9E87ACA-8294-495D-8D69-CC90E9D25B12}"/>
              </a:ext>
            </a:extLst>
          </p:cNvPr>
          <p:cNvSpPr>
            <a:spLocks noGrp="1"/>
          </p:cNvSpPr>
          <p:nvPr>
            <p:ph idx="1"/>
          </p:nvPr>
        </p:nvSpPr>
        <p:spPr>
          <a:xfrm>
            <a:off x="950768" y="422852"/>
            <a:ext cx="6220691" cy="5641542"/>
          </a:xfrm>
        </p:spPr>
        <p:txBody>
          <a:bodyPr vert="horz" lIns="91440" tIns="45720" rIns="91440" bIns="45720" rtlCol="0" anchor="t">
            <a:normAutofit fontScale="70000" lnSpcReduction="20000"/>
          </a:bodyPr>
          <a:lstStyle/>
          <a:p>
            <a:pPr>
              <a:buNone/>
            </a:pPr>
            <a:r>
              <a:rPr lang="en-GB" b="1" u="sng">
                <a:ea typeface="+mn-lt"/>
                <a:cs typeface="+mn-lt"/>
              </a:rPr>
              <a:t>In An Artist’s Studio</a:t>
            </a:r>
            <a:endParaRPr lang="en-GB" b="1">
              <a:ea typeface="+mn-lt"/>
              <a:cs typeface="+mn-lt"/>
            </a:endParaRPr>
          </a:p>
          <a:p>
            <a:pPr>
              <a:buNone/>
            </a:pPr>
            <a:endParaRPr lang="en-GB">
              <a:ea typeface="+mn-lt"/>
              <a:cs typeface="+mn-lt"/>
            </a:endParaRPr>
          </a:p>
          <a:p>
            <a:pPr>
              <a:buNone/>
            </a:pPr>
            <a:r>
              <a:rPr lang="en-GB">
                <a:ea typeface="+mn-lt"/>
                <a:cs typeface="+mn-lt"/>
              </a:rPr>
              <a:t> </a:t>
            </a:r>
            <a:r>
              <a:rPr lang="en-GB" b="1">
                <a:ea typeface="+mn-lt"/>
                <a:cs typeface="+mn-lt"/>
              </a:rPr>
              <a:t>One face looks out from all his canvases,</a:t>
            </a:r>
            <a:endParaRPr lang="en-GB" b="1">
              <a:cs typeface="Calibri"/>
            </a:endParaRPr>
          </a:p>
          <a:p>
            <a:pPr>
              <a:buNone/>
            </a:pPr>
            <a:r>
              <a:rPr lang="en-GB" b="1">
                <a:ea typeface="+mn-lt"/>
                <a:cs typeface="+mn-lt"/>
              </a:rPr>
              <a:t> One selfsame figure sits or walks or leans: </a:t>
            </a:r>
          </a:p>
          <a:p>
            <a:pPr>
              <a:buNone/>
            </a:pPr>
            <a:r>
              <a:rPr lang="en-GB" b="1">
                <a:ea typeface="+mn-lt"/>
                <a:cs typeface="+mn-lt"/>
              </a:rPr>
              <a:t>We found her hidden just behind those screens, </a:t>
            </a:r>
          </a:p>
          <a:p>
            <a:pPr>
              <a:buNone/>
            </a:pPr>
            <a:r>
              <a:rPr lang="en-GB" b="1">
                <a:ea typeface="+mn-lt"/>
                <a:cs typeface="+mn-lt"/>
              </a:rPr>
              <a:t>That mirror gave back all her loveliness. </a:t>
            </a:r>
          </a:p>
          <a:p>
            <a:pPr>
              <a:buNone/>
            </a:pPr>
            <a:r>
              <a:rPr lang="en-GB" b="1">
                <a:ea typeface="+mn-lt"/>
                <a:cs typeface="+mn-lt"/>
              </a:rPr>
              <a:t>A queen in opal or in ruby dress, </a:t>
            </a:r>
          </a:p>
          <a:p>
            <a:pPr>
              <a:buNone/>
            </a:pPr>
            <a:r>
              <a:rPr lang="en-GB" b="1">
                <a:ea typeface="+mn-lt"/>
                <a:cs typeface="+mn-lt"/>
              </a:rPr>
              <a:t>A nameless girl in freshest summer-greens, </a:t>
            </a:r>
          </a:p>
          <a:p>
            <a:pPr>
              <a:buNone/>
            </a:pPr>
            <a:r>
              <a:rPr lang="en-GB" b="1">
                <a:ea typeface="+mn-lt"/>
                <a:cs typeface="+mn-lt"/>
              </a:rPr>
              <a:t>A saint, an angel -- every canvas means </a:t>
            </a:r>
          </a:p>
          <a:p>
            <a:pPr>
              <a:buNone/>
            </a:pPr>
            <a:r>
              <a:rPr lang="en-GB" b="1">
                <a:ea typeface="+mn-lt"/>
                <a:cs typeface="+mn-lt"/>
              </a:rPr>
              <a:t>The same one meaning, neither more nor less.</a:t>
            </a:r>
          </a:p>
          <a:p>
            <a:pPr>
              <a:buNone/>
            </a:pPr>
            <a:r>
              <a:rPr lang="en-GB" b="1">
                <a:ea typeface="+mn-lt"/>
                <a:cs typeface="+mn-lt"/>
              </a:rPr>
              <a:t> He feeds upon her face by day and night, </a:t>
            </a:r>
          </a:p>
          <a:p>
            <a:pPr>
              <a:buNone/>
            </a:pPr>
            <a:r>
              <a:rPr lang="en-GB" b="1">
                <a:ea typeface="+mn-lt"/>
                <a:cs typeface="+mn-lt"/>
              </a:rPr>
              <a:t>And she with true kind eyes looks back on him, </a:t>
            </a:r>
          </a:p>
          <a:p>
            <a:pPr>
              <a:buNone/>
            </a:pPr>
            <a:r>
              <a:rPr lang="en-GB" b="1">
                <a:ea typeface="+mn-lt"/>
                <a:cs typeface="+mn-lt"/>
              </a:rPr>
              <a:t>Fair as the moon and joyful as the light: </a:t>
            </a:r>
          </a:p>
          <a:p>
            <a:pPr>
              <a:buNone/>
            </a:pPr>
            <a:r>
              <a:rPr lang="en-GB" b="1">
                <a:ea typeface="+mn-lt"/>
                <a:cs typeface="+mn-lt"/>
              </a:rPr>
              <a:t>Not wan with waiting, not with sorrow dim; </a:t>
            </a:r>
          </a:p>
          <a:p>
            <a:pPr>
              <a:buNone/>
            </a:pPr>
            <a:r>
              <a:rPr lang="en-GB" b="1">
                <a:ea typeface="+mn-lt"/>
                <a:cs typeface="+mn-lt"/>
              </a:rPr>
              <a:t>Not as she is, but was when hope shone bright; </a:t>
            </a:r>
          </a:p>
          <a:p>
            <a:pPr>
              <a:buNone/>
            </a:pPr>
            <a:r>
              <a:rPr lang="en-GB" b="1">
                <a:ea typeface="+mn-lt"/>
                <a:cs typeface="+mn-lt"/>
              </a:rPr>
              <a:t>Not as she is, but as she fills his dream</a:t>
            </a:r>
          </a:p>
          <a:p>
            <a:pPr marL="0" indent="0">
              <a:buNone/>
            </a:pPr>
            <a:endParaRPr lang="en-GB" b="1">
              <a:cs typeface="Calibri" panose="020F0502020204030204"/>
            </a:endParaRPr>
          </a:p>
        </p:txBody>
      </p:sp>
      <p:sp>
        <p:nvSpPr>
          <p:cNvPr id="4" name="TextBox 3">
            <a:extLst>
              <a:ext uri="{FF2B5EF4-FFF2-40B4-BE49-F238E27FC236}">
                <a16:creationId xmlns:a16="http://schemas.microsoft.com/office/drawing/2014/main" id="{61C6F5CC-7C12-46AA-AADA-B5A9966FC97E}"/>
              </a:ext>
            </a:extLst>
          </p:cNvPr>
          <p:cNvSpPr txBox="1"/>
          <p:nvPr/>
        </p:nvSpPr>
        <p:spPr>
          <a:xfrm>
            <a:off x="8075468" y="143740"/>
            <a:ext cx="381692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rPr>
              <a:t>Make notes considering the following questions:</a:t>
            </a:r>
            <a:endParaRPr lang="en-US">
              <a:solidFill>
                <a:srgbClr val="FF0000"/>
              </a:solidFill>
              <a:cs typeface="Calibri"/>
            </a:endParaRPr>
          </a:p>
          <a:p>
            <a:pPr marL="285750" indent="-285750">
              <a:buFont typeface="Arial"/>
              <a:buChar char="•"/>
            </a:pPr>
            <a:r>
              <a:rPr lang="en-GB"/>
              <a:t>In what ways could the artist be seen as </a:t>
            </a:r>
            <a:r>
              <a:rPr lang="en-GB">
                <a:ea typeface="+mn-lt"/>
                <a:cs typeface="+mn-lt"/>
              </a:rPr>
              <a:t>a sort of predator or parasite?</a:t>
            </a:r>
          </a:p>
          <a:p>
            <a:pPr marL="285750" indent="-285750">
              <a:buFont typeface="Arial"/>
              <a:buChar char="•"/>
            </a:pPr>
            <a:r>
              <a:rPr lang="en-GB">
                <a:ea typeface="+mn-lt"/>
                <a:cs typeface="+mn-lt"/>
              </a:rPr>
              <a:t>How could we view the woman as not conceived as a person in her own right, but merely a reflection of what the man wants to find?</a:t>
            </a:r>
          </a:p>
          <a:p>
            <a:pPr marL="285750" indent="-285750">
              <a:buFont typeface="Arial"/>
              <a:buChar char="•"/>
            </a:pPr>
            <a:r>
              <a:rPr lang="en-GB">
                <a:ea typeface="+mn-lt"/>
                <a:cs typeface="+mn-lt"/>
              </a:rPr>
              <a:t>How might we alternatively see the relationship between artist and model as a more positive relationship, allowing the woman to live out various lives through the artist’s depictions of her?</a:t>
            </a:r>
          </a:p>
          <a:p>
            <a:pPr marL="285750" indent="-285750">
              <a:buFont typeface="Arial"/>
              <a:buChar char="•"/>
            </a:pPr>
            <a:r>
              <a:rPr lang="en-GB">
                <a:ea typeface="+mn-lt"/>
                <a:cs typeface="+mn-lt"/>
              </a:rPr>
              <a:t>The rhyme scheme of the poem is </a:t>
            </a:r>
            <a:r>
              <a:rPr lang="en-GB" i="1">
                <a:ea typeface="+mn-lt"/>
                <a:cs typeface="+mn-lt"/>
              </a:rPr>
              <a:t>abbaabbacdcdcd</a:t>
            </a:r>
            <a:r>
              <a:rPr lang="en-GB">
                <a:ea typeface="+mn-lt"/>
                <a:cs typeface="+mn-lt"/>
              </a:rPr>
              <a:t>, marking the poem as a Petrarchan sonnet, why might this be an apt structure for the subject matter?</a:t>
            </a:r>
          </a:p>
          <a:p>
            <a:pPr marL="285750" indent="-285750">
              <a:buFont typeface="Arial"/>
              <a:buChar char="•"/>
            </a:pPr>
            <a:r>
              <a:rPr lang="en-GB">
                <a:ea typeface="+mn-lt"/>
                <a:cs typeface="+mn-lt"/>
              </a:rPr>
              <a:t>What does the rhyme scheme add your understanding of the poem's ideas?</a:t>
            </a:r>
          </a:p>
        </p:txBody>
      </p:sp>
    </p:spTree>
    <p:extLst>
      <p:ext uri="{BB962C8B-B14F-4D97-AF65-F5344CB8AC3E}">
        <p14:creationId xmlns:p14="http://schemas.microsoft.com/office/powerpoint/2010/main" val="61059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C33C-9C46-4681-A464-D859DE867B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7AC2C6-F26A-4908-A144-E4CFA20B4A89}"/>
              </a:ext>
            </a:extLst>
          </p:cNvPr>
          <p:cNvSpPr>
            <a:spLocks noGrp="1"/>
          </p:cNvSpPr>
          <p:nvPr>
            <p:ph idx="1"/>
          </p:nvPr>
        </p:nvSpPr>
        <p:spPr>
          <a:xfrm>
            <a:off x="587086" y="362239"/>
            <a:ext cx="10273145" cy="5658860"/>
          </a:xfrm>
        </p:spPr>
        <p:txBody>
          <a:bodyPr vert="horz" lIns="91440" tIns="45720" rIns="91440" bIns="45720" rtlCol="0" anchor="t">
            <a:normAutofit fontScale="62500" lnSpcReduction="20000"/>
          </a:bodyPr>
          <a:lstStyle/>
          <a:p>
            <a:pPr marL="0" indent="0" algn="just">
              <a:buNone/>
            </a:pPr>
            <a:r>
              <a:rPr lang="en-GB" b="1" u="sng">
                <a:solidFill>
                  <a:srgbClr val="FF0000"/>
                </a:solidFill>
              </a:rPr>
              <a:t>Respond to these questions</a:t>
            </a:r>
            <a:endParaRPr lang="en-GB" u="sng">
              <a:solidFill>
                <a:srgbClr val="FF0000"/>
              </a:solidFill>
              <a:cs typeface="Calibri" panose="020F0502020204030204"/>
            </a:endParaRPr>
          </a:p>
          <a:p>
            <a:pPr marL="0" indent="0" algn="just">
              <a:buNone/>
            </a:pPr>
            <a:endParaRPr lang="en-GB">
              <a:ea typeface="+mn-lt"/>
              <a:cs typeface="+mn-lt"/>
            </a:endParaRPr>
          </a:p>
          <a:p>
            <a:pPr marL="0" indent="0" algn="just">
              <a:buNone/>
            </a:pPr>
            <a:r>
              <a:rPr lang="en-GB">
                <a:ea typeface="+mn-lt"/>
                <a:cs typeface="+mn-lt"/>
              </a:rPr>
              <a:t>1. What is the effect of the emphasis on "one" in the lines beginning with </a:t>
            </a:r>
            <a:endParaRPr lang="en-GB"/>
          </a:p>
          <a:p>
            <a:pPr marL="0" indent="0" algn="just">
              <a:buNone/>
            </a:pPr>
            <a:r>
              <a:rPr lang="en-GB">
                <a:ea typeface="+mn-lt"/>
                <a:cs typeface="+mn-lt"/>
              </a:rPr>
              <a:t>  "One face", "One selfsame figure"?</a:t>
            </a:r>
            <a:endParaRPr lang="en-GB">
              <a:cs typeface="Calibri"/>
            </a:endParaRPr>
          </a:p>
          <a:p>
            <a:pPr marL="0" indent="0" algn="just">
              <a:buNone/>
            </a:pPr>
            <a:endParaRPr lang="en-GB">
              <a:ea typeface="+mn-lt"/>
              <a:cs typeface="+mn-lt"/>
            </a:endParaRPr>
          </a:p>
          <a:p>
            <a:pPr marL="0" indent="0" algn="just">
              <a:buNone/>
            </a:pPr>
            <a:r>
              <a:rPr lang="en-GB">
                <a:ea typeface="+mn-lt"/>
                <a:cs typeface="+mn-lt"/>
              </a:rPr>
              <a:t>2. Who is the "we" speaking in this poem?</a:t>
            </a:r>
            <a:endParaRPr lang="en-GB">
              <a:cs typeface="Calibri" panose="020F0502020204030204"/>
            </a:endParaRPr>
          </a:p>
          <a:p>
            <a:pPr marL="0" indent="0" algn="just">
              <a:buNone/>
            </a:pPr>
            <a:endParaRPr lang="en-GB">
              <a:ea typeface="+mn-lt"/>
              <a:cs typeface="+mn-lt"/>
            </a:endParaRPr>
          </a:p>
          <a:p>
            <a:pPr marL="0" indent="0" algn="just">
              <a:buNone/>
            </a:pPr>
            <a:r>
              <a:rPr lang="en-GB">
                <a:ea typeface="+mn-lt"/>
                <a:cs typeface="+mn-lt"/>
              </a:rPr>
              <a:t>3. Are the categories of subject matter which the artist portrays meant to represent </a:t>
            </a:r>
          </a:p>
          <a:p>
            <a:pPr marL="0" indent="0" algn="just">
              <a:buNone/>
            </a:pPr>
            <a:r>
              <a:rPr lang="en-GB">
                <a:ea typeface="+mn-lt"/>
                <a:cs typeface="+mn-lt"/>
              </a:rPr>
              <a:t>   categories to which women are typically assigned in Victorian society? What is</a:t>
            </a:r>
          </a:p>
          <a:p>
            <a:pPr marL="0" indent="0" algn="just">
              <a:buNone/>
            </a:pPr>
            <a:r>
              <a:rPr lang="en-GB">
                <a:ea typeface="+mn-lt"/>
                <a:cs typeface="+mn-lt"/>
              </a:rPr>
              <a:t>    the "same one meaning" the speaker refers to?</a:t>
            </a:r>
            <a:endParaRPr lang="en-GB">
              <a:cs typeface="Calibri" panose="020F0502020204030204"/>
            </a:endParaRPr>
          </a:p>
          <a:p>
            <a:pPr marL="0" indent="0" algn="just">
              <a:buNone/>
            </a:pPr>
            <a:endParaRPr lang="en-GB">
              <a:ea typeface="+mn-lt"/>
              <a:cs typeface="+mn-lt"/>
            </a:endParaRPr>
          </a:p>
          <a:p>
            <a:pPr marL="0" indent="0" algn="just">
              <a:buNone/>
            </a:pPr>
            <a:r>
              <a:rPr lang="en-GB">
                <a:ea typeface="+mn-lt"/>
                <a:cs typeface="+mn-lt"/>
              </a:rPr>
              <a:t>4. Interpret the significance of the sight lines in the poem: </a:t>
            </a:r>
          </a:p>
          <a:p>
            <a:pPr marL="0" indent="0" algn="just">
              <a:buNone/>
            </a:pPr>
            <a:r>
              <a:rPr lang="en-GB">
                <a:ea typeface="+mn-lt"/>
                <a:cs typeface="+mn-lt"/>
              </a:rPr>
              <a:t>   "One face looks out," "She with true kind eyes looks back on him."</a:t>
            </a:r>
            <a:endParaRPr lang="en-GB">
              <a:cs typeface="Calibri" panose="020F0502020204030204"/>
            </a:endParaRPr>
          </a:p>
          <a:p>
            <a:pPr marL="0" indent="0" algn="just">
              <a:buNone/>
            </a:pPr>
            <a:endParaRPr lang="en-GB">
              <a:ea typeface="+mn-lt"/>
              <a:cs typeface="+mn-lt"/>
            </a:endParaRPr>
          </a:p>
          <a:p>
            <a:pPr marL="0" indent="0" algn="just">
              <a:buNone/>
            </a:pPr>
            <a:r>
              <a:rPr lang="en-GB">
                <a:ea typeface="+mn-lt"/>
                <a:cs typeface="+mn-lt"/>
              </a:rPr>
              <a:t>5. Notice how the male artist never actually looks at his subject. He only devours and "feeds</a:t>
            </a:r>
          </a:p>
          <a:p>
            <a:pPr marL="0" indent="0" algn="just">
              <a:buNone/>
            </a:pPr>
            <a:r>
              <a:rPr lang="en-GB">
                <a:ea typeface="+mn-lt"/>
                <a:cs typeface="+mn-lt"/>
              </a:rPr>
              <a:t>    upon her face." </a:t>
            </a:r>
            <a:endParaRPr lang="en-GB"/>
          </a:p>
          <a:p>
            <a:pPr marL="0" indent="0" algn="just">
              <a:buNone/>
            </a:pPr>
            <a:r>
              <a:rPr lang="en-GB">
                <a:ea typeface="+mn-lt"/>
                <a:cs typeface="+mn-lt"/>
              </a:rPr>
              <a:t>   What is the effect of the verb "fills" in the context of "she fills his dream"?</a:t>
            </a:r>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50131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D7C70-7D6B-4B72-AB72-F4043042C812}"/>
              </a:ext>
            </a:extLst>
          </p:cNvPr>
          <p:cNvSpPr>
            <a:spLocks noGrp="1"/>
          </p:cNvSpPr>
          <p:nvPr>
            <p:ph idx="1"/>
          </p:nvPr>
        </p:nvSpPr>
        <p:spPr>
          <a:xfrm>
            <a:off x="838200" y="1825625"/>
            <a:ext cx="10515600" cy="5035406"/>
          </a:xfrm>
        </p:spPr>
        <p:txBody>
          <a:bodyPr vert="horz" lIns="91440" tIns="45720" rIns="91440" bIns="45720" rtlCol="0" anchor="t">
            <a:normAutofit fontScale="62500" lnSpcReduction="20000"/>
          </a:bodyPr>
          <a:lstStyle/>
          <a:p>
            <a:pPr marL="0" indent="0">
              <a:buNone/>
            </a:pPr>
            <a:r>
              <a:rPr lang="en-GB">
                <a:ea typeface="+mn-lt"/>
                <a:cs typeface="+mn-lt"/>
              </a:rPr>
              <a:t>In her poem “In an Artist’s Studio,” Christina Rossetti depicts a female model as the subject of the poem who longs to break free from being ensnared by the possessive and delusional male artist. As the poem begins, the repetition of the word “one” begins to indicate to readers that the painter views the model being painted as simply another “nameless girl” to add to his collection of portraits. She is just another “one selfsame figure” for the artist. By doing so, the model’s personality and character are being stripped away and replaced by vague titles such as “queen,” “saint,” and “angel”. And, as the poem progresses, the model appears to become more and more objectified. As we learn that the artist “feeds upon [the model’s] face by day and night,” the model’s humanity becomes more extracted from the poem as the artist is simply using her as a way to fulfill his fantasies and realize instant gratification.</a:t>
            </a:r>
            <a:endParaRPr lang="en-GB">
              <a:cs typeface="Calibri" panose="020F0502020204030204"/>
            </a:endParaRPr>
          </a:p>
          <a:p>
            <a:pPr marL="0" indent="0">
              <a:buNone/>
            </a:pPr>
            <a:endParaRPr lang="en-GB">
              <a:ea typeface="+mn-lt"/>
              <a:cs typeface="+mn-lt"/>
            </a:endParaRPr>
          </a:p>
          <a:p>
            <a:pPr marL="0" indent="0">
              <a:buNone/>
            </a:pPr>
            <a:r>
              <a:rPr lang="en-GB">
                <a:ea typeface="+mn-lt"/>
                <a:cs typeface="+mn-lt"/>
              </a:rPr>
              <a:t>The portrait of the female model fits in with the constant objectification of women in the Victorian period. The model is seen as a being without a voice or emotions, one simply there to be manipulated by a twisted male figure who desires to “feed” upon women and shape them into entirely aesthetic items for pleasure. In addition, by making the poem a sonnet, the traditional style of love poems, Christian Rossetti ironically exposes the warped perception of relationships during the Victorian period. And, the descriptions of the “nameless” female muse provided by Christina Rossetti lead readers to pity the women stuck in such an unsettling relationship. The model is a “saint, an angel,” and is as “fair as the moon and joyful as the light”. And, although the muse may be beautiful, the artist sees her only as the “mirror that gave back all her loveliness” does. In other terms, the artist is incapable of moving beyond the muse’s surface level beauty and seeing the deeper side of the women, just as the mirror can only reflect the model’s appearance.  Throughout her poem, Christina Rossetti knocks the traditional depiction of women of Victorian poetry and portrays a subject longing to be viewed as more than an aesthetically beautiful item.</a:t>
            </a:r>
            <a:endParaRPr lang="en-GB">
              <a:cs typeface="Calibri"/>
            </a:endParaRPr>
          </a:p>
          <a:p>
            <a:endParaRPr lang="en-GB">
              <a:cs typeface="Calibri"/>
            </a:endParaRPr>
          </a:p>
        </p:txBody>
      </p:sp>
      <p:sp>
        <p:nvSpPr>
          <p:cNvPr id="4" name="TextBox 3">
            <a:extLst>
              <a:ext uri="{FF2B5EF4-FFF2-40B4-BE49-F238E27FC236}">
                <a16:creationId xmlns:a16="http://schemas.microsoft.com/office/drawing/2014/main" id="{D0ADA69B-2EA4-4205-9A41-35812CED9ADE}"/>
              </a:ext>
            </a:extLst>
          </p:cNvPr>
          <p:cNvSpPr txBox="1"/>
          <p:nvPr/>
        </p:nvSpPr>
        <p:spPr>
          <a:xfrm>
            <a:off x="2905991" y="368877"/>
            <a:ext cx="71593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FF0000"/>
                </a:solidFill>
                <a:latin typeface="Calibri Light"/>
                <a:cs typeface="Calibri Light"/>
              </a:rPr>
              <a:t>“In an Artist’s Studio”- A critical reading</a:t>
            </a:r>
            <a:br>
              <a:rPr lang="en-GB" b="1">
                <a:solidFill>
                  <a:srgbClr val="FF0000"/>
                </a:solidFill>
                <a:latin typeface="Calibri Light"/>
                <a:cs typeface="Calibri Light"/>
              </a:rPr>
            </a:br>
            <a:r>
              <a:rPr lang="en-GB" b="1">
                <a:solidFill>
                  <a:srgbClr val="FF0000"/>
                </a:solidFill>
                <a:latin typeface="Calibri Light"/>
                <a:cs typeface="Calibri Light"/>
              </a:rPr>
              <a:t>Read the following article </a:t>
            </a:r>
            <a:br>
              <a:rPr lang="en-GB" b="1">
                <a:latin typeface="Calibri Light"/>
                <a:cs typeface="Calibri Light"/>
              </a:rPr>
            </a:br>
            <a:r>
              <a:rPr lang="en-GB" b="1">
                <a:solidFill>
                  <a:srgbClr val="FF0000"/>
                </a:solidFill>
                <a:latin typeface="Calibri Light"/>
                <a:cs typeface="Calibri Light"/>
              </a:rPr>
              <a:t>Highlight any ideas that surprised/ interested you.</a:t>
            </a:r>
            <a:br>
              <a:rPr lang="en-GB" b="1">
                <a:solidFill>
                  <a:srgbClr val="FF0000"/>
                </a:solidFill>
                <a:latin typeface="Calibri Light"/>
                <a:cs typeface="Calibri Light"/>
              </a:rPr>
            </a:br>
            <a:r>
              <a:rPr lang="en-GB" b="1">
                <a:solidFill>
                  <a:srgbClr val="FF0000"/>
                </a:solidFill>
                <a:latin typeface="Calibri Light"/>
                <a:cs typeface="Calibri Light"/>
              </a:rPr>
              <a:t>Make notes on how they add to your appreciation of the poem?</a:t>
            </a:r>
            <a:endParaRPr lang="en-US">
              <a:cs typeface="Calibri" panose="020F0502020204030204"/>
            </a:endParaRPr>
          </a:p>
        </p:txBody>
      </p:sp>
    </p:spTree>
    <p:extLst>
      <p:ext uri="{BB962C8B-B14F-4D97-AF65-F5344CB8AC3E}">
        <p14:creationId xmlns:p14="http://schemas.microsoft.com/office/powerpoint/2010/main" val="214698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8162-E861-4303-BC93-3E27FF58944F}"/>
              </a:ext>
            </a:extLst>
          </p:cNvPr>
          <p:cNvSpPr>
            <a:spLocks noGrp="1"/>
          </p:cNvSpPr>
          <p:nvPr>
            <p:ph type="title"/>
          </p:nvPr>
        </p:nvSpPr>
        <p:spPr>
          <a:xfrm>
            <a:off x="152400" y="317500"/>
            <a:ext cx="10515600" cy="1325563"/>
          </a:xfrm>
        </p:spPr>
        <p:txBody>
          <a:bodyPr/>
          <a:lstStyle/>
          <a:p>
            <a:r>
              <a:rPr lang="en-GB" b="1" i="1">
                <a:latin typeface="Calibri"/>
                <a:cs typeface="Calibri"/>
              </a:rPr>
              <a:t>                         Texts studied at A-Level</a:t>
            </a:r>
            <a:endParaRPr lang="en-US"/>
          </a:p>
        </p:txBody>
      </p:sp>
      <p:sp>
        <p:nvSpPr>
          <p:cNvPr id="3" name="Content Placeholder 2">
            <a:extLst>
              <a:ext uri="{FF2B5EF4-FFF2-40B4-BE49-F238E27FC236}">
                <a16:creationId xmlns:a16="http://schemas.microsoft.com/office/drawing/2014/main" id="{57B0C24B-F1FC-4573-B46A-BCAD526DC6BB}"/>
              </a:ext>
            </a:extLst>
          </p:cNvPr>
          <p:cNvSpPr>
            <a:spLocks noGrp="1"/>
          </p:cNvSpPr>
          <p:nvPr>
            <p:ph idx="1"/>
          </p:nvPr>
        </p:nvSpPr>
        <p:spPr/>
        <p:txBody>
          <a:bodyPr vert="horz" lIns="91440" tIns="45720" rIns="91440" bIns="45720" rtlCol="0" anchor="t">
            <a:normAutofit fontScale="85000" lnSpcReduction="20000"/>
          </a:bodyPr>
          <a:lstStyle/>
          <a:p>
            <a:pPr marL="0" indent="0" algn="ctr">
              <a:buNone/>
            </a:pPr>
            <a:r>
              <a:rPr lang="en-GB" b="1" i="1" dirty="0">
                <a:ea typeface="+mn-lt"/>
                <a:cs typeface="+mn-lt"/>
              </a:rPr>
              <a:t>Year 12</a:t>
            </a:r>
            <a:endParaRPr lang="en-GB" dirty="0">
              <a:ea typeface="+mn-lt"/>
              <a:cs typeface="+mn-lt"/>
            </a:endParaRPr>
          </a:p>
          <a:p>
            <a:pPr marL="0" indent="0" algn="ctr">
              <a:buNone/>
            </a:pPr>
            <a:r>
              <a:rPr lang="en-GB" i="1" dirty="0">
                <a:ea typeface="+mn-lt"/>
                <a:cs typeface="+mn-lt"/>
              </a:rPr>
              <a:t>A Streetcar Named Desire – Tennessee Williams</a:t>
            </a:r>
            <a:endParaRPr lang="en-GB" dirty="0">
              <a:ea typeface="+mn-lt"/>
              <a:cs typeface="+mn-lt"/>
            </a:endParaRPr>
          </a:p>
          <a:p>
            <a:pPr marL="0" indent="0" algn="ctr">
              <a:buNone/>
            </a:pPr>
            <a:r>
              <a:rPr lang="en-GB" i="1" dirty="0">
                <a:ea typeface="+mn-lt"/>
                <a:cs typeface="+mn-lt"/>
              </a:rPr>
              <a:t>Forward Anthology of Poetry</a:t>
            </a:r>
            <a:endParaRPr lang="en-US" dirty="0">
              <a:ea typeface="+mn-lt"/>
              <a:cs typeface="+mn-lt"/>
            </a:endParaRPr>
          </a:p>
          <a:p>
            <a:pPr marL="0" indent="0" algn="ctr">
              <a:buNone/>
            </a:pPr>
            <a:r>
              <a:rPr lang="en-GB" i="1" dirty="0">
                <a:ea typeface="+mn-lt"/>
                <a:cs typeface="+mn-lt"/>
              </a:rPr>
              <a:t>Tess of The D'Urbervilles – Thomas Hardy</a:t>
            </a:r>
            <a:endParaRPr lang="en-US" dirty="0">
              <a:ea typeface="+mn-lt"/>
              <a:cs typeface="+mn-lt"/>
            </a:endParaRPr>
          </a:p>
          <a:p>
            <a:pPr marL="0" indent="0" algn="ctr">
              <a:buNone/>
            </a:pPr>
            <a:r>
              <a:rPr lang="en-GB" i="1" dirty="0">
                <a:cs typeface="Calibri"/>
              </a:rPr>
              <a:t>A Thousand Splendid Suns - Khaled Hosseini</a:t>
            </a:r>
            <a:endParaRPr lang="en-GB" dirty="0">
              <a:ea typeface="+mn-lt"/>
              <a:cs typeface="+mn-lt"/>
            </a:endParaRPr>
          </a:p>
          <a:p>
            <a:pPr marL="0" indent="0" algn="ctr">
              <a:buNone/>
            </a:pPr>
            <a:endParaRPr lang="en-GB" i="1">
              <a:ea typeface="+mn-lt"/>
              <a:cs typeface="+mn-lt"/>
            </a:endParaRPr>
          </a:p>
          <a:p>
            <a:pPr marL="0" indent="0" algn="ctr">
              <a:buNone/>
            </a:pPr>
            <a:r>
              <a:rPr lang="en-GB" b="1" i="1" dirty="0">
                <a:ea typeface="+mn-lt"/>
                <a:cs typeface="+mn-lt"/>
              </a:rPr>
              <a:t>Year 13</a:t>
            </a:r>
            <a:endParaRPr lang="en-US" dirty="0">
              <a:ea typeface="+mn-lt"/>
              <a:cs typeface="+mn-lt"/>
            </a:endParaRPr>
          </a:p>
          <a:p>
            <a:pPr marL="0" indent="0" algn="ctr">
              <a:buNone/>
            </a:pPr>
            <a:r>
              <a:rPr lang="en-GB" i="1" dirty="0">
                <a:ea typeface="+mn-lt"/>
                <a:cs typeface="+mn-lt"/>
              </a:rPr>
              <a:t>Victorian poetry selection</a:t>
            </a:r>
            <a:endParaRPr lang="en-GB" dirty="0">
              <a:ea typeface="+mn-lt"/>
              <a:cs typeface="+mn-lt"/>
            </a:endParaRPr>
          </a:p>
          <a:p>
            <a:pPr marL="0" indent="0" algn="ctr">
              <a:buNone/>
            </a:pPr>
            <a:r>
              <a:rPr lang="en-GB" i="1" dirty="0">
                <a:ea typeface="+mn-lt"/>
                <a:cs typeface="+mn-lt"/>
              </a:rPr>
              <a:t>Othello – William Shakespeare</a:t>
            </a:r>
            <a:endParaRPr lang="en-US" dirty="0">
              <a:ea typeface="+mn-lt"/>
              <a:cs typeface="+mn-lt"/>
            </a:endParaRPr>
          </a:p>
          <a:p>
            <a:pPr marL="0" indent="0" algn="ctr">
              <a:buNone/>
            </a:pPr>
            <a:r>
              <a:rPr lang="en-GB" i="1" dirty="0">
                <a:ea typeface="+mn-lt"/>
                <a:cs typeface="+mn-lt"/>
              </a:rPr>
              <a:t>Coursework – 3000 word independent comparison of </a:t>
            </a:r>
            <a:endParaRPr lang="en-US" dirty="0">
              <a:ea typeface="+mn-lt"/>
              <a:cs typeface="+mn-lt"/>
            </a:endParaRPr>
          </a:p>
          <a:p>
            <a:pPr marL="0" indent="0" algn="ctr">
              <a:buNone/>
            </a:pPr>
            <a:r>
              <a:rPr lang="en-GB" i="1" dirty="0">
                <a:ea typeface="+mn-lt"/>
                <a:cs typeface="+mn-lt"/>
              </a:rPr>
              <a:t>The Bluest Eye - Toni Morrison- &amp; own choice </a:t>
            </a:r>
            <a:endParaRPr lang="en-GB" dirty="0">
              <a:ea typeface="+mn-lt"/>
              <a:cs typeface="+mn-lt"/>
            </a:endParaRPr>
          </a:p>
          <a:p>
            <a:endParaRPr lang="en-GB">
              <a:cs typeface="Calibri"/>
            </a:endParaRPr>
          </a:p>
        </p:txBody>
      </p:sp>
    </p:spTree>
    <p:extLst>
      <p:ext uri="{BB962C8B-B14F-4D97-AF65-F5344CB8AC3E}">
        <p14:creationId xmlns:p14="http://schemas.microsoft.com/office/powerpoint/2010/main" val="349184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rush, rug&#10;&#10;Description generated with very high confidence">
            <a:extLst>
              <a:ext uri="{FF2B5EF4-FFF2-40B4-BE49-F238E27FC236}">
                <a16:creationId xmlns:a16="http://schemas.microsoft.com/office/drawing/2014/main" id="{151EFFE8-FD05-4281-AB96-1D819E985B57}"/>
              </a:ext>
            </a:extLst>
          </p:cNvPr>
          <p:cNvPicPr>
            <a:picLocks noChangeAspect="1"/>
          </p:cNvPicPr>
          <p:nvPr/>
        </p:nvPicPr>
        <p:blipFill rotWithShape="1">
          <a:blip r:embed="rId2"/>
          <a:srcRect l="1438" r="608" b="2"/>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89AACE20-1F07-4E87-B809-CC266989A607}"/>
              </a:ext>
            </a:extLst>
          </p:cNvPr>
          <p:cNvSpPr>
            <a:spLocks noGrp="1"/>
          </p:cNvSpPr>
          <p:nvPr>
            <p:ph idx="1"/>
          </p:nvPr>
        </p:nvSpPr>
        <p:spPr>
          <a:xfrm>
            <a:off x="7127543" y="2626581"/>
            <a:ext cx="4262832" cy="2195515"/>
          </a:xfrm>
        </p:spPr>
        <p:txBody>
          <a:bodyPr vert="horz" lIns="91440" tIns="45720" rIns="91440" bIns="45720" rtlCol="0" anchor="t">
            <a:noAutofit/>
          </a:bodyPr>
          <a:lstStyle/>
          <a:p>
            <a:pPr marL="0" indent="0">
              <a:buNone/>
            </a:pPr>
            <a:r>
              <a:rPr lang="en-GB" sz="4000" b="1">
                <a:solidFill>
                  <a:srgbClr val="FF0000"/>
                </a:solidFill>
                <a:ea typeface="+mn-lt"/>
                <a:cs typeface="+mn-lt"/>
              </a:rPr>
              <a:t>An Introduction to  A-Level English Literature</a:t>
            </a:r>
            <a:endParaRPr lang="en-GB" sz="4000">
              <a:solidFill>
                <a:srgbClr val="FF0000"/>
              </a:solidFill>
              <a:cs typeface="Calibri"/>
            </a:endParaRPr>
          </a:p>
          <a:p>
            <a:endParaRPr lang="en-GB" sz="2400">
              <a:cs typeface="Calibri"/>
            </a:endParaRPr>
          </a:p>
        </p:txBody>
      </p:sp>
    </p:spTree>
    <p:extLst>
      <p:ext uri="{BB962C8B-B14F-4D97-AF65-F5344CB8AC3E}">
        <p14:creationId xmlns:p14="http://schemas.microsoft.com/office/powerpoint/2010/main" val="15955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2F8D-FA9E-422B-A5D9-0A332D60EE6B}"/>
              </a:ext>
            </a:extLst>
          </p:cNvPr>
          <p:cNvSpPr>
            <a:spLocks noGrp="1"/>
          </p:cNvSpPr>
          <p:nvPr>
            <p:ph type="title"/>
          </p:nvPr>
        </p:nvSpPr>
        <p:spPr/>
        <p:txBody>
          <a:bodyPr vert="horz" lIns="91440" tIns="45720" rIns="91440" bIns="45720" rtlCol="0" anchor="ctr">
            <a:noAutofit/>
          </a:bodyPr>
          <a:lstStyle/>
          <a:p>
            <a:r>
              <a:rPr lang="en-GB" sz="3200" b="1" u="sng">
                <a:solidFill>
                  <a:srgbClr val="FF0000"/>
                </a:solidFill>
                <a:cs typeface="Calibri Light"/>
              </a:rPr>
              <a:t>Investigating a writer's use of language</a:t>
            </a:r>
            <a:r>
              <a:rPr lang="en-GB" sz="3200">
                <a:solidFill>
                  <a:srgbClr val="FF0000"/>
                </a:solidFill>
                <a:cs typeface="Calibri Light"/>
              </a:rPr>
              <a:t>.</a:t>
            </a:r>
            <a:br>
              <a:rPr lang="en-GB" sz="3200">
                <a:cs typeface="Calibri Light"/>
              </a:rPr>
            </a:br>
            <a:r>
              <a:rPr lang="en-GB" sz="3200">
                <a:solidFill>
                  <a:srgbClr val="FF0000"/>
                </a:solidFill>
                <a:cs typeface="Calibri Light"/>
              </a:rPr>
              <a:t>How is </a:t>
            </a:r>
            <a:r>
              <a:rPr lang="en-GB" sz="3200" b="1">
                <a:solidFill>
                  <a:srgbClr val="FF0000"/>
                </a:solidFill>
                <a:cs typeface="Calibri Light"/>
              </a:rPr>
              <a:t>imagery</a:t>
            </a:r>
            <a:r>
              <a:rPr lang="en-GB" sz="3200">
                <a:solidFill>
                  <a:srgbClr val="FF0000"/>
                </a:solidFill>
                <a:cs typeface="Calibri Light"/>
              </a:rPr>
              <a:t> used to establish mood, atmosphere and setting in prose texts?</a:t>
            </a:r>
          </a:p>
        </p:txBody>
      </p:sp>
      <p:sp>
        <p:nvSpPr>
          <p:cNvPr id="3" name="Content Placeholder 2">
            <a:extLst>
              <a:ext uri="{FF2B5EF4-FFF2-40B4-BE49-F238E27FC236}">
                <a16:creationId xmlns:a16="http://schemas.microsoft.com/office/drawing/2014/main" id="{D586BF50-FCF1-4A73-BA1D-09CAC7C97E3E}"/>
              </a:ext>
            </a:extLst>
          </p:cNvPr>
          <p:cNvSpPr>
            <a:spLocks noGrp="1"/>
          </p:cNvSpPr>
          <p:nvPr>
            <p:ph idx="1"/>
          </p:nvPr>
        </p:nvSpPr>
        <p:spPr>
          <a:xfrm>
            <a:off x="793376" y="2067672"/>
            <a:ext cx="10515600" cy="4351338"/>
          </a:xfrm>
        </p:spPr>
        <p:txBody>
          <a:bodyPr vert="horz" lIns="91440" tIns="45720" rIns="91440" bIns="45720" rtlCol="0" anchor="t">
            <a:normAutofit/>
          </a:bodyPr>
          <a:lstStyle/>
          <a:p>
            <a:pPr marL="0" indent="0">
              <a:buNone/>
            </a:pPr>
            <a:r>
              <a:rPr lang="en-GB" b="1" u="sng">
                <a:ea typeface="+mn-lt"/>
                <a:cs typeface="+mn-lt"/>
              </a:rPr>
              <a:t>Task 1</a:t>
            </a:r>
            <a:r>
              <a:rPr lang="en-GB" b="1">
                <a:ea typeface="+mn-lt"/>
                <a:cs typeface="+mn-lt"/>
              </a:rPr>
              <a:t> </a:t>
            </a:r>
            <a:endParaRPr lang="en-GB">
              <a:ea typeface="+mn-lt"/>
              <a:cs typeface="+mn-lt"/>
            </a:endParaRPr>
          </a:p>
          <a:p>
            <a:pPr marL="0" indent="0">
              <a:buNone/>
            </a:pPr>
            <a:r>
              <a:rPr lang="en-GB">
                <a:ea typeface="+mn-lt"/>
                <a:cs typeface="+mn-lt"/>
              </a:rPr>
              <a:t>Write an analysis of the following scene taken from the opening of 'The God of Small Things' by Arundhati Roy</a:t>
            </a:r>
          </a:p>
          <a:p>
            <a:pPr marL="0" indent="0">
              <a:buNone/>
            </a:pPr>
            <a:r>
              <a:rPr lang="en-GB">
                <a:ea typeface="+mn-lt"/>
                <a:cs typeface="+mn-lt"/>
              </a:rPr>
              <a:t>                                       </a:t>
            </a:r>
            <a:endParaRPr lang="en-GB">
              <a:cs typeface="Calibri"/>
            </a:endParaRPr>
          </a:p>
        </p:txBody>
      </p:sp>
    </p:spTree>
    <p:extLst>
      <p:ext uri="{BB962C8B-B14F-4D97-AF65-F5344CB8AC3E}">
        <p14:creationId xmlns:p14="http://schemas.microsoft.com/office/powerpoint/2010/main" val="204447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FD49-361B-494B-BB14-4C930B0960F4}"/>
              </a:ext>
            </a:extLst>
          </p:cNvPr>
          <p:cNvSpPr>
            <a:spLocks noGrp="1"/>
          </p:cNvSpPr>
          <p:nvPr>
            <p:ph type="title"/>
          </p:nvPr>
        </p:nvSpPr>
        <p:spPr/>
        <p:txBody>
          <a:bodyPr/>
          <a:lstStyle/>
          <a:p>
            <a:endParaRPr lang="en-GB"/>
          </a:p>
        </p:txBody>
      </p:sp>
      <p:pic>
        <p:nvPicPr>
          <p:cNvPr id="4" name="Picture 4" descr="A picture containing photo, holding, sitting, woman&#10;&#10;Description generated with very high confidence">
            <a:extLst>
              <a:ext uri="{FF2B5EF4-FFF2-40B4-BE49-F238E27FC236}">
                <a16:creationId xmlns:a16="http://schemas.microsoft.com/office/drawing/2014/main" id="{0997D70F-96B3-4A01-A1A4-F5EDA55ECA47}"/>
              </a:ext>
            </a:extLst>
          </p:cNvPr>
          <p:cNvPicPr>
            <a:picLocks noGrp="1" noChangeAspect="1"/>
          </p:cNvPicPr>
          <p:nvPr>
            <p:ph idx="1"/>
          </p:nvPr>
        </p:nvPicPr>
        <p:blipFill>
          <a:blip r:embed="rId2"/>
          <a:stretch>
            <a:fillRect/>
          </a:stretch>
        </p:blipFill>
        <p:spPr>
          <a:xfrm>
            <a:off x="81507" y="163690"/>
            <a:ext cx="2861757" cy="4351338"/>
          </a:xfrm>
        </p:spPr>
      </p:pic>
      <p:sp>
        <p:nvSpPr>
          <p:cNvPr id="8" name="TextBox 7">
            <a:extLst>
              <a:ext uri="{FF2B5EF4-FFF2-40B4-BE49-F238E27FC236}">
                <a16:creationId xmlns:a16="http://schemas.microsoft.com/office/drawing/2014/main" id="{FD78B193-FF1C-42AB-BA24-93CCD497858C}"/>
              </a:ext>
            </a:extLst>
          </p:cNvPr>
          <p:cNvSpPr txBox="1"/>
          <p:nvPr/>
        </p:nvSpPr>
        <p:spPr>
          <a:xfrm>
            <a:off x="3305837" y="848387"/>
            <a:ext cx="475210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a:solidFill>
                <a:srgbClr val="FF0000"/>
              </a:solidFill>
              <a:cs typeface="Calibri"/>
            </a:endParaRPr>
          </a:p>
          <a:p>
            <a:r>
              <a:rPr lang="en-GB" b="1">
                <a:solidFill>
                  <a:srgbClr val="FF0000"/>
                </a:solidFill>
                <a:ea typeface="+mn-lt"/>
                <a:cs typeface="+mn-lt"/>
              </a:rPr>
              <a:t>'The God of Small Things'</a:t>
            </a:r>
          </a:p>
          <a:p>
            <a:endParaRPr lang="en-GB" b="1">
              <a:solidFill>
                <a:srgbClr val="FF0000"/>
              </a:solidFill>
              <a:ea typeface="+mn-lt"/>
              <a:cs typeface="+mn-lt"/>
            </a:endParaRPr>
          </a:p>
          <a:p>
            <a:r>
              <a:rPr lang="en-GB">
                <a:ea typeface="+mn-lt"/>
                <a:cs typeface="+mn-lt"/>
              </a:rPr>
              <a:t>The scene opens on the town of </a:t>
            </a:r>
            <a:r>
              <a:rPr lang="en-GB" err="1">
                <a:ea typeface="+mn-lt"/>
                <a:cs typeface="+mn-lt"/>
              </a:rPr>
              <a:t>Ayemenem</a:t>
            </a:r>
            <a:r>
              <a:rPr lang="en-GB">
                <a:ea typeface="+mn-lt"/>
                <a:cs typeface="+mn-lt"/>
              </a:rPr>
              <a:t> in the southern Indian province of Kerala and jumps back and forth in time between 1969 and 1993.</a:t>
            </a:r>
            <a:endParaRPr lang="en-GB">
              <a:cs typeface="Calibri"/>
            </a:endParaRPr>
          </a:p>
          <a:p>
            <a:r>
              <a:rPr lang="en-GB">
                <a:ea typeface="+mn-lt"/>
                <a:cs typeface="+mn-lt"/>
              </a:rPr>
              <a:t>The setting is almost unbearably abundant and full of life. We encounter Rahel, who returns home to Ayemenem to see her twin brother, Estha. Still living in the same house is her grandaunt, Baby Kochamma. Rahel and Estha have a peculiar relationship. As children they considered themselves to be one person. Rahel used to share experiences, dreams, and memories with Estha. But as 31-year-old adults, the twins have become individual emotionally as well as physically</a:t>
            </a:r>
            <a:endParaRPr lang="en-GB">
              <a:cs typeface="Calibri"/>
            </a:endParaRPr>
          </a:p>
        </p:txBody>
      </p:sp>
      <p:pic>
        <p:nvPicPr>
          <p:cNvPr id="9" name="Picture 9" descr="A close up of a map&#10;&#10;Description generated with high confidence">
            <a:extLst>
              <a:ext uri="{FF2B5EF4-FFF2-40B4-BE49-F238E27FC236}">
                <a16:creationId xmlns:a16="http://schemas.microsoft.com/office/drawing/2014/main" id="{CA311604-AAE5-4511-83E7-56D640E9A5A3}"/>
              </a:ext>
            </a:extLst>
          </p:cNvPr>
          <p:cNvPicPr>
            <a:picLocks noChangeAspect="1"/>
          </p:cNvPicPr>
          <p:nvPr/>
        </p:nvPicPr>
        <p:blipFill>
          <a:blip r:embed="rId3"/>
          <a:stretch>
            <a:fillRect/>
          </a:stretch>
        </p:blipFill>
        <p:spPr>
          <a:xfrm>
            <a:off x="8511174" y="3124914"/>
            <a:ext cx="3433482" cy="3460376"/>
          </a:xfrm>
          <a:prstGeom prst="rect">
            <a:avLst/>
          </a:prstGeom>
        </p:spPr>
      </p:pic>
    </p:spTree>
    <p:extLst>
      <p:ext uri="{BB962C8B-B14F-4D97-AF65-F5344CB8AC3E}">
        <p14:creationId xmlns:p14="http://schemas.microsoft.com/office/powerpoint/2010/main" val="344682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FD49-361B-494B-BB14-4C930B0960F4}"/>
              </a:ext>
            </a:extLst>
          </p:cNvPr>
          <p:cNvSpPr>
            <a:spLocks noGrp="1"/>
          </p:cNvSpPr>
          <p:nvPr>
            <p:ph type="title"/>
          </p:nvPr>
        </p:nvSpPr>
        <p:spPr/>
        <p:txBody>
          <a:bodyPr/>
          <a:lstStyle/>
          <a:p>
            <a:endParaRPr lang="en-GB"/>
          </a:p>
        </p:txBody>
      </p:sp>
      <p:pic>
        <p:nvPicPr>
          <p:cNvPr id="6" name="Picture 6" descr="A large tree in a forest&#10;&#10;Description generated with very high confidence">
            <a:extLst>
              <a:ext uri="{FF2B5EF4-FFF2-40B4-BE49-F238E27FC236}">
                <a16:creationId xmlns:a16="http://schemas.microsoft.com/office/drawing/2014/main" id="{8DDBE7B9-5C98-480F-B8AB-0390DEDF7BFB}"/>
              </a:ext>
            </a:extLst>
          </p:cNvPr>
          <p:cNvPicPr>
            <a:picLocks noChangeAspect="1"/>
          </p:cNvPicPr>
          <p:nvPr/>
        </p:nvPicPr>
        <p:blipFill>
          <a:blip r:embed="rId2"/>
          <a:stretch>
            <a:fillRect/>
          </a:stretch>
        </p:blipFill>
        <p:spPr>
          <a:xfrm>
            <a:off x="316664" y="143844"/>
            <a:ext cx="10999701" cy="7803572"/>
          </a:xfrm>
          <a:prstGeom prst="rect">
            <a:avLst/>
          </a:prstGeom>
        </p:spPr>
      </p:pic>
      <p:sp>
        <p:nvSpPr>
          <p:cNvPr id="5" name="Content Placeholder 4">
            <a:extLst>
              <a:ext uri="{FF2B5EF4-FFF2-40B4-BE49-F238E27FC236}">
                <a16:creationId xmlns:a16="http://schemas.microsoft.com/office/drawing/2014/main" id="{728504AD-5B36-4D23-88C9-5F3D103D4735}"/>
              </a:ext>
            </a:extLst>
          </p:cNvPr>
          <p:cNvSpPr>
            <a:spLocks noGrp="1"/>
          </p:cNvSpPr>
          <p:nvPr>
            <p:ph idx="1"/>
          </p:nvPr>
        </p:nvSpPr>
        <p:spPr>
          <a:xfrm>
            <a:off x="2962275" y="1236807"/>
            <a:ext cx="6455354" cy="5563612"/>
          </a:xfrm>
          <a:solidFill>
            <a:srgbClr val="00B050">
              <a:alpha val="57000"/>
            </a:srgbClr>
          </a:solidFill>
        </p:spPr>
        <p:txBody>
          <a:bodyPr vert="horz" lIns="91440" tIns="45720" rIns="91440" bIns="45720" rtlCol="0" anchor="t">
            <a:normAutofit fontScale="55000" lnSpcReduction="20000"/>
          </a:bodyPr>
          <a:lstStyle/>
          <a:p>
            <a:pPr marL="0" indent="0">
              <a:buNone/>
            </a:pPr>
            <a:r>
              <a:rPr lang="en-GB" b="1">
                <a:solidFill>
                  <a:schemeClr val="bg1"/>
                </a:solidFill>
                <a:cs typeface="Calibri"/>
              </a:rPr>
              <a:t>The opening</a:t>
            </a:r>
          </a:p>
          <a:p>
            <a:pPr marL="0" indent="0">
              <a:buNone/>
            </a:pPr>
            <a:r>
              <a:rPr lang="en-GB" b="1">
                <a:solidFill>
                  <a:schemeClr val="bg1"/>
                </a:solidFill>
                <a:cs typeface="Calibri"/>
              </a:rPr>
              <a:t>May in </a:t>
            </a:r>
            <a:r>
              <a:rPr lang="en-GB" b="1" err="1">
                <a:solidFill>
                  <a:schemeClr val="bg1"/>
                </a:solidFill>
                <a:cs typeface="Calibri"/>
              </a:rPr>
              <a:t>Ayemenem</a:t>
            </a:r>
            <a:r>
              <a:rPr lang="en-GB" b="1">
                <a:solidFill>
                  <a:schemeClr val="bg1"/>
                </a:solidFill>
                <a:cs typeface="Calibri"/>
              </a:rPr>
              <a:t> is a hot, brooding month. The days are long and humid. The river shrinks and black crows gorge on bright mangoes in still, </a:t>
            </a:r>
            <a:r>
              <a:rPr lang="en-GB" b="1" err="1">
                <a:solidFill>
                  <a:schemeClr val="bg1"/>
                </a:solidFill>
                <a:cs typeface="Calibri"/>
              </a:rPr>
              <a:t>dustgreen</a:t>
            </a:r>
            <a:r>
              <a:rPr lang="en-GB" b="1">
                <a:solidFill>
                  <a:schemeClr val="bg1"/>
                </a:solidFill>
                <a:cs typeface="Calibri"/>
              </a:rPr>
              <a:t> trees. Red bananas ripen. Jackfruits burst. Dissolute bluebottles hum vacuously in the fruity air. Then they stun themselves against clear windowpanes and die, fatly baffled in the sun.</a:t>
            </a:r>
            <a:br>
              <a:rPr lang="en-GB" b="1">
                <a:solidFill>
                  <a:schemeClr val="bg1"/>
                </a:solidFill>
                <a:cs typeface="Calibri"/>
              </a:rPr>
            </a:br>
            <a:br>
              <a:rPr lang="en-GB" b="1">
                <a:solidFill>
                  <a:schemeClr val="bg1"/>
                </a:solidFill>
                <a:cs typeface="Calibri"/>
              </a:rPr>
            </a:br>
            <a:r>
              <a:rPr lang="en-GB" b="1">
                <a:solidFill>
                  <a:schemeClr val="bg1"/>
                </a:solidFill>
                <a:cs typeface="Calibri"/>
              </a:rPr>
              <a:t>The nights are clear, but suffused with sloth and sullen expectation.</a:t>
            </a:r>
            <a:br>
              <a:rPr lang="en-GB" b="1">
                <a:solidFill>
                  <a:schemeClr val="bg1"/>
                </a:solidFill>
                <a:cs typeface="Calibri"/>
              </a:rPr>
            </a:br>
            <a:br>
              <a:rPr lang="en-GB" b="1">
                <a:solidFill>
                  <a:schemeClr val="bg1"/>
                </a:solidFill>
                <a:cs typeface="Calibri"/>
              </a:rPr>
            </a:br>
            <a:r>
              <a:rPr lang="en-GB" b="1">
                <a:solidFill>
                  <a:schemeClr val="bg1"/>
                </a:solidFill>
                <a:cs typeface="Calibri"/>
              </a:rPr>
              <a:t>But by early June the southwest monsoon breaks and there are three months of wind and water with short spells of sharp, glittering sunshine that thrilled children snatch to play with. The countryside turns an immodest green. Boundaries blur as tapioca fences take root and bloom. Brick walls turn </a:t>
            </a:r>
            <a:r>
              <a:rPr lang="en-GB" b="1" err="1">
                <a:solidFill>
                  <a:schemeClr val="bg1"/>
                </a:solidFill>
                <a:cs typeface="Calibri"/>
              </a:rPr>
              <a:t>mossgreen</a:t>
            </a:r>
            <a:r>
              <a:rPr lang="en-GB" b="1">
                <a:solidFill>
                  <a:schemeClr val="bg1"/>
                </a:solidFill>
                <a:cs typeface="Calibri"/>
              </a:rPr>
              <a:t>. Pepper vines snake up electric poles. Wild creepers burst through laterite banks and spill across the flooded roads. Boats ply in the bazaars. And small fish appear in the puddles that fill the PWD potholes on the highways.</a:t>
            </a:r>
            <a:br>
              <a:rPr lang="en-GB" b="1">
                <a:solidFill>
                  <a:schemeClr val="bg1"/>
                </a:solidFill>
                <a:cs typeface="Calibri"/>
              </a:rPr>
            </a:br>
            <a:br>
              <a:rPr lang="en-GB" b="1">
                <a:solidFill>
                  <a:schemeClr val="bg1"/>
                </a:solidFill>
                <a:cs typeface="Calibri"/>
              </a:rPr>
            </a:br>
            <a:r>
              <a:rPr lang="en-GB" b="1">
                <a:solidFill>
                  <a:schemeClr val="bg1"/>
                </a:solidFill>
                <a:cs typeface="Calibri"/>
              </a:rPr>
              <a:t>It was raining when Rahel came back to </a:t>
            </a:r>
            <a:r>
              <a:rPr lang="en-GB" b="1" err="1">
                <a:solidFill>
                  <a:schemeClr val="bg1"/>
                </a:solidFill>
                <a:cs typeface="Calibri"/>
              </a:rPr>
              <a:t>Ayemenem</a:t>
            </a:r>
            <a:r>
              <a:rPr lang="en-GB" b="1">
                <a:solidFill>
                  <a:schemeClr val="bg1"/>
                </a:solidFill>
                <a:cs typeface="Calibri"/>
              </a:rPr>
              <a:t>. Slanting silver ropes slammed into loose earth, </a:t>
            </a:r>
            <a:r>
              <a:rPr lang="en-GB" b="1" err="1">
                <a:solidFill>
                  <a:schemeClr val="bg1"/>
                </a:solidFill>
                <a:cs typeface="Calibri"/>
              </a:rPr>
              <a:t>plowing</a:t>
            </a:r>
            <a:r>
              <a:rPr lang="en-GB" b="1">
                <a:solidFill>
                  <a:schemeClr val="bg1"/>
                </a:solidFill>
                <a:cs typeface="Calibri"/>
              </a:rPr>
              <a:t> it up like gunfire. The old house on the hill wore its steep, gabled roof pulled over its ears like a low hat. The walls, streaked with moss, had grown soft, and bulged a little with dampness that seeped up from the ground. The wild, overgrown garden was full of the whisper and scurry of small lives. In the undergrowth a rat snake rubbed itself against a glistening stone. Hopeful yellow bullfrogs cruised the scummy pond for mates. A drenched mongoose flashed across the leaf-strewn driveway.</a:t>
            </a:r>
            <a:br>
              <a:rPr lang="en-GB" b="1">
                <a:solidFill>
                  <a:schemeClr val="bg1"/>
                </a:solidFill>
                <a:cs typeface="Calibri"/>
              </a:rPr>
            </a:br>
            <a:br>
              <a:rPr lang="en-GB" b="1">
                <a:solidFill>
                  <a:schemeClr val="bg1"/>
                </a:solidFill>
                <a:cs typeface="Calibri"/>
              </a:rPr>
            </a:br>
            <a:r>
              <a:rPr lang="en-GB" b="1">
                <a:solidFill>
                  <a:schemeClr val="bg1"/>
                </a:solidFill>
                <a:cs typeface="Calibri"/>
              </a:rPr>
              <a:t>The house itself looked empty. The doors and windows were locked. The front </a:t>
            </a:r>
            <a:r>
              <a:rPr lang="en-GB" b="1" err="1">
                <a:solidFill>
                  <a:schemeClr val="bg1"/>
                </a:solidFill>
                <a:cs typeface="Calibri"/>
              </a:rPr>
              <a:t>verandah</a:t>
            </a:r>
            <a:r>
              <a:rPr lang="en-GB" b="1">
                <a:solidFill>
                  <a:schemeClr val="bg1"/>
                </a:solidFill>
                <a:cs typeface="Calibri"/>
              </a:rPr>
              <a:t> bare. Unfurnished. But the </a:t>
            </a:r>
            <a:r>
              <a:rPr lang="en-GB" b="1" err="1">
                <a:solidFill>
                  <a:schemeClr val="bg1"/>
                </a:solidFill>
                <a:cs typeface="Calibri"/>
              </a:rPr>
              <a:t>skyblue</a:t>
            </a:r>
            <a:r>
              <a:rPr lang="en-GB" b="1">
                <a:solidFill>
                  <a:schemeClr val="bg1"/>
                </a:solidFill>
                <a:cs typeface="Calibri"/>
              </a:rPr>
              <a:t> Plymouth with chrome tailfins was still parked outside, and inside, Baby </a:t>
            </a:r>
            <a:r>
              <a:rPr lang="en-GB" b="1" err="1">
                <a:solidFill>
                  <a:schemeClr val="bg1"/>
                </a:solidFill>
                <a:cs typeface="Calibri"/>
              </a:rPr>
              <a:t>Kochamma</a:t>
            </a:r>
            <a:r>
              <a:rPr lang="en-GB" b="1">
                <a:solidFill>
                  <a:schemeClr val="bg1"/>
                </a:solidFill>
                <a:cs typeface="Calibri"/>
              </a:rPr>
              <a:t> was still alive.</a:t>
            </a:r>
            <a:endParaRPr lang="en-GB" b="1">
              <a:solidFill>
                <a:schemeClr val="bg1"/>
              </a:solidFill>
              <a:ea typeface="+mn-lt"/>
              <a:cs typeface="+mn-lt"/>
            </a:endParaRPr>
          </a:p>
          <a:p>
            <a:endParaRPr lang="en-GB">
              <a:cs typeface="Calibri"/>
            </a:endParaRPr>
          </a:p>
        </p:txBody>
      </p:sp>
    </p:spTree>
    <p:extLst>
      <p:ext uri="{BB962C8B-B14F-4D97-AF65-F5344CB8AC3E}">
        <p14:creationId xmlns:p14="http://schemas.microsoft.com/office/powerpoint/2010/main" val="118916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8EE3-3543-487D-AF5C-A8E691EB0C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A681C1-D26F-4465-B213-FD684EF372DA}"/>
              </a:ext>
            </a:extLst>
          </p:cNvPr>
          <p:cNvSpPr>
            <a:spLocks noGrp="1"/>
          </p:cNvSpPr>
          <p:nvPr>
            <p:ph idx="1"/>
          </p:nvPr>
        </p:nvSpPr>
        <p:spPr>
          <a:xfrm>
            <a:off x="760268" y="734580"/>
            <a:ext cx="10515600" cy="5130656"/>
          </a:xfrm>
        </p:spPr>
        <p:txBody>
          <a:bodyPr vert="horz" lIns="91440" tIns="45720" rIns="91440" bIns="45720" rtlCol="0" anchor="t">
            <a:normAutofit/>
          </a:bodyPr>
          <a:lstStyle/>
          <a:p>
            <a:pPr marL="0" indent="0" algn="ctr">
              <a:buNone/>
            </a:pPr>
            <a:r>
              <a:rPr lang="en-GB" b="1">
                <a:solidFill>
                  <a:srgbClr val="FF0000"/>
                </a:solidFill>
                <a:ea typeface="+mn-lt"/>
                <a:cs typeface="+mn-lt"/>
              </a:rPr>
              <a:t>Look up the meaning of the words below - write down their meanings.</a:t>
            </a:r>
            <a:endParaRPr lang="en-GB">
              <a:solidFill>
                <a:srgbClr val="FF0000"/>
              </a:solidFill>
              <a:cs typeface="Calibri" panose="020F0502020204030204"/>
            </a:endParaRPr>
          </a:p>
          <a:p>
            <a:pPr marL="0" indent="0" algn="ctr">
              <a:buNone/>
            </a:pPr>
            <a:endParaRPr lang="en-GB" b="1">
              <a:solidFill>
                <a:srgbClr val="FF0000"/>
              </a:solidFill>
              <a:ea typeface="+mn-lt"/>
              <a:cs typeface="+mn-lt"/>
            </a:endParaRPr>
          </a:p>
          <a:p>
            <a:pPr marL="0" indent="0">
              <a:buNone/>
            </a:pPr>
            <a:r>
              <a:rPr lang="en-GB">
                <a:ea typeface="+mn-lt"/>
                <a:cs typeface="+mn-lt"/>
              </a:rPr>
              <a:t>        brooding                     sullen                          scurry</a:t>
            </a:r>
            <a:endParaRPr lang="en-GB">
              <a:cs typeface="Calibri" panose="020F0502020204030204"/>
            </a:endParaRPr>
          </a:p>
          <a:p>
            <a:pPr marL="0" indent="0">
              <a:buNone/>
            </a:pPr>
            <a:r>
              <a:rPr lang="en-GB">
                <a:ea typeface="+mn-lt"/>
                <a:cs typeface="+mn-lt"/>
              </a:rPr>
              <a:t>        gorge (v.)                     monsoon                     sloth</a:t>
            </a:r>
            <a:endParaRPr lang="en-GB">
              <a:cs typeface="Calibri" panose="020F0502020204030204"/>
            </a:endParaRPr>
          </a:p>
          <a:p>
            <a:pPr marL="0" indent="0">
              <a:buNone/>
            </a:pPr>
            <a:r>
              <a:rPr lang="en-GB">
                <a:ea typeface="+mn-lt"/>
                <a:cs typeface="+mn-lt"/>
              </a:rPr>
              <a:t>       dissolute                     immodest                   seep   </a:t>
            </a:r>
            <a:endParaRPr lang="en-GB">
              <a:cs typeface="Calibri" panose="020F0502020204030204"/>
            </a:endParaRPr>
          </a:p>
          <a:p>
            <a:pPr marL="0" indent="0">
              <a:buNone/>
            </a:pPr>
            <a:r>
              <a:rPr lang="en-GB">
                <a:ea typeface="+mn-lt"/>
                <a:cs typeface="+mn-lt"/>
              </a:rPr>
              <a:t>       vacuously                    tapioca                        suffused</a:t>
            </a:r>
            <a:endParaRPr lang="en-GB">
              <a:cs typeface="Calibri" panose="020F0502020204030204"/>
            </a:endParaRPr>
          </a:p>
          <a:p>
            <a:pPr marL="0" indent="0">
              <a:buNone/>
            </a:pPr>
            <a:r>
              <a:rPr lang="en-GB">
                <a:ea typeface="+mn-lt"/>
                <a:cs typeface="+mn-lt"/>
              </a:rPr>
              <a:t>       baffled                         laterite                        ply</a:t>
            </a:r>
            <a:endParaRPr lang="en-GB">
              <a:cs typeface="Calibri"/>
            </a:endParaRPr>
          </a:p>
          <a:p>
            <a:endParaRPr lang="en-GB">
              <a:cs typeface="Calibri"/>
            </a:endParaRPr>
          </a:p>
        </p:txBody>
      </p:sp>
    </p:spTree>
    <p:extLst>
      <p:ext uri="{BB962C8B-B14F-4D97-AF65-F5344CB8AC3E}">
        <p14:creationId xmlns:p14="http://schemas.microsoft.com/office/powerpoint/2010/main" val="35618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3387-4FBD-4A20-9552-1453D439F2A4}"/>
              </a:ext>
            </a:extLst>
          </p:cNvPr>
          <p:cNvSpPr>
            <a:spLocks noGrp="1"/>
          </p:cNvSpPr>
          <p:nvPr>
            <p:ph type="title"/>
          </p:nvPr>
        </p:nvSpPr>
        <p:spPr>
          <a:xfrm>
            <a:off x="2448791" y="148647"/>
            <a:ext cx="10515600" cy="966975"/>
          </a:xfrm>
        </p:spPr>
        <p:txBody>
          <a:bodyPr>
            <a:normAutofit/>
          </a:bodyPr>
          <a:lstStyle/>
          <a:p>
            <a:pPr algn="ctr"/>
            <a:r>
              <a:rPr lang="en-GB" sz="2000" b="1" u="sng">
                <a:solidFill>
                  <a:srgbClr val="FF0000"/>
                </a:solidFill>
                <a:ea typeface="+mj-lt"/>
                <a:cs typeface="+mj-lt"/>
              </a:rPr>
              <a:t>Arundhati Roy’s writing is very vivid and evocative. </a:t>
            </a:r>
            <a:br>
              <a:rPr lang="en-GB" sz="2000" b="1" u="sng">
                <a:ea typeface="+mj-lt"/>
                <a:cs typeface="+mj-lt"/>
              </a:rPr>
            </a:br>
            <a:r>
              <a:rPr lang="en-GB" sz="2000" b="1" u="sng">
                <a:solidFill>
                  <a:srgbClr val="FF0000"/>
                </a:solidFill>
                <a:ea typeface="+mj-lt"/>
                <a:cs typeface="+mj-lt"/>
              </a:rPr>
              <a:t>It uses lots of description in order to achieve an almost poetic feel.</a:t>
            </a:r>
            <a:r>
              <a:rPr lang="en-GB" sz="2000" u="sng">
                <a:solidFill>
                  <a:srgbClr val="FF0000"/>
                </a:solidFill>
                <a:ea typeface="+mj-lt"/>
                <a:cs typeface="+mj-lt"/>
              </a:rPr>
              <a:t> </a:t>
            </a:r>
            <a:endParaRPr lang="en-US" sz="2000" u="sng">
              <a:solidFill>
                <a:srgbClr val="FF0000"/>
              </a:solidFill>
              <a:cs typeface="Calibri Light"/>
            </a:endParaRPr>
          </a:p>
          <a:p>
            <a:endParaRPr lang="en-GB" u="sng">
              <a:cs typeface="Calibri Light"/>
            </a:endParaRPr>
          </a:p>
        </p:txBody>
      </p:sp>
      <p:sp>
        <p:nvSpPr>
          <p:cNvPr id="3" name="Content Placeholder 2">
            <a:extLst>
              <a:ext uri="{FF2B5EF4-FFF2-40B4-BE49-F238E27FC236}">
                <a16:creationId xmlns:a16="http://schemas.microsoft.com/office/drawing/2014/main" id="{C359C10A-C499-48CD-809E-E0B33ADD1C48}"/>
              </a:ext>
            </a:extLst>
          </p:cNvPr>
          <p:cNvSpPr>
            <a:spLocks noGrp="1"/>
          </p:cNvSpPr>
          <p:nvPr>
            <p:ph idx="1"/>
          </p:nvPr>
        </p:nvSpPr>
        <p:spPr>
          <a:xfrm>
            <a:off x="517814" y="1210830"/>
            <a:ext cx="6757556" cy="5096019"/>
          </a:xfrm>
        </p:spPr>
        <p:txBody>
          <a:bodyPr vert="horz" lIns="91440" tIns="45720" rIns="91440" bIns="45720" rtlCol="0" anchor="t">
            <a:normAutofit fontScale="55000" lnSpcReduction="20000"/>
          </a:bodyPr>
          <a:lstStyle/>
          <a:p>
            <a:pPr marL="0" indent="0">
              <a:buNone/>
            </a:pPr>
            <a:r>
              <a:rPr lang="en-GB">
                <a:ea typeface="+mn-lt"/>
                <a:cs typeface="+mn-lt"/>
              </a:rPr>
              <a:t>May in </a:t>
            </a:r>
            <a:r>
              <a:rPr lang="en-GB" err="1">
                <a:ea typeface="+mn-lt"/>
                <a:cs typeface="+mn-lt"/>
              </a:rPr>
              <a:t>Ayemenem</a:t>
            </a:r>
            <a:r>
              <a:rPr lang="en-GB">
                <a:ea typeface="+mn-lt"/>
                <a:cs typeface="+mn-lt"/>
              </a:rPr>
              <a:t> is a</a:t>
            </a:r>
            <a:r>
              <a:rPr lang="en-GB" b="1">
                <a:ea typeface="+mn-lt"/>
                <a:cs typeface="+mn-lt"/>
              </a:rPr>
              <a:t> </a:t>
            </a:r>
            <a:r>
              <a:rPr lang="en-GB" b="1">
                <a:solidFill>
                  <a:srgbClr val="7030A0"/>
                </a:solidFill>
                <a:ea typeface="+mn-lt"/>
                <a:cs typeface="+mn-lt"/>
              </a:rPr>
              <a:t>hot, brooding</a:t>
            </a:r>
            <a:r>
              <a:rPr lang="en-GB">
                <a:ea typeface="+mn-lt"/>
                <a:cs typeface="+mn-lt"/>
              </a:rPr>
              <a:t> month. The days are long and humid. The river shrinks and black crows gorge on bright mangoes in still, </a:t>
            </a:r>
            <a:r>
              <a:rPr lang="en-GB" err="1">
                <a:ea typeface="+mn-lt"/>
                <a:cs typeface="+mn-lt"/>
              </a:rPr>
              <a:t>dustgreen</a:t>
            </a:r>
            <a:r>
              <a:rPr lang="en-GB">
                <a:ea typeface="+mn-lt"/>
                <a:cs typeface="+mn-lt"/>
              </a:rPr>
              <a:t> trees. Red bananas ripen. Jackfruits burst. Dissolute bluebottles hum vacuously in the fruity air. Then they stun themselves against clear windowpanes and die, fatly baffled in the sun.</a:t>
            </a:r>
            <a:br>
              <a:rPr lang="en-GB">
                <a:ea typeface="+mn-lt"/>
                <a:cs typeface="+mn-lt"/>
              </a:rPr>
            </a:br>
            <a:br>
              <a:rPr lang="en-GB">
                <a:ea typeface="+mn-lt"/>
                <a:cs typeface="+mn-lt"/>
              </a:rPr>
            </a:br>
            <a:r>
              <a:rPr lang="en-GB">
                <a:ea typeface="+mn-lt"/>
                <a:cs typeface="+mn-lt"/>
              </a:rPr>
              <a:t>The nights are clear, but suffused with sloth and sullen expectation.</a:t>
            </a:r>
            <a:br>
              <a:rPr lang="en-GB">
                <a:ea typeface="+mn-lt"/>
                <a:cs typeface="+mn-lt"/>
              </a:rPr>
            </a:br>
            <a:br>
              <a:rPr lang="en-GB">
                <a:ea typeface="+mn-lt"/>
                <a:cs typeface="+mn-lt"/>
              </a:rPr>
            </a:br>
            <a:r>
              <a:rPr lang="en-GB">
                <a:ea typeface="+mn-lt"/>
                <a:cs typeface="+mn-lt"/>
              </a:rPr>
              <a:t>But by early June the southwest monsoon breaks and there are three months of wind and water with short spells of sharp, glittering sunshine that thrilled children snatch to play with. The countryside turns an immodest green. Boundaries blur as tapioca fences take root and bloom. Brick walls turn </a:t>
            </a:r>
            <a:r>
              <a:rPr lang="en-GB" err="1">
                <a:ea typeface="+mn-lt"/>
                <a:cs typeface="+mn-lt"/>
              </a:rPr>
              <a:t>mossgreen</a:t>
            </a:r>
            <a:r>
              <a:rPr lang="en-GB">
                <a:ea typeface="+mn-lt"/>
                <a:cs typeface="+mn-lt"/>
              </a:rPr>
              <a:t>. Pepper vines snake up electric poles. Wild creepers burst through laterite banks and spill across the flooded roads. Boats ply in the bazaars. And small fish appear in the puddles that fill the PWD potholes on the highways.</a:t>
            </a:r>
            <a:br>
              <a:rPr lang="en-GB">
                <a:ea typeface="+mn-lt"/>
                <a:cs typeface="+mn-lt"/>
              </a:rPr>
            </a:br>
            <a:br>
              <a:rPr lang="en-GB">
                <a:ea typeface="+mn-lt"/>
                <a:cs typeface="+mn-lt"/>
              </a:rPr>
            </a:br>
            <a:r>
              <a:rPr lang="en-GB">
                <a:ea typeface="+mn-lt"/>
                <a:cs typeface="+mn-lt"/>
              </a:rPr>
              <a:t>It was raining when Rahel came back to </a:t>
            </a:r>
            <a:r>
              <a:rPr lang="en-GB" err="1">
                <a:ea typeface="+mn-lt"/>
                <a:cs typeface="+mn-lt"/>
              </a:rPr>
              <a:t>Ayemenem</a:t>
            </a:r>
            <a:r>
              <a:rPr lang="en-GB">
                <a:ea typeface="+mn-lt"/>
                <a:cs typeface="+mn-lt"/>
              </a:rPr>
              <a:t>. Slanting silver ropes slammed into loose earth, </a:t>
            </a:r>
            <a:r>
              <a:rPr lang="en-GB" err="1">
                <a:ea typeface="+mn-lt"/>
                <a:cs typeface="+mn-lt"/>
              </a:rPr>
              <a:t>plowing</a:t>
            </a:r>
            <a:r>
              <a:rPr lang="en-GB">
                <a:ea typeface="+mn-lt"/>
                <a:cs typeface="+mn-lt"/>
              </a:rPr>
              <a:t> it up like gunfire. The old house on the hill wore its steep, gabled roof pulled over its ears like a low hat. The walls, streaked with moss, had grown soft, and bulged a little with dampness that seeped up from the ground. The wild, overgrown garden was full of the whisper and scurry of small lives. In the undergrowth a rat snake rubbed itself against a glistening stone. Hopeful yellow bullfrogs cruised the scummy pond for mates. A drenched mongoose flashed across the leaf-strewn driveway.</a:t>
            </a:r>
            <a:br>
              <a:rPr lang="en-GB">
                <a:ea typeface="+mn-lt"/>
                <a:cs typeface="+mn-lt"/>
              </a:rPr>
            </a:br>
            <a:br>
              <a:rPr lang="en-GB">
                <a:ea typeface="+mn-lt"/>
                <a:cs typeface="+mn-lt"/>
              </a:rPr>
            </a:br>
            <a:r>
              <a:rPr lang="en-GB">
                <a:ea typeface="+mn-lt"/>
                <a:cs typeface="+mn-lt"/>
              </a:rPr>
              <a:t>The house itself looked empty. The doors and windows were locked. The front </a:t>
            </a:r>
            <a:r>
              <a:rPr lang="en-GB" err="1">
                <a:ea typeface="+mn-lt"/>
                <a:cs typeface="+mn-lt"/>
              </a:rPr>
              <a:t>verandah</a:t>
            </a:r>
            <a:r>
              <a:rPr lang="en-GB">
                <a:ea typeface="+mn-lt"/>
                <a:cs typeface="+mn-lt"/>
              </a:rPr>
              <a:t> bare. Unfurnished. But the </a:t>
            </a:r>
            <a:r>
              <a:rPr lang="en-GB" err="1">
                <a:ea typeface="+mn-lt"/>
                <a:cs typeface="+mn-lt"/>
              </a:rPr>
              <a:t>skyblue</a:t>
            </a:r>
            <a:r>
              <a:rPr lang="en-GB">
                <a:ea typeface="+mn-lt"/>
                <a:cs typeface="+mn-lt"/>
              </a:rPr>
              <a:t> Plymouth with chrome tailfins was still parked outside, and inside, Baby </a:t>
            </a:r>
            <a:r>
              <a:rPr lang="en-GB" err="1">
                <a:ea typeface="+mn-lt"/>
                <a:cs typeface="+mn-lt"/>
              </a:rPr>
              <a:t>Kochamma</a:t>
            </a:r>
            <a:r>
              <a:rPr lang="en-GB">
                <a:ea typeface="+mn-lt"/>
                <a:cs typeface="+mn-lt"/>
              </a:rPr>
              <a:t> was still alive.</a:t>
            </a:r>
            <a:endParaRPr lang="en-GB">
              <a:cs typeface="Calibri" panose="020F0502020204030204"/>
            </a:endParaRPr>
          </a:p>
        </p:txBody>
      </p:sp>
      <p:sp>
        <p:nvSpPr>
          <p:cNvPr id="4" name="TextBox 3">
            <a:extLst>
              <a:ext uri="{FF2B5EF4-FFF2-40B4-BE49-F238E27FC236}">
                <a16:creationId xmlns:a16="http://schemas.microsoft.com/office/drawing/2014/main" id="{9031956C-CB6F-48CC-B51D-8945F9C65980}"/>
              </a:ext>
            </a:extLst>
          </p:cNvPr>
          <p:cNvSpPr txBox="1"/>
          <p:nvPr/>
        </p:nvSpPr>
        <p:spPr>
          <a:xfrm>
            <a:off x="8097981" y="529937"/>
            <a:ext cx="3236768"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FF0000"/>
                </a:solidFill>
              </a:rPr>
              <a:t>Task:</a:t>
            </a:r>
            <a:endParaRPr lang="en-US" b="1">
              <a:solidFill>
                <a:srgbClr val="000000"/>
              </a:solidFill>
              <a:cs typeface="Calibri" panose="020F0502020204030204"/>
            </a:endParaRPr>
          </a:p>
          <a:p>
            <a:r>
              <a:rPr lang="en-GB"/>
              <a:t>Highlight and annotate examples  to consider their effect:</a:t>
            </a:r>
            <a:endParaRPr lang="en-US">
              <a:cs typeface="Calibri"/>
            </a:endParaRPr>
          </a:p>
          <a:p>
            <a:pPr marL="285750" indent="-285750">
              <a:buFont typeface="Arial"/>
              <a:buChar char="•"/>
            </a:pPr>
            <a:r>
              <a:rPr lang="en-GB">
                <a:solidFill>
                  <a:srgbClr val="00B050"/>
                </a:solidFill>
              </a:rPr>
              <a:t>Sensory language.</a:t>
            </a:r>
            <a:endParaRPr lang="en-GB">
              <a:solidFill>
                <a:srgbClr val="00B050"/>
              </a:solidFill>
              <a:cs typeface="Calibri"/>
            </a:endParaRPr>
          </a:p>
          <a:p>
            <a:pPr marL="285750" indent="-285750">
              <a:buFont typeface="Arial"/>
              <a:buChar char="•"/>
            </a:pPr>
            <a:r>
              <a:rPr lang="en-GB">
                <a:solidFill>
                  <a:srgbClr val="0070C0"/>
                </a:solidFill>
                <a:cs typeface="Calibri" panose="020F0502020204030204"/>
              </a:rPr>
              <a:t>References to colours.</a:t>
            </a:r>
          </a:p>
          <a:p>
            <a:pPr marL="285750" indent="-285750">
              <a:buFont typeface="Arial"/>
              <a:buChar char="•"/>
            </a:pPr>
            <a:r>
              <a:rPr lang="en-GB">
                <a:solidFill>
                  <a:srgbClr val="7030A0"/>
                </a:solidFill>
                <a:cs typeface="Calibri" panose="020F0502020204030204"/>
              </a:rPr>
              <a:t>Interesting adjectives and verbs.</a:t>
            </a:r>
          </a:p>
          <a:p>
            <a:pPr marL="285750" indent="-285750">
              <a:buFont typeface="Arial"/>
              <a:buChar char="•"/>
            </a:pPr>
            <a:r>
              <a:rPr lang="en-GB">
                <a:solidFill>
                  <a:srgbClr val="FF0000"/>
                </a:solidFill>
                <a:cs typeface="Calibri" panose="020F0502020204030204"/>
              </a:rPr>
              <a:t>Alliteration/Sibilance /Assonance (long vowel sounds.)</a:t>
            </a:r>
          </a:p>
          <a:p>
            <a:r>
              <a:rPr lang="en-GB">
                <a:solidFill>
                  <a:srgbClr val="7030A0"/>
                </a:solidFill>
                <a:cs typeface="Calibri" panose="020F0502020204030204"/>
              </a:rPr>
              <a:t>(One has been done for you!)</a:t>
            </a:r>
          </a:p>
          <a:p>
            <a:r>
              <a:rPr lang="en-GB">
                <a:solidFill>
                  <a:srgbClr val="FF0000"/>
                </a:solidFill>
                <a:cs typeface="Calibri" panose="020F0502020204030204"/>
              </a:rPr>
              <a:t>                    …......</a:t>
            </a:r>
          </a:p>
          <a:p>
            <a:pPr marL="285750" indent="-285750">
              <a:buFont typeface="Arial"/>
              <a:buChar char="•"/>
            </a:pPr>
            <a:r>
              <a:rPr lang="en-GB">
                <a:cs typeface="Calibri" panose="020F0502020204030204"/>
              </a:rPr>
              <a:t>Select examples of the most powerful images you have highlighted. </a:t>
            </a:r>
            <a:r>
              <a:rPr lang="en-GB" b="1">
                <a:solidFill>
                  <a:srgbClr val="FF0000"/>
                </a:solidFill>
                <a:cs typeface="Calibri" panose="020F0502020204030204"/>
              </a:rPr>
              <a:t>Write a short analysis of each</a:t>
            </a:r>
            <a:r>
              <a:rPr lang="en-GB">
                <a:cs typeface="Calibri" panose="020F0502020204030204"/>
              </a:rPr>
              <a:t> explaining the way they contribute to establishing the setting and atmosphere of the extract.</a:t>
            </a:r>
          </a:p>
          <a:p>
            <a:pPr marL="285750" indent="-285750">
              <a:buFont typeface="Arial"/>
              <a:buChar char="•"/>
            </a:pPr>
            <a:r>
              <a:rPr lang="en-GB">
                <a:cs typeface="Calibri" panose="020F0502020204030204"/>
              </a:rPr>
              <a:t>Consider how they prepare for the arrival of the main character 'Rahel' - what might we expect?</a:t>
            </a:r>
          </a:p>
        </p:txBody>
      </p:sp>
      <p:sp>
        <p:nvSpPr>
          <p:cNvPr id="5" name="TextBox 4">
            <a:extLst>
              <a:ext uri="{FF2B5EF4-FFF2-40B4-BE49-F238E27FC236}">
                <a16:creationId xmlns:a16="http://schemas.microsoft.com/office/drawing/2014/main" id="{5F2218B3-96B6-40F8-A37A-2C19AA7B497B}"/>
              </a:ext>
            </a:extLst>
          </p:cNvPr>
          <p:cNvSpPr txBox="1"/>
          <p:nvPr/>
        </p:nvSpPr>
        <p:spPr>
          <a:xfrm>
            <a:off x="282287" y="230331"/>
            <a:ext cx="390351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7030A0"/>
                </a:solidFill>
              </a:rPr>
              <a:t>Adjectives create sense of an overpowering heat – listless, sluggish atmosphere – also has ominous overtones  as if weather is waiting for a change from this sultriness / sweltering warmth - awaiting the relief of the monsoon rains.</a:t>
            </a:r>
            <a:endParaRPr lang="en-GB" sz="1200" b="1">
              <a:solidFill>
                <a:srgbClr val="7030A0"/>
              </a:solidFill>
              <a:cs typeface="Calibri"/>
            </a:endParaRPr>
          </a:p>
        </p:txBody>
      </p:sp>
    </p:spTree>
    <p:extLst>
      <p:ext uri="{BB962C8B-B14F-4D97-AF65-F5344CB8AC3E}">
        <p14:creationId xmlns:p14="http://schemas.microsoft.com/office/powerpoint/2010/main" val="1869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6F57-3864-49D5-8281-B02EE1FEA6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666CE5-C176-4689-A238-E2DB788E4FB9}"/>
              </a:ext>
            </a:extLst>
          </p:cNvPr>
          <p:cNvSpPr>
            <a:spLocks noGrp="1"/>
          </p:cNvSpPr>
          <p:nvPr>
            <p:ph idx="1"/>
          </p:nvPr>
        </p:nvSpPr>
        <p:spPr>
          <a:xfrm>
            <a:off x="614082" y="579531"/>
            <a:ext cx="10515600" cy="4351338"/>
          </a:xfrm>
        </p:spPr>
        <p:txBody>
          <a:bodyPr vert="horz" lIns="91440" tIns="45720" rIns="91440" bIns="45720" rtlCol="0" anchor="t">
            <a:normAutofit lnSpcReduction="10000"/>
          </a:bodyPr>
          <a:lstStyle/>
          <a:p>
            <a:pPr marL="0" indent="0">
              <a:buNone/>
            </a:pPr>
            <a:r>
              <a:rPr lang="en-GB" b="1" u="sng">
                <a:solidFill>
                  <a:srgbClr val="FF0000"/>
                </a:solidFill>
                <a:ea typeface="+mn-lt"/>
                <a:cs typeface="+mn-lt"/>
              </a:rPr>
              <a:t>Task 2</a:t>
            </a:r>
            <a:r>
              <a:rPr lang="en-GB" b="1">
                <a:solidFill>
                  <a:srgbClr val="FF0000"/>
                </a:solidFill>
                <a:ea typeface="+mn-lt"/>
                <a:cs typeface="+mn-lt"/>
              </a:rPr>
              <a:t> </a:t>
            </a:r>
            <a:endParaRPr lang="en-GB">
              <a:solidFill>
                <a:srgbClr val="FF0000"/>
              </a:solidFill>
              <a:ea typeface="+mn-lt"/>
              <a:cs typeface="+mn-lt"/>
            </a:endParaRPr>
          </a:p>
          <a:p>
            <a:pPr marL="0" indent="0">
              <a:buNone/>
            </a:pPr>
            <a:r>
              <a:rPr lang="en-GB">
                <a:ea typeface="+mn-lt"/>
                <a:cs typeface="+mn-lt"/>
              </a:rPr>
              <a:t>Read and respond to Christina Rossetti’s poem 'In An Artist’s Studio.' </a:t>
            </a:r>
            <a:endParaRPr lang="en-GB" b="1">
              <a:ea typeface="+mn-lt"/>
              <a:cs typeface="+mn-lt"/>
            </a:endParaRPr>
          </a:p>
          <a:p>
            <a:pPr marL="0" indent="0">
              <a:buNone/>
            </a:pPr>
            <a:endParaRPr lang="en-GB">
              <a:ea typeface="+mn-lt"/>
              <a:cs typeface="+mn-lt"/>
            </a:endParaRPr>
          </a:p>
          <a:p>
            <a:r>
              <a:rPr lang="en-GB">
                <a:ea typeface="+mn-lt"/>
                <a:cs typeface="+mn-lt"/>
              </a:rPr>
              <a:t>Christina Rossetti was a Victorian poet from a family of scholars, artists and writers. From an early age she experienced what was called “religious mania” and rejected several relationships because the men involved didn’t share her religious convictions and morality.</a:t>
            </a:r>
          </a:p>
          <a:p>
            <a:r>
              <a:rPr lang="en-GB">
                <a:ea typeface="+mn-lt"/>
                <a:cs typeface="+mn-lt"/>
              </a:rPr>
              <a:t> Her brother, Dante Gabriel Rossetti, was a </a:t>
            </a:r>
            <a:r>
              <a:rPr lang="en-GB" err="1">
                <a:ea typeface="+mn-lt"/>
                <a:cs typeface="+mn-lt"/>
              </a:rPr>
              <a:t>PreRaphaelite</a:t>
            </a:r>
            <a:r>
              <a:rPr lang="en-GB">
                <a:ea typeface="+mn-lt"/>
                <a:cs typeface="+mn-lt"/>
              </a:rPr>
              <a:t> painter – one of several who used the same model, Lizzie Siddal, whom he eventually married after a ten-year engagement. </a:t>
            </a:r>
          </a:p>
          <a:p>
            <a:endParaRPr lang="en-GB">
              <a:cs typeface="Calibri"/>
            </a:endParaRPr>
          </a:p>
        </p:txBody>
      </p:sp>
    </p:spTree>
    <p:extLst>
      <p:ext uri="{BB962C8B-B14F-4D97-AF65-F5344CB8AC3E}">
        <p14:creationId xmlns:p14="http://schemas.microsoft.com/office/powerpoint/2010/main" val="2333143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A62D7E93B304FBD8928BA0AE81ECD" ma:contentTypeVersion="14" ma:contentTypeDescription="Create a new document." ma:contentTypeScope="" ma:versionID="f565fe5652400a31bebb60c8be9247a5">
  <xsd:schema xmlns:xsd="http://www.w3.org/2001/XMLSchema" xmlns:xs="http://www.w3.org/2001/XMLSchema" xmlns:p="http://schemas.microsoft.com/office/2006/metadata/properties" xmlns:ns2="3339d9b8-ba3e-4a4d-bf3b-3f1c5b36da5d" xmlns:ns3="ad9ea542-79dd-47af-9fde-640532138196" targetNamespace="http://schemas.microsoft.com/office/2006/metadata/properties" ma:root="true" ma:fieldsID="4ffc0a8c7183664e4d4885b6b0e9a956" ns2:_="" ns3:_="">
    <xsd:import namespace="3339d9b8-ba3e-4a4d-bf3b-3f1c5b36da5d"/>
    <xsd:import namespace="ad9ea542-79dd-47af-9fde-640532138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9d9b8-ba3e-4a4d-bf3b-3f1c5b36d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26d2ed7-f63d-4f59-ab78-525ab06bcc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9ea542-79dd-47af-9fde-6405321381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3321ec-f2e9-4e03-b1d5-a8df704a2521}" ma:internalName="TaxCatchAll" ma:showField="CatchAllData" ma:web="ad9ea542-79dd-47af-9fde-640532138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9ea542-79dd-47af-9fde-640532138196" xsi:nil="true"/>
    <lcf76f155ced4ddcb4097134ff3c332f xmlns="3339d9b8-ba3e-4a4d-bf3b-3f1c5b36da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94CC6E-52C9-4707-A3F5-FB1C10B38691}"/>
</file>

<file path=customXml/itemProps2.xml><?xml version="1.0" encoding="utf-8"?>
<ds:datastoreItem xmlns:ds="http://schemas.openxmlformats.org/officeDocument/2006/customXml" ds:itemID="{F006640C-D070-44EA-87B9-E316A5013E73}">
  <ds:schemaRefs>
    <ds:schemaRef ds:uri="http://schemas.microsoft.com/sharepoint/v3/contenttype/forms"/>
  </ds:schemaRefs>
</ds:datastoreItem>
</file>

<file path=customXml/itemProps3.xml><?xml version="1.0" encoding="utf-8"?>
<ds:datastoreItem xmlns:ds="http://schemas.openxmlformats.org/officeDocument/2006/customXml" ds:itemID="{504A1C3A-0108-43EA-9A15-855E3B3E58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Year 11 Home Study </vt:lpstr>
      <vt:lpstr>                         Texts studied at A-Level</vt:lpstr>
      <vt:lpstr>PowerPoint Presentation</vt:lpstr>
      <vt:lpstr>Investigating a writer's use of language. How is imagery used to establish mood, atmosphere and setting in prose texts?</vt:lpstr>
      <vt:lpstr>PowerPoint Presentation</vt:lpstr>
      <vt:lpstr>PowerPoint Presentation</vt:lpstr>
      <vt:lpstr>PowerPoint Presentation</vt:lpstr>
      <vt:lpstr>Arundhati Roy’s writing is very vivid and evocative.  It uses lots of description in order to achieve an almost poetic feel.  </vt:lpstr>
      <vt:lpstr>PowerPoint Presentation</vt:lpstr>
      <vt:lpstr>Summary of In an Artist’s Studio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2020-03-26T13:32:01Z</dcterms:created>
  <dcterms:modified xsi:type="dcterms:W3CDTF">2021-06-15T11:03:41Z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0x0101002D2A62D7E93B304FBD8928BA0AE81ECD</vt:lpwstr>
  </property>
  <property fmtid="{D5CDD505-2E9C-101B-9397-08002B2CF9AE}" pid="3" name="MediaServiceImageTags">
    <vt:lpwstr/>
  </property>
</Properties>
</file>