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sldIdLst>
    <p:sldId id="281" r:id="rId5"/>
    <p:sldId id="282" r:id="rId6"/>
    <p:sldId id="283" r:id="rId7"/>
    <p:sldId id="278" r:id="rId8"/>
    <p:sldId id="279" r:id="rId9"/>
    <p:sldId id="280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9"/>
    <a:srgbClr val="201A3C"/>
    <a:srgbClr val="F49100"/>
    <a:srgbClr val="CC0099"/>
    <a:srgbClr val="D03E82"/>
    <a:srgbClr val="FFCC00"/>
    <a:srgbClr val="007174"/>
    <a:srgbClr val="00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6B58F-5E05-40CB-AF7C-C7FC6CBBFEB7}" v="87" dt="2026-01-07T14:16:26.321"/>
    <p1510:client id="{2D7B524C-8F7A-9FA6-3843-1B0FC5920E16}" v="11" dt="2026-01-06T12:02:28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3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aring" userId="S::mwaring@caterlinkltd.co.uk::4474b4a1-bc8d-46ef-a534-1e209bb27282" providerId="AD" clId="Web-{1FB6B58F-5E05-40CB-AF7C-C7FC6CBBFEB7}"/>
    <pc:docChg chg="modSld">
      <pc:chgData name="Megan Waring" userId="S::mwaring@caterlinkltd.co.uk::4474b4a1-bc8d-46ef-a534-1e209bb27282" providerId="AD" clId="Web-{1FB6B58F-5E05-40CB-AF7C-C7FC6CBBFEB7}" dt="2026-01-07T14:16:26.321" v="42" actId="1076"/>
      <pc:docMkLst>
        <pc:docMk/>
      </pc:docMkLst>
      <pc:sldChg chg="modSp">
        <pc:chgData name="Megan Waring" userId="S::mwaring@caterlinkltd.co.uk::4474b4a1-bc8d-46ef-a534-1e209bb27282" providerId="AD" clId="Web-{1FB6B58F-5E05-40CB-AF7C-C7FC6CBBFEB7}" dt="2026-01-07T14:16:26.321" v="42" actId="1076"/>
        <pc:sldMkLst>
          <pc:docMk/>
          <pc:sldMk cId="2087985585" sldId="280"/>
        </pc:sldMkLst>
        <pc:spChg chg="mod">
          <ac:chgData name="Megan Waring" userId="S::mwaring@caterlinkltd.co.uk::4474b4a1-bc8d-46ef-a534-1e209bb27282" providerId="AD" clId="Web-{1FB6B58F-5E05-40CB-AF7C-C7FC6CBBFEB7}" dt="2026-01-07T14:16:18.086" v="38" actId="20577"/>
          <ac:spMkLst>
            <pc:docMk/>
            <pc:sldMk cId="2087985585" sldId="280"/>
            <ac:spMk id="5" creationId="{24E81E5F-F9CB-4061-B44B-6531FC9C8410}"/>
          </ac:spMkLst>
        </pc:spChg>
        <pc:spChg chg="mod">
          <ac:chgData name="Megan Waring" userId="S::mwaring@caterlinkltd.co.uk::4474b4a1-bc8d-46ef-a534-1e209bb27282" providerId="AD" clId="Web-{1FB6B58F-5E05-40CB-AF7C-C7FC6CBBFEB7}" dt="2026-01-07T14:16:26.321" v="42" actId="1076"/>
          <ac:spMkLst>
            <pc:docMk/>
            <pc:sldMk cId="2087985585" sldId="280"/>
            <ac:spMk id="6" creationId="{6D56B009-E4D9-90D2-C59B-79DC5B3EEC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3093-8D87-406F-B46D-69C6C8508F13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5155-CBA4-40E1-987D-7FD148655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nk weekly planner&#10;&#10;AI-generated content may be incorrect.">
            <a:extLst>
              <a:ext uri="{FF2B5EF4-FFF2-40B4-BE49-F238E27FC236}">
                <a16:creationId xmlns:a16="http://schemas.microsoft.com/office/drawing/2014/main" id="{962AAB03-357E-4AA6-FF40-CCBC0B928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" y="-196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3A9492-EC34-52CB-9144-09588044E719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F49100"/>
                </a:solidFill>
                <a:latin typeface="Campaign Thin" panose="02000000000000000000" pitchFamily="50" charset="0"/>
              </a:rPr>
              <a:t>Our hot and cold grab &amp; go selection alongside soup of the day and filled jacket potatoes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0C971CA-DF83-F634-06C9-410AA0A91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C4B7FD-063F-59A9-E0CF-5EBD33E3B303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>
                <a:solidFill>
                  <a:srgbClr val="F49100"/>
                </a:solidFill>
                <a:latin typeface="Campaign Thin" panose="02000000000000000000" pitchFamily="50" charset="0"/>
              </a:rPr>
              <a:t>Added plant protein</a:t>
            </a:r>
            <a:endParaRPr kumimoji="0" lang="en-GB" sz="1000" b="1" u="none" strike="noStrike" kern="1200" cap="none" spc="0" normalizeH="0" baseline="0" noProof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A94858-8966-65DB-0BED-FC4ACC60EDF5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Vegan option</a:t>
            </a: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6ECDBFDD-53A9-0872-4ABB-7E8A2FDE09A9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DC589-4C8A-0EA7-F990-BFD3B77801EA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S</a:t>
            </a:r>
            <a:r>
              <a:rPr lang="en-GB" sz="1000" b="1" err="1">
                <a:solidFill>
                  <a:srgbClr val="F49100"/>
                </a:solidFill>
                <a:latin typeface="Campaign Thin" panose="02000000000000000000" pitchFamily="50" charset="0"/>
              </a:rPr>
              <a:t>ource</a:t>
            </a:r>
            <a:r>
              <a:rPr lang="en-GB" sz="1000" b="1">
                <a:solidFill>
                  <a:srgbClr val="F49100"/>
                </a:solidFill>
                <a:latin typeface="Campaign Thin" panose="02000000000000000000" pitchFamily="50" charset="0"/>
              </a:rPr>
              <a:t> of wholemeal</a:t>
            </a:r>
            <a:endParaRPr kumimoji="0" lang="en-GB" sz="1000" b="1" u="none" strike="noStrike" kern="1200" cap="none" spc="0" normalizeH="0" baseline="0" noProof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210A6-7DCA-8243-6277-ADAA7F412A58}"/>
              </a:ext>
            </a:extLst>
          </p:cNvPr>
          <p:cNvSpPr txBox="1"/>
          <p:nvPr/>
        </p:nvSpPr>
        <p:spPr>
          <a:xfrm>
            <a:off x="1715023" y="1063257"/>
            <a:ext cx="1714136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latin typeface="Amasis MT Pro Black"/>
              </a:rPr>
              <a:t>Smokey Beef Chilli Tacos and Wedges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Fresh Tomato, Pineapple and Cucumber Salsas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80C3F-A8DF-1F8C-7E98-90CD49D3E1ED}"/>
              </a:ext>
            </a:extLst>
          </p:cNvPr>
          <p:cNvSpPr txBox="1"/>
          <p:nvPr/>
        </p:nvSpPr>
        <p:spPr>
          <a:xfrm>
            <a:off x="4967487" y="4487221"/>
            <a:ext cx="175249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Chocolate Brownie</a:t>
            </a:r>
            <a:endParaRPr lang="en-US" sz="1600" dirty="0">
              <a:solidFill>
                <a:srgbClr val="201A3C"/>
              </a:solidFill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F72EF-71A8-E501-3323-4846B5F442F5}"/>
              </a:ext>
            </a:extLst>
          </p:cNvPr>
          <p:cNvSpPr txBox="1"/>
          <p:nvPr/>
        </p:nvSpPr>
        <p:spPr>
          <a:xfrm>
            <a:off x="6649936" y="4354092"/>
            <a:ext cx="14804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Jam &amp; Coconut Sponge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3E2F63-E884-778A-36D3-674BF05C8109}"/>
              </a:ext>
            </a:extLst>
          </p:cNvPr>
          <p:cNvSpPr txBox="1"/>
          <p:nvPr/>
        </p:nvSpPr>
        <p:spPr>
          <a:xfrm>
            <a:off x="3505397" y="4380059"/>
            <a:ext cx="14804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Pineapple Upside Down Cake</a:t>
            </a: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A307C-D26B-99A4-5C2F-510C1CA76B9D}"/>
              </a:ext>
            </a:extLst>
          </p:cNvPr>
          <p:cNvSpPr txBox="1"/>
          <p:nvPr/>
        </p:nvSpPr>
        <p:spPr>
          <a:xfrm>
            <a:off x="8162385" y="4499222"/>
            <a:ext cx="1500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Oaty Flapjack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A21FE9D1-F784-C31A-E6B8-D2C863F7A2BA}"/>
              </a:ext>
            </a:extLst>
          </p:cNvPr>
          <p:cNvGrpSpPr/>
          <p:nvPr/>
        </p:nvGrpSpPr>
        <p:grpSpPr>
          <a:xfrm>
            <a:off x="2932242" y="6151526"/>
            <a:ext cx="291025" cy="248952"/>
            <a:chOff x="0" y="184916"/>
            <a:chExt cx="3741232" cy="3636623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C803EAB-A304-D870-F2EF-73421A573BB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4ED63D7E-988E-56E7-4055-4A12CC6AAE4C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814331ED-0B17-E66A-D6A8-22EAA2DDB66B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972D7BD5-86A0-35FC-FF02-593A905CD0D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DB6027DE-ACD2-30D8-827E-5642FCF2087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13">
              <a:extLst>
                <a:ext uri="{FF2B5EF4-FFF2-40B4-BE49-F238E27FC236}">
                  <a16:creationId xmlns:a16="http://schemas.microsoft.com/office/drawing/2014/main" id="{EE58A298-23CF-B7D3-F0D8-65101E1FA34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B80327F1-C756-4000-31DD-85AF7F616D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5">
                <a:extLst>
                  <a:ext uri="{FF2B5EF4-FFF2-40B4-BE49-F238E27FC236}">
                    <a16:creationId xmlns:a16="http://schemas.microsoft.com/office/drawing/2014/main" id="{60C2A446-E70C-0100-3CB1-CC25BEF6474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087F6BF-19B6-FDF5-7C4B-F552464D2E9E}"/>
              </a:ext>
            </a:extLst>
          </p:cNvPr>
          <p:cNvSpPr txBox="1"/>
          <p:nvPr/>
        </p:nvSpPr>
        <p:spPr>
          <a:xfrm>
            <a:off x="4908010" y="1118117"/>
            <a:ext cx="1714136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Roast Chicken with all the Trimmings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Potatoes, Stuffing, Carrots, Broccoli and Gravy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87B4D3-0CCE-1CBE-4BCF-25119725E0E2}"/>
              </a:ext>
            </a:extLst>
          </p:cNvPr>
          <p:cNvSpPr txBox="1"/>
          <p:nvPr/>
        </p:nvSpPr>
        <p:spPr>
          <a:xfrm>
            <a:off x="6533097" y="1617797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Chicken 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Biryani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Sambals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E1396D-358A-44D0-69FD-D7FBB0FCB919}"/>
              </a:ext>
            </a:extLst>
          </p:cNvPr>
          <p:cNvSpPr txBox="1"/>
          <p:nvPr/>
        </p:nvSpPr>
        <p:spPr>
          <a:xfrm>
            <a:off x="8055457" y="1277549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Fishfinger Sandwich</a:t>
            </a:r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Chips, Peas and Tartare Sauce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6AF6BC-4EE6-77A8-B2B0-41F4DAD70A07}"/>
              </a:ext>
            </a:extLst>
          </p:cNvPr>
          <p:cNvSpPr txBox="1"/>
          <p:nvPr/>
        </p:nvSpPr>
        <p:spPr>
          <a:xfrm>
            <a:off x="1757771" y="2674948"/>
            <a:ext cx="1480459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Butternut &amp; Feta Quesadilla and Wedges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Fresh Tomato, Pineapple and Cucumber Salsas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2FCA11-688E-CC60-854F-648650F77643}"/>
              </a:ext>
            </a:extLst>
          </p:cNvPr>
          <p:cNvSpPr txBox="1"/>
          <p:nvPr/>
        </p:nvSpPr>
        <p:spPr>
          <a:xfrm>
            <a:off x="6686277" y="3187317"/>
            <a:ext cx="148045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Vegetable Biryani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Sambals</a:t>
            </a:r>
          </a:p>
          <a:p>
            <a:pPr algn="ctr"/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E133DA-3C99-9A4B-C930-C24E3286FA7E}"/>
              </a:ext>
            </a:extLst>
          </p:cNvPr>
          <p:cNvSpPr txBox="1"/>
          <p:nvPr/>
        </p:nvSpPr>
        <p:spPr>
          <a:xfrm>
            <a:off x="8033093" y="2892206"/>
            <a:ext cx="171413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Delhi Hound Dog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Mango Chutney, Served with Chips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032ED-CDFC-4A85-5E7F-D42EE58DD72C}"/>
              </a:ext>
            </a:extLst>
          </p:cNvPr>
          <p:cNvSpPr txBox="1"/>
          <p:nvPr/>
        </p:nvSpPr>
        <p:spPr>
          <a:xfrm>
            <a:off x="4972141" y="2707802"/>
            <a:ext cx="1714136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Quorn Roast with all the Trimmings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Potatoes, Stuffing, Seasonal Veg and Gravy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26CF7-591D-D264-9745-22B2282E68FA}"/>
              </a:ext>
            </a:extLst>
          </p:cNvPr>
          <p:cNvSpPr txBox="1"/>
          <p:nvPr/>
        </p:nvSpPr>
        <p:spPr>
          <a:xfrm>
            <a:off x="252921" y="75520"/>
            <a:ext cx="490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masis MT Pro Medium" panose="020F0502020204030204" pitchFamily="18" charset="0"/>
                <a:cs typeface="Aldhabi" panose="020F0502020204030204" pitchFamily="2" charset="-78"/>
              </a:rPr>
              <a:t>Spring Summer Menu 2026</a:t>
            </a:r>
          </a:p>
        </p:txBody>
      </p:sp>
      <p:pic>
        <p:nvPicPr>
          <p:cNvPr id="63" name="Picture 62" descr="A picture containing text&#10;&#10;Description automatically generated">
            <a:extLst>
              <a:ext uri="{FF2B5EF4-FFF2-40B4-BE49-F238E27FC236}">
                <a16:creationId xmlns:a16="http://schemas.microsoft.com/office/drawing/2014/main" id="{8A0228DB-6141-E83C-8A15-1E6A53987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73" y="3745455"/>
            <a:ext cx="476731" cy="458790"/>
          </a:xfrm>
          <a:prstGeom prst="rect">
            <a:avLst/>
          </a:prstGeom>
        </p:spPr>
      </p:pic>
      <p:pic>
        <p:nvPicPr>
          <p:cNvPr id="66" name="Picture 6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5147D837-3402-3CED-E7FB-A3900645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53" y="1051923"/>
            <a:ext cx="738006" cy="4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B737686B-8F86-EC38-FE3E-9A9FB141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70" y="2747151"/>
            <a:ext cx="738006" cy="4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152E8C4-9AB9-94E2-7D8B-FE5CC893347D}"/>
              </a:ext>
            </a:extLst>
          </p:cNvPr>
          <p:cNvSpPr txBox="1"/>
          <p:nvPr/>
        </p:nvSpPr>
        <p:spPr>
          <a:xfrm>
            <a:off x="1761628" y="4353994"/>
            <a:ext cx="160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Sticky Toffee Apple Crumble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 Custard</a:t>
            </a:r>
          </a:p>
        </p:txBody>
      </p:sp>
      <p:pic>
        <p:nvPicPr>
          <p:cNvPr id="72" name="Picture 71" descr="A picture containing text&#10;&#10;Description automatically generated">
            <a:extLst>
              <a:ext uri="{FF2B5EF4-FFF2-40B4-BE49-F238E27FC236}">
                <a16:creationId xmlns:a16="http://schemas.microsoft.com/office/drawing/2014/main" id="{A64074DE-3A4B-10C3-8A9E-08586BCDD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72" y="4811425"/>
            <a:ext cx="476731" cy="458790"/>
          </a:xfrm>
          <a:prstGeom prst="rect">
            <a:avLst/>
          </a:prstGeom>
        </p:spPr>
      </p:pic>
      <p:sp>
        <p:nvSpPr>
          <p:cNvPr id="73" name="Freeform 23">
            <a:extLst>
              <a:ext uri="{FF2B5EF4-FFF2-40B4-BE49-F238E27FC236}">
                <a16:creationId xmlns:a16="http://schemas.microsoft.com/office/drawing/2014/main" id="{4049FB78-2137-C6B5-E736-90EFA12245D4}"/>
              </a:ext>
            </a:extLst>
          </p:cNvPr>
          <p:cNvSpPr/>
          <p:nvPr/>
        </p:nvSpPr>
        <p:spPr>
          <a:xfrm flipH="1">
            <a:off x="3137508" y="4778164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037FD-4EA2-916C-82BE-F7EB6F69D534}"/>
              </a:ext>
            </a:extLst>
          </p:cNvPr>
          <p:cNvSpPr txBox="1"/>
          <p:nvPr/>
        </p:nvSpPr>
        <p:spPr>
          <a:xfrm>
            <a:off x="3511520" y="1495663"/>
            <a:ext cx="137443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Chicken Shawarma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Tabouleh,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Tomato Salad, Pickles and Dips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FA3BA-29AD-6758-E10A-1E6305A4079F}"/>
              </a:ext>
            </a:extLst>
          </p:cNvPr>
          <p:cNvSpPr txBox="1"/>
          <p:nvPr/>
        </p:nvSpPr>
        <p:spPr>
          <a:xfrm>
            <a:off x="3425328" y="3185984"/>
            <a:ext cx="154783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Falafel Bowl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Tabouleh, Tomato Salad, Pickles and Dips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2B41A46-C2BF-D769-8A99-CC6E7E3D6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28" y="3756869"/>
            <a:ext cx="476731" cy="45879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7FD9D12-7991-2F8E-9C74-D8019BB90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70" y="3752075"/>
            <a:ext cx="476731" cy="458790"/>
          </a:xfrm>
          <a:prstGeom prst="rect">
            <a:avLst/>
          </a:prstGeom>
        </p:spPr>
      </p:pic>
      <p:pic>
        <p:nvPicPr>
          <p:cNvPr id="30" name="Picture 29" descr="A black and white sign with yellow border&#10;&#10;AI-generated content may be incorrect.">
            <a:extLst>
              <a:ext uri="{FF2B5EF4-FFF2-40B4-BE49-F238E27FC236}">
                <a16:creationId xmlns:a16="http://schemas.microsoft.com/office/drawing/2014/main" id="{E1FDE115-AE9B-3340-D58D-7AE82C580EA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157" t="1762" r="-1"/>
          <a:stretch>
            <a:fillRect/>
          </a:stretch>
        </p:blipFill>
        <p:spPr>
          <a:xfrm>
            <a:off x="3702057" y="1015967"/>
            <a:ext cx="988740" cy="510823"/>
          </a:xfrm>
          <a:prstGeom prst="rect">
            <a:avLst/>
          </a:prstGeom>
        </p:spPr>
      </p:pic>
      <p:pic>
        <p:nvPicPr>
          <p:cNvPr id="32" name="Picture 31" descr="A black and white sign with yellow border&#10;&#10;AI-generated content may be incorrect.">
            <a:extLst>
              <a:ext uri="{FF2B5EF4-FFF2-40B4-BE49-F238E27FC236}">
                <a16:creationId xmlns:a16="http://schemas.microsoft.com/office/drawing/2014/main" id="{C57EAC4B-0D51-044B-BCBD-4ED15A6F979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157" t="1762" r="-1"/>
          <a:stretch>
            <a:fillRect/>
          </a:stretch>
        </p:blipFill>
        <p:spPr>
          <a:xfrm>
            <a:off x="3706396" y="2694462"/>
            <a:ext cx="988740" cy="510823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80F88B29-931B-1E7E-E823-305765D0B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37" y="3772658"/>
            <a:ext cx="476731" cy="458790"/>
          </a:xfrm>
          <a:prstGeom prst="rect">
            <a:avLst/>
          </a:prstGeom>
        </p:spPr>
      </p:pic>
      <p:grpSp>
        <p:nvGrpSpPr>
          <p:cNvPr id="34" name="Group 7">
            <a:extLst>
              <a:ext uri="{FF2B5EF4-FFF2-40B4-BE49-F238E27FC236}">
                <a16:creationId xmlns:a16="http://schemas.microsoft.com/office/drawing/2014/main" id="{E5FBF9C1-1AA6-C491-FE2E-18F8E4217906}"/>
              </a:ext>
            </a:extLst>
          </p:cNvPr>
          <p:cNvGrpSpPr/>
          <p:nvPr/>
        </p:nvGrpSpPr>
        <p:grpSpPr>
          <a:xfrm>
            <a:off x="3052377" y="2245747"/>
            <a:ext cx="310453" cy="295716"/>
            <a:chOff x="0" y="184916"/>
            <a:chExt cx="3741232" cy="3636623"/>
          </a:xfrm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08A5DD7F-D1A2-F0CC-AFB5-F43D12B7932A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48C3A1A4-AD17-6D67-9A75-50ABCF055645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 10">
              <a:extLst>
                <a:ext uri="{FF2B5EF4-FFF2-40B4-BE49-F238E27FC236}">
                  <a16:creationId xmlns:a16="http://schemas.microsoft.com/office/drawing/2014/main" id="{F1E7828F-1497-67C3-0BC5-36085DF3BC0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412B29BF-17FE-C1D1-905A-1CFE4884309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TextBox 12">
                <a:extLst>
                  <a:ext uri="{FF2B5EF4-FFF2-40B4-BE49-F238E27FC236}">
                    <a16:creationId xmlns:a16="http://schemas.microsoft.com/office/drawing/2014/main" id="{4993F1A4-047C-5356-BE03-318141AA064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ED28A3F6-2CE2-AB87-881A-0019D831471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5AE4463F-B9C6-3FF3-91AB-530A2CF7F49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TextBox 15">
                <a:extLst>
                  <a:ext uri="{FF2B5EF4-FFF2-40B4-BE49-F238E27FC236}">
                    <a16:creationId xmlns:a16="http://schemas.microsoft.com/office/drawing/2014/main" id="{E9580425-81BB-4341-FBCF-EE139ACEFE4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03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white weekly planner with orange text&#10;&#10;AI-generated content may be incorrect.">
            <a:extLst>
              <a:ext uri="{FF2B5EF4-FFF2-40B4-BE49-F238E27FC236}">
                <a16:creationId xmlns:a16="http://schemas.microsoft.com/office/drawing/2014/main" id="{CA18DE4C-0BBF-F190-3532-ED133D037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8"/>
            <a:ext cx="9906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641697-4556-E456-B68D-E0C8E71DD81C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8FEE6D-7132-D526-F2B9-CA0A26B4B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1681E0-F5DF-067A-7371-20B911400C48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4BC81-F79D-6617-9689-C45AF6AC24CE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EDA26C6E-6607-685E-BDFE-2B30B02465B7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D4B77-6E02-301A-6ECD-04E4F017F4C1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</a:t>
            </a:r>
            <a:r>
              <a:rPr kumimoji="0" lang="en-GB" sz="1000" b="1" i="0" u="none" strike="noStrike" kern="1200" cap="none" spc="0" normalizeH="0" baseline="0" noProof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ource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 of wholemeal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D67B2-9921-ACC7-0513-F0A39B53B433}"/>
              </a:ext>
            </a:extLst>
          </p:cNvPr>
          <p:cNvSpPr txBox="1"/>
          <p:nvPr/>
        </p:nvSpPr>
        <p:spPr>
          <a:xfrm>
            <a:off x="1899585" y="4257141"/>
            <a:ext cx="142316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Chocolate Orange Cookie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3B0E8-318C-5AE8-C5A0-00D439D81F1B}"/>
              </a:ext>
            </a:extLst>
          </p:cNvPr>
          <p:cNvSpPr txBox="1"/>
          <p:nvPr/>
        </p:nvSpPr>
        <p:spPr>
          <a:xfrm>
            <a:off x="3351798" y="4277947"/>
            <a:ext cx="160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Cherry Apple Crumble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 Custard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7253A2-0B9A-7492-35C2-2AEBAE5CCD43}"/>
              </a:ext>
            </a:extLst>
          </p:cNvPr>
          <p:cNvSpPr txBox="1"/>
          <p:nvPr/>
        </p:nvSpPr>
        <p:spPr>
          <a:xfrm>
            <a:off x="6598056" y="4315198"/>
            <a:ext cx="1760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Peach Upside Down Cake </a:t>
            </a:r>
          </a:p>
          <a:p>
            <a:pPr lvl="0"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with Custard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Campaign Thin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D2001-6116-DCD3-228C-13F933B5BDC4}"/>
              </a:ext>
            </a:extLst>
          </p:cNvPr>
          <p:cNvSpPr txBox="1"/>
          <p:nvPr/>
        </p:nvSpPr>
        <p:spPr>
          <a:xfrm>
            <a:off x="8269314" y="4401756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Chocolate Swirl</a:t>
            </a: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AA27AA2A-5947-37AC-C8F8-98390810192D}"/>
              </a:ext>
            </a:extLst>
          </p:cNvPr>
          <p:cNvGrpSpPr/>
          <p:nvPr/>
        </p:nvGrpSpPr>
        <p:grpSpPr>
          <a:xfrm>
            <a:off x="2932242" y="6151526"/>
            <a:ext cx="291025" cy="248952"/>
            <a:chOff x="0" y="184916"/>
            <a:chExt cx="3741232" cy="3636623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CAFC6A1-4CB5-5CEA-C338-988EA600D9CA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A723548-5D6F-7898-DD19-CC43F6E7551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AFD3AE24-3582-0470-A957-7942C2CED98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73844659-46DA-895B-CCA6-DF1C91A1358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04E9FA44-592A-379C-8C58-10E70D3515D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3D8715F8-5ABD-3835-E824-4AE949605F73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83A32420-2C1E-CF4E-6FC0-43FBB91883B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41650752-52EA-19B4-9BA0-AB392DDF4AF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B34E783-1FA5-437B-45D1-B6F1EA314753}"/>
              </a:ext>
            </a:extLst>
          </p:cNvPr>
          <p:cNvSpPr txBox="1"/>
          <p:nvPr/>
        </p:nvSpPr>
        <p:spPr>
          <a:xfrm>
            <a:off x="4965762" y="1275972"/>
            <a:ext cx="1578823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BBQ Pulled Pork Slider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Paprika Wedges and Slaw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72A9E2-AC4E-C09B-661B-D525FC1A4D6E}"/>
              </a:ext>
            </a:extLst>
          </p:cNvPr>
          <p:cNvSpPr txBox="1"/>
          <p:nvPr/>
        </p:nvSpPr>
        <p:spPr>
          <a:xfrm>
            <a:off x="6569901" y="1456784"/>
            <a:ext cx="166575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/>
              </a:rPr>
              <a:t>Chicken Tikka Masala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Sambals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A22B7B-7955-E940-4532-F1582DE8A8C6}"/>
              </a:ext>
            </a:extLst>
          </p:cNvPr>
          <p:cNvSpPr txBox="1"/>
          <p:nvPr/>
        </p:nvSpPr>
        <p:spPr>
          <a:xfrm>
            <a:off x="8136859" y="1106916"/>
            <a:ext cx="143479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Battered  Fish or Salmon Fishcake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and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Chips with Garden Peas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C73872-E23C-105B-D48B-FF3AE49A744E}"/>
              </a:ext>
            </a:extLst>
          </p:cNvPr>
          <p:cNvSpPr txBox="1"/>
          <p:nvPr/>
        </p:nvSpPr>
        <p:spPr>
          <a:xfrm>
            <a:off x="4940597" y="2877953"/>
            <a:ext cx="1714136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Burrito Bowl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/>
                <a:ea typeface="DengXian Light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/>
                <a:ea typeface="DengXian Light"/>
              </a:rPr>
              <a:t>ith</a:t>
            </a:r>
            <a:r>
              <a:rPr lang="en-GB" sz="1200" b="1" dirty="0">
                <a:solidFill>
                  <a:srgbClr val="F49100"/>
                </a:solidFill>
                <a:latin typeface="Campaign Thin"/>
                <a:ea typeface="DengXian Light"/>
              </a:rPr>
              <a:t> Rice, Charred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/>
                <a:ea typeface="DengXian Light"/>
              </a:rPr>
              <a:t> Corn Salad, Salsa and</a:t>
            </a:r>
            <a:endParaRPr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/>
              <a:ea typeface="DengXian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Sour Cream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FAD8F7-4C53-C838-2C75-E5444C1F43C9}"/>
              </a:ext>
            </a:extLst>
          </p:cNvPr>
          <p:cNvSpPr txBox="1"/>
          <p:nvPr/>
        </p:nvSpPr>
        <p:spPr>
          <a:xfrm>
            <a:off x="6644480" y="3006808"/>
            <a:ext cx="1480458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Sweet Potato, Chickpea &amp; Spinach Tikka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Rice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and Sambals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4F2BF0-A1F8-5605-3356-53F4F8278366}"/>
              </a:ext>
            </a:extLst>
          </p:cNvPr>
          <p:cNvSpPr txBox="1"/>
          <p:nvPr/>
        </p:nvSpPr>
        <p:spPr>
          <a:xfrm>
            <a:off x="8221866" y="2696483"/>
            <a:ext cx="143479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Summer Broccoli and Feta Quiche</a:t>
            </a:r>
          </a:p>
          <a:p>
            <a:pPr lvl="0" algn="ctr"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Summer Salad and Chips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C990A3-B0FD-0D80-E679-B63E8A4618E2}"/>
              </a:ext>
            </a:extLst>
          </p:cNvPr>
          <p:cNvSpPr txBox="1"/>
          <p:nvPr/>
        </p:nvSpPr>
        <p:spPr>
          <a:xfrm>
            <a:off x="4861881" y="4418395"/>
            <a:ext cx="175249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Fruit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 Muffins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pic>
        <p:nvPicPr>
          <p:cNvPr id="39" name="Picture 6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40FF0A43-A27E-0335-4DEE-CD97FFA1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53" y="997493"/>
            <a:ext cx="738006" cy="4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23">
            <a:extLst>
              <a:ext uri="{FF2B5EF4-FFF2-40B4-BE49-F238E27FC236}">
                <a16:creationId xmlns:a16="http://schemas.microsoft.com/office/drawing/2014/main" id="{3496122D-A7B0-5D63-B8F1-EBEBCA924AB9}"/>
              </a:ext>
            </a:extLst>
          </p:cNvPr>
          <p:cNvSpPr/>
          <p:nvPr/>
        </p:nvSpPr>
        <p:spPr>
          <a:xfrm flipH="1">
            <a:off x="4574369" y="4648464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1EEAE89B-BA3B-F6DF-C462-825D92F0A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78" y="4726246"/>
            <a:ext cx="476731" cy="458790"/>
          </a:xfrm>
          <a:prstGeom prst="rect">
            <a:avLst/>
          </a:prstGeom>
        </p:spPr>
      </p:pic>
      <p:pic>
        <p:nvPicPr>
          <p:cNvPr id="42" name="Picture 6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3B61611B-6B62-E2A1-4BAC-DA28D694D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53" y="2579671"/>
            <a:ext cx="738006" cy="4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10DB285F-2149-2B03-FC59-AA07448E2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42" y="3688375"/>
            <a:ext cx="476731" cy="4587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3803735-6D89-E005-C018-C5A56EAAE1A6}"/>
              </a:ext>
            </a:extLst>
          </p:cNvPr>
          <p:cNvSpPr txBox="1"/>
          <p:nvPr/>
        </p:nvSpPr>
        <p:spPr>
          <a:xfrm>
            <a:off x="252921" y="75520"/>
            <a:ext cx="490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masis MT Pro Medium" panose="020F0502020204030204" pitchFamily="18" charset="0"/>
                <a:cs typeface="Aldhabi" panose="020F0502020204030204" pitchFamily="2" charset="-78"/>
              </a:rPr>
              <a:t>Spring Summer Menu 2026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482729-01C7-FEB4-2550-70A7A58A19FB}"/>
              </a:ext>
            </a:extLst>
          </p:cNvPr>
          <p:cNvSpPr/>
          <p:nvPr/>
        </p:nvSpPr>
        <p:spPr>
          <a:xfrm>
            <a:off x="1687058" y="1121189"/>
            <a:ext cx="1602886" cy="1970179"/>
          </a:xfrm>
          <a:prstGeom prst="rect">
            <a:avLst/>
          </a:prstGeom>
          <a:solidFill>
            <a:srgbClr val="FFFCE9"/>
          </a:solidFill>
          <a:ln>
            <a:solidFill>
              <a:srgbClr val="FFF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709C8195-BECA-A088-C506-02C0344D714B}"/>
              </a:ext>
            </a:extLst>
          </p:cNvPr>
          <p:cNvSpPr/>
          <p:nvPr/>
        </p:nvSpPr>
        <p:spPr>
          <a:xfrm flipH="1">
            <a:off x="7962671" y="3661868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DBD8DC37-3ED3-AC4D-AA1D-3318D76D10DC}"/>
              </a:ext>
            </a:extLst>
          </p:cNvPr>
          <p:cNvSpPr/>
          <p:nvPr/>
        </p:nvSpPr>
        <p:spPr>
          <a:xfrm flipH="1">
            <a:off x="7805235" y="2088014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7">
            <a:extLst>
              <a:ext uri="{FF2B5EF4-FFF2-40B4-BE49-F238E27FC236}">
                <a16:creationId xmlns:a16="http://schemas.microsoft.com/office/drawing/2014/main" id="{4268DE35-1902-4902-8908-4261604E2F02}"/>
              </a:ext>
            </a:extLst>
          </p:cNvPr>
          <p:cNvGrpSpPr/>
          <p:nvPr/>
        </p:nvGrpSpPr>
        <p:grpSpPr>
          <a:xfrm>
            <a:off x="6728668" y="2134639"/>
            <a:ext cx="310453" cy="295716"/>
            <a:chOff x="0" y="184916"/>
            <a:chExt cx="3741232" cy="3636623"/>
          </a:xfrm>
        </p:grpSpPr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E7A7F1BB-5FA2-6B70-EDCB-7B9F0891EE3A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13A6256C-3E77-3AA8-18BD-D2967D4CBCBB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10">
              <a:extLst>
                <a:ext uri="{FF2B5EF4-FFF2-40B4-BE49-F238E27FC236}">
                  <a16:creationId xmlns:a16="http://schemas.microsoft.com/office/drawing/2014/main" id="{C297E1F1-38B9-7510-73C8-B2EE4AD48995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8" name="Freeform 11">
                <a:extLst>
                  <a:ext uri="{FF2B5EF4-FFF2-40B4-BE49-F238E27FC236}">
                    <a16:creationId xmlns:a16="http://schemas.microsoft.com/office/drawing/2014/main" id="{15C7BCB0-8E65-F47B-4AB8-9A138526D3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TextBox 12">
                <a:extLst>
                  <a:ext uri="{FF2B5EF4-FFF2-40B4-BE49-F238E27FC236}">
                    <a16:creationId xmlns:a16="http://schemas.microsoft.com/office/drawing/2014/main" id="{45E90A58-7F64-28B9-1406-AC3B26FCD3C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13">
              <a:extLst>
                <a:ext uri="{FF2B5EF4-FFF2-40B4-BE49-F238E27FC236}">
                  <a16:creationId xmlns:a16="http://schemas.microsoft.com/office/drawing/2014/main" id="{EC8EB3B6-0DC2-6DF3-2D9B-A5E92E0CEBF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25975C9D-9B35-A924-4B32-52140F98C5B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Box 15">
                <a:extLst>
                  <a:ext uri="{FF2B5EF4-FFF2-40B4-BE49-F238E27FC236}">
                    <a16:creationId xmlns:a16="http://schemas.microsoft.com/office/drawing/2014/main" id="{019E1608-D488-7E3C-614D-5FDE1BE556A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CB9E2CF-9783-ADF5-79EB-B61FC106DB07}"/>
              </a:ext>
            </a:extLst>
          </p:cNvPr>
          <p:cNvSpPr txBox="1"/>
          <p:nvPr/>
        </p:nvSpPr>
        <p:spPr>
          <a:xfrm>
            <a:off x="1726747" y="1569597"/>
            <a:ext cx="1550167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Mac and Cheese with Toppings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Croutons, Pepperoni Pieces, Crispy Onions, Spring Onions, Barbecue Beans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A9B99-114E-35D9-DFF4-D8FF1D3DDF10}"/>
              </a:ext>
            </a:extLst>
          </p:cNvPr>
          <p:cNvSpPr txBox="1"/>
          <p:nvPr/>
        </p:nvSpPr>
        <p:spPr>
          <a:xfrm>
            <a:off x="3297395" y="1608861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Original Spice Chicken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Spicy Rice and Rainbow Slaw</a:t>
            </a:r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90F7BF57-B33D-1494-F8B5-BD6D6F8B095D}"/>
              </a:ext>
            </a:extLst>
          </p:cNvPr>
          <p:cNvSpPr/>
          <p:nvPr/>
        </p:nvSpPr>
        <p:spPr>
          <a:xfrm flipH="1">
            <a:off x="4684935" y="2115212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8EECD2-220E-536C-3803-41F83F85018B}"/>
              </a:ext>
            </a:extLst>
          </p:cNvPr>
          <p:cNvSpPr txBox="1"/>
          <p:nvPr/>
        </p:nvSpPr>
        <p:spPr>
          <a:xfrm>
            <a:off x="3266837" y="3162559"/>
            <a:ext cx="1714136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Smokey Bean 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Burger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Spicy Rice and Rainbow Slaw</a:t>
            </a:r>
          </a:p>
          <a:p>
            <a:pPr algn="ctr"/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1534C8C1-3A00-9E61-C203-A1C5F6075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49" y="3697173"/>
            <a:ext cx="476731" cy="458790"/>
          </a:xfrm>
          <a:prstGeom prst="rect">
            <a:avLst/>
          </a:prstGeom>
        </p:spPr>
      </p:pic>
      <p:sp>
        <p:nvSpPr>
          <p:cNvPr id="41" name="Freeform 23">
            <a:extLst>
              <a:ext uri="{FF2B5EF4-FFF2-40B4-BE49-F238E27FC236}">
                <a16:creationId xmlns:a16="http://schemas.microsoft.com/office/drawing/2014/main" id="{EBAAB250-428D-8542-DB68-1D1858451027}"/>
              </a:ext>
            </a:extLst>
          </p:cNvPr>
          <p:cNvSpPr/>
          <p:nvPr/>
        </p:nvSpPr>
        <p:spPr>
          <a:xfrm flipH="1">
            <a:off x="4692776" y="3703205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611D18-068C-7FBB-9271-0216C9EA9E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38" y="1010874"/>
            <a:ext cx="535921" cy="6029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678897A-F94E-B5E3-FAB5-8C39520007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37" y="2613432"/>
            <a:ext cx="535921" cy="6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ank weekly planner&#10;&#10;AI-generated content may be incorrect.">
            <a:extLst>
              <a:ext uri="{FF2B5EF4-FFF2-40B4-BE49-F238E27FC236}">
                <a16:creationId xmlns:a16="http://schemas.microsoft.com/office/drawing/2014/main" id="{22C12632-68BE-1362-BB0D-E03062625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8" y="0"/>
            <a:ext cx="9909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7177A-4A8D-4B3B-42D9-7CB2F3283384}"/>
              </a:ext>
            </a:extLst>
          </p:cNvPr>
          <p:cNvSpPr txBox="1"/>
          <p:nvPr/>
        </p:nvSpPr>
        <p:spPr>
          <a:xfrm>
            <a:off x="252921" y="75520"/>
            <a:ext cx="490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masis MT Pro Medium" panose="020F0502020204030204" pitchFamily="18" charset="0"/>
                <a:cs typeface="Aldhabi" panose="020F0502020204030204" pitchFamily="2" charset="-78"/>
              </a:rPr>
              <a:t>Spring Summer Menu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F4651-19F8-99FD-6FF5-AE3D0899956C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A3E0DA3-ADAA-B180-AC50-7422F276C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253F7-B05F-882C-5BE8-DB098DE2372A}"/>
              </a:ext>
            </a:extLst>
          </p:cNvPr>
          <p:cNvSpPr txBox="1"/>
          <p:nvPr/>
        </p:nvSpPr>
        <p:spPr>
          <a:xfrm>
            <a:off x="3159944" y="6154767"/>
            <a:ext cx="16158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73F01-242A-8096-E74A-6F034E4F75F9}"/>
              </a:ext>
            </a:extLst>
          </p:cNvPr>
          <p:cNvSpPr txBox="1"/>
          <p:nvPr/>
        </p:nvSpPr>
        <p:spPr>
          <a:xfrm>
            <a:off x="3265308" y="5826115"/>
            <a:ext cx="12640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E736E6A4-8434-BB96-21E0-59B361C57352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5AAD7-DDE1-B7E7-F236-220296C91DD9}"/>
              </a:ext>
            </a:extLst>
          </p:cNvPr>
          <p:cNvSpPr txBox="1"/>
          <p:nvPr/>
        </p:nvSpPr>
        <p:spPr>
          <a:xfrm>
            <a:off x="3003511" y="6506128"/>
            <a:ext cx="19494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Source of wholemeal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C13F32-D7BC-2ECA-A832-3D6DE0A7566C}"/>
              </a:ext>
            </a:extLst>
          </p:cNvPr>
          <p:cNvSpPr txBox="1"/>
          <p:nvPr/>
        </p:nvSpPr>
        <p:spPr>
          <a:xfrm>
            <a:off x="1726747" y="1291081"/>
            <a:ext cx="1550167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Gochujang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Sticky Chicken</a:t>
            </a:r>
          </a:p>
          <a:p>
            <a:pPr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Rice and Cucumber Shaker Salad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1FB4E-3842-8348-797A-40D5FD96F848}"/>
              </a:ext>
            </a:extLst>
          </p:cNvPr>
          <p:cNvSpPr txBox="1"/>
          <p:nvPr/>
        </p:nvSpPr>
        <p:spPr>
          <a:xfrm>
            <a:off x="6440708" y="4425844"/>
            <a:ext cx="175249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Apple Pie </a:t>
            </a:r>
          </a:p>
          <a:p>
            <a:pPr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with Custard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046FCD-5B1B-78A1-C175-ACB7B2AC2532}"/>
              </a:ext>
            </a:extLst>
          </p:cNvPr>
          <p:cNvSpPr txBox="1"/>
          <p:nvPr/>
        </p:nvSpPr>
        <p:spPr>
          <a:xfrm>
            <a:off x="8230288" y="4434335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Iced Sponge Cake</a:t>
            </a: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AF108516-A7AE-F4B7-B721-DF4E46F408DD}"/>
              </a:ext>
            </a:extLst>
          </p:cNvPr>
          <p:cNvGrpSpPr/>
          <p:nvPr/>
        </p:nvGrpSpPr>
        <p:grpSpPr>
          <a:xfrm>
            <a:off x="2932242" y="6151526"/>
            <a:ext cx="291025" cy="248952"/>
            <a:chOff x="0" y="184916"/>
            <a:chExt cx="3741232" cy="3636623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32E99BF2-D186-FCDC-9871-92C3E5AFADF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57170E3-C0E1-1CFC-FAE8-0A9AD1B8058E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707B1436-4E5E-A28C-71F1-227BF23E3E6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8059813C-610D-2748-BBC5-D858384AA8B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30E69BF0-50FD-9603-D1DC-0074A21EAD3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54E7A17E-84E0-A33E-DEA6-5680D46A3A7D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4F7F8BE8-7F0D-E353-22A3-D711470AC94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232BB3FD-DD6E-E3E0-7AFD-D63BA7E5340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350DF8D-F2E5-D42C-C56D-F94BEFC46536}"/>
              </a:ext>
            </a:extLst>
          </p:cNvPr>
          <p:cNvSpPr txBox="1"/>
          <p:nvPr/>
        </p:nvSpPr>
        <p:spPr>
          <a:xfrm>
            <a:off x="3288063" y="1534264"/>
            <a:ext cx="156704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Chicken Souvlaki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 Seasoned Potatoes, Tzatziki and Greek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F8B935-BD4F-748B-2415-FEB8E6577909}"/>
              </a:ext>
            </a:extLst>
          </p:cNvPr>
          <p:cNvSpPr txBox="1"/>
          <p:nvPr/>
        </p:nvSpPr>
        <p:spPr>
          <a:xfrm>
            <a:off x="4896533" y="1132584"/>
            <a:ext cx="1714136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Classic Beef Lasagne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Garlic Bread and Chunky Roasted Summer Veg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7276E1-0039-977B-1EF1-EE72F0F7731C}"/>
              </a:ext>
            </a:extLst>
          </p:cNvPr>
          <p:cNvSpPr txBox="1"/>
          <p:nvPr/>
        </p:nvSpPr>
        <p:spPr>
          <a:xfrm>
            <a:off x="6521157" y="1455677"/>
            <a:ext cx="169542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Jerk Chicken Thighs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Rice &amp; Peas, Broccoli and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Spiced Pineapple Slaw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FFC8AE-828B-C757-9C9A-47E10647B87C}"/>
              </a:ext>
            </a:extLst>
          </p:cNvPr>
          <p:cNvSpPr txBox="1"/>
          <p:nvPr/>
        </p:nvSpPr>
        <p:spPr>
          <a:xfrm>
            <a:off x="8216585" y="1106415"/>
            <a:ext cx="1434799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Chip Shop Fish or  Sausage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Chips, Mushy Peas and Gravy or Curry Sauce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378F6-3D2B-CBCA-FEE1-BDB2B680C0CA}"/>
              </a:ext>
            </a:extLst>
          </p:cNvPr>
          <p:cNvSpPr txBox="1"/>
          <p:nvPr/>
        </p:nvSpPr>
        <p:spPr>
          <a:xfrm>
            <a:off x="3326396" y="3258548"/>
            <a:ext cx="1567046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Spanakopita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ea typeface="+mn-lt"/>
                <a:cs typeface="+mn-lt"/>
              </a:rPr>
              <a:t>With Seasoned Potatoes, Tzatziki and Greek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2B68C4-F97A-7CA8-C04C-B0E41CA96721}"/>
              </a:ext>
            </a:extLst>
          </p:cNvPr>
          <p:cNvSpPr txBox="1"/>
          <p:nvPr/>
        </p:nvSpPr>
        <p:spPr>
          <a:xfrm>
            <a:off x="4865394" y="2811924"/>
            <a:ext cx="171413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Tuscan Chickpea Pasta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Garlic Bread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and Chunky Roasted Summer Veg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B756C7-C83B-ABD0-CBBB-157883CFD5EE}"/>
              </a:ext>
            </a:extLst>
          </p:cNvPr>
          <p:cNvSpPr txBox="1"/>
          <p:nvPr/>
        </p:nvSpPr>
        <p:spPr>
          <a:xfrm>
            <a:off x="6484786" y="3015918"/>
            <a:ext cx="176816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Curried Squash &amp; Butterbeans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Rice &amp; Peas, Broccoli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Pineapple Slaw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883308-5562-8CCD-C43E-4D460ACC3BB9}"/>
              </a:ext>
            </a:extLst>
          </p:cNvPr>
          <p:cNvSpPr txBox="1"/>
          <p:nvPr/>
        </p:nvSpPr>
        <p:spPr>
          <a:xfrm>
            <a:off x="3390484" y="4382280"/>
            <a:ext cx="1601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Chocolate Crunch Cake</a:t>
            </a: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53FB0EF3-EB15-438A-666F-E57DC0D1B1E9}"/>
              </a:ext>
            </a:extLst>
          </p:cNvPr>
          <p:cNvSpPr/>
          <p:nvPr/>
        </p:nvSpPr>
        <p:spPr>
          <a:xfrm flipH="1">
            <a:off x="7961969" y="2126868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66D0D9-641B-61D7-1774-25EFCBBCDB36}"/>
              </a:ext>
            </a:extLst>
          </p:cNvPr>
          <p:cNvSpPr txBox="1"/>
          <p:nvPr/>
        </p:nvSpPr>
        <p:spPr>
          <a:xfrm>
            <a:off x="4919552" y="4470167"/>
            <a:ext cx="1601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Eton Mess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Selawik Ligh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3F92F74D-7B0A-D37D-794E-5D7F990D7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97" y="3647646"/>
            <a:ext cx="476731" cy="458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A73D04-95D6-21FC-898B-E7D9EE8EBBEE}"/>
              </a:ext>
            </a:extLst>
          </p:cNvPr>
          <p:cNvSpPr txBox="1"/>
          <p:nvPr/>
        </p:nvSpPr>
        <p:spPr>
          <a:xfrm>
            <a:off x="1728376" y="2801983"/>
            <a:ext cx="153693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latin typeface="Amasis MT Pro Black"/>
              </a:rPr>
              <a:t>Yakisoba Soya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defRPr/>
            </a:pPr>
            <a:r>
              <a:rPr lang="en-GB" sz="1400" b="1" dirty="0">
                <a:latin typeface="Amasis MT Pro Black"/>
              </a:rPr>
              <a:t> 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/>
              </a:rPr>
              <a:t>Noodles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algn="ctr">
              <a:defRPr/>
            </a:pPr>
            <a:r>
              <a:rPr lang="en-GB" sz="1200" b="1" dirty="0">
                <a:solidFill>
                  <a:srgbClr val="F49100"/>
                </a:solidFill>
                <a:ea typeface="+mn-lt"/>
                <a:cs typeface="+mn-lt"/>
              </a:rPr>
              <a:t>Stir Fry with Edamame Beans</a:t>
            </a:r>
            <a:endParaRPr lang="en-GB" sz="1200" b="1" dirty="0">
              <a:solidFill>
                <a:srgbClr val="F49100"/>
              </a:solidFill>
              <a:ea typeface="Calibri"/>
              <a:cs typeface="Calibri"/>
            </a:endParaRPr>
          </a:p>
          <a:p>
            <a:pPr algn="ctr">
              <a:defRPr/>
            </a:pPr>
            <a:endParaRPr lang="en-GB" sz="12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8B32E1-86B7-95D5-DE93-4CBBA201257A}"/>
              </a:ext>
            </a:extLst>
          </p:cNvPr>
          <p:cNvSpPr txBox="1"/>
          <p:nvPr/>
        </p:nvSpPr>
        <p:spPr>
          <a:xfrm>
            <a:off x="8252955" y="2762207"/>
            <a:ext cx="150027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Chip Shop Vegan Sausage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Chips, Mushy Peas and Gravy or Curry Sauce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DE4CFAE-1F18-797F-FF1A-BAD0C6861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4391" y="1024100"/>
            <a:ext cx="575134" cy="39044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4E0E754-0403-DB1E-020D-30B71B110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4299" y="1098313"/>
            <a:ext cx="1108509" cy="398770"/>
          </a:xfrm>
          <a:prstGeom prst="rect">
            <a:avLst/>
          </a:prstGeom>
        </p:spPr>
      </p:pic>
      <p:sp>
        <p:nvSpPr>
          <p:cNvPr id="63" name="Freeform 23">
            <a:extLst>
              <a:ext uri="{FF2B5EF4-FFF2-40B4-BE49-F238E27FC236}">
                <a16:creationId xmlns:a16="http://schemas.microsoft.com/office/drawing/2014/main" id="{20E0468E-10E4-2894-D771-C0094F425C50}"/>
              </a:ext>
            </a:extLst>
          </p:cNvPr>
          <p:cNvSpPr/>
          <p:nvPr/>
        </p:nvSpPr>
        <p:spPr>
          <a:xfrm flipH="1">
            <a:off x="7881536" y="3701133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Picture 65" descr="A picture containing text&#10;&#10;Description automatically generated">
            <a:extLst>
              <a:ext uri="{FF2B5EF4-FFF2-40B4-BE49-F238E27FC236}">
                <a16:creationId xmlns:a16="http://schemas.microsoft.com/office/drawing/2014/main" id="{F631B3C8-3157-6166-D59D-9D94E080D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48" y="3647646"/>
            <a:ext cx="476731" cy="45879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C3A6CF2-5C98-B4BC-BEE5-181C7CE6F2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0335" y="2609050"/>
            <a:ext cx="575134" cy="390443"/>
          </a:xfrm>
          <a:prstGeom prst="rect">
            <a:avLst/>
          </a:prstGeom>
        </p:spPr>
      </p:pic>
      <p:pic>
        <p:nvPicPr>
          <p:cNvPr id="68" name="Picture 67" descr="A picture containing text&#10;&#10;Description automatically generated">
            <a:extLst>
              <a:ext uri="{FF2B5EF4-FFF2-40B4-BE49-F238E27FC236}">
                <a16:creationId xmlns:a16="http://schemas.microsoft.com/office/drawing/2014/main" id="{8CC6727A-75D2-D511-6924-48FEAC019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93" y="3662290"/>
            <a:ext cx="476731" cy="458790"/>
          </a:xfrm>
          <a:prstGeom prst="rect">
            <a:avLst/>
          </a:prstGeom>
        </p:spPr>
      </p:pic>
      <p:sp>
        <p:nvSpPr>
          <p:cNvPr id="69" name="Freeform 23">
            <a:extLst>
              <a:ext uri="{FF2B5EF4-FFF2-40B4-BE49-F238E27FC236}">
                <a16:creationId xmlns:a16="http://schemas.microsoft.com/office/drawing/2014/main" id="{3238C65E-E316-1E29-488E-7AD7AE931CE6}"/>
              </a:ext>
            </a:extLst>
          </p:cNvPr>
          <p:cNvSpPr/>
          <p:nvPr/>
        </p:nvSpPr>
        <p:spPr>
          <a:xfrm flipH="1">
            <a:off x="3006561" y="4755494"/>
            <a:ext cx="272986" cy="37388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7050A2-8C57-F1E4-E633-1A3C7E74BFA0}"/>
              </a:ext>
            </a:extLst>
          </p:cNvPr>
          <p:cNvSpPr txBox="1"/>
          <p:nvPr/>
        </p:nvSpPr>
        <p:spPr>
          <a:xfrm>
            <a:off x="1726747" y="4284925"/>
            <a:ext cx="1753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Sticky Toffee Apple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Crumble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ith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 Cu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stard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5A0AC-5A4B-F210-AFAB-16BFBCB931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4299" y="2772467"/>
            <a:ext cx="1108509" cy="398770"/>
          </a:xfrm>
          <a:prstGeom prst="rect">
            <a:avLst/>
          </a:prstGeom>
        </p:spPr>
      </p:pic>
      <p:grpSp>
        <p:nvGrpSpPr>
          <p:cNvPr id="13" name="Group 7">
            <a:extLst>
              <a:ext uri="{FF2B5EF4-FFF2-40B4-BE49-F238E27FC236}">
                <a16:creationId xmlns:a16="http://schemas.microsoft.com/office/drawing/2014/main" id="{FCC3A8B8-3F6D-AC10-DC3F-3A0248D6A394}"/>
              </a:ext>
            </a:extLst>
          </p:cNvPr>
          <p:cNvGrpSpPr/>
          <p:nvPr/>
        </p:nvGrpSpPr>
        <p:grpSpPr>
          <a:xfrm>
            <a:off x="6120494" y="2186639"/>
            <a:ext cx="310453" cy="295716"/>
            <a:chOff x="0" y="184916"/>
            <a:chExt cx="3741232" cy="3636623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05CB9D8-648C-9EE1-D635-3531A937864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6878FECF-A7A3-7DC2-BFC5-4CF0A5BD9C4F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2A84DA96-9AC4-4887-D788-1498D0BD82C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B046E60D-4F07-8922-092A-6BC30711D81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TextBox 12">
                <a:extLst>
                  <a:ext uri="{FF2B5EF4-FFF2-40B4-BE49-F238E27FC236}">
                    <a16:creationId xmlns:a16="http://schemas.microsoft.com/office/drawing/2014/main" id="{17BF36D8-4FE6-37B4-2003-5A5F3324584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B4715AA9-AABB-9C7B-4B24-D4E1EC83BCA7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5AA3E365-3F39-9B72-CAF1-1D82485483F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FCCDC75A-3886-9FA0-2D3E-476072AE64B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04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13013-3664-777A-80E0-ECDC202F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nk weekly planner&#10;&#10;AI-generated content may be incorrect.">
            <a:extLst>
              <a:ext uri="{FF2B5EF4-FFF2-40B4-BE49-F238E27FC236}">
                <a16:creationId xmlns:a16="http://schemas.microsoft.com/office/drawing/2014/main" id="{5A84C60A-25DD-8D43-2CCA-1444C307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" y="-196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5D9E26-AEC5-C725-78D8-4B22F39CF860}"/>
              </a:ext>
            </a:extLst>
          </p:cNvPr>
          <p:cNvSpPr txBox="1"/>
          <p:nvPr/>
        </p:nvSpPr>
        <p:spPr>
          <a:xfrm>
            <a:off x="50494" y="0"/>
            <a:ext cx="490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Amasis MT Pro Medium" panose="020F0502020204030204" pitchFamily="18" charset="0"/>
                <a:cs typeface="Aldhabi" panose="020F0502020204030204" pitchFamily="2" charset="-78"/>
              </a:rPr>
              <a:t>Spring Summer Menu 2026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62AA1C-62BC-8CD7-441E-F25F9BCE70EF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rgbClr val="F49100"/>
                </a:solidFill>
                <a:latin typeface="Campaign Thin" panose="02000000000000000000" pitchFamily="50" charset="0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9B4A3047-8F89-6BE2-B272-DE285943F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A6BAC27-64DA-0363-BA27-DB9FB6C86655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>
                <a:solidFill>
                  <a:srgbClr val="F49100"/>
                </a:solidFill>
                <a:latin typeface="Campaign Thin" panose="02000000000000000000" pitchFamily="50" charset="0"/>
              </a:rPr>
              <a:t>Added plant protein</a:t>
            </a:r>
            <a:endParaRPr kumimoji="0" lang="en-GB" sz="1000" b="1" u="none" strike="noStrike" kern="1200" cap="none" spc="0" normalizeH="0" baseline="0" noProof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9414AD-4A86-8062-AD11-9B43DDD84080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E49FC8A5-246F-6E05-3C63-435126B85EEA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08D1F3-C0F5-71CC-A0D6-2859DE9AB6DF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S</a:t>
            </a:r>
            <a:r>
              <a:rPr lang="en-GB" sz="1000" b="1" err="1">
                <a:solidFill>
                  <a:srgbClr val="F49100"/>
                </a:solidFill>
                <a:latin typeface="Campaign Thin" panose="02000000000000000000" pitchFamily="50" charset="0"/>
              </a:rPr>
              <a:t>ource</a:t>
            </a:r>
            <a:r>
              <a:rPr lang="en-GB" sz="1000" b="1">
                <a:solidFill>
                  <a:srgbClr val="F49100"/>
                </a:solidFill>
                <a:latin typeface="Campaign Thin" panose="02000000000000000000" pitchFamily="50" charset="0"/>
              </a:rPr>
              <a:t> of wholemeal</a:t>
            </a:r>
            <a:endParaRPr kumimoji="0" lang="en-GB" sz="1000" b="1" u="none" strike="noStrike" kern="1200" cap="none" spc="0" normalizeH="0" baseline="0" noProof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ED646E-3D3E-2F0E-D6B5-E783FF23C7CD}"/>
              </a:ext>
            </a:extLst>
          </p:cNvPr>
          <p:cNvSpPr txBox="1"/>
          <p:nvPr/>
        </p:nvSpPr>
        <p:spPr>
          <a:xfrm>
            <a:off x="1674387" y="989207"/>
            <a:ext cx="1859781" cy="16466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SECB5 SECMK6/ SECMK13 SECMK12 SECMK7-MK9</a:t>
            </a:r>
            <a:endParaRPr lang="en-GB" sz="13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GB" sz="13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Smokey Beef Chilli Tacos and Wedges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Fresh Tomato, Pineapple &amp; Cucumber Salsas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C7FE9F-28EE-795F-69D9-EAD89970FDEE}"/>
              </a:ext>
            </a:extLst>
          </p:cNvPr>
          <p:cNvSpPr txBox="1"/>
          <p:nvPr/>
        </p:nvSpPr>
        <p:spPr>
          <a:xfrm>
            <a:off x="4944470" y="4329570"/>
            <a:ext cx="175249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SECD6</a:t>
            </a: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 </a:t>
            </a:r>
          </a:p>
          <a:p>
            <a:pPr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Chocolate Brownie</a:t>
            </a:r>
            <a:endParaRPr lang="en-US" sz="1600" dirty="0">
              <a:solidFill>
                <a:srgbClr val="201A3C"/>
              </a:solidFill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FC660D6-3A32-B0D8-4145-0E4CE76AFEE0}"/>
              </a:ext>
            </a:extLst>
          </p:cNvPr>
          <p:cNvSpPr txBox="1"/>
          <p:nvPr/>
        </p:nvSpPr>
        <p:spPr>
          <a:xfrm>
            <a:off x="1727740" y="4268587"/>
            <a:ext cx="16692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SECD20 SECD28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Sticky Toffee Apple Crumble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ith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 Cu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stard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EE96E1D-0240-A62D-22D1-671ABC247707}"/>
              </a:ext>
            </a:extLst>
          </p:cNvPr>
          <p:cNvSpPr txBox="1"/>
          <p:nvPr/>
        </p:nvSpPr>
        <p:spPr>
          <a:xfrm>
            <a:off x="6680215" y="4310128"/>
            <a:ext cx="16619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SECD35</a:t>
            </a: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 </a:t>
            </a:r>
          </a:p>
          <a:p>
            <a:pPr lvl="0"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Jam &amp; </a:t>
            </a:r>
          </a:p>
          <a:p>
            <a:pPr lvl="0"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Coconut Sponge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A8B4A40-0FFC-9D30-67BC-6DAE09BC7CD1}"/>
              </a:ext>
            </a:extLst>
          </p:cNvPr>
          <p:cNvSpPr txBox="1"/>
          <p:nvPr/>
        </p:nvSpPr>
        <p:spPr>
          <a:xfrm>
            <a:off x="3449764" y="4266638"/>
            <a:ext cx="14804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SECD42</a:t>
            </a: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 </a:t>
            </a:r>
          </a:p>
          <a:p>
            <a:pPr lvl="0"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Pineapple Upside Down Cake</a:t>
            </a: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9B509E-4A09-6CE9-72BF-8B1CBB7971F9}"/>
              </a:ext>
            </a:extLst>
          </p:cNvPr>
          <p:cNvSpPr txBox="1"/>
          <p:nvPr/>
        </p:nvSpPr>
        <p:spPr>
          <a:xfrm>
            <a:off x="8194419" y="4289068"/>
            <a:ext cx="15002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SECD40</a:t>
            </a:r>
          </a:p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Oaty </a:t>
            </a:r>
          </a:p>
          <a:p>
            <a:pPr lvl="0"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Flapjack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43EF7B22-BF18-AE7C-4E52-705439F695A6}"/>
              </a:ext>
            </a:extLst>
          </p:cNvPr>
          <p:cNvSpPr/>
          <p:nvPr/>
        </p:nvSpPr>
        <p:spPr>
          <a:xfrm flipH="1">
            <a:off x="3042295" y="4879950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17B2E9CC-D85B-9492-86E8-E8128C9CC8C4}"/>
              </a:ext>
            </a:extLst>
          </p:cNvPr>
          <p:cNvGrpSpPr/>
          <p:nvPr/>
        </p:nvGrpSpPr>
        <p:grpSpPr>
          <a:xfrm>
            <a:off x="2932242" y="6151526"/>
            <a:ext cx="291025" cy="248952"/>
            <a:chOff x="0" y="184916"/>
            <a:chExt cx="3741232" cy="3636623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56059BB4-8C41-0606-58E1-120B6E3D6CE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3564E9EF-F0D3-6C58-69FB-3608A0276B29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83E04314-34D6-E60F-CD03-67C7C889467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368680E8-1F21-E716-AA1A-4E5CFDBFA93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1862223D-5130-7AAA-C229-A6AFE14070B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470DE6E2-D196-BB28-970B-933DF9F565CD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C080518C-E24F-A5CC-B099-AE1E4D7630A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815063CA-D15C-8FFF-E3F1-30771CE5A95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4B12FF-8A0B-3419-67DE-E67F06AF0322}"/>
              </a:ext>
            </a:extLst>
          </p:cNvPr>
          <p:cNvGrpSpPr/>
          <p:nvPr/>
        </p:nvGrpSpPr>
        <p:grpSpPr>
          <a:xfrm>
            <a:off x="4893003" y="2421425"/>
            <a:ext cx="173587" cy="157630"/>
            <a:chOff x="0" y="184916"/>
            <a:chExt cx="3741232" cy="3636623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8901805-9C1A-BE9A-28AE-71102D40703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58277E-EDF0-15E5-CEB1-37A5A625E96C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A41C4A-78DB-0E92-4E70-3451E56C3A7B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654DC26F-9FB0-05ED-A46E-F84A58D5613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509F9235-6098-8967-4DA3-6784E15768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029A9426-628B-B515-7D0F-9D58467292AE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8B5FA066-7CDC-9FDE-6336-4F3BDED2E8E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24F2CFAE-9C82-47F8-2B8E-573C97D1E56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79ABFFA-5909-6730-7D25-87B4857B287E}"/>
              </a:ext>
            </a:extLst>
          </p:cNvPr>
          <p:cNvSpPr txBox="1"/>
          <p:nvPr/>
        </p:nvSpPr>
        <p:spPr>
          <a:xfrm>
            <a:off x="6680215" y="1236757"/>
            <a:ext cx="152544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SECCH18 SECSR8-SR12 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Chicken Biryani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Sambals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10DCC6-7EAF-900C-87F3-A1747A20C6E6}"/>
              </a:ext>
            </a:extLst>
          </p:cNvPr>
          <p:cNvSpPr txBox="1"/>
          <p:nvPr/>
        </p:nvSpPr>
        <p:spPr>
          <a:xfrm>
            <a:off x="1718562" y="2600067"/>
            <a:ext cx="1830602" cy="16466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SECV55 SECMK12 SECMK7-MK9</a:t>
            </a:r>
            <a:endParaRPr lang="en-GB" sz="13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GB" sz="13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Butternut and Feta Quesadilla and Wedges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Fresh Tomato, Pineapple &amp; Cucumber Salsas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1D6DE6-3950-212E-27D0-D10D61D348D7}"/>
              </a:ext>
            </a:extLst>
          </p:cNvPr>
          <p:cNvSpPr txBox="1"/>
          <p:nvPr/>
        </p:nvSpPr>
        <p:spPr>
          <a:xfrm>
            <a:off x="6544958" y="2835062"/>
            <a:ext cx="1742178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SECV51 SECSR8-SECSR12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Vegetable Biryani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Sambals</a:t>
            </a:r>
          </a:p>
          <a:p>
            <a:pPr algn="ctr"/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B2A12234-33B2-EE6B-E72D-201C60067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0" y="4950756"/>
            <a:ext cx="313547" cy="301747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52F4E1DB-C529-F9B1-E550-DF22959C3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70" y="3930235"/>
            <a:ext cx="313547" cy="301747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3B61006-60FB-36C3-32D0-31A38B09D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01" y="3897253"/>
            <a:ext cx="313547" cy="301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2FA2C-E241-7F9F-9BBF-C9650E80D77F}"/>
              </a:ext>
            </a:extLst>
          </p:cNvPr>
          <p:cNvSpPr txBox="1"/>
          <p:nvPr/>
        </p:nvSpPr>
        <p:spPr>
          <a:xfrm>
            <a:off x="4997665" y="1076959"/>
            <a:ext cx="1798523" cy="14619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SECCH13 SECSD21 SECSD49 SECSD7 SECSD5 SECSD28 </a:t>
            </a:r>
          </a:p>
          <a:p>
            <a:pPr lvl="0" algn="ctr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Roast Chicken 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Roast Potatoes, Stuffing, Carrots, Broccoli &amp;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Gravy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D9F747-19AC-C7DB-A1C7-E5CC92ECB835}"/>
              </a:ext>
            </a:extLst>
          </p:cNvPr>
          <p:cNvSpPr txBox="1"/>
          <p:nvPr/>
        </p:nvSpPr>
        <p:spPr>
          <a:xfrm>
            <a:off x="4975803" y="2733043"/>
            <a:ext cx="1760168" cy="14619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SECV35 SECSD21 SECSD49 SECSD7 SECSD5 SECSD28 </a:t>
            </a:r>
          </a:p>
          <a:p>
            <a:pPr lvl="0" algn="ctr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Roast Quorn</a:t>
            </a:r>
          </a:p>
          <a:p>
            <a:pPr lvl="0" algn="ctr"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Roast Potatoes, Stuffing, Carrots, Broccoli &amp; Gravy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E3BFBCC-306C-C4F9-1BC4-A4A30B16D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70" y="3857827"/>
            <a:ext cx="313547" cy="3017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7C1A086-BC23-D191-7157-979EDA2B6A63}"/>
              </a:ext>
            </a:extLst>
          </p:cNvPr>
          <p:cNvSpPr txBox="1"/>
          <p:nvPr/>
        </p:nvSpPr>
        <p:spPr>
          <a:xfrm>
            <a:off x="8052839" y="1044525"/>
            <a:ext cx="1589127" cy="14927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SECF8 SECSD4 SECSD6 SECSD36</a:t>
            </a:r>
            <a:endParaRPr lang="en-GB" sz="1300" b="1" dirty="0">
              <a:solidFill>
                <a:srgbClr val="201A3C"/>
              </a:solidFill>
              <a:latin typeface="Amasis MT Pro Black"/>
            </a:endParaRP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/>
              </a:rPr>
              <a:t>Fishfinger Sandwich</a:t>
            </a:r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Chips, Peas &amp; Tartare Sauce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B08EEC-245D-489A-F6AE-82B7F1892B08}"/>
              </a:ext>
            </a:extLst>
          </p:cNvPr>
          <p:cNvSpPr txBox="1"/>
          <p:nvPr/>
        </p:nvSpPr>
        <p:spPr>
          <a:xfrm>
            <a:off x="8140388" y="2658090"/>
            <a:ext cx="1554310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SECHD16 SECHD6 SECSD4 </a:t>
            </a:r>
          </a:p>
          <a:p>
            <a:pPr algn="ctr"/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Delhi Hound Dog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Mango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Chutney &amp; Chips </a:t>
            </a:r>
          </a:p>
          <a:p>
            <a:pPr algn="ctr"/>
            <a:endParaRPr lang="en-GB" sz="14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5B1C59-1AA0-605F-EB38-E7FF4BD862AD}"/>
              </a:ext>
            </a:extLst>
          </p:cNvPr>
          <p:cNvSpPr txBox="1"/>
          <p:nvPr/>
        </p:nvSpPr>
        <p:spPr>
          <a:xfrm>
            <a:off x="3360379" y="1088211"/>
            <a:ext cx="1728865" cy="14619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SECCH19 SECSD45 SECSD46 SECSD47 SECSD48</a:t>
            </a:r>
            <a:endParaRPr lang="en-GB" sz="1300" b="1" dirty="0">
              <a:solidFill>
                <a:srgbClr val="201A3C"/>
              </a:solidFill>
              <a:latin typeface="Amasis MT Pro Black"/>
            </a:endParaRPr>
          </a:p>
          <a:p>
            <a:pPr algn="ctr">
              <a:defRPr/>
            </a:pPr>
            <a:r>
              <a:rPr lang="en-GB" sz="1300" b="1" dirty="0">
                <a:solidFill>
                  <a:srgbClr val="201A3C"/>
                </a:solidFill>
                <a:latin typeface="Amasis MT Pro Black"/>
              </a:rPr>
              <a:t>Chicken Shawarma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ith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Tabouleh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,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Tomato Salad, Pickles &amp; Dips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AF0503-9F08-01DE-EB09-7F15E4257219}"/>
              </a:ext>
            </a:extLst>
          </p:cNvPr>
          <p:cNvSpPr txBox="1"/>
          <p:nvPr/>
        </p:nvSpPr>
        <p:spPr>
          <a:xfrm>
            <a:off x="3342554" y="2770889"/>
            <a:ext cx="1742178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SECV56 SECSD45 SECSD46 SECSD47 SECSD48</a:t>
            </a:r>
          </a:p>
          <a:p>
            <a:pPr lvl="0" algn="ctr">
              <a:defRPr/>
            </a:pPr>
            <a:r>
              <a:rPr lang="en-GB" sz="13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Falafel Bowl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Tabouleh, Tomato Salad, Pickles &amp; Dips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17BE51-E6F2-D580-18AA-4753138308E5}"/>
              </a:ext>
            </a:extLst>
          </p:cNvPr>
          <p:cNvGrpSpPr/>
          <p:nvPr/>
        </p:nvGrpSpPr>
        <p:grpSpPr>
          <a:xfrm>
            <a:off x="2829924" y="2438997"/>
            <a:ext cx="173587" cy="157630"/>
            <a:chOff x="0" y="184916"/>
            <a:chExt cx="3741232" cy="3636623"/>
          </a:xfrm>
        </p:grpSpPr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2F8700BF-D7E2-FBD2-5290-5E86299E148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32C785B7-9299-3929-0514-004FFF1655B8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DA10D1A-7520-5CB5-C2FE-CA07C5667B55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448F9C2B-7237-04BE-A346-42C56395FD3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TextBox 12">
                <a:extLst>
                  <a:ext uri="{FF2B5EF4-FFF2-40B4-BE49-F238E27FC236}">
                    <a16:creationId xmlns:a16="http://schemas.microsoft.com/office/drawing/2014/main" id="{7ADB00D4-9183-CF5C-5D0F-8FDD2E5A76D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5" name="Group 13">
              <a:extLst>
                <a:ext uri="{FF2B5EF4-FFF2-40B4-BE49-F238E27FC236}">
                  <a16:creationId xmlns:a16="http://schemas.microsoft.com/office/drawing/2014/main" id="{F616CD38-7AB7-87DA-822A-77A2777AFAB3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49" name="Freeform 14">
                <a:extLst>
                  <a:ext uri="{FF2B5EF4-FFF2-40B4-BE49-F238E27FC236}">
                    <a16:creationId xmlns:a16="http://schemas.microsoft.com/office/drawing/2014/main" id="{97A8426C-E81E-FAA0-28C4-4040D017938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TextBox 15">
                <a:extLst>
                  <a:ext uri="{FF2B5EF4-FFF2-40B4-BE49-F238E27FC236}">
                    <a16:creationId xmlns:a16="http://schemas.microsoft.com/office/drawing/2014/main" id="{87ED1CD7-2849-8A36-0285-E0CD8DA4DF2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53" name="Picture 52" descr="A picture containing text&#10;&#10;Description automatically generated">
            <a:extLst>
              <a:ext uri="{FF2B5EF4-FFF2-40B4-BE49-F238E27FC236}">
                <a16:creationId xmlns:a16="http://schemas.microsoft.com/office/drawing/2014/main" id="{188F0A9E-3E2D-71CF-7092-19351660C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62" y="3887756"/>
            <a:ext cx="313547" cy="3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81DB3-AD22-12E6-67F6-6B7E6DE2D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white weekly planner with orange text&#10;&#10;AI-generated content may be incorrect.">
            <a:extLst>
              <a:ext uri="{FF2B5EF4-FFF2-40B4-BE49-F238E27FC236}">
                <a16:creationId xmlns:a16="http://schemas.microsoft.com/office/drawing/2014/main" id="{B70576CA-695C-8AC5-5D27-3257222A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8"/>
            <a:ext cx="9906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352649-DF24-5992-0FDA-BE5FEAD881F3}"/>
              </a:ext>
            </a:extLst>
          </p:cNvPr>
          <p:cNvSpPr txBox="1"/>
          <p:nvPr/>
        </p:nvSpPr>
        <p:spPr>
          <a:xfrm>
            <a:off x="50494" y="0"/>
            <a:ext cx="490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asis MT Pro Medium" panose="020F0502020204030204" pitchFamily="18" charset="0"/>
                <a:cs typeface="Aldhabi" panose="020F0502020204030204" pitchFamily="2" charset="-78"/>
              </a:rPr>
              <a:t>Spring Summer Menu 2026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603A21-E5D4-04BD-88F1-8C48BDB5A29B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E590D8ED-450A-CD44-F613-BB91EDE3D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C826044-1E2A-ED80-212D-0555358BCA2F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82F089-D6B7-A359-8F7E-87CE02346117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BC0CD366-1234-BF57-6E2A-8768FF5461C0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F4723A-0A91-64C0-339E-EC783737C4FC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Source of wholemeal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60EB93-04BC-B5D4-3727-D5ACA931D263}"/>
              </a:ext>
            </a:extLst>
          </p:cNvPr>
          <p:cNvSpPr txBox="1"/>
          <p:nvPr/>
        </p:nvSpPr>
        <p:spPr>
          <a:xfrm>
            <a:off x="1673878" y="4239954"/>
            <a:ext cx="175249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SECD41 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Chocolate Orange 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Cookie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4550AA4-58DA-FC90-1218-D8B673B78B2D}"/>
              </a:ext>
            </a:extLst>
          </p:cNvPr>
          <p:cNvSpPr txBox="1"/>
          <p:nvPr/>
        </p:nvSpPr>
        <p:spPr>
          <a:xfrm>
            <a:off x="3238865" y="4187166"/>
            <a:ext cx="1714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SECD16 SECD28</a:t>
            </a:r>
          </a:p>
          <a:p>
            <a:pPr lvl="0"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Cherry Apple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Crumble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ith Custard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7C59AF7-D451-B328-D75C-D4D98822F6DF}"/>
              </a:ext>
            </a:extLst>
          </p:cNvPr>
          <p:cNvSpPr txBox="1"/>
          <p:nvPr/>
        </p:nvSpPr>
        <p:spPr>
          <a:xfrm>
            <a:off x="6564805" y="4224313"/>
            <a:ext cx="1760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SECD51 SECD28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Peach Upside Down Cake </a:t>
            </a:r>
          </a:p>
          <a:p>
            <a:pPr lvl="0"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with Custard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Campaign Thin" panose="0200000000000000000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E7FB3C4-15F0-24F2-959E-9DF734A47213}"/>
              </a:ext>
            </a:extLst>
          </p:cNvPr>
          <p:cNvSpPr txBox="1"/>
          <p:nvPr/>
        </p:nvSpPr>
        <p:spPr>
          <a:xfrm>
            <a:off x="8242871" y="4269485"/>
            <a:ext cx="15002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SECD50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Chocolate Swirl</a:t>
            </a:r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4D551D73-9B29-3474-2966-B3AF05D0B9FE}"/>
              </a:ext>
            </a:extLst>
          </p:cNvPr>
          <p:cNvGrpSpPr/>
          <p:nvPr/>
        </p:nvGrpSpPr>
        <p:grpSpPr>
          <a:xfrm>
            <a:off x="2932242" y="6151526"/>
            <a:ext cx="291025" cy="248952"/>
            <a:chOff x="0" y="184916"/>
            <a:chExt cx="3741232" cy="3636623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0B6A0286-0A1C-3630-74C3-B153FE67111C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33A39373-1B90-C227-E66F-997695B309B8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B8A3CDC1-6361-BB40-C1C4-6058290EDCD3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F1F5B001-1987-6854-F0F6-09549F6ED54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AF35EE52-E847-C88E-B895-A590E78A8F9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29D8FEB6-1FF6-B7A2-56F7-F38700E53C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C04866C0-A69B-3FA4-C698-6491627DD7E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C24E1F93-9CF6-B856-9FE6-B7917D53ED2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E9BAB31-37FA-53AE-7E2F-CBCBC837BC43}"/>
              </a:ext>
            </a:extLst>
          </p:cNvPr>
          <p:cNvSpPr txBox="1"/>
          <p:nvPr/>
        </p:nvSpPr>
        <p:spPr>
          <a:xfrm>
            <a:off x="4859851" y="1012723"/>
            <a:ext cx="188391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SECP6 SECSD19 SECSD44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BBQ Pulled Pork Slider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Paprika Wedges and Charred Corn Salad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0E10B-EB81-816B-D718-5C1C7FCC9F7D}"/>
              </a:ext>
            </a:extLst>
          </p:cNvPr>
          <p:cNvSpPr txBox="1"/>
          <p:nvPr/>
        </p:nvSpPr>
        <p:spPr>
          <a:xfrm>
            <a:off x="8038743" y="987115"/>
            <a:ext cx="177590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SECF7 SECF1 SECSD4 SECSD6</a:t>
            </a:r>
          </a:p>
          <a:p>
            <a:pPr lvl="0" algn="ctr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 </a:t>
            </a:r>
            <a:r>
              <a:rPr lang="en-GB" sz="1300" b="1" dirty="0">
                <a:latin typeface="Amasis MT Pro Black" panose="02040A04050005020304" pitchFamily="18" charset="0"/>
              </a:rPr>
              <a:t>Battered</a:t>
            </a: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Fish or Salmon Fishcakes </a:t>
            </a:r>
          </a:p>
          <a:p>
            <a:pPr lvl="0" algn="ctr"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1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Chips and Garden Peas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DEB4A-CA3F-7C61-5D70-021FED4A2BBA}"/>
              </a:ext>
            </a:extLst>
          </p:cNvPr>
          <p:cNvSpPr txBox="1"/>
          <p:nvPr/>
        </p:nvSpPr>
        <p:spPr>
          <a:xfrm>
            <a:off x="8038743" y="2690729"/>
            <a:ext cx="1842412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 SECV58 SECSD4 SECFE8 </a:t>
            </a:r>
          </a:p>
          <a:p>
            <a:pPr lvl="0" algn="ctr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Broccoli and Feta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Quiche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Summer Salad and </a:t>
            </a:r>
            <a:r>
              <a:rPr lang="en-GB" sz="11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Chips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B730DFF-AA38-F92F-903C-3BFF4D53C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41" y="4812492"/>
            <a:ext cx="313547" cy="301747"/>
          </a:xfrm>
          <a:prstGeom prst="rect">
            <a:avLst/>
          </a:prstGeom>
        </p:spPr>
      </p:pic>
      <p:sp>
        <p:nvSpPr>
          <p:cNvPr id="17" name="Freeform 23">
            <a:extLst>
              <a:ext uri="{FF2B5EF4-FFF2-40B4-BE49-F238E27FC236}">
                <a16:creationId xmlns:a16="http://schemas.microsoft.com/office/drawing/2014/main" id="{FA7B3B10-FCBF-0019-9678-4F2E39A8D5A6}"/>
              </a:ext>
            </a:extLst>
          </p:cNvPr>
          <p:cNvSpPr/>
          <p:nvPr/>
        </p:nvSpPr>
        <p:spPr>
          <a:xfrm flipH="1">
            <a:off x="4571613" y="4799475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C3BD81-303B-971B-0B5E-F64E0D063F76}"/>
              </a:ext>
            </a:extLst>
          </p:cNvPr>
          <p:cNvSpPr txBox="1"/>
          <p:nvPr/>
        </p:nvSpPr>
        <p:spPr>
          <a:xfrm>
            <a:off x="4919620" y="4344673"/>
            <a:ext cx="175249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SECD8 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Fruit Muffins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EF5ED-2812-B0D1-9BD7-84AFD2344C8F}"/>
              </a:ext>
            </a:extLst>
          </p:cNvPr>
          <p:cNvSpPr/>
          <p:nvPr/>
        </p:nvSpPr>
        <p:spPr>
          <a:xfrm>
            <a:off x="1687058" y="1121189"/>
            <a:ext cx="1602886" cy="1970179"/>
          </a:xfrm>
          <a:prstGeom prst="rect">
            <a:avLst/>
          </a:prstGeom>
          <a:solidFill>
            <a:srgbClr val="FFFCE9"/>
          </a:solidFill>
          <a:ln>
            <a:solidFill>
              <a:srgbClr val="FFF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091E8-7101-7684-C98B-F0006CAAA08B}"/>
              </a:ext>
            </a:extLst>
          </p:cNvPr>
          <p:cNvSpPr txBox="1"/>
          <p:nvPr/>
        </p:nvSpPr>
        <p:spPr>
          <a:xfrm>
            <a:off x="1793973" y="1042987"/>
            <a:ext cx="1550167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SECMC1 SECMC2- MC6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Mac and Cheese with Toppings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Garlic Croutons, Pepperoni Pieces, Crispy Onions, Spring Onions, Barbecue Beans, Roasted Vegetables and Red Pesto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B459D0-4767-BA7D-6F1C-90BB020D1C9E}"/>
              </a:ext>
            </a:extLst>
          </p:cNvPr>
          <p:cNvSpPr txBox="1"/>
          <p:nvPr/>
        </p:nvSpPr>
        <p:spPr>
          <a:xfrm>
            <a:off x="4842959" y="2562151"/>
            <a:ext cx="1725879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SECV57 SECSD15 SECSD44 SECMK9 SECMK11</a:t>
            </a:r>
            <a:endParaRPr lang="en-GB" sz="1300" b="1" dirty="0">
              <a:solidFill>
                <a:srgbClr val="201A3C"/>
              </a:solidFill>
              <a:latin typeface="Amasis MT Pro Black" panose="02040A040500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Burrito Bowl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/>
                <a:ea typeface="DengXian Light"/>
              </a:rPr>
              <a:t>w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/>
                <a:ea typeface="DengXian Light"/>
              </a:rPr>
              <a:t>ith </a:t>
            </a:r>
            <a:r>
              <a:rPr lang="en-GB" sz="1200" b="1" dirty="0">
                <a:solidFill>
                  <a:srgbClr val="F49100"/>
                </a:solidFill>
                <a:latin typeface="Campaign Thin"/>
                <a:ea typeface="DengXian Light"/>
              </a:rPr>
              <a:t>Rice, Charred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/>
                <a:ea typeface="DengXian Light"/>
              </a:rPr>
              <a:t> Corn Salad</a:t>
            </a:r>
            <a:r>
              <a:rPr lang="en-GB" sz="1200" b="1" dirty="0">
                <a:solidFill>
                  <a:srgbClr val="F49100"/>
                </a:solidFill>
                <a:latin typeface="Campaign Thin"/>
                <a:ea typeface="DengXian Light"/>
              </a:rPr>
              <a:t>,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/>
                <a:ea typeface="DengXian Light"/>
              </a:rPr>
              <a:t>Salsa and</a:t>
            </a:r>
            <a:endParaRPr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/>
              <a:ea typeface="DengXian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 Sour Cream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138A3-85D9-E1D1-9595-F26D787A1889}"/>
              </a:ext>
            </a:extLst>
          </p:cNvPr>
          <p:cNvSpPr txBox="1"/>
          <p:nvPr/>
        </p:nvSpPr>
        <p:spPr>
          <a:xfrm>
            <a:off x="6579892" y="951201"/>
            <a:ext cx="1583893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SECSR14 SECSD39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SECSR8-SR12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Chicken Tikka Masala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ice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and Sambals</a:t>
            </a: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ACB2B49A-D976-C26E-48F5-B7F3078D5F0F}"/>
              </a:ext>
            </a:extLst>
          </p:cNvPr>
          <p:cNvSpPr/>
          <p:nvPr/>
        </p:nvSpPr>
        <p:spPr>
          <a:xfrm flipH="1">
            <a:off x="7979840" y="1924975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DDB81-D3A0-1663-A760-9999FF67E296}"/>
              </a:ext>
            </a:extLst>
          </p:cNvPr>
          <p:cNvSpPr txBox="1"/>
          <p:nvPr/>
        </p:nvSpPr>
        <p:spPr>
          <a:xfrm>
            <a:off x="6515251" y="2521893"/>
            <a:ext cx="174948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SECSR5 SECSD39 SECSR8-SR12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Sweet Potato, Chickpea &amp; Spinach Tikka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ice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and Sambals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50CF35FC-D014-5FC8-FA7B-F6F288B77B56}"/>
              </a:ext>
            </a:extLst>
          </p:cNvPr>
          <p:cNvSpPr/>
          <p:nvPr/>
        </p:nvSpPr>
        <p:spPr>
          <a:xfrm flipH="1">
            <a:off x="6712370" y="3694220"/>
            <a:ext cx="161932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D8189F5-043E-1240-2FC2-3A10136C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66" y="3715484"/>
            <a:ext cx="313547" cy="3017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F3A5F5B-AB27-01AC-64C8-40030A82F2F1}"/>
              </a:ext>
            </a:extLst>
          </p:cNvPr>
          <p:cNvSpPr txBox="1"/>
          <p:nvPr/>
        </p:nvSpPr>
        <p:spPr>
          <a:xfrm>
            <a:off x="3162791" y="960326"/>
            <a:ext cx="1714136" cy="14927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SECCH20 SECSF11 SECPEC13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Original Spice Chicken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Spicy Rice and Rainbow Slaw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203960-B627-C2A0-E63D-2C74DD4A2D7F}"/>
              </a:ext>
            </a:extLst>
          </p:cNvPr>
          <p:cNvSpPr txBox="1"/>
          <p:nvPr/>
        </p:nvSpPr>
        <p:spPr>
          <a:xfrm>
            <a:off x="3235752" y="2487201"/>
            <a:ext cx="1607207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SECV14 SECSD18 SECSD19 SECPEC13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Smokey Bean Burger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Cajun Wedges and Rainbow Slaw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0D1EBD-F684-BE8F-D04D-C81275FD1CAF}"/>
              </a:ext>
            </a:extLst>
          </p:cNvPr>
          <p:cNvGrpSpPr/>
          <p:nvPr/>
        </p:nvGrpSpPr>
        <p:grpSpPr>
          <a:xfrm>
            <a:off x="6712370" y="2263411"/>
            <a:ext cx="173587" cy="157630"/>
            <a:chOff x="0" y="184916"/>
            <a:chExt cx="3741232" cy="3636623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94FC6EA0-6684-DB77-DDAF-51C8467BD662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84921CAC-8024-3A7C-50E5-73BDAE5E7F8C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AC63F0-C5A5-6E3B-3FE0-DDA3D0BE345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FE6808AA-5EE5-117A-EF4F-EEAF1C496A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9B1BB987-83EE-3434-0FD5-758A1021640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52CD9B-8BEE-0DAB-BFBE-019D25C46B9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33711F33-9103-82C7-1060-A37B9396997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F37381CB-E532-1E8A-EE55-3298741F99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440F4079-08E7-01C9-DCDA-A3BA9DC25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05" y="3497313"/>
            <a:ext cx="313547" cy="301747"/>
          </a:xfrm>
          <a:prstGeom prst="rect">
            <a:avLst/>
          </a:prstGeom>
        </p:spPr>
      </p:pic>
      <p:sp>
        <p:nvSpPr>
          <p:cNvPr id="30" name="Freeform 23">
            <a:extLst>
              <a:ext uri="{FF2B5EF4-FFF2-40B4-BE49-F238E27FC236}">
                <a16:creationId xmlns:a16="http://schemas.microsoft.com/office/drawing/2014/main" id="{2EBA6E2D-766D-28CA-AE65-137361E82175}"/>
              </a:ext>
            </a:extLst>
          </p:cNvPr>
          <p:cNvSpPr/>
          <p:nvPr/>
        </p:nvSpPr>
        <p:spPr>
          <a:xfrm flipH="1">
            <a:off x="3289123" y="3518042"/>
            <a:ext cx="161932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1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B0322-B644-A9D2-690A-7132B19D1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nk weekly planner&#10;&#10;AI-generated content may be incorrect.">
            <a:extLst>
              <a:ext uri="{FF2B5EF4-FFF2-40B4-BE49-F238E27FC236}">
                <a16:creationId xmlns:a16="http://schemas.microsoft.com/office/drawing/2014/main" id="{ADF3F307-7D5C-9B15-754F-AB6E5553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8" y="0"/>
            <a:ext cx="9909528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C34C984-B269-974B-0206-0D38620C591F}"/>
              </a:ext>
            </a:extLst>
          </p:cNvPr>
          <p:cNvSpPr txBox="1"/>
          <p:nvPr/>
        </p:nvSpPr>
        <p:spPr>
          <a:xfrm>
            <a:off x="50494" y="0"/>
            <a:ext cx="490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Amasis MT Pro Medium" panose="020F0502020204030204" pitchFamily="18" charset="0"/>
                <a:cs typeface="Aldhabi" panose="020F0502020204030204" pitchFamily="2" charset="-78"/>
              </a:rPr>
              <a:t>Spring Summer Menu 2026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95D59F-2EF0-9AB2-142E-0EE3C685BAD3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92E7CEE5-EF0B-A04E-6FE9-339629BA3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BAE3E8-96C6-9465-90FE-DFB2EE4C4B30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04A8E9-32FF-8029-4D7F-B1FAAF20A9FE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66048115-27D7-2FBD-651B-E7DA4A3543CB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610DC8-F04D-3B2A-E928-3C7A580074CC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</a:t>
            </a:r>
            <a:r>
              <a:rPr kumimoji="0" lang="en-GB" sz="1000" b="1" i="0" u="none" strike="noStrike" kern="1200" cap="none" spc="0" normalizeH="0" baseline="0" noProof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ource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 of wholemeal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B47254-12BB-139C-61D9-75EE036EB693}"/>
              </a:ext>
            </a:extLst>
          </p:cNvPr>
          <p:cNvSpPr txBox="1"/>
          <p:nvPr/>
        </p:nvSpPr>
        <p:spPr>
          <a:xfrm>
            <a:off x="1716304" y="912024"/>
            <a:ext cx="155016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SECCH21 SECSD15 SECSD50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Gochujang Sticky Chicken </a:t>
            </a:r>
          </a:p>
          <a:p>
            <a:pPr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Rice and Cucumber Shaker Salad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74CEEAE-8AC2-FDAF-A29F-456EBCB43369}"/>
              </a:ext>
            </a:extLst>
          </p:cNvPr>
          <p:cNvSpPr txBox="1"/>
          <p:nvPr/>
        </p:nvSpPr>
        <p:spPr>
          <a:xfrm>
            <a:off x="6673856" y="4340960"/>
            <a:ext cx="175249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SECD5 SECD28</a:t>
            </a:r>
          </a:p>
          <a:p>
            <a:pPr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Apple Pie </a:t>
            </a:r>
          </a:p>
          <a:p>
            <a:pPr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/>
              </a:rPr>
              <a:t>with Custard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FD5349-42D3-B150-19A6-C6C60EC8EDEE}"/>
              </a:ext>
            </a:extLst>
          </p:cNvPr>
          <p:cNvSpPr txBox="1"/>
          <p:nvPr/>
        </p:nvSpPr>
        <p:spPr>
          <a:xfrm>
            <a:off x="1685508" y="4240680"/>
            <a:ext cx="1761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SECD20 SECD28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Sticky Toffee Apple Crumble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/>
              </a:rPr>
              <a:t>with Custard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0550831-1874-B04E-0ED4-E34ACC61DB8B}"/>
              </a:ext>
            </a:extLst>
          </p:cNvPr>
          <p:cNvSpPr txBox="1"/>
          <p:nvPr/>
        </p:nvSpPr>
        <p:spPr>
          <a:xfrm>
            <a:off x="8236825" y="4310852"/>
            <a:ext cx="15002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>
                <a:solidFill>
                  <a:srgbClr val="F49100"/>
                </a:solidFill>
                <a:latin typeface="Amasis MT Pro Black" panose="02040A04050005020304" pitchFamily="18" charset="0"/>
              </a:rPr>
              <a:t>SECD37</a:t>
            </a:r>
            <a:r>
              <a:rPr lang="en-GB" sz="1400" b="1">
                <a:solidFill>
                  <a:srgbClr val="F49100"/>
                </a:solidFill>
                <a:highlight>
                  <a:srgbClr val="FFFF00"/>
                </a:highlight>
                <a:latin typeface="Amasis MT Pro Black" panose="02040A04050005020304" pitchFamily="18" charset="0"/>
              </a:rPr>
              <a:t> 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Iced Sponge Cake</a:t>
            </a: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F57A43D2-CF33-C6BE-4C1A-9C16ABDDD057}"/>
              </a:ext>
            </a:extLst>
          </p:cNvPr>
          <p:cNvSpPr/>
          <p:nvPr/>
        </p:nvSpPr>
        <p:spPr>
          <a:xfrm flipH="1">
            <a:off x="2976743" y="4893404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8A704EFC-B979-36B0-58E8-831081068AD0}"/>
              </a:ext>
            </a:extLst>
          </p:cNvPr>
          <p:cNvGrpSpPr/>
          <p:nvPr/>
        </p:nvGrpSpPr>
        <p:grpSpPr>
          <a:xfrm>
            <a:off x="2932242" y="6151526"/>
            <a:ext cx="291025" cy="248952"/>
            <a:chOff x="0" y="184916"/>
            <a:chExt cx="3741232" cy="3636623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3F6D2005-F9FA-419A-0BD6-280BA22C1F83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92BBBAE-F650-FADA-2BFC-0B824D7264F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A1A0D8C6-E69A-4FB3-D090-EE5E5E8BE5C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4F2E8363-E708-110F-771B-C97E1A0018D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6C6D9D3E-EAD6-D520-EE20-320D086B1BE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5D34A85A-932E-342B-74E4-29553300583B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35090742-3F0A-810E-8A23-D0BD414EF0C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4D9E3C00-0339-41FD-8FD0-C8FC054BFBA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4E81E5F-F9CB-4061-B44B-6531FC9C8410}"/>
              </a:ext>
            </a:extLst>
          </p:cNvPr>
          <p:cNvSpPr txBox="1"/>
          <p:nvPr/>
        </p:nvSpPr>
        <p:spPr>
          <a:xfrm>
            <a:off x="3200753" y="914699"/>
            <a:ext cx="1776055" cy="17499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/>
              </a:rPr>
              <a:t>SECY1 SECY8 SECY11 SECY6 SECY7 SECSD42</a:t>
            </a:r>
            <a:endParaRPr lang="en-GB" sz="1400" b="1" dirty="0">
              <a:solidFill>
                <a:srgbClr val="F49100"/>
              </a:solidFill>
              <a:latin typeface="Amasis MT Pro Black" panose="02040A04050005020304" pitchFamily="18" charset="0"/>
            </a:endParaRPr>
          </a:p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Chicken Souvlaki</a:t>
            </a:r>
          </a:p>
          <a:p>
            <a:pPr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/>
                <a:ea typeface="DengXian Light"/>
              </a:rPr>
              <a:t>with Tzatziki, Seasoned Potatoes and Greek Salad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F04F9B-6A27-ED64-115F-2964BBEE37DD}"/>
              </a:ext>
            </a:extLst>
          </p:cNvPr>
          <p:cNvSpPr txBox="1"/>
          <p:nvPr/>
        </p:nvSpPr>
        <p:spPr>
          <a:xfrm>
            <a:off x="6565440" y="951415"/>
            <a:ext cx="1685785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SECCC4 SECC10 SECSD5 SECCC11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Jerk Chicken Thighs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ice &amp; Peas, Broccoli and Spiced Pineapple Slaw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13688C-E82B-0C87-4354-3D2D07B9E47C}"/>
              </a:ext>
            </a:extLst>
          </p:cNvPr>
          <p:cNvSpPr txBox="1"/>
          <p:nvPr/>
        </p:nvSpPr>
        <p:spPr>
          <a:xfrm>
            <a:off x="3351221" y="4272263"/>
            <a:ext cx="16012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SECD33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Chocolate Crunch Cake</a:t>
            </a: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3E522992-D822-D87B-26E7-53CCE3154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20" y="3786962"/>
            <a:ext cx="313547" cy="301747"/>
          </a:xfrm>
          <a:prstGeom prst="rect">
            <a:avLst/>
          </a:prstGeom>
        </p:spPr>
      </p:pic>
      <p:sp>
        <p:nvSpPr>
          <p:cNvPr id="8" name="Freeform 23">
            <a:extLst>
              <a:ext uri="{FF2B5EF4-FFF2-40B4-BE49-F238E27FC236}">
                <a16:creationId xmlns:a16="http://schemas.microsoft.com/office/drawing/2014/main" id="{C06731B2-AE10-BF9A-60F5-EC667597B866}"/>
              </a:ext>
            </a:extLst>
          </p:cNvPr>
          <p:cNvSpPr/>
          <p:nvPr/>
        </p:nvSpPr>
        <p:spPr>
          <a:xfrm flipH="1">
            <a:off x="8099750" y="2213803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6E10E2-8319-E518-4CB9-48DE98CF1771}"/>
              </a:ext>
            </a:extLst>
          </p:cNvPr>
          <p:cNvSpPr txBox="1"/>
          <p:nvPr/>
        </p:nvSpPr>
        <p:spPr>
          <a:xfrm>
            <a:off x="4944440" y="4401056"/>
            <a:ext cx="1601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SECD52 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Eton Mess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Selawik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61FC6-9794-C5F3-82E4-CA6574D5D02A}"/>
              </a:ext>
            </a:extLst>
          </p:cNvPr>
          <p:cNvSpPr txBox="1"/>
          <p:nvPr/>
        </p:nvSpPr>
        <p:spPr>
          <a:xfrm>
            <a:off x="1667272" y="2920988"/>
            <a:ext cx="171413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SECV52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Yakisoba Soya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Noodles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0D5A0-0BEB-1793-8870-5C07FB396F16}"/>
              </a:ext>
            </a:extLst>
          </p:cNvPr>
          <p:cNvSpPr txBox="1"/>
          <p:nvPr/>
        </p:nvSpPr>
        <p:spPr>
          <a:xfrm>
            <a:off x="8080051" y="950042"/>
            <a:ext cx="1775901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SECF7 SECP4 SECSD4 SECSD31 SECSD8 SECSD29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Fish/ Sausage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1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Chips, Mushy Peas &amp; Gravy or Curry Sauce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6B009-E4D9-90D2-C59B-79DC5B3EEC76}"/>
              </a:ext>
            </a:extLst>
          </p:cNvPr>
          <p:cNvSpPr txBox="1"/>
          <p:nvPr/>
        </p:nvSpPr>
        <p:spPr>
          <a:xfrm>
            <a:off x="3275460" y="2622543"/>
            <a:ext cx="1635419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/>
              </a:rPr>
              <a:t>SECY4 SECY11 SECY6 SECY7 SECSD42</a:t>
            </a:r>
            <a:endParaRPr lang="en-GB" sz="1400" b="1" dirty="0">
              <a:solidFill>
                <a:srgbClr val="F49100"/>
              </a:solidFill>
              <a:latin typeface="Amasis MT Pro Black" panose="02040A04050005020304" pitchFamily="18" charset="0"/>
            </a:endParaRPr>
          </a:p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Spanakopita</a:t>
            </a:r>
          </a:p>
          <a:p>
            <a:pPr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/>
                <a:ea typeface="DengXian Light"/>
              </a:rPr>
              <a:t>with Tzatziki, Seasoned Potatoes and Greek Salad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65C54-AEDF-E9A2-4475-BF94201A79E1}"/>
              </a:ext>
            </a:extLst>
          </p:cNvPr>
          <p:cNvSpPr txBox="1"/>
          <p:nvPr/>
        </p:nvSpPr>
        <p:spPr>
          <a:xfrm>
            <a:off x="4888911" y="1002622"/>
            <a:ext cx="1714136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SECB3 SECSD23 SECFE8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Classic Beef Lasagne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Garlic Bread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and Chunky Roasted Summer Veg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EA93C-E8E8-E819-8A57-2A585B92E404}"/>
              </a:ext>
            </a:extLst>
          </p:cNvPr>
          <p:cNvSpPr txBox="1"/>
          <p:nvPr/>
        </p:nvSpPr>
        <p:spPr>
          <a:xfrm>
            <a:off x="4897955" y="2576502"/>
            <a:ext cx="1775901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SECV59 SECSD23 SECFE8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Tuscan Chickpea Pasta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Garlic Bread 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and Chunky Roasted Summer Veg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E9EFC-B8F3-E92C-9C9F-CE1F063D61D0}"/>
              </a:ext>
            </a:extLst>
          </p:cNvPr>
          <p:cNvSpPr txBox="1"/>
          <p:nvPr/>
        </p:nvSpPr>
        <p:spPr>
          <a:xfrm>
            <a:off x="8123595" y="2707233"/>
            <a:ext cx="1775901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3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SECV19 SECSD4 SECSD31 SECSD8 SECSD29 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Vegan Sausage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1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Chips, Mushy Peas &amp; Gravy or Curry Sauce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A38E2D-C992-0880-8401-FB74A698AF1D}"/>
              </a:ext>
            </a:extLst>
          </p:cNvPr>
          <p:cNvSpPr txBox="1"/>
          <p:nvPr/>
        </p:nvSpPr>
        <p:spPr>
          <a:xfrm>
            <a:off x="6533374" y="2541029"/>
            <a:ext cx="1797887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F49100"/>
                </a:solidFill>
                <a:latin typeface="Amasis MT Pro Black" panose="02040A04050005020304" pitchFamily="18" charset="0"/>
              </a:rPr>
              <a:t>SECCC2 SECC10 SECSD5 SECCC11</a:t>
            </a:r>
          </a:p>
          <a:p>
            <a:pPr lvl="0" algn="ctr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Squash and Butterbean Stew</a:t>
            </a:r>
          </a:p>
          <a:p>
            <a:pPr lvl="0" algn="ctr"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ice &amp; Peas, Broccoli and Spiced Pineapple Slaw 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BD955B1-9BE2-3955-D852-61FF0EAA5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05" y="3833574"/>
            <a:ext cx="313547" cy="3017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24634C9-E8AF-B165-49F6-E6940493E402}"/>
              </a:ext>
            </a:extLst>
          </p:cNvPr>
          <p:cNvGrpSpPr/>
          <p:nvPr/>
        </p:nvGrpSpPr>
        <p:grpSpPr>
          <a:xfrm>
            <a:off x="6212027" y="2307170"/>
            <a:ext cx="173587" cy="157630"/>
            <a:chOff x="0" y="184916"/>
            <a:chExt cx="3741232" cy="3636623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C61F8F4-52BA-792C-443E-CD578056E46B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C479A112-99C9-7B32-3173-D993A574EF55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DD182C-B5F6-F588-CF60-21658269787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760EAF1B-A444-5C53-7BE8-D8666556300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48171361-BD7B-42EF-02E6-C059F836224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DC5723-8F70-5970-07C6-C83EB9B0AD93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F2D72CDB-4F5D-6ED3-4255-B5CC0DFC10C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68FCB05D-DF80-3124-5779-32628D5A0C3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6" name="Freeform 23">
            <a:extLst>
              <a:ext uri="{FF2B5EF4-FFF2-40B4-BE49-F238E27FC236}">
                <a16:creationId xmlns:a16="http://schemas.microsoft.com/office/drawing/2014/main" id="{846196A1-D952-5BA2-E441-2AB97BC42B37}"/>
              </a:ext>
            </a:extLst>
          </p:cNvPr>
          <p:cNvSpPr/>
          <p:nvPr/>
        </p:nvSpPr>
        <p:spPr>
          <a:xfrm flipH="1">
            <a:off x="6705174" y="3792820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60DAEE65-1EA0-D78B-3D7A-DB3BEF716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08" y="3714716"/>
            <a:ext cx="313547" cy="3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8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9fc8846d212a640ce1a3de63aa97f66f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4d6af157bc44b65cc6a200a963fad04a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F70F4-AC20-4262-B039-ED8451DB711E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cfcc8f99-6edd-417c-8b08-e4af51aa64dc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93f07fc0-f3cc-4d0b-9a4f-54b5dee9d13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5CA03-BDE5-4093-81C9-3723901FC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c8f99-6edd-417c-8b08-e4af51aa64dc"/>
    <ds:schemaRef ds:uri="93f07fc0-f3cc-4d0b-9a4f-54b5dee9d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1858</TotalTime>
  <Words>1051</Words>
  <Application>Microsoft Office PowerPoint</Application>
  <PresentationFormat>A4 Paper (210x297 mm)</PresentationFormat>
  <Paragraphs>236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Megan Waring</cp:lastModifiedBy>
  <cp:revision>35</cp:revision>
  <dcterms:created xsi:type="dcterms:W3CDTF">2023-01-19T15:41:07Z</dcterms:created>
  <dcterms:modified xsi:type="dcterms:W3CDTF">2026-01-07T14:16:29Z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MediaServiceImageTags">
    <vt:lpwstr/>
  </property>
</Properties>
</file>