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6" r:id="rId3"/>
    <p:sldId id="258" r:id="rId4"/>
    <p:sldId id="257" r:id="rId5"/>
    <p:sldId id="259" r:id="rId6"/>
    <p:sldId id="260" r:id="rId7"/>
    <p:sldId id="261" r:id="rId8"/>
    <p:sldId id="262" r:id="rId9"/>
    <p:sldId id="267" r:id="rId10"/>
    <p:sldId id="264" r:id="rId11"/>
    <p:sldId id="265"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BF0D23-B351-465C-BDF3-DED18E6163C5}" type="datetimeFigureOut">
              <a:rPr lang="en-GB" smtClean="0"/>
              <a:t>03/09/2025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CA2BB8-1325-4E00-A07A-A052AA947B87}"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73771" y="5118695"/>
            <a:ext cx="5390290" cy="48493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7A55B0-D87D-448E-B650-874B4F042318}" type="datetimeFigureOut">
              <a:rPr lang="en-GB" smtClean="0"/>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7A55B0-D87D-448E-B650-874B4F042318}"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A55B0-D87D-448E-B650-874B4F042318}"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03/09/2025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22361" y="179901"/>
            <a:ext cx="4786062" cy="2393031"/>
          </a:xfrm>
          <a:prstGeom prst="rect">
            <a:avLst/>
          </a:prstGeom>
        </p:spPr>
      </p:pic>
      <p:sp>
        <p:nvSpPr>
          <p:cNvPr id="11" name="TextBox 10"/>
          <p:cNvSpPr txBox="1"/>
          <p:nvPr/>
        </p:nvSpPr>
        <p:spPr>
          <a:xfrm>
            <a:off x="607351" y="3138921"/>
            <a:ext cx="11216081" cy="3108543"/>
          </a:xfrm>
          <a:prstGeom prst="rect">
            <a:avLst/>
          </a:prstGeom>
          <a:noFill/>
        </p:spPr>
        <p:txBody>
          <a:bodyPr wrap="square" rtlCol="0">
            <a:spAutoFit/>
          </a:bodyPr>
          <a:lstStyle/>
          <a:p>
            <a:pPr algn="ctr"/>
            <a:r>
              <a:rPr lang="en-GB" sz="2800" dirty="0">
                <a:solidFill>
                  <a:srgbClr val="0070C0"/>
                </a:solidFill>
                <a:latin typeface="Letter-join Plus 1" panose="02000505000000020003" pitchFamily="50" charset="0"/>
              </a:rPr>
              <a:t>Staff in Year 4 are Mrs Harling</a:t>
            </a:r>
            <a:r>
              <a:rPr lang="en-US" sz="2800" dirty="0">
                <a:solidFill>
                  <a:srgbClr val="0070C0"/>
                </a:solidFill>
                <a:latin typeface="Letter-join Plus 1" panose="02000505000000020003" pitchFamily="50" charset="0"/>
              </a:rPr>
              <a:t>,</a:t>
            </a:r>
            <a:r>
              <a:rPr lang="en-US" altLang="en-GB" sz="2800" dirty="0">
                <a:solidFill>
                  <a:srgbClr val="0070C0"/>
                </a:solidFill>
                <a:latin typeface="Letter-join Plus 1" panose="02000505000000020003" pitchFamily="50" charset="0"/>
              </a:rPr>
              <a:t> </a:t>
            </a:r>
            <a:r>
              <a:rPr lang="en-US" altLang="en-GB" sz="2800" dirty="0" err="1">
                <a:solidFill>
                  <a:srgbClr val="0070C0"/>
                </a:solidFill>
                <a:latin typeface="Letter-join Plus 1" panose="02000505000000020003" pitchFamily="50" charset="0"/>
              </a:rPr>
              <a:t>Mrs</a:t>
            </a:r>
            <a:r>
              <a:rPr lang="en-US" altLang="en-GB" sz="2800" dirty="0">
                <a:solidFill>
                  <a:srgbClr val="0070C0"/>
                </a:solidFill>
                <a:latin typeface="Letter-join Plus 1" panose="02000505000000020003" pitchFamily="50" charset="0"/>
              </a:rPr>
              <a:t> </a:t>
            </a:r>
            <a:r>
              <a:rPr lang="en-US" altLang="en-GB" sz="2800" dirty="0" err="1">
                <a:solidFill>
                  <a:srgbClr val="0070C0"/>
                </a:solidFill>
                <a:latin typeface="Letter-join Plus 1" panose="02000505000000020003" pitchFamily="50" charset="0"/>
              </a:rPr>
              <a:t>Hattersly</a:t>
            </a:r>
            <a:r>
              <a:rPr lang="en-US" altLang="en-GB" sz="2800" dirty="0">
                <a:solidFill>
                  <a:srgbClr val="0070C0"/>
                </a:solidFill>
                <a:latin typeface="Letter-join Plus 1" panose="02000505000000020003" pitchFamily="50" charset="0"/>
              </a:rPr>
              <a:t>, </a:t>
            </a:r>
            <a:r>
              <a:rPr lang="en-US" altLang="en-GB" sz="2800" dirty="0" err="1">
                <a:solidFill>
                  <a:srgbClr val="0070C0"/>
                </a:solidFill>
                <a:latin typeface="Letter-join Plus 1" panose="02000505000000020003" pitchFamily="50" charset="0"/>
              </a:rPr>
              <a:t>Mrs</a:t>
            </a:r>
            <a:r>
              <a:rPr lang="en-US" altLang="en-GB" sz="2800" dirty="0">
                <a:solidFill>
                  <a:srgbClr val="0070C0"/>
                </a:solidFill>
                <a:latin typeface="Letter-join Plus 1" panose="02000505000000020003" pitchFamily="50" charset="0"/>
              </a:rPr>
              <a:t> Prickett and </a:t>
            </a:r>
          </a:p>
          <a:p>
            <a:pPr algn="ctr"/>
            <a:r>
              <a:rPr lang="en-US" altLang="en-GB" sz="2800" dirty="0" err="1">
                <a:solidFill>
                  <a:srgbClr val="0070C0"/>
                </a:solidFill>
                <a:latin typeface="Letter-join Plus 1" panose="02000505000000020003" pitchFamily="50" charset="0"/>
              </a:rPr>
              <a:t>Mr</a:t>
            </a:r>
            <a:r>
              <a:rPr lang="en-US" altLang="en-GB" sz="2800" dirty="0">
                <a:solidFill>
                  <a:srgbClr val="0070C0"/>
                </a:solidFill>
                <a:latin typeface="Letter-join Plus 1" panose="02000505000000020003" pitchFamily="50" charset="0"/>
              </a:rPr>
              <a:t> </a:t>
            </a:r>
            <a:r>
              <a:rPr lang="en-US" altLang="en-GB" sz="2800" dirty="0" err="1">
                <a:solidFill>
                  <a:srgbClr val="0070C0"/>
                </a:solidFill>
                <a:latin typeface="Letter-join Plus 1" panose="02000505000000020003" pitchFamily="50" charset="0"/>
              </a:rPr>
              <a:t>Sabatel</a:t>
            </a:r>
            <a:r>
              <a:rPr lang="en-US" altLang="en-GB" sz="2800" dirty="0">
                <a:solidFill>
                  <a:srgbClr val="0070C0"/>
                </a:solidFill>
                <a:latin typeface="Letter-join Plus 1" panose="02000505000000020003" pitchFamily="50" charset="0"/>
              </a:rPr>
              <a:t>.</a:t>
            </a:r>
            <a:endParaRPr lang="en-GB" sz="2800" dirty="0">
              <a:solidFill>
                <a:srgbClr val="0070C0"/>
              </a:solidFill>
              <a:latin typeface="Letter-join Plus 1" panose="02000505000000020003" pitchFamily="50" charset="0"/>
            </a:endParaRPr>
          </a:p>
          <a:p>
            <a:pPr algn="ctr"/>
            <a:endParaRPr lang="en-GB" sz="2800" dirty="0">
              <a:solidFill>
                <a:srgbClr val="0070C0"/>
              </a:solidFill>
              <a:latin typeface="Letter-join Plus 1" panose="02000505000000020003" pitchFamily="50" charset="0"/>
            </a:endParaRPr>
          </a:p>
          <a:p>
            <a:pPr algn="ctr"/>
            <a:endParaRPr lang="en-GB" sz="2800" dirty="0">
              <a:solidFill>
                <a:srgbClr val="0070C0"/>
              </a:solidFill>
              <a:latin typeface="Letter-join Plus 1" panose="02000505000000020003" pitchFamily="50" charset="0"/>
            </a:endParaRPr>
          </a:p>
          <a:p>
            <a:pPr algn="ctr"/>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561" y="436228"/>
            <a:ext cx="11230822" cy="7201972"/>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encourage collaborative learning with ‘partners’ in class. They will be sat on tables of 4 and will need to work together as a team on certain tasks.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pic>
        <p:nvPicPr>
          <p:cNvPr id="2" name="Picture 1"/>
          <p:cNvPicPr>
            <a:picLocks noChangeAspect="1"/>
          </p:cNvPicPr>
          <p:nvPr/>
        </p:nvPicPr>
        <p:blipFill>
          <a:blip r:embed="rId2"/>
          <a:stretch>
            <a:fillRect/>
          </a:stretch>
        </p:blipFill>
        <p:spPr>
          <a:xfrm>
            <a:off x="7498081" y="3459357"/>
            <a:ext cx="2256336" cy="31869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529" y="1461841"/>
            <a:ext cx="10981189" cy="4247317"/>
          </a:xfrm>
          <a:prstGeom prst="rect">
            <a:avLst/>
          </a:prstGeom>
          <a:noFill/>
        </p:spPr>
        <p:txBody>
          <a:bodyPr wrap="square" rtlCol="0">
            <a:spAutoFit/>
          </a:bodyPr>
          <a:lstStyle/>
          <a:p>
            <a:r>
              <a:rPr lang="en-GB" sz="3600" dirty="0">
                <a:solidFill>
                  <a:srgbClr val="0070C0"/>
                </a:solidFill>
                <a:latin typeface="Letter-join Plus 1" panose="02000505000000020003" pitchFamily="50" charset="0"/>
              </a:rPr>
              <a:t>Working together with you and your child, I know that we will have a great year!</a:t>
            </a:r>
          </a:p>
          <a:p>
            <a:endParaRPr lang="en-GB" sz="3600" dirty="0">
              <a:solidFill>
                <a:srgbClr val="0070C0"/>
              </a:solidFill>
              <a:latin typeface="Letter-join Plus 1" panose="02000505000000020003" pitchFamily="50" charset="0"/>
            </a:endParaRPr>
          </a:p>
          <a:p>
            <a:endParaRPr lang="en-GB" sz="3600" dirty="0">
              <a:solidFill>
                <a:srgbClr val="0070C0"/>
              </a:solidFill>
              <a:latin typeface="Letter-join Plus 1" panose="02000505000000020003" pitchFamily="50" charset="0"/>
            </a:endParaRPr>
          </a:p>
          <a:p>
            <a:r>
              <a:rPr lang="en-GB" sz="3600" dirty="0">
                <a:solidFill>
                  <a:srgbClr val="0070C0"/>
                </a:solidFill>
                <a:latin typeface="Letter-join Plus 1" panose="02000505000000020003" pitchFamily="50" charset="0"/>
              </a:rPr>
              <a:t>Do you have any questions about routines, expectations or the curriculum in Year 4?</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988" y="385894"/>
            <a:ext cx="2790535" cy="2692866"/>
          </a:xfrm>
          <a:prstGeom prst="rect">
            <a:avLst/>
          </a:prstGeom>
        </p:spPr>
      </p:pic>
      <p:sp>
        <p:nvSpPr>
          <p:cNvPr id="3" name="Rectangle 2"/>
          <p:cNvSpPr/>
          <p:nvPr/>
        </p:nvSpPr>
        <p:spPr>
          <a:xfrm>
            <a:off x="1079422" y="3328575"/>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p:cNvSpPr txBox="1"/>
          <p:nvPr/>
        </p:nvSpPr>
        <p:spPr>
          <a:xfrm>
            <a:off x="4607473" y="1732327"/>
            <a:ext cx="5847127" cy="523220"/>
          </a:xfrm>
          <a:prstGeom prst="rect">
            <a:avLst/>
          </a:prstGeom>
          <a:noFill/>
        </p:spPr>
        <p:txBody>
          <a:bodyPr wrap="square" rtlCol="0">
            <a:spAutoFit/>
          </a:bodyPr>
          <a:lstStyle/>
          <a:p>
            <a:r>
              <a:rPr lang="en-GB" sz="2400" dirty="0">
                <a:latin typeface="Letter-join Plus 1" panose="02000505000000020003" pitchFamily="50" charset="0"/>
              </a:rPr>
              <a:t>Our school Mission Statement</a:t>
            </a:r>
            <a:r>
              <a:rPr lang="en-GB" sz="2800" dirty="0">
                <a:latin typeface="Letter-join Plus 1" panose="02000505000000020003" pitchFamily="50"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172" y="419450"/>
            <a:ext cx="10930856" cy="4031873"/>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the school app, send me an email (s.harling@st-clares.manchester.sch.uk),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p:cNvPicPr>
            <a:picLocks noChangeAspect="1"/>
          </p:cNvPicPr>
          <p:nvPr/>
        </p:nvPicPr>
        <p:blipFill rotWithShape="1">
          <a:blip r:embed="rId2"/>
          <a:srcRect l="2279" t="9216" r="1291" b="16106"/>
          <a:stretch>
            <a:fillRect/>
          </a:stretch>
        </p:blipFill>
        <p:spPr>
          <a:xfrm>
            <a:off x="8439345" y="4588522"/>
            <a:ext cx="2969683" cy="18204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66739" y="307334"/>
            <a:ext cx="2019300" cy="2266950"/>
          </a:xfrm>
          <a:prstGeom prst="rect">
            <a:avLst/>
          </a:prstGeom>
        </p:spPr>
      </p:pic>
      <p:sp>
        <p:nvSpPr>
          <p:cNvPr id="4" name="TextBox 3"/>
          <p:cNvSpPr txBox="1"/>
          <p:nvPr/>
        </p:nvSpPr>
        <p:spPr>
          <a:xfrm>
            <a:off x="356053" y="307334"/>
            <a:ext cx="9026554" cy="5816977"/>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We cannot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should be reading for 20 minutes every night.</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Reading records will be checked every day and monitored to make sure all children are reading at home. You will need to sign their reading record when they have read with you.</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If a child is not reading regularly then I will ask the reason why and a discussion will need to be organised about how best to support the child.</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Books will be changed in class or in the library regularly.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p:cNvPicPr>
            <a:picLocks noChangeAspect="1"/>
          </p:cNvPicPr>
          <p:nvPr/>
        </p:nvPicPr>
        <p:blipFill>
          <a:blip r:embed="rId2"/>
          <a:stretch>
            <a:fillRect/>
          </a:stretch>
        </p:blipFill>
        <p:spPr>
          <a:xfrm>
            <a:off x="316554" y="1843219"/>
            <a:ext cx="5715000" cy="3790950"/>
          </a:xfrm>
          <a:prstGeom prst="rect">
            <a:avLst/>
          </a:prstGeom>
        </p:spPr>
      </p:pic>
      <p:sp>
        <p:nvSpPr>
          <p:cNvPr id="6" name="TextBox 5"/>
          <p:cNvSpPr txBox="1"/>
          <p:nvPr/>
        </p:nvSpPr>
        <p:spPr>
          <a:xfrm>
            <a:off x="6451068" y="1843219"/>
            <a:ext cx="4832059" cy="452431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Key Stage 2, children are rewarded with 2 raffle tickets when they get 100% on a quiz and 1 ticket if they pass the quiz. They should be aiming for 100 every time!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Each 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81" y="302359"/>
            <a:ext cx="10452682" cy="6186309"/>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HOMEWORK</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well as reading every night, your child will be given:</a:t>
            </a:r>
          </a:p>
          <a:p>
            <a:endParaRPr lang="en-GB" sz="2400" dirty="0">
              <a:solidFill>
                <a:srgbClr val="0070C0"/>
              </a:solidFill>
              <a:latin typeface="Letter-join Plus 1" panose="02000505000000020003" pitchFamily="50" charset="0"/>
            </a:endParaRPr>
          </a:p>
          <a:p>
            <a:r>
              <a:rPr lang="en-GB" sz="2400" dirty="0">
                <a:solidFill>
                  <a:srgbClr val="FF0000"/>
                </a:solidFill>
                <a:latin typeface="Letter-join Plus 1" panose="02000505000000020003" pitchFamily="50" charset="0"/>
              </a:rPr>
              <a:t>Spellings – these are given out on </a:t>
            </a:r>
            <a:r>
              <a:rPr lang="en-US" sz="2400" dirty="0">
                <a:solidFill>
                  <a:srgbClr val="FF0000"/>
                </a:solidFill>
                <a:latin typeface="Letter-join Plus 1" panose="02000505000000020003" pitchFamily="50" charset="0"/>
              </a:rPr>
              <a:t>Fridays</a:t>
            </a:r>
            <a:r>
              <a:rPr lang="en-GB" sz="2400" dirty="0">
                <a:solidFill>
                  <a:srgbClr val="FF0000"/>
                </a:solidFill>
                <a:latin typeface="Letter-join Plus 1" panose="02000505000000020003" pitchFamily="50" charset="0"/>
              </a:rPr>
              <a:t> and there will be a test the following Thursday.</a:t>
            </a:r>
          </a:p>
          <a:p>
            <a:endParaRPr lang="en-GB" sz="2400" dirty="0">
              <a:solidFill>
                <a:srgbClr val="FF0000"/>
              </a:solidFill>
              <a:latin typeface="Letter-join Plus 1" panose="02000505000000020003" pitchFamily="50" charset="0"/>
            </a:endParaRPr>
          </a:p>
          <a:p>
            <a:r>
              <a:rPr lang="en-US" sz="2400" dirty="0">
                <a:solidFill>
                  <a:srgbClr val="FF0000"/>
                </a:solidFill>
                <a:latin typeface="Letter-join Plus 1" panose="02000505000000020003" pitchFamily="50" charset="0"/>
              </a:rPr>
              <a:t>Homework will be given every Friday and will be expected to be returned the following Wednesday.</a:t>
            </a:r>
          </a:p>
          <a:p>
            <a:endParaRPr lang="en-GB" sz="2400" dirty="0">
              <a:solidFill>
                <a:srgbClr val="FF0000"/>
              </a:solidFill>
              <a:latin typeface="Letter-join Plus 1" panose="02000505000000020003" pitchFamily="50" charset="0"/>
            </a:endParaRPr>
          </a:p>
          <a:p>
            <a:r>
              <a:rPr lang="en-GB" sz="2400" dirty="0">
                <a:solidFill>
                  <a:srgbClr val="FF0000"/>
                </a:solidFill>
                <a:latin typeface="Letter-join Plus 1" panose="02000505000000020003" pitchFamily="50" charset="0"/>
              </a:rPr>
              <a:t>Every week, the children will be given a times tables test to prepare for the Year 4 Multiplication Tables Check at the end of the year.</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practise times tables at home either by chanting, singing songs, playing games or accessing your child’s Times Table Rock Star account. Each child should have their own log-in details – please ask if you do not know your child’s details.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4428" y="0"/>
            <a:ext cx="9185944" cy="8710077"/>
          </a:xfrm>
          <a:prstGeom prst="rect">
            <a:avLst/>
          </a:prstGeom>
          <a:noFill/>
        </p:spPr>
        <p:txBody>
          <a:bodyPr wrap="square" rtlCol="0">
            <a:spAutoFit/>
          </a:bodyPr>
          <a:lstStyle/>
          <a:p>
            <a:pPr algn="ct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first half term (Autumn 1), we will start our swimming lessons, which will be on Wednesday morning. </a:t>
            </a:r>
          </a:p>
          <a:p>
            <a:r>
              <a:rPr lang="en-US" sz="2800" dirty="0">
                <a:solidFill>
                  <a:srgbClr val="0070C0"/>
                </a:solidFill>
                <a:latin typeface="Letter-join Plus 1" panose="02000505000000020003" pitchFamily="50" charset="0"/>
              </a:rPr>
              <a:t>Children should come into school with their swimwear underneath their school uniform and bring a towel and clean underwear to change into.</a:t>
            </a:r>
          </a:p>
          <a:p>
            <a:r>
              <a:rPr lang="en-US" sz="2800" dirty="0">
                <a:solidFill>
                  <a:srgbClr val="0070C0"/>
                </a:solidFill>
                <a:latin typeface="Letter-join Plus 1" panose="02000505000000020003" pitchFamily="50" charset="0"/>
              </a:rPr>
              <a:t>Children with long hair (past their ears) will need to bring a swimming cap.</a:t>
            </a:r>
            <a:endParaRPr lang="en-GB" sz="2800" dirty="0"/>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second half term (Autumn 2), our PE lessons will be on Monday and Thursday. Your child will need to come into school wearing their school PE kit. Please see the school website for details on our uniform. Make sure that all uniform is clearly labelled with your child’s name on it please.</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p:txBody>
      </p:sp>
      <p:pic>
        <p:nvPicPr>
          <p:cNvPr id="3" name="Picture 2"/>
          <p:cNvPicPr>
            <a:picLocks noChangeAspect="1"/>
          </p:cNvPicPr>
          <p:nvPr/>
        </p:nvPicPr>
        <p:blipFill rotWithShape="1">
          <a:blip r:embed="rId2"/>
          <a:srcRect l="15666"/>
          <a:stretch/>
        </p:blipFill>
        <p:spPr>
          <a:xfrm>
            <a:off x="0" y="241216"/>
            <a:ext cx="2554428" cy="15144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410" y="382012"/>
            <a:ext cx="12046590" cy="6093976"/>
          </a:xfrm>
          <a:prstGeom prst="rect">
            <a:avLst/>
          </a:prstGeom>
          <a:noFill/>
        </p:spPr>
        <p:txBody>
          <a:bodyPr wrap="square" rtlCol="0">
            <a:spAutoFit/>
          </a:bodyPr>
          <a:lstStyle/>
          <a:p>
            <a:pPr algn="ctr"/>
            <a:r>
              <a:rPr lang="en-GB" sz="3600" b="1"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Maths and English are taught every day.</a:t>
            </a:r>
          </a:p>
          <a:p>
            <a:endParaRPr lang="en-GB" sz="2800" dirty="0">
              <a:solidFill>
                <a:srgbClr val="FF0000"/>
              </a:solidFill>
              <a:latin typeface="Letter-join Plus 1" panose="02000505000000020003" pitchFamily="50" charset="0"/>
            </a:endParaRPr>
          </a:p>
          <a:p>
            <a:r>
              <a:rPr lang="en-GB" sz="2800" dirty="0">
                <a:solidFill>
                  <a:srgbClr val="0070C0"/>
                </a:solidFill>
                <a:latin typeface="Letter-join Plus 1" panose="02000505000000020003" pitchFamily="50" charset="0"/>
              </a:rPr>
              <a:t>As a Catholic school, we teach 2.5 hours of RE each week. We follow the Come and See scheme of work.</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have 2 PE lessons per week or 1 PE lesson and a swimming lesson.</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In addition to this, we also teach a whole host of other foundation subjects.</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 name="Picture 1">
            <a:extLst>
              <a:ext uri="{FF2B5EF4-FFF2-40B4-BE49-F238E27FC236}">
                <a16:creationId xmlns:a16="http://schemas.microsoft.com/office/drawing/2014/main" id="{56B150DA-66D5-4F1A-B901-89CEB12511DE}"/>
              </a:ext>
            </a:extLst>
          </p:cNvPr>
          <p:cNvPicPr>
            <a:picLocks noChangeAspect="1"/>
          </p:cNvPicPr>
          <p:nvPr/>
        </p:nvPicPr>
        <p:blipFill>
          <a:blip r:embed="rId3"/>
          <a:stretch>
            <a:fillRect/>
          </a:stretch>
        </p:blipFill>
        <p:spPr>
          <a:xfrm>
            <a:off x="234188" y="286239"/>
            <a:ext cx="11723624" cy="628552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899</Words>
  <Application>Microsoft Office PowerPoint</Application>
  <PresentationFormat>Widescreen</PresentationFormat>
  <Paragraphs>85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Sue Harling</cp:lastModifiedBy>
  <cp:revision>26</cp:revision>
  <cp:lastPrinted>2024-09-04T11:52:58Z</cp:lastPrinted>
  <dcterms:created xsi:type="dcterms:W3CDTF">2022-07-20T09:58:00Z</dcterms:created>
  <dcterms:modified xsi:type="dcterms:W3CDTF">2025-09-03T15:04:27Z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900CCC346C744711A3743031A14693D5</vt:lpwstr>
  </property>
  <property fmtid="{D5CDD505-2E9C-101B-9397-08002B2CF9AE}" pid="3" name="KSOProductBuildVer">
    <vt:lpwstr>2057-11.2.0.11537</vt:lpwstr>
  </property>
</Properties>
</file>