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66" r:id="rId3"/>
    <p:sldId id="258" r:id="rId4"/>
    <p:sldId id="257" r:id="rId5"/>
    <p:sldId id="259" r:id="rId6"/>
    <p:sldId id="260" r:id="rId7"/>
    <p:sldId id="261" r:id="rId8"/>
    <p:sldId id="262" r:id="rId9"/>
    <p:sldId id="267" r:id="rId10"/>
    <p:sldId id="264" r:id="rId11"/>
    <p:sldId id="265" r:id="rId1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45" d="100"/>
          <a:sy n="45" d="100"/>
        </p:scale>
        <p:origin x="7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3BF0D23-B351-465C-BDF3-DED18E6163C5}" type="datetimeFigureOut">
              <a:rPr lang="en-GB" smtClean="0"/>
              <a:t>03/09/2025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9CA2BB8-1325-4E00-A07A-A052AA947B87}"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673771" y="5118695"/>
            <a:ext cx="5390290" cy="484930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4:notes"/>
          <p:cNvSpPr>
            <a:spLocks noGrp="1" noRot="1" noChangeAspect="1"/>
          </p:cNvSpPr>
          <p:nvPr>
            <p:ph type="sldImg" idx="2"/>
          </p:nvPr>
        </p:nvSpPr>
        <p:spPr>
          <a:xfrm>
            <a:off x="-222250" y="808038"/>
            <a:ext cx="7183438" cy="40417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77A55B0-D87D-448E-B650-874B4F042318}"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103D23-8DB6-421A-B744-797AD3F6F2CA}"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7A55B0-D87D-448E-B650-874B4F042318}"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103D23-8DB6-421A-B744-797AD3F6F2CA}"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7A55B0-D87D-448E-B650-874B4F042318}"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103D23-8DB6-421A-B744-797AD3F6F2CA}"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7A55B0-D87D-448E-B650-874B4F042318}"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103D23-8DB6-421A-B744-797AD3F6F2CA}"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7A55B0-D87D-448E-B650-874B4F042318}" type="datetimeFigureOut">
              <a:rPr lang="en-GB" smtClean="0"/>
              <a:t>03/09/2025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103D23-8DB6-421A-B744-797AD3F6F2CA}"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77A55B0-D87D-448E-B650-874B4F042318}" type="datetimeFigureOut">
              <a:rPr lang="en-GB" smtClean="0"/>
              <a:t>03/09/2025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103D23-8DB6-421A-B744-797AD3F6F2CA}"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77A55B0-D87D-448E-B650-874B4F042318}" type="datetimeFigureOut">
              <a:rPr lang="en-GB" smtClean="0"/>
              <a:t>03/09/2025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103D23-8DB6-421A-B744-797AD3F6F2CA}"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77A55B0-D87D-448E-B650-874B4F042318}" type="datetimeFigureOut">
              <a:rPr lang="en-GB" smtClean="0"/>
              <a:t>03/09/2025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103D23-8DB6-421A-B744-797AD3F6F2CA}"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7A55B0-D87D-448E-B650-874B4F042318}" type="datetimeFigureOut">
              <a:rPr lang="en-GB" smtClean="0"/>
              <a:t>03/09/2025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103D23-8DB6-421A-B744-797AD3F6F2CA}"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7A55B0-D87D-448E-B650-874B4F042318}" type="datetimeFigureOut">
              <a:rPr lang="en-GB" smtClean="0"/>
              <a:t>03/09/2025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103D23-8DB6-421A-B744-797AD3F6F2CA}"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7A55B0-D87D-448E-B650-874B4F042318}" type="datetimeFigureOut">
              <a:rPr lang="en-GB" smtClean="0"/>
              <a:t>03/09/2025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103D23-8DB6-421A-B744-797AD3F6F2CA}"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A55B0-D87D-448E-B650-874B4F042318}" type="datetimeFigureOut">
              <a:rPr lang="en-GB" smtClean="0"/>
              <a:t>03/09/2025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103D23-8DB6-421A-B744-797AD3F6F2CA}"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822361" y="179901"/>
            <a:ext cx="4786062" cy="2393031"/>
          </a:xfrm>
          <a:prstGeom prst="rect">
            <a:avLst/>
          </a:prstGeom>
        </p:spPr>
      </p:pic>
      <p:sp>
        <p:nvSpPr>
          <p:cNvPr id="11" name="TextBox 10"/>
          <p:cNvSpPr txBox="1"/>
          <p:nvPr/>
        </p:nvSpPr>
        <p:spPr>
          <a:xfrm>
            <a:off x="607351" y="3138921"/>
            <a:ext cx="11216081" cy="2677656"/>
          </a:xfrm>
          <a:prstGeom prst="rect">
            <a:avLst/>
          </a:prstGeom>
          <a:noFill/>
        </p:spPr>
        <p:txBody>
          <a:bodyPr wrap="square" rtlCol="0">
            <a:spAutoFit/>
          </a:bodyPr>
          <a:lstStyle/>
          <a:p>
            <a:r>
              <a:rPr lang="en-GB" sz="2800" dirty="0">
                <a:solidFill>
                  <a:srgbClr val="0070C0"/>
                </a:solidFill>
                <a:latin typeface="Letter-join Plus 1" panose="02000505000000020003" pitchFamily="50" charset="0"/>
              </a:rPr>
              <a:t>Staff in Year 4 are Miss O’Hara </a:t>
            </a:r>
            <a:r>
              <a:rPr lang="en-US" altLang="en-GB" sz="2800" dirty="0">
                <a:solidFill>
                  <a:srgbClr val="0070C0"/>
                </a:solidFill>
                <a:latin typeface="Letter-join Plus 1" panose="02000505000000020003" pitchFamily="50" charset="0"/>
              </a:rPr>
              <a:t>and Miss Doherty.</a:t>
            </a:r>
            <a:endParaRPr lang="en-GB" sz="2800" dirty="0">
              <a:solidFill>
                <a:srgbClr val="0070C0"/>
              </a:solidFill>
              <a:latin typeface="Letter-join Plus 1" panose="02000505000000020003" pitchFamily="50" charset="0"/>
            </a:endParaRPr>
          </a:p>
          <a:p>
            <a:endParaRPr lang="en-GB" sz="2800" dirty="0">
              <a:solidFill>
                <a:srgbClr val="0070C0"/>
              </a:solidFill>
              <a:latin typeface="Letter-join Plus 1" panose="02000505000000020003" pitchFamily="50" charset="0"/>
            </a:endParaRP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We are very much looking forward to working with and getting to know your children this year.</a:t>
            </a:r>
          </a:p>
          <a:p>
            <a:endParaRPr lang="en-GB" sz="2800" dirty="0">
              <a:solidFill>
                <a:srgbClr val="0070C0"/>
              </a:solidFill>
              <a:latin typeface="Letter-join Plus 1" panose="02000505000000020003" pitchFamily="50"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6561" y="436228"/>
            <a:ext cx="11230822" cy="7201972"/>
          </a:xfrm>
          <a:prstGeom prst="rect">
            <a:avLst/>
          </a:prstGeom>
          <a:noFill/>
        </p:spPr>
        <p:txBody>
          <a:bodyPr wrap="square" rtlCol="0">
            <a:spAutoFit/>
          </a:bodyPr>
          <a:lstStyle/>
          <a:p>
            <a:r>
              <a:rPr lang="en-GB" sz="2400" dirty="0">
                <a:solidFill>
                  <a:srgbClr val="0070C0"/>
                </a:solidFill>
                <a:latin typeface="Letter-join Plus 1" panose="02000505000000020003" pitchFamily="50" charset="0"/>
              </a:rPr>
              <a:t>We are working hard to build children’s resilience in school.  We want them to try their best and attempt their work before asking for help.</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Children need to know that it is okay to make mistakes and that every mistake is a learning opportunity.</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We encourage collaborative learning with ‘partners’ in class. They will be sat on tables of 4 and will need to work together as a team on certain tasks.</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Children are encouraged to use 4 Before Me:</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Brain</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Book</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Board</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Buddy </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 </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p>
        </p:txBody>
      </p:sp>
      <p:pic>
        <p:nvPicPr>
          <p:cNvPr id="2" name="Picture 1"/>
          <p:cNvPicPr>
            <a:picLocks noChangeAspect="1"/>
          </p:cNvPicPr>
          <p:nvPr/>
        </p:nvPicPr>
        <p:blipFill>
          <a:blip r:embed="rId2"/>
          <a:stretch>
            <a:fillRect/>
          </a:stretch>
        </p:blipFill>
        <p:spPr>
          <a:xfrm>
            <a:off x="7498081" y="3459357"/>
            <a:ext cx="2256336" cy="318691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0529" y="1461841"/>
            <a:ext cx="10981189" cy="4247317"/>
          </a:xfrm>
          <a:prstGeom prst="rect">
            <a:avLst/>
          </a:prstGeom>
          <a:noFill/>
        </p:spPr>
        <p:txBody>
          <a:bodyPr wrap="square" rtlCol="0">
            <a:spAutoFit/>
          </a:bodyPr>
          <a:lstStyle/>
          <a:p>
            <a:r>
              <a:rPr lang="en-GB" sz="3600" dirty="0">
                <a:solidFill>
                  <a:srgbClr val="0070C0"/>
                </a:solidFill>
                <a:latin typeface="Letter-join Plus 1" panose="02000505000000020003" pitchFamily="50" charset="0"/>
              </a:rPr>
              <a:t>Working together with you and your child, I know that we will have a great year!</a:t>
            </a:r>
          </a:p>
          <a:p>
            <a:endParaRPr lang="en-GB" sz="3600" dirty="0">
              <a:solidFill>
                <a:srgbClr val="0070C0"/>
              </a:solidFill>
              <a:latin typeface="Letter-join Plus 1" panose="02000505000000020003" pitchFamily="50" charset="0"/>
            </a:endParaRPr>
          </a:p>
          <a:p>
            <a:endParaRPr lang="en-GB" sz="3600" dirty="0">
              <a:solidFill>
                <a:srgbClr val="0070C0"/>
              </a:solidFill>
              <a:latin typeface="Letter-join Plus 1" panose="02000505000000020003" pitchFamily="50" charset="0"/>
            </a:endParaRPr>
          </a:p>
          <a:p>
            <a:r>
              <a:rPr lang="en-GB" sz="3600" dirty="0">
                <a:solidFill>
                  <a:srgbClr val="0070C0"/>
                </a:solidFill>
                <a:latin typeface="Letter-join Plus 1" panose="02000505000000020003" pitchFamily="50" charset="0"/>
              </a:rPr>
              <a:t>Do you have any questions about routines, expectations or the curriculum in Year 4?</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7988" y="385894"/>
            <a:ext cx="2790535" cy="2692866"/>
          </a:xfrm>
          <a:prstGeom prst="rect">
            <a:avLst/>
          </a:prstGeom>
        </p:spPr>
      </p:pic>
      <p:sp>
        <p:nvSpPr>
          <p:cNvPr id="3" name="Rectangle 2"/>
          <p:cNvSpPr/>
          <p:nvPr/>
        </p:nvSpPr>
        <p:spPr>
          <a:xfrm>
            <a:off x="1079422" y="3328575"/>
            <a:ext cx="9840287" cy="1938992"/>
          </a:xfrm>
          <a:prstGeom prst="rect">
            <a:avLst/>
          </a:prstGeom>
        </p:spPr>
        <p:txBody>
          <a:bodyPr wrap="square">
            <a:spAutoFit/>
          </a:bodyPr>
          <a:lstStyle/>
          <a:p>
            <a:pPr algn="ctr"/>
            <a:r>
              <a:rPr lang="en-GB" sz="4000" b="0" i="0" dirty="0">
                <a:solidFill>
                  <a:srgbClr val="462873"/>
                </a:solidFill>
                <a:effectLst/>
                <a:latin typeface="Raleway"/>
              </a:rPr>
              <a:t>'Guided by Jesus Christ, our teacher, we journey together, learning to dream, believe and achieve'</a:t>
            </a:r>
          </a:p>
        </p:txBody>
      </p:sp>
      <p:sp>
        <p:nvSpPr>
          <p:cNvPr id="4" name="TextBox 3"/>
          <p:cNvSpPr txBox="1"/>
          <p:nvPr/>
        </p:nvSpPr>
        <p:spPr>
          <a:xfrm>
            <a:off x="4607473" y="1732327"/>
            <a:ext cx="5847127" cy="523220"/>
          </a:xfrm>
          <a:prstGeom prst="rect">
            <a:avLst/>
          </a:prstGeom>
          <a:noFill/>
        </p:spPr>
        <p:txBody>
          <a:bodyPr wrap="square" rtlCol="0">
            <a:spAutoFit/>
          </a:bodyPr>
          <a:lstStyle/>
          <a:p>
            <a:r>
              <a:rPr lang="en-GB" sz="2400" dirty="0">
                <a:latin typeface="Letter-join Plus 1" panose="02000505000000020003" pitchFamily="50" charset="0"/>
              </a:rPr>
              <a:t>Our school Mission Statement</a:t>
            </a:r>
            <a:r>
              <a:rPr lang="en-GB" sz="2800" dirty="0">
                <a:latin typeface="Letter-join Plus 1" panose="02000505000000020003" pitchFamily="50"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172" y="419450"/>
            <a:ext cx="10930856" cy="4031873"/>
          </a:xfrm>
          <a:prstGeom prst="rect">
            <a:avLst/>
          </a:prstGeom>
          <a:noFill/>
        </p:spPr>
        <p:txBody>
          <a:bodyPr wrap="square" rtlCol="0">
            <a:spAutoFit/>
          </a:bodyPr>
          <a:lstStyle/>
          <a:p>
            <a:r>
              <a:rPr lang="en-GB" sz="3200" dirty="0">
                <a:solidFill>
                  <a:srgbClr val="0070C0"/>
                </a:solidFill>
                <a:latin typeface="Letter-join Plus 1" panose="02000505000000020003" pitchFamily="50" charset="0"/>
              </a:rPr>
              <a:t>If you have any queries, questions or concerns throughout the year, please contact me via the school app, send me an email (t.ohara@st-clares.manchester.sch.uk), see me after school when you are picking your child up, or make an appointment to see me.</a:t>
            </a:r>
          </a:p>
          <a:p>
            <a:endParaRPr lang="en-GB" sz="3200" dirty="0">
              <a:solidFill>
                <a:srgbClr val="0070C0"/>
              </a:solidFill>
              <a:latin typeface="Letter-join Plus 1" panose="02000505000000020003" pitchFamily="50" charset="0"/>
            </a:endParaRPr>
          </a:p>
          <a:p>
            <a:r>
              <a:rPr lang="en-GB" sz="3200" dirty="0">
                <a:solidFill>
                  <a:srgbClr val="0070C0"/>
                </a:solidFill>
                <a:latin typeface="Letter-join Plus 1" panose="02000505000000020003" pitchFamily="50" charset="0"/>
              </a:rPr>
              <a:t>I am here to support your child, but as a school we want to support families too wherever we can. Please get in touch.</a:t>
            </a:r>
            <a:endParaRPr lang="en-GB" sz="3200" dirty="0"/>
          </a:p>
        </p:txBody>
      </p:sp>
      <p:pic>
        <p:nvPicPr>
          <p:cNvPr id="3" name="Picture 2"/>
          <p:cNvPicPr>
            <a:picLocks noChangeAspect="1"/>
          </p:cNvPicPr>
          <p:nvPr/>
        </p:nvPicPr>
        <p:blipFill rotWithShape="1">
          <a:blip r:embed="rId2"/>
          <a:srcRect l="2279" t="9216" r="1291" b="16106"/>
          <a:stretch>
            <a:fillRect/>
          </a:stretch>
        </p:blipFill>
        <p:spPr>
          <a:xfrm>
            <a:off x="8439345" y="4588522"/>
            <a:ext cx="2969683" cy="182041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66739" y="307334"/>
            <a:ext cx="2019300" cy="2266950"/>
          </a:xfrm>
          <a:prstGeom prst="rect">
            <a:avLst/>
          </a:prstGeom>
        </p:spPr>
      </p:pic>
      <p:sp>
        <p:nvSpPr>
          <p:cNvPr id="4" name="TextBox 3"/>
          <p:cNvSpPr txBox="1"/>
          <p:nvPr/>
        </p:nvSpPr>
        <p:spPr>
          <a:xfrm>
            <a:off x="356053" y="307334"/>
            <a:ext cx="9715794" cy="5816977"/>
          </a:xfrm>
          <a:prstGeom prst="rect">
            <a:avLst/>
          </a:prstGeom>
          <a:noFill/>
        </p:spPr>
        <p:txBody>
          <a:bodyPr wrap="square" rtlCol="0">
            <a:spAutoFit/>
          </a:bodyPr>
          <a:lstStyle/>
          <a:p>
            <a:pPr algn="ctr"/>
            <a:r>
              <a:rPr lang="en-GB" dirty="0">
                <a:solidFill>
                  <a:srgbClr val="0070C0"/>
                </a:solidFill>
                <a:latin typeface="Letter-join Plus 1" panose="02000505000000020003" pitchFamily="50" charset="0"/>
              </a:rPr>
              <a:t>READING</a:t>
            </a:r>
          </a:p>
          <a:p>
            <a:endParaRPr lang="en-GB"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Please read with your child every night. We cannot stress how important it is as reading crosses all curricular areas in school.</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Your child should be reading for 20 minutes every night.</a:t>
            </a:r>
          </a:p>
          <a:p>
            <a:endParaRPr lang="en-GB" sz="2400" dirty="0">
              <a:solidFill>
                <a:srgbClr val="0070C0"/>
              </a:solidFill>
              <a:latin typeface="Letter-join Plus 1" panose="02000505000000020003" pitchFamily="50" charset="0"/>
            </a:endParaRPr>
          </a:p>
          <a:p>
            <a:pPr marL="342900" indent="-342900">
              <a:buFont typeface="Arial" panose="020B0604020202020204" pitchFamily="34" charset="0"/>
              <a:buChar char="•"/>
            </a:pPr>
            <a:r>
              <a:rPr lang="en-GB" sz="2400" dirty="0">
                <a:solidFill>
                  <a:srgbClr val="0070C0"/>
                </a:solidFill>
                <a:latin typeface="Letter-join Plus 1" panose="02000505000000020003" pitchFamily="50" charset="0"/>
              </a:rPr>
              <a:t>Reading records will be checked every day and monitored to make sure all children are reading at home. You will need to sign their reading record when they have read with you.</a:t>
            </a:r>
          </a:p>
          <a:p>
            <a:endParaRPr lang="en-GB" sz="2400" dirty="0">
              <a:solidFill>
                <a:srgbClr val="0070C0"/>
              </a:solidFill>
              <a:latin typeface="Letter-join Plus 1" panose="02000505000000020003" pitchFamily="50" charset="0"/>
            </a:endParaRPr>
          </a:p>
          <a:p>
            <a:pPr marL="342900" indent="-342900">
              <a:buFont typeface="Arial" panose="020B0604020202020204" pitchFamily="34" charset="0"/>
              <a:buChar char="•"/>
            </a:pPr>
            <a:r>
              <a:rPr lang="en-GB" sz="2400" dirty="0">
                <a:solidFill>
                  <a:srgbClr val="0070C0"/>
                </a:solidFill>
                <a:latin typeface="Letter-join Plus 1" panose="02000505000000020003" pitchFamily="50" charset="0"/>
              </a:rPr>
              <a:t>If a child is not reading regularly then I will ask the reason why and a discussion will need to be organised about how best to support the child.</a:t>
            </a:r>
          </a:p>
          <a:p>
            <a:endParaRPr lang="en-GB" sz="2400" dirty="0">
              <a:solidFill>
                <a:srgbClr val="0070C0"/>
              </a:solidFill>
              <a:latin typeface="Letter-join Plus 1" panose="02000505000000020003" pitchFamily="50" charset="0"/>
            </a:endParaRPr>
          </a:p>
          <a:p>
            <a:pPr marL="342900" indent="-342900">
              <a:buFont typeface="Arial" panose="020B0604020202020204" pitchFamily="34" charset="0"/>
              <a:buChar char="•"/>
            </a:pPr>
            <a:r>
              <a:rPr lang="en-GB" sz="2400" dirty="0">
                <a:solidFill>
                  <a:srgbClr val="0070C0"/>
                </a:solidFill>
                <a:latin typeface="Letter-join Plus 1" panose="02000505000000020003" pitchFamily="50" charset="0"/>
              </a:rPr>
              <a:t>Books will be changed in class or in the library regularly.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4892" y="318782"/>
            <a:ext cx="11467750" cy="1754326"/>
          </a:xfrm>
          <a:prstGeom prst="rect">
            <a:avLst/>
          </a:prstGeom>
          <a:noFill/>
        </p:spPr>
        <p:txBody>
          <a:bodyPr wrap="square" rtlCol="0">
            <a:spAutoFit/>
          </a:bodyPr>
          <a:lstStyle/>
          <a:p>
            <a:r>
              <a:rPr lang="en-GB" dirty="0">
                <a:solidFill>
                  <a:srgbClr val="0070C0"/>
                </a:solidFill>
                <a:latin typeface="Letter-join Plus 1" panose="02000505000000020003" pitchFamily="50" charset="0"/>
              </a:rPr>
              <a:t>We want your child to develop a love of reading. Take time to sit with them and share a book, a poem, a comic, a magazine, a football programme – anything that involves reading.</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As your child reads, their minds are opened up to new information, new experiences, new dreams…</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p:txBody>
      </p:sp>
      <p:pic>
        <p:nvPicPr>
          <p:cNvPr id="5" name="Picture 4"/>
          <p:cNvPicPr>
            <a:picLocks noChangeAspect="1"/>
          </p:cNvPicPr>
          <p:nvPr/>
        </p:nvPicPr>
        <p:blipFill>
          <a:blip r:embed="rId2"/>
          <a:stretch>
            <a:fillRect/>
          </a:stretch>
        </p:blipFill>
        <p:spPr>
          <a:xfrm>
            <a:off x="316554" y="1843219"/>
            <a:ext cx="5715000" cy="3790950"/>
          </a:xfrm>
          <a:prstGeom prst="rect">
            <a:avLst/>
          </a:prstGeom>
        </p:spPr>
      </p:pic>
      <p:sp>
        <p:nvSpPr>
          <p:cNvPr id="6" name="TextBox 5"/>
          <p:cNvSpPr txBox="1"/>
          <p:nvPr/>
        </p:nvSpPr>
        <p:spPr>
          <a:xfrm>
            <a:off x="6451068" y="1843219"/>
            <a:ext cx="4832059" cy="4524315"/>
          </a:xfrm>
          <a:prstGeom prst="rect">
            <a:avLst/>
          </a:prstGeom>
          <a:noFill/>
        </p:spPr>
        <p:txBody>
          <a:bodyPr wrap="square" rtlCol="0">
            <a:spAutoFit/>
          </a:bodyPr>
          <a:lstStyle/>
          <a:p>
            <a:r>
              <a:rPr lang="en-GB" dirty="0">
                <a:solidFill>
                  <a:srgbClr val="0070C0"/>
                </a:solidFill>
                <a:latin typeface="Letter-join Plus 1" panose="02000505000000020003" pitchFamily="50" charset="0"/>
              </a:rPr>
              <a:t>We do not want children to race through their reading books. It is really important that the children understand what they are reading and new vocabulary that they will be exposed to.</a:t>
            </a:r>
          </a:p>
          <a:p>
            <a:r>
              <a:rPr lang="en-GB" dirty="0">
                <a:solidFill>
                  <a:srgbClr val="0070C0"/>
                </a:solidFill>
                <a:latin typeface="Letter-join Plus 1" panose="02000505000000020003" pitchFamily="50" charset="0"/>
              </a:rPr>
              <a:t>Discuss this with your child as they read.</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In Key Stage 2, children are rewarded with 2 raffle tickets when they get 100% on a quiz and 1 ticket if they pass the quiz. They should be aiming for 100 every time!</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Each week, in assembly, someone receives a reading prize.</a:t>
            </a:r>
          </a:p>
          <a:p>
            <a:r>
              <a:rPr lang="en-GB" dirty="0">
                <a:solidFill>
                  <a:srgbClr val="0070C0"/>
                </a:solidFill>
                <a:latin typeface="Letter-join Plus 1" panose="02000505000000020003" pitchFamily="50" charset="0"/>
              </a:rPr>
              <a:t>Vouchers are given to children when they have read a millions words.</a:t>
            </a:r>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0381" y="302359"/>
            <a:ext cx="10452682" cy="6186309"/>
          </a:xfrm>
          <a:prstGeom prst="rect">
            <a:avLst/>
          </a:prstGeom>
          <a:noFill/>
        </p:spPr>
        <p:txBody>
          <a:bodyPr wrap="square" rtlCol="0">
            <a:spAutoFit/>
          </a:bodyPr>
          <a:lstStyle/>
          <a:p>
            <a:pPr algn="ctr"/>
            <a:r>
              <a:rPr lang="en-GB" dirty="0">
                <a:solidFill>
                  <a:srgbClr val="0070C0"/>
                </a:solidFill>
                <a:latin typeface="Letter-join Plus 1" panose="02000505000000020003" pitchFamily="50" charset="0"/>
              </a:rPr>
              <a:t>HOMEWORK</a:t>
            </a:r>
          </a:p>
          <a:p>
            <a:endParaRPr lang="en-GB"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As well as reading every night, your child will be given:</a:t>
            </a:r>
          </a:p>
          <a:p>
            <a:endParaRPr lang="en-GB" sz="2400" dirty="0">
              <a:solidFill>
                <a:srgbClr val="0070C0"/>
              </a:solidFill>
              <a:latin typeface="Letter-join Plus 1" panose="02000505000000020003" pitchFamily="50" charset="0"/>
            </a:endParaRPr>
          </a:p>
          <a:p>
            <a:r>
              <a:rPr lang="en-GB" sz="2400" dirty="0">
                <a:solidFill>
                  <a:srgbClr val="FF0000"/>
                </a:solidFill>
                <a:latin typeface="Letter-join Plus 1" panose="02000505000000020003" pitchFamily="50" charset="0"/>
              </a:rPr>
              <a:t>Spellings – these are given out on </a:t>
            </a:r>
            <a:r>
              <a:rPr lang="en-US" sz="2400" dirty="0">
                <a:solidFill>
                  <a:srgbClr val="FF0000"/>
                </a:solidFill>
                <a:latin typeface="Letter-join Plus 1" panose="02000505000000020003" pitchFamily="50" charset="0"/>
              </a:rPr>
              <a:t>Mondays</a:t>
            </a:r>
            <a:r>
              <a:rPr lang="en-GB" sz="2400" dirty="0">
                <a:solidFill>
                  <a:srgbClr val="FF0000"/>
                </a:solidFill>
                <a:latin typeface="Letter-join Plus 1" panose="02000505000000020003" pitchFamily="50" charset="0"/>
              </a:rPr>
              <a:t> and there will be a test the following Friday.</a:t>
            </a:r>
          </a:p>
          <a:p>
            <a:endParaRPr lang="en-GB" sz="2400" dirty="0">
              <a:solidFill>
                <a:srgbClr val="FF0000"/>
              </a:solidFill>
              <a:latin typeface="Letter-join Plus 1" panose="02000505000000020003" pitchFamily="50" charset="0"/>
            </a:endParaRPr>
          </a:p>
          <a:p>
            <a:r>
              <a:rPr lang="en-US" sz="2400" dirty="0">
                <a:solidFill>
                  <a:srgbClr val="FF0000"/>
                </a:solidFill>
                <a:latin typeface="Letter-join Plus 1" panose="02000505000000020003" pitchFamily="50" charset="0"/>
              </a:rPr>
              <a:t>Homework will be given every Friday and will be expected to be returned the following Wednesday.</a:t>
            </a:r>
          </a:p>
          <a:p>
            <a:endParaRPr lang="en-GB" sz="2400" dirty="0">
              <a:solidFill>
                <a:srgbClr val="FF0000"/>
              </a:solidFill>
              <a:latin typeface="Letter-join Plus 1" panose="02000505000000020003" pitchFamily="50" charset="0"/>
            </a:endParaRPr>
          </a:p>
          <a:p>
            <a:r>
              <a:rPr lang="en-GB" sz="2400" dirty="0">
                <a:solidFill>
                  <a:srgbClr val="FF0000"/>
                </a:solidFill>
                <a:latin typeface="Letter-join Plus 1" panose="02000505000000020003" pitchFamily="50" charset="0"/>
              </a:rPr>
              <a:t>Every week, the children will be given a times tables test to prepare for the Year 4 Multiplication Tables Check at the end of the year.</a:t>
            </a:r>
          </a:p>
          <a:p>
            <a:endParaRPr lang="en-GB" sz="2400" dirty="0">
              <a:solidFill>
                <a:srgbClr val="FF0000"/>
              </a:solidFill>
              <a:latin typeface="Letter-join Plus 1" panose="02000505000000020003" pitchFamily="50" charset="0"/>
            </a:endParaRPr>
          </a:p>
          <a:p>
            <a:r>
              <a:rPr lang="en-GB" sz="2400" dirty="0">
                <a:solidFill>
                  <a:srgbClr val="0070C0"/>
                </a:solidFill>
                <a:latin typeface="Letter-join Plus 1" panose="02000505000000020003" pitchFamily="50" charset="0"/>
              </a:rPr>
              <a:t>Please practise times tables at home either by chanting, singing songs, playing games or accessing your child’s Times Table Rock Star account. Each child should have their own log-in details – please ask if you do not know your child’s details.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451" y="377505"/>
            <a:ext cx="9185944" cy="5970865"/>
          </a:xfrm>
          <a:prstGeom prst="rect">
            <a:avLst/>
          </a:prstGeom>
          <a:noFill/>
        </p:spPr>
        <p:txBody>
          <a:bodyPr wrap="square" rtlCol="0">
            <a:spAutoFit/>
          </a:bodyPr>
          <a:lstStyle/>
          <a:p>
            <a:pPr algn="ctr"/>
            <a:r>
              <a:rPr lang="en-GB" dirty="0">
                <a:solidFill>
                  <a:srgbClr val="0070C0"/>
                </a:solidFill>
                <a:latin typeface="Letter-join Plus 1" panose="02000505000000020003" pitchFamily="50" charset="0"/>
              </a:rPr>
              <a:t>P.E</a:t>
            </a:r>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During the first half term (Autumn 1), our PE lessons will be on Wednesday. Your child will need to come into school wearing their school PE kit. Please see the school website for details on our uniform. Make sure that all uniform is clearly labelled with your child’s name on it please.</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During the second half term (Autumn 2), we will start our swimming lessons, which will be on Wednesday morning. </a:t>
            </a:r>
          </a:p>
          <a:p>
            <a:r>
              <a:rPr lang="en-US" sz="2800" dirty="0">
                <a:solidFill>
                  <a:srgbClr val="0070C0"/>
                </a:solidFill>
                <a:latin typeface="Letter-join Plus 1" panose="02000505000000020003" pitchFamily="50" charset="0"/>
              </a:rPr>
              <a:t>Children should come into school with their swimwear underneath their school uniform and bring a towel and clean underwear to change into.</a:t>
            </a:r>
          </a:p>
          <a:p>
            <a:r>
              <a:rPr lang="en-US" sz="2800" dirty="0">
                <a:solidFill>
                  <a:srgbClr val="0070C0"/>
                </a:solidFill>
                <a:latin typeface="Letter-join Plus 1" panose="02000505000000020003" pitchFamily="50" charset="0"/>
              </a:rPr>
              <a:t>Children with long hair (past their ears) will need to bring a swimming cap.</a:t>
            </a:r>
            <a:endParaRPr lang="en-GB" sz="2800" dirty="0"/>
          </a:p>
        </p:txBody>
      </p:sp>
      <p:pic>
        <p:nvPicPr>
          <p:cNvPr id="3" name="Picture 2"/>
          <p:cNvPicPr>
            <a:picLocks noChangeAspect="1"/>
          </p:cNvPicPr>
          <p:nvPr/>
        </p:nvPicPr>
        <p:blipFill>
          <a:blip r:embed="rId2"/>
          <a:stretch>
            <a:fillRect/>
          </a:stretch>
        </p:blipFill>
        <p:spPr>
          <a:xfrm>
            <a:off x="9163050" y="532569"/>
            <a:ext cx="3028950" cy="15144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282" y="352337"/>
            <a:ext cx="12046590" cy="6124754"/>
          </a:xfrm>
          <a:prstGeom prst="rect">
            <a:avLst/>
          </a:prstGeom>
          <a:noFill/>
        </p:spPr>
        <p:txBody>
          <a:bodyPr wrap="square" rtlCol="0">
            <a:spAutoFit/>
          </a:bodyPr>
          <a:lstStyle/>
          <a:p>
            <a:pPr algn="ctr"/>
            <a:r>
              <a:rPr lang="en-GB" dirty="0">
                <a:solidFill>
                  <a:srgbClr val="0070C0"/>
                </a:solidFill>
                <a:latin typeface="Letter-join Plus 1" panose="02000505000000020003" pitchFamily="50" charset="0"/>
              </a:rPr>
              <a:t>Lessons</a:t>
            </a:r>
          </a:p>
          <a:p>
            <a:pPr algn="ctr"/>
            <a:endParaRPr lang="en-GB" dirty="0">
              <a:solidFill>
                <a:srgbClr val="0070C0"/>
              </a:solidFill>
              <a:latin typeface="Letter-join Plus 1" panose="02000505000000020003" pitchFamily="50" charset="0"/>
            </a:endParaRPr>
          </a:p>
          <a:p>
            <a:endParaRPr lang="en-GB" sz="20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Maths and English are taught every day.</a:t>
            </a:r>
          </a:p>
          <a:p>
            <a:endParaRPr lang="en-GB" sz="2800" dirty="0">
              <a:solidFill>
                <a:srgbClr val="FF0000"/>
              </a:solidFill>
              <a:latin typeface="Letter-join Plus 1" panose="02000505000000020003" pitchFamily="50" charset="0"/>
            </a:endParaRPr>
          </a:p>
          <a:p>
            <a:r>
              <a:rPr lang="en-GB" sz="2800" dirty="0">
                <a:solidFill>
                  <a:srgbClr val="0070C0"/>
                </a:solidFill>
                <a:latin typeface="Letter-join Plus 1" panose="02000505000000020003" pitchFamily="50" charset="0"/>
              </a:rPr>
              <a:t>As a Catholic school, we teach 2.5 hours of RE each week. We follow the Come and See scheme of work.</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We have 1 PE lesson a week and swimming lessons.</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In addition to this, we also teach a whole host of other foundation subjects.</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Please see the yearly curriculum overview for more details – this document (along with lots more information) is available on the class page on the school website. Our website is a useful source of information.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graphicFrame>
        <p:nvGraphicFramePr>
          <p:cNvPr id="100" name="Google Shape;100;p4"/>
          <p:cNvGraphicFramePr/>
          <p:nvPr>
            <p:extLst>
              <p:ext uri="{D42A27DB-BD31-4B8C-83A1-F6EECF244321}">
                <p14:modId xmlns:p14="http://schemas.microsoft.com/office/powerpoint/2010/main" val="4128292864"/>
              </p:ext>
            </p:extLst>
          </p:nvPr>
        </p:nvGraphicFramePr>
        <p:xfrm>
          <a:off x="207819" y="88269"/>
          <a:ext cx="11704350" cy="6343670"/>
        </p:xfrm>
        <a:graphic>
          <a:graphicData uri="http://schemas.openxmlformats.org/drawingml/2006/table">
            <a:tbl>
              <a:tblPr firstRow="1" bandRow="1">
                <a:tableStyleId>{5A111915-BE36-4E01-A7E5-04B1672EAD32}</a:tableStyleId>
              </a:tblPr>
              <a:tblGrid>
                <a:gridCol w="933325">
                  <a:extLst>
                    <a:ext uri="{9D8B030D-6E8A-4147-A177-3AD203B41FA5}">
                      <a16:colId xmlns:a16="http://schemas.microsoft.com/office/drawing/2014/main" val="20000"/>
                    </a:ext>
                  </a:extLst>
                </a:gridCol>
                <a:gridCol w="738725">
                  <a:extLst>
                    <a:ext uri="{9D8B030D-6E8A-4147-A177-3AD203B41FA5}">
                      <a16:colId xmlns:a16="http://schemas.microsoft.com/office/drawing/2014/main" val="20001"/>
                    </a:ext>
                  </a:extLst>
                </a:gridCol>
                <a:gridCol w="836025">
                  <a:extLst>
                    <a:ext uri="{9D8B030D-6E8A-4147-A177-3AD203B41FA5}">
                      <a16:colId xmlns:a16="http://schemas.microsoft.com/office/drawing/2014/main" val="20002"/>
                    </a:ext>
                  </a:extLst>
                </a:gridCol>
                <a:gridCol w="836025">
                  <a:extLst>
                    <a:ext uri="{9D8B030D-6E8A-4147-A177-3AD203B41FA5}">
                      <a16:colId xmlns:a16="http://schemas.microsoft.com/office/drawing/2014/main" val="20003"/>
                    </a:ext>
                  </a:extLst>
                </a:gridCol>
                <a:gridCol w="836025">
                  <a:extLst>
                    <a:ext uri="{9D8B030D-6E8A-4147-A177-3AD203B41FA5}">
                      <a16:colId xmlns:a16="http://schemas.microsoft.com/office/drawing/2014/main" val="20004"/>
                    </a:ext>
                  </a:extLst>
                </a:gridCol>
                <a:gridCol w="724925">
                  <a:extLst>
                    <a:ext uri="{9D8B030D-6E8A-4147-A177-3AD203B41FA5}">
                      <a16:colId xmlns:a16="http://schemas.microsoft.com/office/drawing/2014/main" val="20005"/>
                    </a:ext>
                  </a:extLst>
                </a:gridCol>
                <a:gridCol w="947125">
                  <a:extLst>
                    <a:ext uri="{9D8B030D-6E8A-4147-A177-3AD203B41FA5}">
                      <a16:colId xmlns:a16="http://schemas.microsoft.com/office/drawing/2014/main" val="20006"/>
                    </a:ext>
                  </a:extLst>
                </a:gridCol>
                <a:gridCol w="836025">
                  <a:extLst>
                    <a:ext uri="{9D8B030D-6E8A-4147-A177-3AD203B41FA5}">
                      <a16:colId xmlns:a16="http://schemas.microsoft.com/office/drawing/2014/main" val="20007"/>
                    </a:ext>
                  </a:extLst>
                </a:gridCol>
                <a:gridCol w="836025">
                  <a:extLst>
                    <a:ext uri="{9D8B030D-6E8A-4147-A177-3AD203B41FA5}">
                      <a16:colId xmlns:a16="http://schemas.microsoft.com/office/drawing/2014/main" val="20008"/>
                    </a:ext>
                  </a:extLst>
                </a:gridCol>
                <a:gridCol w="836025">
                  <a:extLst>
                    <a:ext uri="{9D8B030D-6E8A-4147-A177-3AD203B41FA5}">
                      <a16:colId xmlns:a16="http://schemas.microsoft.com/office/drawing/2014/main" val="20009"/>
                    </a:ext>
                  </a:extLst>
                </a:gridCol>
                <a:gridCol w="836025">
                  <a:extLst>
                    <a:ext uri="{9D8B030D-6E8A-4147-A177-3AD203B41FA5}">
                      <a16:colId xmlns:a16="http://schemas.microsoft.com/office/drawing/2014/main" val="20010"/>
                    </a:ext>
                  </a:extLst>
                </a:gridCol>
                <a:gridCol w="876248">
                  <a:extLst>
                    <a:ext uri="{9D8B030D-6E8A-4147-A177-3AD203B41FA5}">
                      <a16:colId xmlns:a16="http://schemas.microsoft.com/office/drawing/2014/main" val="20011"/>
                    </a:ext>
                  </a:extLst>
                </a:gridCol>
                <a:gridCol w="665825">
                  <a:extLst>
                    <a:ext uri="{9D8B030D-6E8A-4147-A177-3AD203B41FA5}">
                      <a16:colId xmlns:a16="http://schemas.microsoft.com/office/drawing/2014/main" val="20012"/>
                    </a:ext>
                  </a:extLst>
                </a:gridCol>
                <a:gridCol w="966002">
                  <a:extLst>
                    <a:ext uri="{9D8B030D-6E8A-4147-A177-3AD203B41FA5}">
                      <a16:colId xmlns:a16="http://schemas.microsoft.com/office/drawing/2014/main" val="20013"/>
                    </a:ext>
                  </a:extLst>
                </a:gridCol>
              </a:tblGrid>
              <a:tr h="452075">
                <a:tc gridSpan="14">
                  <a:txBody>
                    <a:bodyPr/>
                    <a:lstStyle/>
                    <a:p>
                      <a:pPr marL="0" marR="0" lvl="0" indent="0" algn="ctr" rtl="0">
                        <a:spcBef>
                          <a:spcPts val="0"/>
                        </a:spcBef>
                        <a:spcAft>
                          <a:spcPts val="0"/>
                        </a:spcAft>
                        <a:buNone/>
                      </a:pPr>
                      <a:r>
                        <a:rPr lang="en-US" sz="2400"/>
                        <a:t>St. Clare’s RC primary School - Long Term Overview </a:t>
                      </a:r>
                      <a:endParaRPr sz="2400"/>
                    </a:p>
                  </a:txBody>
                  <a:tcPr marL="91450" marR="91450" marT="45725" marB="4572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28600">
                <a:tc>
                  <a:txBody>
                    <a:bodyPr/>
                    <a:lstStyle/>
                    <a:p>
                      <a:pPr marL="0" marR="0" lvl="0" indent="0" algn="ctr" rtl="0">
                        <a:spcBef>
                          <a:spcPts val="0"/>
                        </a:spcBef>
                        <a:spcAft>
                          <a:spcPts val="0"/>
                        </a:spcAft>
                        <a:buNone/>
                      </a:pPr>
                      <a:r>
                        <a:rPr lang="en-US" sz="2400"/>
                        <a:t>Y4</a:t>
                      </a:r>
                      <a:endParaRPr sz="2400"/>
                    </a:p>
                  </a:txBody>
                  <a:tcPr marL="91450" marR="91450" marT="45725" marB="45725"/>
                </a:tc>
                <a:tc>
                  <a:txBody>
                    <a:bodyPr/>
                    <a:lstStyle/>
                    <a:p>
                      <a:pPr marL="0" marR="0" lvl="0" indent="0" algn="ctr" rtl="0">
                        <a:spcBef>
                          <a:spcPts val="0"/>
                        </a:spcBef>
                        <a:spcAft>
                          <a:spcPts val="0"/>
                        </a:spcAft>
                        <a:buNone/>
                      </a:pPr>
                      <a:r>
                        <a:rPr lang="en-US" sz="1100"/>
                        <a:t>English</a:t>
                      </a:r>
                      <a:endParaRPr sz="1100"/>
                    </a:p>
                  </a:txBody>
                  <a:tcPr marL="91450" marR="91450" marT="45725" marB="45725"/>
                </a:tc>
                <a:tc>
                  <a:txBody>
                    <a:bodyPr/>
                    <a:lstStyle/>
                    <a:p>
                      <a:pPr marL="0" marR="0" lvl="0" indent="0" algn="ctr" rtl="0">
                        <a:spcBef>
                          <a:spcPts val="0"/>
                        </a:spcBef>
                        <a:spcAft>
                          <a:spcPts val="0"/>
                        </a:spcAft>
                        <a:buNone/>
                      </a:pPr>
                      <a:r>
                        <a:rPr lang="en-US" sz="1100"/>
                        <a:t>Maths</a:t>
                      </a:r>
                      <a:endParaRPr sz="1100"/>
                    </a:p>
                  </a:txBody>
                  <a:tcPr marL="91450" marR="91450" marT="45725" marB="45725"/>
                </a:tc>
                <a:tc>
                  <a:txBody>
                    <a:bodyPr/>
                    <a:lstStyle/>
                    <a:p>
                      <a:pPr marL="0" marR="0" lvl="0" indent="0" algn="ctr" rtl="0">
                        <a:spcBef>
                          <a:spcPts val="0"/>
                        </a:spcBef>
                        <a:spcAft>
                          <a:spcPts val="0"/>
                        </a:spcAft>
                        <a:buNone/>
                      </a:pPr>
                      <a:r>
                        <a:rPr lang="en-US" sz="1100"/>
                        <a:t>RE</a:t>
                      </a:r>
                      <a:endParaRPr sz="1100"/>
                    </a:p>
                  </a:txBody>
                  <a:tcPr marL="91450" marR="91450" marT="45725" marB="45725"/>
                </a:tc>
                <a:tc>
                  <a:txBody>
                    <a:bodyPr/>
                    <a:lstStyle/>
                    <a:p>
                      <a:pPr marL="0" marR="0" lvl="0" indent="0" algn="ctr" rtl="0">
                        <a:spcBef>
                          <a:spcPts val="0"/>
                        </a:spcBef>
                        <a:spcAft>
                          <a:spcPts val="0"/>
                        </a:spcAft>
                        <a:buNone/>
                      </a:pPr>
                      <a:r>
                        <a:rPr lang="en-US" sz="1100"/>
                        <a:t>Science</a:t>
                      </a:r>
                      <a:endParaRPr sz="1100"/>
                    </a:p>
                  </a:txBody>
                  <a:tcPr marL="91450" marR="91450" marT="45725" marB="45725"/>
                </a:tc>
                <a:tc>
                  <a:txBody>
                    <a:bodyPr/>
                    <a:lstStyle/>
                    <a:p>
                      <a:pPr marL="0" marR="0" lvl="0" indent="0" algn="ctr" rtl="0">
                        <a:spcBef>
                          <a:spcPts val="0"/>
                        </a:spcBef>
                        <a:spcAft>
                          <a:spcPts val="0"/>
                        </a:spcAft>
                        <a:buNone/>
                      </a:pPr>
                      <a:r>
                        <a:rPr lang="en-US" sz="1100"/>
                        <a:t>History</a:t>
                      </a:r>
                      <a:endParaRPr sz="1100"/>
                    </a:p>
                  </a:txBody>
                  <a:tcPr marL="91450" marR="91450" marT="45725" marB="45725"/>
                </a:tc>
                <a:tc>
                  <a:txBody>
                    <a:bodyPr/>
                    <a:lstStyle/>
                    <a:p>
                      <a:pPr marL="0" marR="0" lvl="0" indent="0" algn="ctr" rtl="0">
                        <a:spcBef>
                          <a:spcPts val="0"/>
                        </a:spcBef>
                        <a:spcAft>
                          <a:spcPts val="0"/>
                        </a:spcAft>
                        <a:buNone/>
                      </a:pPr>
                      <a:r>
                        <a:rPr lang="en-US" sz="1100"/>
                        <a:t>Geography</a:t>
                      </a:r>
                      <a:endParaRPr sz="1100"/>
                    </a:p>
                  </a:txBody>
                  <a:tcPr marL="91450" marR="91450" marT="45725" marB="45725"/>
                </a:tc>
                <a:tc>
                  <a:txBody>
                    <a:bodyPr/>
                    <a:lstStyle/>
                    <a:p>
                      <a:pPr marL="0" marR="0" lvl="0" indent="0" algn="ctr" rtl="0">
                        <a:spcBef>
                          <a:spcPts val="0"/>
                        </a:spcBef>
                        <a:spcAft>
                          <a:spcPts val="0"/>
                        </a:spcAft>
                        <a:buNone/>
                      </a:pPr>
                      <a:r>
                        <a:rPr lang="en-US" sz="1100"/>
                        <a:t>Art</a:t>
                      </a:r>
                      <a:endParaRPr sz="1100"/>
                    </a:p>
                  </a:txBody>
                  <a:tcPr marL="91450" marR="91450" marT="45725" marB="45725"/>
                </a:tc>
                <a:tc>
                  <a:txBody>
                    <a:bodyPr/>
                    <a:lstStyle/>
                    <a:p>
                      <a:pPr marL="0" marR="0" lvl="0" indent="0" algn="ctr" rtl="0">
                        <a:spcBef>
                          <a:spcPts val="0"/>
                        </a:spcBef>
                        <a:spcAft>
                          <a:spcPts val="0"/>
                        </a:spcAft>
                        <a:buNone/>
                      </a:pPr>
                      <a:r>
                        <a:rPr lang="en-US" sz="1100"/>
                        <a:t>Design Technology</a:t>
                      </a:r>
                      <a:endParaRPr sz="1100"/>
                    </a:p>
                  </a:txBody>
                  <a:tcPr marL="91450" marR="91450" marT="45725" marB="45725"/>
                </a:tc>
                <a:tc>
                  <a:txBody>
                    <a:bodyPr/>
                    <a:lstStyle/>
                    <a:p>
                      <a:pPr marL="0" marR="0" lvl="0" indent="0" algn="ctr" rtl="0">
                        <a:spcBef>
                          <a:spcPts val="0"/>
                        </a:spcBef>
                        <a:spcAft>
                          <a:spcPts val="0"/>
                        </a:spcAft>
                        <a:buNone/>
                      </a:pPr>
                      <a:r>
                        <a:rPr lang="en-US" sz="1100"/>
                        <a:t>Spanish</a:t>
                      </a:r>
                      <a:endParaRPr sz="1100"/>
                    </a:p>
                  </a:txBody>
                  <a:tcPr marL="91450" marR="91450" marT="45725" marB="45725"/>
                </a:tc>
                <a:tc>
                  <a:txBody>
                    <a:bodyPr/>
                    <a:lstStyle/>
                    <a:p>
                      <a:pPr marL="0" marR="0" lvl="0" indent="0" algn="ctr" rtl="0">
                        <a:spcBef>
                          <a:spcPts val="0"/>
                        </a:spcBef>
                        <a:spcAft>
                          <a:spcPts val="0"/>
                        </a:spcAft>
                        <a:buNone/>
                      </a:pPr>
                      <a:r>
                        <a:rPr lang="en-US" sz="1100"/>
                        <a:t>Computing </a:t>
                      </a:r>
                      <a:endParaRPr sz="1100"/>
                    </a:p>
                  </a:txBody>
                  <a:tcPr marL="91450" marR="91450" marT="45725" marB="45725"/>
                </a:tc>
                <a:tc>
                  <a:txBody>
                    <a:bodyPr/>
                    <a:lstStyle/>
                    <a:p>
                      <a:pPr marL="0" marR="0" lvl="0" indent="0" algn="ctr" rtl="0">
                        <a:spcBef>
                          <a:spcPts val="0"/>
                        </a:spcBef>
                        <a:spcAft>
                          <a:spcPts val="0"/>
                        </a:spcAft>
                        <a:buNone/>
                      </a:pPr>
                      <a:r>
                        <a:rPr lang="en-US" sz="1100"/>
                        <a:t>Music</a:t>
                      </a:r>
                      <a:endParaRPr sz="1100"/>
                    </a:p>
                  </a:txBody>
                  <a:tcPr marL="91450" marR="91450" marT="45725" marB="45725"/>
                </a:tc>
                <a:tc>
                  <a:txBody>
                    <a:bodyPr/>
                    <a:lstStyle/>
                    <a:p>
                      <a:pPr marL="0" marR="0" lvl="0" indent="0" algn="ctr" rtl="0">
                        <a:spcBef>
                          <a:spcPts val="0"/>
                        </a:spcBef>
                        <a:spcAft>
                          <a:spcPts val="0"/>
                        </a:spcAft>
                        <a:buNone/>
                      </a:pPr>
                      <a:r>
                        <a:rPr lang="en-US" sz="1100"/>
                        <a:t>PE</a:t>
                      </a:r>
                      <a:endParaRPr sz="1100"/>
                    </a:p>
                  </a:txBody>
                  <a:tcPr marL="91450" marR="91450" marT="45725" marB="45725"/>
                </a:tc>
                <a:tc>
                  <a:txBody>
                    <a:bodyPr/>
                    <a:lstStyle/>
                    <a:p>
                      <a:pPr marL="0" marR="0" lvl="0" indent="0" algn="ctr" rtl="0">
                        <a:spcBef>
                          <a:spcPts val="0"/>
                        </a:spcBef>
                        <a:spcAft>
                          <a:spcPts val="0"/>
                        </a:spcAft>
                        <a:buNone/>
                      </a:pPr>
                      <a:r>
                        <a:rPr lang="en-US" sz="1100"/>
                        <a:t>PSHE</a:t>
                      </a:r>
                      <a:endParaRPr sz="1100"/>
                    </a:p>
                  </a:txBody>
                  <a:tcPr marL="91450" marR="91450" marT="45725" marB="45725"/>
                </a:tc>
                <a:extLst>
                  <a:ext uri="{0D108BD9-81ED-4DB2-BD59-A6C34878D82A}">
                    <a16:rowId xmlns:a16="http://schemas.microsoft.com/office/drawing/2014/main" val="10001"/>
                  </a:ext>
                </a:extLst>
              </a:tr>
              <a:tr h="438600">
                <a:tc>
                  <a:txBody>
                    <a:bodyPr/>
                    <a:lstStyle/>
                    <a:p>
                      <a:pPr marL="0" marR="0" lvl="0" indent="0" algn="l" rtl="0">
                        <a:spcBef>
                          <a:spcPts val="0"/>
                        </a:spcBef>
                        <a:spcAft>
                          <a:spcPts val="0"/>
                        </a:spcAft>
                        <a:buNone/>
                      </a:pPr>
                      <a:r>
                        <a:rPr lang="en-US" sz="1400"/>
                        <a:t>Autumn 1</a:t>
                      </a:r>
                      <a:endParaRPr sz="1400"/>
                    </a:p>
                  </a:txBody>
                  <a:tcPr marL="91450" marR="91450" marT="45725" marB="45725"/>
                </a:tc>
                <a:tc>
                  <a:txBody>
                    <a:bodyPr/>
                    <a:lstStyle/>
                    <a:p>
                      <a:pPr marL="0" marR="0" lvl="0" indent="0" algn="ctr" rtl="0">
                        <a:spcBef>
                          <a:spcPts val="0"/>
                        </a:spcBef>
                        <a:spcAft>
                          <a:spcPts val="0"/>
                        </a:spcAft>
                        <a:buNone/>
                      </a:pPr>
                      <a:r>
                        <a:rPr lang="en-US" sz="700"/>
                        <a:t>Non-chronological Report</a:t>
                      </a:r>
                    </a:p>
                    <a:p>
                      <a:pPr marL="0" marR="0" lvl="0" indent="0" algn="ctr" rtl="0">
                        <a:spcBef>
                          <a:spcPts val="0"/>
                        </a:spcBef>
                        <a:spcAft>
                          <a:spcPts val="0"/>
                        </a:spcAft>
                        <a:buNone/>
                      </a:pPr>
                      <a:r>
                        <a:rPr lang="en-US" sz="700"/>
                        <a:t>Narrative</a:t>
                      </a:r>
                      <a:endParaRPr sz="700" b="0"/>
                    </a:p>
                  </a:txBody>
                  <a:tcPr marL="91450" marR="91450" marT="45725" marB="45725"/>
                </a:tc>
                <a:tc>
                  <a:txBody>
                    <a:bodyPr/>
                    <a:lstStyle/>
                    <a:p>
                      <a:pPr marL="0" marR="0" lvl="0" indent="0" algn="ctr" rtl="0">
                        <a:spcBef>
                          <a:spcPts val="0"/>
                        </a:spcBef>
                        <a:spcAft>
                          <a:spcPts val="0"/>
                        </a:spcAft>
                        <a:buNone/>
                      </a:pPr>
                      <a:r>
                        <a:rPr lang="en-US" sz="700"/>
                        <a:t>Number and place Value </a:t>
                      </a:r>
                    </a:p>
                    <a:p>
                      <a:pPr marL="0" marR="0" lvl="0" indent="0" algn="ctr" rtl="0">
                        <a:spcBef>
                          <a:spcPts val="0"/>
                        </a:spcBef>
                        <a:spcAft>
                          <a:spcPts val="0"/>
                        </a:spcAft>
                        <a:buNone/>
                      </a:pPr>
                      <a:r>
                        <a:rPr lang="en-US" sz="700"/>
                        <a:t>Addition and Subtraction</a:t>
                      </a:r>
                      <a:endParaRPr sz="700" b="0"/>
                    </a:p>
                  </a:txBody>
                  <a:tcPr marL="91450" marR="91450" marT="45725" marB="45725"/>
                </a:tc>
                <a:tc>
                  <a:txBody>
                    <a:bodyPr/>
                    <a:lstStyle/>
                    <a:p>
                      <a:pPr marL="0" marR="0" lvl="0" indent="0" algn="ctr" rtl="0">
                        <a:lnSpc>
                          <a:spcPct val="100000"/>
                        </a:lnSpc>
                        <a:spcBef>
                          <a:spcPts val="0"/>
                        </a:spcBef>
                        <a:spcAft>
                          <a:spcPts val="0"/>
                        </a:spcAft>
                        <a:buClr>
                          <a:srgbClr val="000000"/>
                        </a:buClr>
                        <a:buSzPts val="700"/>
                        <a:buFont typeface="Arial"/>
                        <a:buNone/>
                      </a:pPr>
                      <a:r>
                        <a:rPr lang="en-GB" sz="600" b="0" i="0" u="none" strike="noStrike" cap="none" dirty="0"/>
                        <a:t>Creation and Covenant</a:t>
                      </a:r>
                    </a:p>
                    <a:p>
                      <a:pPr marL="0" marR="0" lvl="0" indent="0" algn="ctr" rtl="0">
                        <a:lnSpc>
                          <a:spcPct val="100000"/>
                        </a:lnSpc>
                        <a:spcBef>
                          <a:spcPts val="0"/>
                        </a:spcBef>
                        <a:spcAft>
                          <a:spcPts val="0"/>
                        </a:spcAft>
                        <a:buClr>
                          <a:srgbClr val="000000"/>
                        </a:buClr>
                        <a:buSzPts val="700"/>
                        <a:buFont typeface="Arial"/>
                        <a:buNone/>
                      </a:pPr>
                      <a:endParaRPr sz="600" b="0" i="0" u="none" strike="noStrike" cap="none" dirty="0"/>
                    </a:p>
                    <a:p>
                      <a:pPr marL="0" marR="0" lvl="0" indent="0" algn="ctr" rtl="0">
                        <a:lnSpc>
                          <a:spcPct val="100000"/>
                        </a:lnSpc>
                        <a:spcBef>
                          <a:spcPts val="0"/>
                        </a:spcBef>
                        <a:spcAft>
                          <a:spcPts val="0"/>
                        </a:spcAft>
                        <a:buClr>
                          <a:srgbClr val="000000"/>
                        </a:buClr>
                        <a:buSzPts val="700"/>
                        <a:buFont typeface="Arial"/>
                        <a:buNone/>
                      </a:pPr>
                      <a:r>
                        <a:rPr lang="en-US" sz="600" b="0" i="0" u="none" strike="noStrike" cap="none" dirty="0"/>
                        <a:t>Caritas : </a:t>
                      </a:r>
                      <a:r>
                        <a:rPr lang="en-US" sz="600" b="0" i="0" u="none" strike="noStrike" cap="none" dirty="0">
                          <a:solidFill>
                            <a:schemeClr val="dk1"/>
                          </a:solidFill>
                          <a:latin typeface="Calibri"/>
                          <a:ea typeface="Calibri"/>
                          <a:cs typeface="Calibri"/>
                          <a:sym typeface="Calibri"/>
                        </a:rPr>
                        <a:t>Dignity of the Human Person</a:t>
                      </a:r>
                      <a:endParaRPr sz="600" b="0" i="0" u="none" strike="noStrike" cap="none" dirty="0"/>
                    </a:p>
                  </a:txBody>
                  <a:tcPr marL="91450" marR="91450" marT="45725" marB="45725"/>
                </a:tc>
                <a:tc>
                  <a:txBody>
                    <a:bodyPr/>
                    <a:lstStyle/>
                    <a:p>
                      <a:pPr marL="0" marR="0" lvl="0" indent="0" algn="ctr" rtl="0">
                        <a:spcBef>
                          <a:spcPts val="0"/>
                        </a:spcBef>
                        <a:spcAft>
                          <a:spcPts val="0"/>
                        </a:spcAft>
                        <a:buNone/>
                      </a:pPr>
                      <a:r>
                        <a:rPr lang="en-US" sz="700" dirty="0"/>
                        <a:t>Animals including humans - Digestive System</a:t>
                      </a:r>
                      <a:endParaRPr sz="700" b="1" i="0" dirty="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panose="020F0502020204030204"/>
                        <a:buNone/>
                      </a:pPr>
                      <a:r>
                        <a:rPr lang="en-US" sz="700"/>
                        <a:t>Anglo Saxons</a:t>
                      </a:r>
                      <a:endParaRPr sz="700"/>
                    </a:p>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r>
                        <a:rPr lang="en-US" sz="700"/>
                        <a:t>Design and make a balanced meal which includes all food groups.</a:t>
                      </a:r>
                      <a:endParaRPr sz="700" b="0"/>
                    </a:p>
                  </a:txBody>
                  <a:tcPr marL="91450" marR="91450" marT="45725" marB="45725"/>
                </a:tc>
                <a:tc>
                  <a:txBody>
                    <a:bodyPr/>
                    <a:lstStyle/>
                    <a:p>
                      <a:pPr algn="ctr"/>
                      <a:r>
                        <a:rPr lang="en-GB" sz="800" dirty="0"/>
                        <a:t>Phonetics lesson 2 (core</a:t>
                      </a:r>
                      <a:r>
                        <a:rPr lang="en-GB" sz="800" baseline="0" dirty="0"/>
                        <a:t> vocab</a:t>
                      </a:r>
                      <a:r>
                        <a:rPr lang="en-GB" sz="800" dirty="0"/>
                        <a:t>) &amp;</a:t>
                      </a:r>
                    </a:p>
                    <a:p>
                      <a:pPr algn="ctr"/>
                      <a:endParaRPr lang="en-GB" sz="800" dirty="0"/>
                    </a:p>
                    <a:p>
                      <a:pPr algn="ctr"/>
                      <a:r>
                        <a:rPr lang="en-GB" sz="800" dirty="0"/>
                        <a:t> Presenting myself</a:t>
                      </a:r>
                    </a:p>
                  </a:txBody>
                  <a:tcPr/>
                </a:tc>
                <a:tc>
                  <a:txBody>
                    <a:bodyPr/>
                    <a:lstStyle/>
                    <a:p>
                      <a:pPr marL="0" marR="0" lvl="0" indent="0" algn="ctr" rtl="0">
                        <a:spcBef>
                          <a:spcPts val="0"/>
                        </a:spcBef>
                        <a:spcAft>
                          <a:spcPts val="0"/>
                        </a:spcAft>
                        <a:buNone/>
                      </a:pPr>
                      <a:r>
                        <a:rPr lang="en-US" sz="700" dirty="0"/>
                        <a:t>Self-image and Identity</a:t>
                      </a:r>
                      <a:br>
                        <a:rPr lang="en-US" sz="700" dirty="0"/>
                      </a:br>
                      <a:r>
                        <a:rPr lang="en-US" sz="700" dirty="0"/>
                        <a:t>Online Relationships</a:t>
                      </a:r>
                      <a:endParaRPr sz="700" b="0" dirty="0"/>
                    </a:p>
                  </a:txBody>
                  <a:tcPr marL="91450" marR="91450" marT="45725" marB="45725"/>
                </a:tc>
                <a:tc>
                  <a:txBody>
                    <a:bodyPr/>
                    <a:lstStyle/>
                    <a:p>
                      <a:pPr marL="0" marR="0" lvl="0" indent="0" algn="l" rtl="0">
                        <a:spcBef>
                          <a:spcPts val="0"/>
                        </a:spcBef>
                        <a:spcAft>
                          <a:spcPts val="0"/>
                        </a:spcAft>
                        <a:buNone/>
                      </a:pPr>
                      <a:r>
                        <a:rPr lang="en-US" sz="700"/>
                        <a:t>Mamma Mia.</a:t>
                      </a:r>
                    </a:p>
                    <a:p>
                      <a:pPr marL="0" marR="0" lvl="0" indent="0" algn="l" rtl="0">
                        <a:spcBef>
                          <a:spcPts val="0"/>
                        </a:spcBef>
                        <a:spcAft>
                          <a:spcPts val="0"/>
                        </a:spcAft>
                        <a:buNone/>
                      </a:pPr>
                      <a:r>
                        <a:rPr lang="en-US" sz="700" u="none" strike="noStrike">
                          <a:sym typeface="Calibri" panose="020F0502020204030204"/>
                        </a:rPr>
                        <a:t>ABBA’s music.</a:t>
                      </a:r>
                      <a:endParaRPr sz="700" b="0"/>
                    </a:p>
                  </a:txBody>
                  <a:tcPr marL="91450" marR="91450" marT="45725" marB="45725"/>
                </a:tc>
                <a:tc>
                  <a:txBody>
                    <a:bodyPr/>
                    <a:lstStyle/>
                    <a:p>
                      <a:pPr marL="0" marR="0" lvl="0" indent="0" algn="ctr" rtl="0">
                        <a:spcBef>
                          <a:spcPts val="0"/>
                        </a:spcBef>
                        <a:spcAft>
                          <a:spcPts val="0"/>
                        </a:spcAft>
                        <a:buNone/>
                      </a:pPr>
                      <a:r>
                        <a:rPr lang="en-US" sz="700"/>
                        <a:t>Dance</a:t>
                      </a:r>
                      <a:endParaRPr sz="700" b="0"/>
                    </a:p>
                  </a:txBody>
                  <a:tcPr marL="91450" marR="91450" marT="45725" marB="45725"/>
                </a:tc>
                <a:tc>
                  <a:txBody>
                    <a:bodyPr/>
                    <a:lstStyle/>
                    <a:p>
                      <a:pPr marL="0" marR="0" lvl="0" indent="0" algn="ctr" rtl="0">
                        <a:spcBef>
                          <a:spcPts val="0"/>
                        </a:spcBef>
                        <a:spcAft>
                          <a:spcPts val="0"/>
                        </a:spcAft>
                        <a:buNone/>
                      </a:pPr>
                      <a:r>
                        <a:rPr lang="en-US" sz="600" dirty="0"/>
                        <a:t>Keeping and Staying Safe:</a:t>
                      </a:r>
                      <a:endParaRPr sz="600" dirty="0"/>
                    </a:p>
                    <a:p>
                      <a:pPr marL="0" marR="0" lvl="0" indent="0" algn="ctr" rtl="0">
                        <a:spcBef>
                          <a:spcPts val="0"/>
                        </a:spcBef>
                        <a:spcAft>
                          <a:spcPts val="0"/>
                        </a:spcAft>
                        <a:buNone/>
                      </a:pPr>
                      <a:r>
                        <a:rPr lang="en-US" sz="600" dirty="0"/>
                        <a:t>Assessment - Baseline</a:t>
                      </a:r>
                      <a:endParaRPr sz="600" dirty="0"/>
                    </a:p>
                    <a:p>
                      <a:pPr marL="0" marR="0" lvl="0" indent="0" algn="ctr" rtl="0">
                        <a:spcBef>
                          <a:spcPts val="0"/>
                        </a:spcBef>
                        <a:spcAft>
                          <a:spcPts val="0"/>
                        </a:spcAft>
                        <a:buNone/>
                      </a:pPr>
                      <a:r>
                        <a:rPr lang="en-US" sz="600" dirty="0"/>
                        <a:t>Cycle Safety</a:t>
                      </a:r>
                      <a:endParaRPr sz="600" dirty="0"/>
                    </a:p>
                    <a:p>
                      <a:pPr marL="0" marR="0" lvl="0" indent="0" algn="ctr" rtl="0">
                        <a:spcBef>
                          <a:spcPts val="0"/>
                        </a:spcBef>
                        <a:spcAft>
                          <a:spcPts val="0"/>
                        </a:spcAft>
                        <a:buNone/>
                      </a:pPr>
                      <a:endParaRPr sz="600" dirty="0"/>
                    </a:p>
                    <a:p>
                      <a:pPr marL="0" marR="0" lvl="0" indent="0" algn="ctr" rtl="0">
                        <a:spcBef>
                          <a:spcPts val="0"/>
                        </a:spcBef>
                        <a:spcAft>
                          <a:spcPts val="0"/>
                        </a:spcAft>
                        <a:buNone/>
                      </a:pPr>
                      <a:r>
                        <a:rPr lang="en-US" sz="600" dirty="0"/>
                        <a:t>Keeping and Staying Healthy:</a:t>
                      </a:r>
                      <a:endParaRPr sz="600" dirty="0"/>
                    </a:p>
                    <a:p>
                      <a:pPr marL="0" marR="0" lvl="0" indent="0" algn="ctr" rtl="0">
                        <a:spcBef>
                          <a:spcPts val="0"/>
                        </a:spcBef>
                        <a:spcAft>
                          <a:spcPts val="0"/>
                        </a:spcAft>
                        <a:buNone/>
                      </a:pPr>
                      <a:r>
                        <a:rPr lang="en-US" sz="600" dirty="0"/>
                        <a:t>Assessment - Baseline</a:t>
                      </a:r>
                      <a:endParaRPr sz="600" dirty="0"/>
                    </a:p>
                    <a:p>
                      <a:pPr marL="0" marR="0" lvl="0" indent="0" algn="ctr" rtl="0">
                        <a:spcBef>
                          <a:spcPts val="0"/>
                        </a:spcBef>
                        <a:spcAft>
                          <a:spcPts val="0"/>
                        </a:spcAft>
                        <a:buNone/>
                      </a:pPr>
                      <a:r>
                        <a:rPr lang="en-US" sz="600" dirty="0"/>
                        <a:t>Healthy Living</a:t>
                      </a:r>
                      <a:endParaRPr sz="600" dirty="0"/>
                    </a:p>
                    <a:p>
                      <a:pPr marL="0" marR="0" lvl="0" indent="0" algn="ctr" rtl="0">
                        <a:spcBef>
                          <a:spcPts val="0"/>
                        </a:spcBef>
                        <a:spcAft>
                          <a:spcPts val="0"/>
                        </a:spcAft>
                        <a:buNone/>
                      </a:pPr>
                      <a:endParaRPr sz="600" dirty="0"/>
                    </a:p>
                  </a:txBody>
                  <a:tcPr marL="91450" marR="91450" marT="45725" marB="45725"/>
                </a:tc>
                <a:extLst>
                  <a:ext uri="{0D108BD9-81ED-4DB2-BD59-A6C34878D82A}">
                    <a16:rowId xmlns:a16="http://schemas.microsoft.com/office/drawing/2014/main" val="10002"/>
                  </a:ext>
                </a:extLst>
              </a:tr>
              <a:tr h="494025">
                <a:tc>
                  <a:txBody>
                    <a:bodyPr/>
                    <a:lstStyle/>
                    <a:p>
                      <a:pPr marL="0" marR="0" lvl="0" indent="0" algn="l" rtl="0">
                        <a:spcBef>
                          <a:spcPts val="0"/>
                        </a:spcBef>
                        <a:spcAft>
                          <a:spcPts val="0"/>
                        </a:spcAft>
                        <a:buNone/>
                      </a:pPr>
                      <a:r>
                        <a:rPr lang="en-US" sz="1400"/>
                        <a:t>Autumn 2</a:t>
                      </a:r>
                      <a:endParaRPr sz="140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panose="020F0502020204030204"/>
                        <a:buNone/>
                      </a:pPr>
                      <a:r>
                        <a:rPr lang="en-US" sz="700"/>
                        <a:t>Historical Narrative</a:t>
                      </a:r>
                    </a:p>
                    <a:p>
                      <a:pPr marL="0" marR="0" lvl="0" indent="0" algn="ctr" rtl="0">
                        <a:lnSpc>
                          <a:spcPct val="100000"/>
                        </a:lnSpc>
                        <a:spcBef>
                          <a:spcPts val="0"/>
                        </a:spcBef>
                        <a:spcAft>
                          <a:spcPts val="0"/>
                        </a:spcAft>
                        <a:buClr>
                          <a:schemeClr val="dk1"/>
                        </a:buClr>
                        <a:buSzPts val="700"/>
                        <a:buFont typeface="Calibri" panose="020F0502020204030204"/>
                        <a:buNone/>
                      </a:pPr>
                      <a:r>
                        <a:rPr lang="en-US" sz="700"/>
                        <a:t>Recount </a:t>
                      </a: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panose="020F0502020204030204"/>
                        <a:buNone/>
                      </a:pPr>
                      <a:r>
                        <a:rPr lang="en-US" sz="700"/>
                        <a:t>Multiplication and division, fractions </a:t>
                      </a:r>
                      <a:endParaRPr sz="700" b="0">
                        <a:solidFill>
                          <a:schemeClr val="dk1"/>
                        </a:solidFill>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600" b="0" i="0" u="none" strike="noStrike" cap="none" dirty="0">
                          <a:solidFill>
                            <a:schemeClr val="dk1"/>
                          </a:solidFill>
                        </a:rPr>
                        <a:t>Prophecy and promise</a:t>
                      </a:r>
                      <a:endParaRPr sz="600" dirty="0"/>
                    </a:p>
                    <a:p>
                      <a:pPr marL="0" marR="0" lvl="0" indent="0" algn="ctr" rtl="0">
                        <a:lnSpc>
                          <a:spcPct val="100000"/>
                        </a:lnSpc>
                        <a:spcBef>
                          <a:spcPts val="0"/>
                        </a:spcBef>
                        <a:spcAft>
                          <a:spcPts val="0"/>
                        </a:spcAft>
                        <a:buClr>
                          <a:schemeClr val="dk1"/>
                        </a:buClr>
                        <a:buSzPts val="700"/>
                        <a:buFont typeface="Calibri"/>
                        <a:buNone/>
                      </a:pPr>
                      <a:endParaRPr sz="600" b="0" i="0" u="none" strike="noStrike" cap="none" dirty="0">
                        <a:solidFill>
                          <a:schemeClr val="dk1"/>
                        </a:solidFill>
                      </a:endParaRPr>
                    </a:p>
                    <a:p>
                      <a:pPr marL="0" marR="0" lvl="0" indent="0" algn="ctr" rtl="0">
                        <a:lnSpc>
                          <a:spcPct val="100000"/>
                        </a:lnSpc>
                        <a:spcBef>
                          <a:spcPts val="0"/>
                        </a:spcBef>
                        <a:spcAft>
                          <a:spcPts val="0"/>
                        </a:spcAft>
                        <a:buClr>
                          <a:schemeClr val="dk1"/>
                        </a:buClr>
                        <a:buSzPts val="700"/>
                        <a:buFont typeface="Calibri"/>
                        <a:buNone/>
                      </a:pPr>
                      <a:endParaRPr sz="600" b="0" u="none" strike="noStrike" cap="none" dirty="0">
                        <a:solidFill>
                          <a:schemeClr val="dk1"/>
                        </a:solidFill>
                      </a:endParaRPr>
                    </a:p>
                    <a:p>
                      <a:pPr marL="0" marR="0" lvl="0" indent="0" algn="ctr" rtl="0">
                        <a:lnSpc>
                          <a:spcPct val="100000"/>
                        </a:lnSpc>
                        <a:spcBef>
                          <a:spcPts val="0"/>
                        </a:spcBef>
                        <a:spcAft>
                          <a:spcPts val="0"/>
                        </a:spcAft>
                        <a:buClr>
                          <a:schemeClr val="dk1"/>
                        </a:buClr>
                        <a:buSzPts val="700"/>
                        <a:buFont typeface="Calibri"/>
                        <a:buNone/>
                      </a:pPr>
                      <a:r>
                        <a:rPr lang="en-US" sz="600" b="0" u="none" strike="noStrike" cap="none" dirty="0">
                          <a:solidFill>
                            <a:schemeClr val="dk1"/>
                          </a:solidFill>
                        </a:rPr>
                        <a:t>Caritas: </a:t>
                      </a:r>
                      <a:r>
                        <a:rPr lang="en-US" sz="600" b="0" i="0" u="none" strike="noStrike" cap="none" dirty="0">
                          <a:solidFill>
                            <a:schemeClr val="dk1"/>
                          </a:solidFill>
                          <a:latin typeface="Calibri"/>
                          <a:ea typeface="Calibri"/>
                          <a:cs typeface="Calibri"/>
                          <a:sym typeface="Calibri"/>
                        </a:rPr>
                        <a:t>Family and Community</a:t>
                      </a:r>
                      <a:endParaRPr sz="600" b="0" u="none" strike="noStrike" cap="none" dirty="0">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700"/>
                        <a:t>Sound</a:t>
                      </a:r>
                      <a:endParaRPr sz="700" b="1"/>
                    </a:p>
                  </a:txBody>
                  <a:tcPr marL="91450" marR="91450" marT="45725" marB="45725"/>
                </a:tc>
                <a:tc>
                  <a:txBody>
                    <a:bodyPr/>
                    <a:lstStyle/>
                    <a:p>
                      <a:pPr marL="0" marR="0" lvl="0" indent="0" algn="ctr" rtl="0">
                        <a:spcBef>
                          <a:spcPts val="0"/>
                        </a:spcBef>
                        <a:spcAft>
                          <a:spcPts val="0"/>
                        </a:spcAft>
                        <a:buNone/>
                      </a:pPr>
                      <a:endParaRPr sz="700" b="1"/>
                    </a:p>
                  </a:txBody>
                  <a:tcPr marL="91450" marR="91450" marT="45725" marB="45725"/>
                </a:tc>
                <a:tc>
                  <a:txBody>
                    <a:bodyPr/>
                    <a:lstStyle/>
                    <a:p>
                      <a:pPr marL="0" marR="0" lvl="0" indent="0" algn="ctr" rtl="0">
                        <a:spcBef>
                          <a:spcPts val="0"/>
                        </a:spcBef>
                        <a:spcAft>
                          <a:spcPts val="0"/>
                        </a:spcAft>
                        <a:buNone/>
                      </a:pPr>
                      <a:r>
                        <a:rPr lang="en-US" sz="700"/>
                        <a:t>Countries of the world</a:t>
                      </a:r>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r>
                        <a:rPr lang="en-US" sz="700"/>
                        <a:t>Design and Make a working musical instrument</a:t>
                      </a:r>
                      <a:endParaRPr sz="700" b="0"/>
                    </a:p>
                  </a:txBody>
                  <a:tcPr marL="91450" marR="91450" marT="45725" marB="45725"/>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GB" sz="800" dirty="0"/>
                        <a:t>Family</a:t>
                      </a:r>
                    </a:p>
                  </a:txBody>
                  <a:tcPr/>
                </a:tc>
                <a:tc>
                  <a:txBody>
                    <a:bodyPr/>
                    <a:lstStyle/>
                    <a:p>
                      <a:pPr marL="0" marR="0" lvl="0" indent="0" algn="ctr" rtl="0">
                        <a:lnSpc>
                          <a:spcPct val="100000"/>
                        </a:lnSpc>
                        <a:spcBef>
                          <a:spcPts val="0"/>
                        </a:spcBef>
                        <a:spcAft>
                          <a:spcPts val="0"/>
                        </a:spcAft>
                        <a:buClr>
                          <a:schemeClr val="dk1"/>
                        </a:buClr>
                        <a:buSzPts val="700"/>
                        <a:buFont typeface="Calibri" panose="020F0502020204030204"/>
                        <a:buNone/>
                      </a:pPr>
                      <a:r>
                        <a:rPr lang="en-GB" sz="700" b="0" dirty="0"/>
                        <a:t>Online Reputation</a:t>
                      </a:r>
                      <a:br>
                        <a:rPr lang="en-GB" sz="700" b="0" dirty="0"/>
                      </a:br>
                      <a:r>
                        <a:rPr lang="en-GB" sz="700" b="0" dirty="0"/>
                        <a:t>Online Bullying</a:t>
                      </a:r>
                      <a:endParaRPr sz="700" b="0" dirty="0"/>
                    </a:p>
                  </a:txBody>
                  <a:tcPr marL="91450" marR="91450" marT="45725" marB="45725"/>
                </a:tc>
                <a:tc>
                  <a:txBody>
                    <a:bodyPr/>
                    <a:lstStyle/>
                    <a:p>
                      <a:pPr marL="0" marR="0" lvl="0" indent="0" algn="l" rtl="0">
                        <a:lnSpc>
                          <a:spcPct val="100000"/>
                        </a:lnSpc>
                        <a:spcBef>
                          <a:spcPts val="0"/>
                        </a:spcBef>
                        <a:spcAft>
                          <a:spcPts val="0"/>
                        </a:spcAft>
                        <a:buClr>
                          <a:schemeClr val="dk1"/>
                        </a:buClr>
                        <a:buSzPts val="700"/>
                        <a:buFont typeface="Calibri" panose="020F0502020204030204"/>
                        <a:buNone/>
                      </a:pPr>
                      <a:r>
                        <a:rPr lang="en-US" sz="700"/>
                        <a:t>Glockenspiel 2.</a:t>
                      </a:r>
                    </a:p>
                    <a:p>
                      <a:pPr marL="0" marR="0" lvl="0" indent="0" algn="l" rtl="0">
                        <a:lnSpc>
                          <a:spcPct val="100000"/>
                        </a:lnSpc>
                        <a:spcBef>
                          <a:spcPts val="0"/>
                        </a:spcBef>
                        <a:spcAft>
                          <a:spcPts val="0"/>
                        </a:spcAft>
                        <a:buClr>
                          <a:schemeClr val="dk1"/>
                        </a:buClr>
                        <a:buSzPts val="700"/>
                        <a:buFont typeface="Calibri" panose="020F0502020204030204"/>
                        <a:buNone/>
                      </a:pPr>
                      <a:r>
                        <a:rPr lang="en-US" sz="700" u="none" strike="noStrike">
                          <a:sym typeface="Calibri" panose="020F0502020204030204"/>
                        </a:rPr>
                        <a:t>Playing the glockenspiel. The language of music.</a:t>
                      </a:r>
                      <a:endParaRPr sz="700" b="0"/>
                    </a:p>
                  </a:txBody>
                  <a:tcPr marL="91450" marR="91450" marT="45725" marB="45725"/>
                </a:tc>
                <a:tc>
                  <a:txBody>
                    <a:bodyPr/>
                    <a:lstStyle/>
                    <a:p>
                      <a:pPr marL="0" marR="0" lvl="0" indent="0" algn="ctr" rtl="0">
                        <a:spcBef>
                          <a:spcPts val="0"/>
                        </a:spcBef>
                        <a:spcAft>
                          <a:spcPts val="0"/>
                        </a:spcAft>
                        <a:buNone/>
                      </a:pPr>
                      <a:r>
                        <a:rPr lang="en-US" sz="700"/>
                        <a:t>Volleyball</a:t>
                      </a:r>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panose="020F0502020204030204"/>
                        <a:buNone/>
                      </a:pPr>
                      <a:r>
                        <a:rPr lang="en-US" sz="600" dirty="0"/>
                        <a:t>Being responsible:</a:t>
                      </a:r>
                      <a:endParaRPr sz="600" dirty="0"/>
                    </a:p>
                    <a:p>
                      <a:pPr marL="0" marR="0" lvl="0" indent="0" algn="ctr" rtl="0">
                        <a:lnSpc>
                          <a:spcPct val="100000"/>
                        </a:lnSpc>
                        <a:spcBef>
                          <a:spcPts val="0"/>
                        </a:spcBef>
                        <a:spcAft>
                          <a:spcPts val="0"/>
                        </a:spcAft>
                        <a:buClr>
                          <a:schemeClr val="dk1"/>
                        </a:buClr>
                        <a:buSzPts val="700"/>
                        <a:buFont typeface="Calibri" panose="020F0502020204030204"/>
                        <a:buNone/>
                      </a:pPr>
                      <a:r>
                        <a:rPr lang="en-US" sz="600" dirty="0"/>
                        <a:t>Assessment - Baseline</a:t>
                      </a:r>
                      <a:endParaRPr sz="600" dirty="0"/>
                    </a:p>
                    <a:p>
                      <a:pPr marL="0" marR="0" lvl="0" indent="0" algn="ctr" rtl="0">
                        <a:lnSpc>
                          <a:spcPct val="100000"/>
                        </a:lnSpc>
                        <a:spcBef>
                          <a:spcPts val="0"/>
                        </a:spcBef>
                        <a:spcAft>
                          <a:spcPts val="0"/>
                        </a:spcAft>
                        <a:buClr>
                          <a:schemeClr val="dk1"/>
                        </a:buClr>
                        <a:buSzPts val="700"/>
                        <a:buFont typeface="Calibri" panose="020F0502020204030204"/>
                        <a:buNone/>
                      </a:pPr>
                      <a:r>
                        <a:rPr lang="en-US" sz="600" dirty="0"/>
                        <a:t>Coming Home on Time</a:t>
                      </a:r>
                      <a:endParaRPr sz="600" dirty="0"/>
                    </a:p>
                    <a:p>
                      <a:pPr marL="0" marR="0" lvl="0" indent="0" algn="ctr" rtl="0">
                        <a:lnSpc>
                          <a:spcPct val="100000"/>
                        </a:lnSpc>
                        <a:spcBef>
                          <a:spcPts val="0"/>
                        </a:spcBef>
                        <a:spcAft>
                          <a:spcPts val="0"/>
                        </a:spcAft>
                        <a:buClr>
                          <a:schemeClr val="dk1"/>
                        </a:buClr>
                        <a:buSzPts val="700"/>
                        <a:buFont typeface="Calibri" panose="020F0502020204030204"/>
                        <a:buNone/>
                      </a:pPr>
                      <a:endParaRPr sz="600" dirty="0"/>
                    </a:p>
                  </a:txBody>
                  <a:tcPr marL="91450" marR="91450" marT="45725" marB="45725"/>
                </a:tc>
                <a:extLst>
                  <a:ext uri="{0D108BD9-81ED-4DB2-BD59-A6C34878D82A}">
                    <a16:rowId xmlns:a16="http://schemas.microsoft.com/office/drawing/2014/main" val="10003"/>
                  </a:ext>
                </a:extLst>
              </a:tr>
              <a:tr h="591000">
                <a:tc>
                  <a:txBody>
                    <a:bodyPr/>
                    <a:lstStyle/>
                    <a:p>
                      <a:pPr marL="0" marR="0" lvl="0" indent="0" algn="l" rtl="0">
                        <a:lnSpc>
                          <a:spcPct val="100000"/>
                        </a:lnSpc>
                        <a:spcBef>
                          <a:spcPts val="0"/>
                        </a:spcBef>
                        <a:spcAft>
                          <a:spcPts val="0"/>
                        </a:spcAft>
                        <a:buClr>
                          <a:schemeClr val="dk1"/>
                        </a:buClr>
                        <a:buSzPts val="1400"/>
                        <a:buFont typeface="Calibri" panose="020F0502020204030204"/>
                        <a:buNone/>
                      </a:pPr>
                      <a:r>
                        <a:rPr lang="en-US" sz="1400"/>
                        <a:t>Spring 1</a:t>
                      </a:r>
                      <a:endParaRPr sz="1400"/>
                    </a:p>
                  </a:txBody>
                  <a:tcPr marL="91450" marR="91450" marT="45725" marB="45725"/>
                </a:tc>
                <a:tc>
                  <a:txBody>
                    <a:bodyPr/>
                    <a:lstStyle/>
                    <a:p>
                      <a:pPr marL="0" marR="0" lvl="0" indent="0" algn="ctr" rtl="0">
                        <a:spcBef>
                          <a:spcPts val="0"/>
                        </a:spcBef>
                        <a:spcAft>
                          <a:spcPts val="0"/>
                        </a:spcAft>
                        <a:buNone/>
                      </a:pPr>
                      <a:r>
                        <a:rPr lang="en-US" sz="800"/>
                        <a:t>Newspaper Article</a:t>
                      </a:r>
                    </a:p>
                    <a:p>
                      <a:pPr marL="0" marR="0" lvl="0" indent="0" algn="ctr" rtl="0">
                        <a:spcBef>
                          <a:spcPts val="0"/>
                        </a:spcBef>
                        <a:spcAft>
                          <a:spcPts val="0"/>
                        </a:spcAft>
                        <a:buNone/>
                      </a:pPr>
                      <a:r>
                        <a:rPr lang="en-US" sz="800"/>
                        <a:t>Non-chronological Report</a:t>
                      </a:r>
                      <a:endParaRPr sz="800"/>
                    </a:p>
                  </a:txBody>
                  <a:tcPr marL="91450" marR="91450" marT="45725" marB="45725"/>
                </a:tc>
                <a:tc>
                  <a:txBody>
                    <a:bodyPr/>
                    <a:lstStyle/>
                    <a:p>
                      <a:pPr marL="0" marR="0" lvl="0" indent="0" algn="ctr" rtl="0">
                        <a:spcBef>
                          <a:spcPts val="0"/>
                        </a:spcBef>
                        <a:spcAft>
                          <a:spcPts val="0"/>
                        </a:spcAft>
                        <a:buNone/>
                      </a:pPr>
                      <a:r>
                        <a:rPr lang="en-US" sz="700"/>
                        <a:t>Measurements</a:t>
                      </a: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600" b="0" i="0" u="none" strike="noStrike" cap="none" dirty="0"/>
                        <a:t>Galilee to Jerusalem</a:t>
                      </a:r>
                      <a:endParaRPr sz="600" dirty="0"/>
                    </a:p>
                    <a:p>
                      <a:pPr marL="0" marR="0" lvl="0" indent="0" algn="ctr" rtl="0">
                        <a:lnSpc>
                          <a:spcPct val="100000"/>
                        </a:lnSpc>
                        <a:spcBef>
                          <a:spcPts val="0"/>
                        </a:spcBef>
                        <a:spcAft>
                          <a:spcPts val="0"/>
                        </a:spcAft>
                        <a:buClr>
                          <a:schemeClr val="dk1"/>
                        </a:buClr>
                        <a:buSzPts val="700"/>
                        <a:buFont typeface="Calibri"/>
                        <a:buNone/>
                      </a:pPr>
                      <a:endParaRPr sz="600" b="0" i="0" u="none" strike="noStrike" cap="none" dirty="0"/>
                    </a:p>
                    <a:p>
                      <a:pPr marL="0" marR="0" lvl="0" indent="0" algn="ctr" rtl="0">
                        <a:lnSpc>
                          <a:spcPct val="100000"/>
                        </a:lnSpc>
                        <a:spcBef>
                          <a:spcPts val="0"/>
                        </a:spcBef>
                        <a:spcAft>
                          <a:spcPts val="0"/>
                        </a:spcAft>
                        <a:buClr>
                          <a:schemeClr val="dk1"/>
                        </a:buClr>
                        <a:buSzPts val="700"/>
                        <a:buFont typeface="Calibri"/>
                        <a:buNone/>
                      </a:pPr>
                      <a:r>
                        <a:rPr lang="en-US" sz="600" b="0" i="0" u="none" strike="noStrike" cap="none" dirty="0"/>
                        <a:t>Caritas: </a:t>
                      </a:r>
                      <a:r>
                        <a:rPr lang="en-US" sz="600" b="0" i="0" u="none" strike="noStrike" cap="none" dirty="0">
                          <a:solidFill>
                            <a:schemeClr val="dk1"/>
                          </a:solidFill>
                          <a:latin typeface="Calibri"/>
                          <a:ea typeface="Calibri"/>
                          <a:cs typeface="Calibri"/>
                          <a:sym typeface="Calibri"/>
                        </a:rPr>
                        <a:t>Solidarity and the Common Good </a:t>
                      </a:r>
                      <a:r>
                        <a:rPr lang="en-US" sz="600" b="0" i="0" u="none" strike="noStrike" cap="none" dirty="0">
                          <a:solidFill>
                            <a:schemeClr val="dk1"/>
                          </a:solidFill>
                        </a:rPr>
                        <a:t>&amp; </a:t>
                      </a:r>
                      <a:r>
                        <a:rPr lang="en-US" sz="600" b="0" i="0" u="none" strike="noStrike" cap="none" dirty="0">
                          <a:solidFill>
                            <a:schemeClr val="dk1"/>
                          </a:solidFill>
                          <a:latin typeface="Calibri"/>
                          <a:ea typeface="Calibri"/>
                          <a:cs typeface="Calibri"/>
                          <a:sym typeface="Calibri"/>
                        </a:rPr>
                        <a:t>The dignity of work</a:t>
                      </a:r>
                      <a:endParaRPr sz="600" b="0" i="0" u="none" strike="noStrike" cap="none" dirty="0">
                        <a:solidFill>
                          <a:schemeClr val="dk1"/>
                        </a:solidFill>
                      </a:endParaRPr>
                    </a:p>
                  </a:txBody>
                  <a:tcPr marL="91450" marR="91450" marT="45725" marB="45725"/>
                </a:tc>
                <a:tc>
                  <a:txBody>
                    <a:bodyPr/>
                    <a:lstStyle/>
                    <a:p>
                      <a:pPr marL="0" marR="0" lvl="0" indent="0" algn="ctr" rtl="0">
                        <a:spcBef>
                          <a:spcPts val="0"/>
                        </a:spcBef>
                        <a:spcAft>
                          <a:spcPts val="0"/>
                        </a:spcAft>
                        <a:buNone/>
                      </a:pPr>
                      <a:r>
                        <a:rPr lang="en-US" sz="700"/>
                        <a:t>States of matter</a:t>
                      </a:r>
                      <a:endParaRPr sz="700" b="1"/>
                    </a:p>
                  </a:txBody>
                  <a:tcPr marL="91450" marR="91450" marT="45725" marB="45725"/>
                </a:tc>
                <a:tc>
                  <a:txBody>
                    <a:bodyPr/>
                    <a:lstStyle/>
                    <a:p>
                      <a:pPr marL="0" marR="0" lvl="0" indent="0" algn="ctr" rtl="0">
                        <a:spcBef>
                          <a:spcPts val="0"/>
                        </a:spcBef>
                        <a:spcAft>
                          <a:spcPts val="0"/>
                        </a:spcAft>
                        <a:buNone/>
                      </a:pPr>
                      <a:r>
                        <a:rPr lang="en-US" sz="700"/>
                        <a:t> Vikings</a:t>
                      </a:r>
                      <a:endParaRPr sz="700" b="0"/>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panose="020F0502020204030204"/>
                        <a:buNone/>
                      </a:pPr>
                      <a:r>
                        <a:rPr lang="en-US" sz="700"/>
                        <a:t>Using charcoal create a Viking mood painting </a:t>
                      </a:r>
                      <a:endParaRPr sz="700"/>
                    </a:p>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r>
                        <a:rPr lang="en-US" sz="700"/>
                        <a:t>. </a:t>
                      </a:r>
                      <a:endParaRPr sz="700" b="0"/>
                    </a:p>
                  </a:txBody>
                  <a:tcPr marL="91450" marR="91450" marT="45725" marB="45725"/>
                </a:tc>
                <a:tc>
                  <a:txBody>
                    <a:bodyPr/>
                    <a:lstStyle/>
                    <a:p>
                      <a:pPr algn="ctr"/>
                      <a:r>
                        <a:rPr lang="en-US" sz="800" dirty="0"/>
                        <a:t>Do</a:t>
                      </a:r>
                      <a:r>
                        <a:rPr lang="en-US" sz="800" baseline="0" dirty="0"/>
                        <a:t> you have a pet?</a:t>
                      </a:r>
                      <a:endParaRPr lang="en-GB" sz="800" dirty="0">
                        <a:solidFill>
                          <a:schemeClr val="tx1"/>
                        </a:solidFill>
                      </a:endParaRPr>
                    </a:p>
                  </a:txBody>
                  <a:tcPr/>
                </a:tc>
                <a:tc>
                  <a:txBody>
                    <a:bodyPr/>
                    <a:lstStyle/>
                    <a:p>
                      <a:pPr marL="0" marR="0" lvl="0" indent="0" algn="ctr" rtl="0">
                        <a:spcBef>
                          <a:spcPts val="0"/>
                        </a:spcBef>
                        <a:spcAft>
                          <a:spcPts val="0"/>
                        </a:spcAft>
                        <a:buNone/>
                      </a:pPr>
                      <a:r>
                        <a:rPr lang="en-GB" sz="700" b="0" dirty="0"/>
                        <a:t>Managing Information Online</a:t>
                      </a:r>
                      <a:endParaRPr sz="700" b="0" dirty="0"/>
                    </a:p>
                  </a:txBody>
                  <a:tcPr marL="91450" marR="91450" marT="45725" marB="45725"/>
                </a:tc>
                <a:tc>
                  <a:txBody>
                    <a:bodyPr/>
                    <a:lstStyle/>
                    <a:p>
                      <a:pPr marL="0" marR="0" lvl="0" indent="0" algn="l" rtl="0">
                        <a:spcBef>
                          <a:spcPts val="0"/>
                        </a:spcBef>
                        <a:spcAft>
                          <a:spcPts val="0"/>
                        </a:spcAft>
                        <a:buNone/>
                      </a:pPr>
                      <a:r>
                        <a:rPr lang="en-US" sz="700"/>
                        <a:t>Stop!</a:t>
                      </a:r>
                    </a:p>
                    <a:p>
                      <a:pPr marL="0" marR="0" lvl="0" indent="0" algn="l" rtl="0">
                        <a:spcBef>
                          <a:spcPts val="0"/>
                        </a:spcBef>
                        <a:spcAft>
                          <a:spcPts val="0"/>
                        </a:spcAft>
                        <a:buNone/>
                      </a:pPr>
                      <a:r>
                        <a:rPr lang="en-US" sz="700"/>
                        <a:t>Grime, writing lyrics. Mixed styles.</a:t>
                      </a:r>
                      <a:endParaRPr sz="700" b="0"/>
                    </a:p>
                  </a:txBody>
                  <a:tcPr marL="91450" marR="91450" marT="45725" marB="45725"/>
                </a:tc>
                <a:tc>
                  <a:txBody>
                    <a:bodyPr/>
                    <a:lstStyle/>
                    <a:p>
                      <a:pPr marL="0" marR="0" lvl="0" indent="0" algn="ctr" rtl="0">
                        <a:spcBef>
                          <a:spcPts val="0"/>
                        </a:spcBef>
                        <a:spcAft>
                          <a:spcPts val="0"/>
                        </a:spcAft>
                        <a:buNone/>
                      </a:pPr>
                      <a:r>
                        <a:rPr lang="en-US" sz="700"/>
                        <a:t>Gymnastics</a:t>
                      </a:r>
                      <a:endParaRPr sz="700" b="0"/>
                    </a:p>
                  </a:txBody>
                  <a:tcPr marL="91450" marR="91450" marT="45725" marB="45725"/>
                </a:tc>
                <a:tc>
                  <a:txBody>
                    <a:bodyPr/>
                    <a:lstStyle/>
                    <a:p>
                      <a:pPr marL="0" marR="0" lvl="0" indent="0" algn="ctr" rtl="0">
                        <a:spcBef>
                          <a:spcPts val="0"/>
                        </a:spcBef>
                        <a:spcAft>
                          <a:spcPts val="0"/>
                        </a:spcAft>
                        <a:buNone/>
                      </a:pPr>
                      <a:r>
                        <a:rPr lang="en-US" sz="600" dirty="0"/>
                        <a:t>Feelings and Emotions:</a:t>
                      </a:r>
                      <a:endParaRPr sz="600" dirty="0"/>
                    </a:p>
                    <a:p>
                      <a:pPr marL="0" marR="0" lvl="0" indent="0" algn="ctr" rtl="0">
                        <a:spcBef>
                          <a:spcPts val="0"/>
                        </a:spcBef>
                        <a:spcAft>
                          <a:spcPts val="0"/>
                        </a:spcAft>
                        <a:buNone/>
                      </a:pPr>
                      <a:r>
                        <a:rPr lang="en-US" sz="600" dirty="0"/>
                        <a:t>Assessment - Baseline</a:t>
                      </a:r>
                      <a:endParaRPr sz="600" dirty="0"/>
                    </a:p>
                    <a:p>
                      <a:pPr marL="0" marR="0" lvl="0" indent="0" algn="ctr" rtl="0">
                        <a:spcBef>
                          <a:spcPts val="0"/>
                        </a:spcBef>
                        <a:spcAft>
                          <a:spcPts val="0"/>
                        </a:spcAft>
                        <a:buNone/>
                      </a:pPr>
                      <a:r>
                        <a:rPr lang="en-US" sz="600" dirty="0"/>
                        <a:t>Jealousy</a:t>
                      </a:r>
                      <a:endParaRPr sz="600" dirty="0"/>
                    </a:p>
                    <a:p>
                      <a:pPr marL="0" marR="0" lvl="0" indent="0" algn="ctr" rtl="0">
                        <a:spcBef>
                          <a:spcPts val="0"/>
                        </a:spcBef>
                        <a:spcAft>
                          <a:spcPts val="0"/>
                        </a:spcAft>
                        <a:buNone/>
                      </a:pPr>
                      <a:endParaRPr sz="600" dirty="0"/>
                    </a:p>
                    <a:p>
                      <a:pPr marL="0" marR="0" lvl="0" indent="0" algn="ctr" rtl="0">
                        <a:spcBef>
                          <a:spcPts val="0"/>
                        </a:spcBef>
                        <a:spcAft>
                          <a:spcPts val="0"/>
                        </a:spcAft>
                        <a:buNone/>
                      </a:pPr>
                      <a:r>
                        <a:rPr lang="en-US" sz="600" dirty="0"/>
                        <a:t>Computer Safety:</a:t>
                      </a:r>
                      <a:endParaRPr sz="600" dirty="0"/>
                    </a:p>
                    <a:p>
                      <a:pPr marL="0" marR="0" lvl="0" indent="0" algn="ctr" rtl="0">
                        <a:spcBef>
                          <a:spcPts val="0"/>
                        </a:spcBef>
                        <a:spcAft>
                          <a:spcPts val="0"/>
                        </a:spcAft>
                        <a:buNone/>
                      </a:pPr>
                      <a:r>
                        <a:rPr lang="en-US" sz="600" dirty="0"/>
                        <a:t>Assessment - Baseline</a:t>
                      </a:r>
                      <a:endParaRPr sz="600" dirty="0"/>
                    </a:p>
                    <a:p>
                      <a:pPr marL="0" marR="0" lvl="0" indent="0" algn="ctr" rtl="0">
                        <a:spcBef>
                          <a:spcPts val="0"/>
                        </a:spcBef>
                        <a:spcAft>
                          <a:spcPts val="0"/>
                        </a:spcAft>
                        <a:buNone/>
                      </a:pPr>
                      <a:r>
                        <a:rPr lang="en-US" sz="600" dirty="0"/>
                        <a:t>Online Bullying</a:t>
                      </a:r>
                      <a:endParaRPr sz="600" dirty="0"/>
                    </a:p>
                    <a:p>
                      <a:pPr marL="0" marR="0" lvl="0" indent="0" algn="ctr" rtl="0">
                        <a:spcBef>
                          <a:spcPts val="0"/>
                        </a:spcBef>
                        <a:spcAft>
                          <a:spcPts val="0"/>
                        </a:spcAft>
                        <a:buNone/>
                      </a:pPr>
                      <a:endParaRPr sz="600" dirty="0"/>
                    </a:p>
                  </a:txBody>
                  <a:tcPr marL="91450" marR="91450" marT="45725" marB="45725"/>
                </a:tc>
                <a:extLst>
                  <a:ext uri="{0D108BD9-81ED-4DB2-BD59-A6C34878D82A}">
                    <a16:rowId xmlns:a16="http://schemas.microsoft.com/office/drawing/2014/main" val="10004"/>
                  </a:ext>
                </a:extLst>
              </a:tr>
              <a:tr h="719100">
                <a:tc>
                  <a:txBody>
                    <a:bodyPr/>
                    <a:lstStyle/>
                    <a:p>
                      <a:pPr marL="0" marR="0" lvl="0" indent="0" algn="l" rtl="0">
                        <a:spcBef>
                          <a:spcPts val="0"/>
                        </a:spcBef>
                        <a:spcAft>
                          <a:spcPts val="0"/>
                        </a:spcAft>
                        <a:buNone/>
                      </a:pPr>
                      <a:r>
                        <a:rPr lang="en-US" sz="1400"/>
                        <a:t>Spring 2</a:t>
                      </a:r>
                      <a:endParaRPr sz="140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panose="020F0502020204030204"/>
                        <a:buNone/>
                      </a:pPr>
                      <a:r>
                        <a:rPr lang="en-US" sz="700"/>
                        <a:t>Letter</a:t>
                      </a:r>
                    </a:p>
                    <a:p>
                      <a:pPr marL="0" marR="0" lvl="0" indent="0" algn="ctr" rtl="0">
                        <a:lnSpc>
                          <a:spcPct val="100000"/>
                        </a:lnSpc>
                        <a:spcBef>
                          <a:spcPts val="0"/>
                        </a:spcBef>
                        <a:spcAft>
                          <a:spcPts val="0"/>
                        </a:spcAft>
                        <a:buClr>
                          <a:schemeClr val="dk1"/>
                        </a:buClr>
                        <a:buSzPts val="700"/>
                        <a:buFont typeface="Calibri" panose="020F0502020204030204"/>
                        <a:buNone/>
                      </a:pPr>
                      <a:r>
                        <a:rPr lang="en-US" sz="700"/>
                        <a:t>Narrative</a:t>
                      </a: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panose="020F0502020204030204"/>
                        <a:buNone/>
                      </a:pPr>
                      <a:r>
                        <a:rPr lang="en-US" sz="700"/>
                        <a:t>Geometry </a:t>
                      </a:r>
                      <a:endParaRPr sz="700" b="0" i="1"/>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600" b="0" i="0" u="none" strike="noStrike" cap="none" dirty="0"/>
                        <a:t>Desert to garden</a:t>
                      </a:r>
                      <a:endParaRPr sz="600" dirty="0"/>
                    </a:p>
                    <a:p>
                      <a:pPr marL="0" marR="0" lvl="0" indent="0" algn="ctr" rtl="0">
                        <a:lnSpc>
                          <a:spcPct val="100000"/>
                        </a:lnSpc>
                        <a:spcBef>
                          <a:spcPts val="0"/>
                        </a:spcBef>
                        <a:spcAft>
                          <a:spcPts val="0"/>
                        </a:spcAft>
                        <a:buClr>
                          <a:schemeClr val="dk1"/>
                        </a:buClr>
                        <a:buSzPts val="700"/>
                        <a:buFont typeface="Calibri"/>
                        <a:buNone/>
                      </a:pPr>
                      <a:endParaRPr sz="600" b="0" i="0" u="none" strike="noStrike" cap="none" dirty="0"/>
                    </a:p>
                    <a:p>
                      <a:pPr marL="0" marR="0" lvl="0" indent="0" algn="ctr" rtl="0">
                        <a:lnSpc>
                          <a:spcPct val="100000"/>
                        </a:lnSpc>
                        <a:spcBef>
                          <a:spcPts val="0"/>
                        </a:spcBef>
                        <a:spcAft>
                          <a:spcPts val="0"/>
                        </a:spcAft>
                        <a:buClr>
                          <a:schemeClr val="dk1"/>
                        </a:buClr>
                        <a:buSzPts val="700"/>
                        <a:buFont typeface="Calibri"/>
                        <a:buNone/>
                      </a:pPr>
                      <a:endParaRPr sz="600" b="0" i="0" u="none" strike="noStrike" cap="none" dirty="0"/>
                    </a:p>
                    <a:p>
                      <a:pPr marL="0" marR="0" lvl="0" indent="0" algn="ctr" rtl="0">
                        <a:lnSpc>
                          <a:spcPct val="100000"/>
                        </a:lnSpc>
                        <a:spcBef>
                          <a:spcPts val="0"/>
                        </a:spcBef>
                        <a:spcAft>
                          <a:spcPts val="0"/>
                        </a:spcAft>
                        <a:buClr>
                          <a:schemeClr val="dk1"/>
                        </a:buClr>
                        <a:buSzPts val="700"/>
                        <a:buFont typeface="Calibri"/>
                        <a:buNone/>
                      </a:pPr>
                      <a:r>
                        <a:rPr lang="en-US" sz="600" b="0" i="0" u="none" strike="noStrike" cap="none" dirty="0"/>
                        <a:t>Caritas: </a:t>
                      </a:r>
                      <a:r>
                        <a:rPr lang="en-US" sz="600" b="0" i="0" u="none" strike="noStrike" cap="none" dirty="0">
                          <a:solidFill>
                            <a:schemeClr val="dk1"/>
                          </a:solidFill>
                          <a:latin typeface="Calibri"/>
                          <a:ea typeface="Calibri"/>
                          <a:cs typeface="Calibri"/>
                          <a:sym typeface="Calibri"/>
                        </a:rPr>
                        <a:t>Option for poor and Vulnerable</a:t>
                      </a:r>
                      <a:endParaRPr sz="600" b="0" i="0" u="none" strike="noStrike" cap="none" dirty="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panose="020F0502020204030204"/>
                        <a:buNone/>
                      </a:pPr>
                      <a:r>
                        <a:rPr lang="en-US" sz="700"/>
                        <a:t>Habitats </a:t>
                      </a:r>
                      <a:endParaRPr sz="700" b="1" i="1"/>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r>
                        <a:rPr lang="en-US" sz="700"/>
                        <a:t>Rivers including the water cycle</a:t>
                      </a:r>
                      <a:endParaRPr sz="700" b="1"/>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endParaRPr dirty="0"/>
                    </a:p>
                  </a:txBody>
                  <a:tcPr marL="91450" marR="91450" marT="45725" marB="45725"/>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GB" sz="800" dirty="0"/>
                        <a:t>At the café </a:t>
                      </a:r>
                    </a:p>
                  </a:txBody>
                  <a:tcPr/>
                </a:tc>
                <a:tc>
                  <a:txBody>
                    <a:bodyPr/>
                    <a:lstStyle/>
                    <a:p>
                      <a:pPr marL="0" marR="0" lvl="0" indent="0" algn="ctr" rtl="0">
                        <a:lnSpc>
                          <a:spcPct val="100000"/>
                        </a:lnSpc>
                        <a:spcBef>
                          <a:spcPts val="0"/>
                        </a:spcBef>
                        <a:spcAft>
                          <a:spcPts val="0"/>
                        </a:spcAft>
                        <a:buClr>
                          <a:schemeClr val="dk1"/>
                        </a:buClr>
                        <a:buSzPts val="700"/>
                        <a:buFont typeface="Calibri" panose="020F0502020204030204"/>
                        <a:buNone/>
                      </a:pPr>
                      <a:r>
                        <a:rPr lang="en-US" sz="700" b="0" dirty="0"/>
                        <a:t>Health, Wellbeing and Lifestyle</a:t>
                      </a:r>
                      <a:endParaRPr sz="700" b="0" dirty="0"/>
                    </a:p>
                  </a:txBody>
                  <a:tcPr marL="91450" marR="91450" marT="45725" marB="45725"/>
                </a:tc>
                <a:tc>
                  <a:txBody>
                    <a:bodyPr/>
                    <a:lstStyle/>
                    <a:p>
                      <a:pPr marL="0" marR="0" lvl="0" indent="0" algn="l" rtl="0">
                        <a:lnSpc>
                          <a:spcPct val="100000"/>
                        </a:lnSpc>
                        <a:spcBef>
                          <a:spcPts val="0"/>
                        </a:spcBef>
                        <a:spcAft>
                          <a:spcPts val="0"/>
                        </a:spcAft>
                        <a:buClr>
                          <a:schemeClr val="dk1"/>
                        </a:buClr>
                        <a:buSzPts val="700"/>
                        <a:buFont typeface="Calibri" panose="020F0502020204030204"/>
                        <a:buNone/>
                      </a:pPr>
                      <a:r>
                        <a:rPr lang="en-US" sz="700"/>
                        <a:t>Lean on me.</a:t>
                      </a:r>
                    </a:p>
                    <a:p>
                      <a:pPr marL="0" marR="0" lvl="0" indent="0" algn="l" rtl="0">
                        <a:lnSpc>
                          <a:spcPct val="100000"/>
                        </a:lnSpc>
                        <a:spcBef>
                          <a:spcPts val="0"/>
                        </a:spcBef>
                        <a:spcAft>
                          <a:spcPts val="0"/>
                        </a:spcAft>
                        <a:buClr>
                          <a:schemeClr val="dk1"/>
                        </a:buClr>
                        <a:buSzPts val="700"/>
                        <a:buFont typeface="Calibri" panose="020F0502020204030204"/>
                        <a:buNone/>
                      </a:pPr>
                      <a:r>
                        <a:rPr lang="en-US" sz="700"/>
                        <a:t>Gospel/links to religious music.</a:t>
                      </a:r>
                      <a:endParaRPr sz="700" b="0"/>
                    </a:p>
                  </a:txBody>
                  <a:tcPr marL="91450" marR="91450" marT="45725" marB="45725"/>
                </a:tc>
                <a:tc>
                  <a:txBody>
                    <a:bodyPr/>
                    <a:lstStyle/>
                    <a:p>
                      <a:pPr marL="0" marR="0" lvl="0" indent="0" algn="ctr" rtl="0">
                        <a:spcBef>
                          <a:spcPts val="0"/>
                        </a:spcBef>
                        <a:spcAft>
                          <a:spcPts val="0"/>
                        </a:spcAft>
                        <a:buNone/>
                      </a:pPr>
                      <a:r>
                        <a:rPr lang="en-US" sz="700"/>
                        <a:t>Rounders</a:t>
                      </a: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panose="020F0502020204030204"/>
                        <a:buNone/>
                      </a:pPr>
                      <a:r>
                        <a:rPr lang="en-US" sz="600" dirty="0"/>
                        <a:t>The Working World:</a:t>
                      </a:r>
                      <a:endParaRPr sz="600" dirty="0"/>
                    </a:p>
                    <a:p>
                      <a:pPr marL="0" marR="0" lvl="0" indent="0" algn="ctr" rtl="0">
                        <a:lnSpc>
                          <a:spcPct val="100000"/>
                        </a:lnSpc>
                        <a:spcBef>
                          <a:spcPts val="0"/>
                        </a:spcBef>
                        <a:spcAft>
                          <a:spcPts val="0"/>
                        </a:spcAft>
                        <a:buClr>
                          <a:schemeClr val="dk1"/>
                        </a:buClr>
                        <a:buSzPts val="700"/>
                        <a:buFont typeface="Calibri" panose="020F0502020204030204"/>
                        <a:buNone/>
                      </a:pPr>
                      <a:r>
                        <a:rPr lang="en-US" sz="600" dirty="0"/>
                        <a:t>Assessment - Baseline</a:t>
                      </a:r>
                      <a:endParaRPr sz="600" dirty="0"/>
                    </a:p>
                    <a:p>
                      <a:pPr marL="0" marR="0" lvl="0" indent="0" algn="ctr" rtl="0">
                        <a:lnSpc>
                          <a:spcPct val="100000"/>
                        </a:lnSpc>
                        <a:spcBef>
                          <a:spcPts val="0"/>
                        </a:spcBef>
                        <a:spcAft>
                          <a:spcPts val="0"/>
                        </a:spcAft>
                        <a:buClr>
                          <a:schemeClr val="dk1"/>
                        </a:buClr>
                        <a:buSzPts val="700"/>
                        <a:buFont typeface="Calibri" panose="020F0502020204030204"/>
                        <a:buNone/>
                      </a:pPr>
                      <a:r>
                        <a:rPr lang="en-US" sz="600" dirty="0"/>
                        <a:t>Chores at Home</a:t>
                      </a:r>
                      <a:endParaRPr sz="600" dirty="0"/>
                    </a:p>
                    <a:p>
                      <a:pPr marL="0" marR="0" lvl="0" indent="0" algn="ctr" rtl="0">
                        <a:lnSpc>
                          <a:spcPct val="100000"/>
                        </a:lnSpc>
                        <a:spcBef>
                          <a:spcPts val="0"/>
                        </a:spcBef>
                        <a:spcAft>
                          <a:spcPts val="0"/>
                        </a:spcAft>
                        <a:buClr>
                          <a:schemeClr val="dk1"/>
                        </a:buClr>
                        <a:buSzPts val="700"/>
                        <a:buFont typeface="Calibri" panose="020F0502020204030204"/>
                        <a:buNone/>
                      </a:pPr>
                      <a:endParaRPr sz="600" dirty="0"/>
                    </a:p>
                    <a:p>
                      <a:pPr marL="0" marR="0" lvl="0" indent="0" algn="ctr" rtl="0">
                        <a:lnSpc>
                          <a:spcPct val="100000"/>
                        </a:lnSpc>
                        <a:spcBef>
                          <a:spcPts val="0"/>
                        </a:spcBef>
                        <a:spcAft>
                          <a:spcPts val="0"/>
                        </a:spcAft>
                        <a:buClr>
                          <a:schemeClr val="dk1"/>
                        </a:buClr>
                        <a:buSzPts val="700"/>
                        <a:buFont typeface="Calibri" panose="020F0502020204030204"/>
                        <a:buNone/>
                      </a:pPr>
                      <a:r>
                        <a:rPr lang="en-US" sz="600" dirty="0"/>
                        <a:t>A World Without Judgement:</a:t>
                      </a:r>
                      <a:endParaRPr sz="600" dirty="0"/>
                    </a:p>
                    <a:p>
                      <a:pPr marL="0" marR="0" lvl="0" indent="0" algn="ctr" rtl="0">
                        <a:lnSpc>
                          <a:spcPct val="100000"/>
                        </a:lnSpc>
                        <a:spcBef>
                          <a:spcPts val="0"/>
                        </a:spcBef>
                        <a:spcAft>
                          <a:spcPts val="0"/>
                        </a:spcAft>
                        <a:buClr>
                          <a:schemeClr val="dk1"/>
                        </a:buClr>
                        <a:buSzPts val="700"/>
                        <a:buFont typeface="Calibri" panose="020F0502020204030204"/>
                        <a:buNone/>
                      </a:pPr>
                      <a:endParaRPr sz="600" dirty="0"/>
                    </a:p>
                    <a:p>
                      <a:pPr marL="0" marR="0" lvl="0" indent="0" algn="ctr" rtl="0">
                        <a:lnSpc>
                          <a:spcPct val="100000"/>
                        </a:lnSpc>
                        <a:spcBef>
                          <a:spcPts val="0"/>
                        </a:spcBef>
                        <a:spcAft>
                          <a:spcPts val="0"/>
                        </a:spcAft>
                        <a:buClr>
                          <a:schemeClr val="dk1"/>
                        </a:buClr>
                        <a:buSzPts val="700"/>
                        <a:buFont typeface="Calibri" panose="020F0502020204030204"/>
                        <a:buNone/>
                      </a:pPr>
                      <a:r>
                        <a:rPr lang="en-US" sz="600" dirty="0"/>
                        <a:t>Assessment - Baseline</a:t>
                      </a:r>
                      <a:endParaRPr sz="600" dirty="0"/>
                    </a:p>
                    <a:p>
                      <a:pPr marL="0" marR="0" lvl="0" indent="0" algn="ctr" rtl="0">
                        <a:lnSpc>
                          <a:spcPct val="100000"/>
                        </a:lnSpc>
                        <a:spcBef>
                          <a:spcPts val="0"/>
                        </a:spcBef>
                        <a:spcAft>
                          <a:spcPts val="0"/>
                        </a:spcAft>
                        <a:buClr>
                          <a:schemeClr val="dk1"/>
                        </a:buClr>
                        <a:buSzPts val="700"/>
                        <a:buFont typeface="Calibri" panose="020F0502020204030204"/>
                        <a:buNone/>
                      </a:pPr>
                      <a:r>
                        <a:rPr lang="en-US" sz="600" dirty="0"/>
                        <a:t>Breaking Down Barriers</a:t>
                      </a:r>
                      <a:endParaRPr sz="600" dirty="0"/>
                    </a:p>
                    <a:p>
                      <a:pPr marL="0" marR="0" lvl="0" indent="0" algn="ctr" rtl="0">
                        <a:lnSpc>
                          <a:spcPct val="100000"/>
                        </a:lnSpc>
                        <a:spcBef>
                          <a:spcPts val="0"/>
                        </a:spcBef>
                        <a:spcAft>
                          <a:spcPts val="0"/>
                        </a:spcAft>
                        <a:buClr>
                          <a:schemeClr val="dk1"/>
                        </a:buClr>
                        <a:buSzPts val="700"/>
                        <a:buFont typeface="Calibri" panose="020F0502020204030204"/>
                        <a:buNone/>
                      </a:pPr>
                      <a:endParaRPr sz="600" dirty="0"/>
                    </a:p>
                  </a:txBody>
                  <a:tcPr marL="91450" marR="91450" marT="45725" marB="45725"/>
                </a:tc>
                <a:extLst>
                  <a:ext uri="{0D108BD9-81ED-4DB2-BD59-A6C34878D82A}">
                    <a16:rowId xmlns:a16="http://schemas.microsoft.com/office/drawing/2014/main" val="10005"/>
                  </a:ext>
                </a:extLst>
              </a:tr>
              <a:tr h="798825">
                <a:tc>
                  <a:txBody>
                    <a:bodyPr/>
                    <a:lstStyle/>
                    <a:p>
                      <a:pPr marL="0" marR="0" lvl="0" indent="0" algn="l" rtl="0">
                        <a:lnSpc>
                          <a:spcPct val="100000"/>
                        </a:lnSpc>
                        <a:spcBef>
                          <a:spcPts val="0"/>
                        </a:spcBef>
                        <a:spcAft>
                          <a:spcPts val="0"/>
                        </a:spcAft>
                        <a:buClr>
                          <a:schemeClr val="dk1"/>
                        </a:buClr>
                        <a:buSzPts val="1400"/>
                        <a:buFont typeface="Calibri" panose="020F0502020204030204"/>
                        <a:buNone/>
                      </a:pPr>
                      <a:r>
                        <a:rPr lang="en-US" sz="1400"/>
                        <a:t>Summer 1</a:t>
                      </a:r>
                      <a:endParaRPr sz="1400"/>
                    </a:p>
                  </a:txBody>
                  <a:tcPr marL="91450" marR="91450" marT="45725" marB="45725"/>
                </a:tc>
                <a:tc>
                  <a:txBody>
                    <a:bodyPr/>
                    <a:lstStyle/>
                    <a:p>
                      <a:pPr marL="0" marR="0" lvl="0" indent="0" algn="ctr" rtl="0">
                        <a:spcBef>
                          <a:spcPts val="0"/>
                        </a:spcBef>
                        <a:spcAft>
                          <a:spcPts val="0"/>
                        </a:spcAft>
                        <a:buNone/>
                      </a:pPr>
                      <a:r>
                        <a:rPr lang="en-US" sz="700"/>
                        <a:t>Newspaper Article</a:t>
                      </a:r>
                    </a:p>
                    <a:p>
                      <a:pPr marL="0" marR="0" lvl="0" indent="0" algn="ctr" rtl="0">
                        <a:spcBef>
                          <a:spcPts val="0"/>
                        </a:spcBef>
                        <a:spcAft>
                          <a:spcPts val="0"/>
                        </a:spcAft>
                        <a:buNone/>
                      </a:pPr>
                      <a:r>
                        <a:rPr lang="en-US" sz="700"/>
                        <a:t>Narrative</a:t>
                      </a:r>
                      <a:endParaRPr sz="700" b="0"/>
                    </a:p>
                  </a:txBody>
                  <a:tcPr marL="91450" marR="91450" marT="45725" marB="45725"/>
                </a:tc>
                <a:tc>
                  <a:txBody>
                    <a:bodyPr/>
                    <a:lstStyle/>
                    <a:p>
                      <a:pPr marL="0" marR="0" lvl="0" indent="0" algn="ctr" rtl="0">
                        <a:spcBef>
                          <a:spcPts val="0"/>
                        </a:spcBef>
                        <a:spcAft>
                          <a:spcPts val="0"/>
                        </a:spcAft>
                        <a:buNone/>
                      </a:pPr>
                      <a:r>
                        <a:rPr lang="en-US" sz="700"/>
                        <a:t>Statistics</a:t>
                      </a:r>
                      <a:endParaRPr sz="700" b="0" i="1"/>
                    </a:p>
                  </a:txBody>
                  <a:tcPr marL="91450" marR="91450" marT="45725" marB="45725"/>
                </a:tc>
                <a:tc>
                  <a:txBody>
                    <a:bodyPr/>
                    <a:lstStyle/>
                    <a:p>
                      <a:pPr marL="0" marR="0" lvl="0" indent="0" algn="ctr" rtl="0">
                        <a:lnSpc>
                          <a:spcPct val="100000"/>
                        </a:lnSpc>
                        <a:spcBef>
                          <a:spcPts val="0"/>
                        </a:spcBef>
                        <a:spcAft>
                          <a:spcPts val="0"/>
                        </a:spcAft>
                        <a:buClr>
                          <a:srgbClr val="000000"/>
                        </a:buClr>
                        <a:buSzPts val="700"/>
                        <a:buFont typeface="Arial"/>
                        <a:buNone/>
                      </a:pPr>
                      <a:r>
                        <a:rPr lang="en-US" sz="600" b="0" i="0" u="none" strike="noStrike" cap="none" dirty="0"/>
                        <a:t>To the ends of the Earth </a:t>
                      </a:r>
                    </a:p>
                    <a:p>
                      <a:pPr marL="0" marR="0" lvl="0" indent="0" algn="ctr" rtl="0">
                        <a:lnSpc>
                          <a:spcPct val="100000"/>
                        </a:lnSpc>
                        <a:spcBef>
                          <a:spcPts val="0"/>
                        </a:spcBef>
                        <a:spcAft>
                          <a:spcPts val="0"/>
                        </a:spcAft>
                        <a:buClr>
                          <a:srgbClr val="000000"/>
                        </a:buClr>
                        <a:buSzPts val="700"/>
                        <a:buFont typeface="Arial"/>
                        <a:buNone/>
                      </a:pPr>
                      <a:endParaRPr lang="en-US" sz="600" b="0" i="0" u="none" strike="noStrike" cap="none" dirty="0"/>
                    </a:p>
                    <a:p>
                      <a:pPr marL="0" marR="0" lvl="0" indent="0" algn="ctr" rtl="0">
                        <a:lnSpc>
                          <a:spcPct val="100000"/>
                        </a:lnSpc>
                        <a:spcBef>
                          <a:spcPts val="0"/>
                        </a:spcBef>
                        <a:spcAft>
                          <a:spcPts val="0"/>
                        </a:spcAft>
                        <a:buClr>
                          <a:srgbClr val="000000"/>
                        </a:buClr>
                        <a:buSzPts val="700"/>
                        <a:buFont typeface="Arial"/>
                        <a:buNone/>
                      </a:pPr>
                      <a:r>
                        <a:rPr lang="en-US" sz="600" b="0" i="0" u="none" strike="noStrike" cap="none" dirty="0"/>
                        <a:t>Caritas: </a:t>
                      </a:r>
                      <a:r>
                        <a:rPr lang="en-US" sz="600" b="0" i="0" u="none" strike="noStrike" cap="none" dirty="0">
                          <a:solidFill>
                            <a:schemeClr val="dk1"/>
                          </a:solidFill>
                          <a:latin typeface="Calibri"/>
                          <a:ea typeface="Calibri"/>
                          <a:cs typeface="Calibri"/>
                          <a:sym typeface="Calibri"/>
                        </a:rPr>
                        <a:t>Rights and Responsibilities</a:t>
                      </a:r>
                      <a:endParaRPr sz="600" b="0" i="0" u="none" strike="noStrike" cap="none" dirty="0"/>
                    </a:p>
                  </a:txBody>
                  <a:tcPr marL="91450" marR="91450" marT="45725" marB="45725"/>
                </a:tc>
                <a:tc>
                  <a:txBody>
                    <a:bodyPr/>
                    <a:lstStyle/>
                    <a:p>
                      <a:pPr marL="0" marR="0" lvl="0" indent="0" algn="ctr" rtl="0">
                        <a:spcBef>
                          <a:spcPts val="0"/>
                        </a:spcBef>
                        <a:spcAft>
                          <a:spcPts val="0"/>
                        </a:spcAft>
                        <a:buNone/>
                      </a:pPr>
                      <a:r>
                        <a:rPr lang="en-US" sz="700"/>
                        <a:t>Electricity </a:t>
                      </a:r>
                    </a:p>
                  </a:txBody>
                  <a:tcPr marL="91450" marR="91450" marT="45725" marB="45725"/>
                </a:tc>
                <a:tc>
                  <a:txBody>
                    <a:bodyPr/>
                    <a:lstStyle/>
                    <a:p>
                      <a:pPr marL="0" marR="0" lvl="0" indent="0" algn="ctr" rtl="0">
                        <a:spcBef>
                          <a:spcPts val="0"/>
                        </a:spcBef>
                        <a:spcAft>
                          <a:spcPts val="0"/>
                        </a:spcAft>
                        <a:buNone/>
                      </a:pPr>
                      <a:r>
                        <a:rPr lang="en-US" sz="700"/>
                        <a:t>Egyptians</a:t>
                      </a:r>
                      <a:endParaRPr sz="700" b="1"/>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marL="0" marR="0" lvl="0" indent="0" algn="ctr" rtl="0">
                        <a:spcBef>
                          <a:spcPts val="0"/>
                        </a:spcBef>
                        <a:spcAft>
                          <a:spcPts val="0"/>
                        </a:spcAft>
                        <a:buNone/>
                      </a:pPr>
                      <a:r>
                        <a:rPr lang="en-US" sz="700"/>
                        <a:t>Clay Modelling – Create an Egyptian Vase</a:t>
                      </a:r>
                      <a:endParaRPr sz="700" b="0"/>
                    </a:p>
                  </a:txBody>
                  <a:tcPr marL="91450" marR="91450" marT="45725" marB="45725"/>
                </a:tc>
                <a:tc>
                  <a:txBody>
                    <a:bodyPr/>
                    <a:lstStyle/>
                    <a:p>
                      <a:pPr marL="0" marR="0" lvl="0" indent="0" algn="ctr" rtl="0">
                        <a:spcBef>
                          <a:spcPts val="0"/>
                        </a:spcBef>
                        <a:spcAft>
                          <a:spcPts val="0"/>
                        </a:spcAft>
                        <a:buNone/>
                      </a:pPr>
                      <a:endParaRPr sz="700" b="0"/>
                    </a:p>
                  </a:txBody>
                  <a:tcPr marL="91450" marR="91450" marT="45725" marB="45725"/>
                </a:tc>
                <a:tc>
                  <a:txBody>
                    <a:bodyPr/>
                    <a:lstStyle/>
                    <a:p>
                      <a:pPr algn="ctr"/>
                      <a:r>
                        <a:rPr lang="en-GB" sz="800" dirty="0"/>
                        <a:t>The classroom</a:t>
                      </a:r>
                    </a:p>
                  </a:txBody>
                  <a:tcPr/>
                </a:tc>
                <a:tc>
                  <a:txBody>
                    <a:bodyPr/>
                    <a:lstStyle/>
                    <a:p>
                      <a:pPr marL="0" marR="0" lvl="0" indent="0" algn="ctr" rtl="0">
                        <a:spcBef>
                          <a:spcPts val="0"/>
                        </a:spcBef>
                        <a:spcAft>
                          <a:spcPts val="0"/>
                        </a:spcAft>
                        <a:buNone/>
                      </a:pPr>
                      <a:r>
                        <a:rPr lang="en-GB" sz="700" b="0" dirty="0"/>
                        <a:t>Privacy and Security</a:t>
                      </a:r>
                      <a:endParaRPr sz="700" b="0" dirty="0"/>
                    </a:p>
                  </a:txBody>
                  <a:tcPr marL="91450" marR="91450" marT="45725" marB="45725"/>
                </a:tc>
                <a:tc>
                  <a:txBody>
                    <a:bodyPr/>
                    <a:lstStyle/>
                    <a:p>
                      <a:pPr marL="0" marR="0" lvl="0" indent="0" algn="l" rtl="0">
                        <a:spcBef>
                          <a:spcPts val="0"/>
                        </a:spcBef>
                        <a:spcAft>
                          <a:spcPts val="0"/>
                        </a:spcAft>
                        <a:buNone/>
                      </a:pPr>
                      <a:r>
                        <a:rPr lang="en-US" sz="700"/>
                        <a:t>Blackbird.</a:t>
                      </a:r>
                    </a:p>
                    <a:p>
                      <a:pPr marL="0" marR="0" lvl="0" indent="0" algn="l" rtl="0">
                        <a:spcBef>
                          <a:spcPts val="0"/>
                        </a:spcBef>
                        <a:spcAft>
                          <a:spcPts val="0"/>
                        </a:spcAft>
                        <a:buNone/>
                      </a:pPr>
                      <a:r>
                        <a:rPr lang="en-US" sz="700" u="none" strike="noStrike">
                          <a:sym typeface="Calibri" panose="020F0502020204030204"/>
                        </a:rPr>
                        <a:t>The Beatles and the development of pop music</a:t>
                      </a:r>
                    </a:p>
                    <a:p>
                      <a:pPr marL="0" marR="0" lvl="0" indent="0" algn="l" rtl="0">
                        <a:spcBef>
                          <a:spcPts val="0"/>
                        </a:spcBef>
                        <a:spcAft>
                          <a:spcPts val="0"/>
                        </a:spcAft>
                        <a:buNone/>
                      </a:pPr>
                      <a:r>
                        <a:rPr lang="en-US" sz="700" u="none" strike="noStrike">
                          <a:sym typeface="Calibri" panose="020F0502020204030204"/>
                        </a:rPr>
                        <a:t>The Civil Rights Movement.</a:t>
                      </a:r>
                    </a:p>
                    <a:p>
                      <a:pPr marL="0" marR="0" lvl="0" indent="0" algn="l" rtl="0">
                        <a:spcBef>
                          <a:spcPts val="0"/>
                        </a:spcBef>
                        <a:spcAft>
                          <a:spcPts val="0"/>
                        </a:spcAft>
                        <a:buNone/>
                      </a:pPr>
                      <a:r>
                        <a:rPr lang="en-US" sz="700" u="none" strike="noStrike">
                          <a:sym typeface="Calibri" panose="020F0502020204030204"/>
                        </a:rPr>
                        <a:t>The Beatles songs.</a:t>
                      </a:r>
                      <a:endParaRPr sz="700" b="0"/>
                    </a:p>
                  </a:txBody>
                  <a:tcPr marL="91450" marR="91450" marT="45725" marB="45725"/>
                </a:tc>
                <a:tc>
                  <a:txBody>
                    <a:bodyPr/>
                    <a:lstStyle/>
                    <a:p>
                      <a:pPr marL="0" marR="0" lvl="0" indent="0" algn="ctr" rtl="0">
                        <a:spcBef>
                          <a:spcPts val="0"/>
                        </a:spcBef>
                        <a:spcAft>
                          <a:spcPts val="0"/>
                        </a:spcAft>
                        <a:buNone/>
                      </a:pPr>
                      <a:r>
                        <a:rPr lang="en-US" sz="700"/>
                        <a:t>Athletics</a:t>
                      </a:r>
                      <a:endParaRPr sz="700" b="0"/>
                    </a:p>
                  </a:txBody>
                  <a:tcPr marL="91450" marR="91450" marT="45725" marB="45725"/>
                </a:tc>
                <a:tc>
                  <a:txBody>
                    <a:bodyPr/>
                    <a:lstStyle/>
                    <a:p>
                      <a:pPr marL="0" marR="0" lvl="0" indent="0" algn="ctr" rtl="0">
                        <a:spcBef>
                          <a:spcPts val="0"/>
                        </a:spcBef>
                        <a:spcAft>
                          <a:spcPts val="0"/>
                        </a:spcAft>
                        <a:buNone/>
                      </a:pPr>
                      <a:r>
                        <a:rPr lang="en-US" sz="600" dirty="0"/>
                        <a:t>Relationships and Sex Education</a:t>
                      </a:r>
                      <a:endParaRPr sz="600" dirty="0"/>
                    </a:p>
                    <a:p>
                      <a:pPr marL="0" marR="0" lvl="0" indent="0" algn="ctr" rtl="0">
                        <a:spcBef>
                          <a:spcPts val="0"/>
                        </a:spcBef>
                        <a:spcAft>
                          <a:spcPts val="0"/>
                        </a:spcAft>
                        <a:buNone/>
                      </a:pPr>
                      <a:endParaRPr sz="600" dirty="0"/>
                    </a:p>
                  </a:txBody>
                  <a:tcPr marL="91450" marR="91450" marT="45725" marB="45725"/>
                </a:tc>
                <a:extLst>
                  <a:ext uri="{0D108BD9-81ED-4DB2-BD59-A6C34878D82A}">
                    <a16:rowId xmlns:a16="http://schemas.microsoft.com/office/drawing/2014/main" val="10006"/>
                  </a:ext>
                </a:extLst>
              </a:tr>
              <a:tr h="574950">
                <a:tc>
                  <a:txBody>
                    <a:bodyPr/>
                    <a:lstStyle/>
                    <a:p>
                      <a:pPr marL="0" marR="0" lvl="0" indent="0" algn="l" rtl="0">
                        <a:spcBef>
                          <a:spcPts val="0"/>
                        </a:spcBef>
                        <a:spcAft>
                          <a:spcPts val="0"/>
                        </a:spcAft>
                        <a:buNone/>
                      </a:pPr>
                      <a:r>
                        <a:rPr lang="en-US" sz="1400"/>
                        <a:t>Summer 2</a:t>
                      </a:r>
                      <a:endParaRPr sz="1400"/>
                    </a:p>
                  </a:txBody>
                  <a:tcPr marL="91450" marR="91450" marT="45725" marB="45725"/>
                </a:tc>
                <a:tc>
                  <a:txBody>
                    <a:bodyPr/>
                    <a:lstStyle/>
                    <a:p>
                      <a:pPr marL="0" marR="0" lvl="0" indent="0" algn="ctr" rtl="0">
                        <a:spcBef>
                          <a:spcPts val="0"/>
                        </a:spcBef>
                        <a:spcAft>
                          <a:spcPts val="0"/>
                        </a:spcAft>
                        <a:buNone/>
                      </a:pPr>
                      <a:r>
                        <a:rPr lang="en-US" sz="700"/>
                        <a:t>Biography</a:t>
                      </a:r>
                    </a:p>
                    <a:p>
                      <a:pPr marL="0" marR="0" lvl="0" indent="0" algn="ctr" rtl="0">
                        <a:spcBef>
                          <a:spcPts val="0"/>
                        </a:spcBef>
                        <a:spcAft>
                          <a:spcPts val="0"/>
                        </a:spcAft>
                        <a:buNone/>
                      </a:pPr>
                      <a:r>
                        <a:rPr lang="en-US" sz="700"/>
                        <a:t>Letter</a:t>
                      </a:r>
                      <a:endParaRPr sz="700" b="0"/>
                    </a:p>
                  </a:txBody>
                  <a:tcPr marL="91450" marR="91450" marT="45725" marB="45725"/>
                </a:tc>
                <a:tc>
                  <a:txBody>
                    <a:bodyPr/>
                    <a:lstStyle/>
                    <a:p>
                      <a:pPr marL="0" marR="0" lvl="0" indent="0" algn="ctr" rtl="0">
                        <a:spcBef>
                          <a:spcPts val="0"/>
                        </a:spcBef>
                        <a:spcAft>
                          <a:spcPts val="0"/>
                        </a:spcAft>
                        <a:buNone/>
                      </a:pPr>
                      <a:r>
                        <a:rPr lang="en-US" sz="700"/>
                        <a:t>Gaps / Investigations</a:t>
                      </a: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a:buNone/>
                      </a:pPr>
                      <a:r>
                        <a:rPr lang="en-US" sz="600" b="0" i="0" u="none" strike="noStrike" cap="none" dirty="0"/>
                        <a:t>Dialogue and Encounter</a:t>
                      </a:r>
                      <a:endParaRPr sz="600" b="0" i="0" u="none" strike="noStrike" cap="none" dirty="0"/>
                    </a:p>
                    <a:p>
                      <a:pPr marL="0" marR="0" lvl="0" indent="0" algn="ctr" rtl="0">
                        <a:lnSpc>
                          <a:spcPct val="100000"/>
                        </a:lnSpc>
                        <a:spcBef>
                          <a:spcPts val="0"/>
                        </a:spcBef>
                        <a:spcAft>
                          <a:spcPts val="0"/>
                        </a:spcAft>
                        <a:buClr>
                          <a:srgbClr val="000000"/>
                        </a:buClr>
                        <a:buSzPts val="700"/>
                        <a:buFont typeface="Arial"/>
                        <a:buNone/>
                      </a:pPr>
                      <a:endParaRPr sz="600" b="0" i="0" u="none" strike="noStrike" cap="none" dirty="0"/>
                    </a:p>
                    <a:p>
                      <a:pPr marL="0" marR="0" lvl="0" indent="0" algn="ctr" rtl="0">
                        <a:lnSpc>
                          <a:spcPct val="100000"/>
                        </a:lnSpc>
                        <a:spcBef>
                          <a:spcPts val="0"/>
                        </a:spcBef>
                        <a:spcAft>
                          <a:spcPts val="0"/>
                        </a:spcAft>
                        <a:buClr>
                          <a:srgbClr val="000000"/>
                        </a:buClr>
                        <a:buSzPts val="700"/>
                        <a:buFont typeface="Arial"/>
                        <a:buNone/>
                      </a:pPr>
                      <a:r>
                        <a:rPr lang="en-US" sz="600" b="0" i="0" u="none" strike="noStrike" cap="none" dirty="0"/>
                        <a:t>Caritas: </a:t>
                      </a:r>
                      <a:r>
                        <a:rPr lang="en-US" sz="600" b="0" i="0" u="none" strike="noStrike" cap="none" dirty="0">
                          <a:solidFill>
                            <a:schemeClr val="dk1"/>
                          </a:solidFill>
                          <a:latin typeface="Calibri"/>
                          <a:ea typeface="Calibri"/>
                          <a:cs typeface="Calibri"/>
                          <a:sym typeface="Calibri"/>
                        </a:rPr>
                        <a:t>Stewardship</a:t>
                      </a:r>
                      <a:endParaRPr sz="600" u="none" strike="noStrike" cap="none" dirty="0"/>
                    </a:p>
                  </a:txBody>
                  <a:tcPr marL="91450" marR="91450" marT="45725" marB="45725"/>
                </a:tc>
                <a:tc>
                  <a:txBody>
                    <a:bodyPr/>
                    <a:lstStyle/>
                    <a:p>
                      <a:pPr marL="0" marR="0" lvl="0" indent="0" algn="ctr" rtl="0">
                        <a:spcBef>
                          <a:spcPts val="0"/>
                        </a:spcBef>
                        <a:spcAft>
                          <a:spcPts val="0"/>
                        </a:spcAft>
                        <a:buNone/>
                      </a:pPr>
                      <a:endParaRPr sz="700" b="1"/>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panose="020F0502020204030204"/>
                        <a:buNone/>
                      </a:pPr>
                      <a:endParaRPr sz="700" b="0" i="1"/>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panose="020F0502020204030204"/>
                        <a:buNone/>
                      </a:pPr>
                      <a:r>
                        <a:rPr lang="en-US" sz="700"/>
                        <a:t>Mountains </a:t>
                      </a:r>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panose="020F0502020204030204"/>
                        <a:buNone/>
                      </a:pPr>
                      <a:r>
                        <a:rPr lang="en-US" sz="700"/>
                        <a:t>Oil Pastel observational drawing – Peak District (Peter Hill)</a:t>
                      </a:r>
                      <a:endParaRPr sz="700"/>
                    </a:p>
                    <a:p>
                      <a:pPr marL="0" marR="0" lvl="0" indent="0" algn="ctr" rtl="0">
                        <a:lnSpc>
                          <a:spcPct val="100000"/>
                        </a:lnSpc>
                        <a:spcBef>
                          <a:spcPts val="0"/>
                        </a:spcBef>
                        <a:spcAft>
                          <a:spcPts val="0"/>
                        </a:spcAft>
                        <a:buClr>
                          <a:schemeClr val="dk1"/>
                        </a:buClr>
                        <a:buSzPts val="700"/>
                        <a:buFont typeface="Calibri" panose="020F0502020204030204"/>
                        <a:buNone/>
                      </a:pP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panose="020F0502020204030204"/>
                        <a:buNone/>
                      </a:pPr>
                      <a:endParaRPr sz="700" b="0"/>
                    </a:p>
                  </a:txBody>
                  <a:tcPr marL="91450" marR="91450" marT="45725" marB="45725"/>
                </a:tc>
                <a:tc>
                  <a:txBody>
                    <a:bodyPr/>
                    <a:lstStyle/>
                    <a:p>
                      <a:pPr algn="ctr"/>
                      <a:r>
                        <a:rPr lang="en-GB" sz="800" dirty="0"/>
                        <a:t>Goldilocks</a:t>
                      </a:r>
                    </a:p>
                  </a:txBody>
                  <a:tcPr/>
                </a:tc>
                <a:tc>
                  <a:txBody>
                    <a:bodyPr/>
                    <a:lstStyle/>
                    <a:p>
                      <a:pPr marL="0" marR="0" lvl="0" indent="0" algn="ctr" rtl="0">
                        <a:spcBef>
                          <a:spcPts val="0"/>
                        </a:spcBef>
                        <a:spcAft>
                          <a:spcPts val="0"/>
                        </a:spcAft>
                        <a:buNone/>
                      </a:pPr>
                      <a:r>
                        <a:rPr lang="en-GB" sz="700" b="0" dirty="0"/>
                        <a:t>Copyright and Ownership</a:t>
                      </a:r>
                      <a:endParaRPr sz="700" b="0" dirty="0"/>
                    </a:p>
                  </a:txBody>
                  <a:tcPr marL="91450" marR="91450" marT="45725" marB="45725"/>
                </a:tc>
                <a:tc>
                  <a:txBody>
                    <a:bodyPr/>
                    <a:lstStyle/>
                    <a:p>
                      <a:pPr marL="0" marR="0" lvl="0" indent="0" algn="l" rtl="0">
                        <a:spcBef>
                          <a:spcPts val="0"/>
                        </a:spcBef>
                        <a:spcAft>
                          <a:spcPts val="0"/>
                        </a:spcAft>
                        <a:buNone/>
                      </a:pPr>
                      <a:r>
                        <a:rPr lang="en-US" sz="700" u="none" strike="noStrike">
                          <a:sym typeface="Calibri" panose="020F0502020204030204"/>
                        </a:rPr>
                        <a:t>Reflect, rewind and replay. Revision and deciding what to perform. Listen to</a:t>
                      </a:r>
                    </a:p>
                    <a:p>
                      <a:pPr marL="0" marR="0" lvl="0" indent="0" algn="l" rtl="0">
                        <a:spcBef>
                          <a:spcPts val="0"/>
                        </a:spcBef>
                        <a:spcAft>
                          <a:spcPts val="0"/>
                        </a:spcAft>
                        <a:buNone/>
                      </a:pPr>
                      <a:r>
                        <a:rPr lang="en-US" sz="700" u="none" strike="noStrike">
                          <a:sym typeface="Calibri" panose="020F0502020204030204"/>
                        </a:rPr>
                        <a:t>Western Classical Music. The language of music.</a:t>
                      </a:r>
                      <a:endParaRPr sz="700" b="0"/>
                    </a:p>
                  </a:txBody>
                  <a:tcPr marL="91450" marR="91450" marT="45725" marB="45725"/>
                </a:tc>
                <a:tc>
                  <a:txBody>
                    <a:bodyPr/>
                    <a:lstStyle/>
                    <a:p>
                      <a:pPr marL="0" marR="0" lvl="0" indent="0" algn="ctr" rtl="0">
                        <a:lnSpc>
                          <a:spcPct val="100000"/>
                        </a:lnSpc>
                        <a:spcBef>
                          <a:spcPts val="0"/>
                        </a:spcBef>
                        <a:spcAft>
                          <a:spcPts val="0"/>
                        </a:spcAft>
                        <a:buClr>
                          <a:schemeClr val="dk1"/>
                        </a:buClr>
                        <a:buSzPts val="700"/>
                        <a:buFont typeface="Calibri" panose="020F0502020204030204"/>
                        <a:buNone/>
                      </a:pPr>
                      <a:r>
                        <a:rPr lang="en-US" sz="700"/>
                        <a:t>Golf</a:t>
                      </a:r>
                      <a:endParaRPr sz="700" b="0"/>
                    </a:p>
                  </a:txBody>
                  <a:tcPr marL="91450" marR="91450" marT="45725" marB="45725"/>
                </a:tc>
                <a:tc>
                  <a:txBody>
                    <a:bodyPr/>
                    <a:lstStyle/>
                    <a:p>
                      <a:pPr marL="0" lvl="0" indent="0" algn="ctr" rtl="0">
                        <a:spcBef>
                          <a:spcPts val="0"/>
                        </a:spcBef>
                        <a:spcAft>
                          <a:spcPts val="0"/>
                        </a:spcAft>
                        <a:buClr>
                          <a:schemeClr val="dk1"/>
                        </a:buClr>
                        <a:buFont typeface="Arial" panose="020B0604020202020204"/>
                        <a:buNone/>
                      </a:pPr>
                      <a:r>
                        <a:rPr lang="en-US" sz="600" dirty="0"/>
                        <a:t>Relationships and Sex Education</a:t>
                      </a:r>
                      <a:endParaRPr sz="600" dirty="0"/>
                    </a:p>
                    <a:p>
                      <a:pPr marL="0" marR="0" lvl="0" indent="0" algn="ctr" rtl="0">
                        <a:lnSpc>
                          <a:spcPct val="100000"/>
                        </a:lnSpc>
                        <a:spcBef>
                          <a:spcPts val="0"/>
                        </a:spcBef>
                        <a:spcAft>
                          <a:spcPts val="0"/>
                        </a:spcAft>
                        <a:buClr>
                          <a:schemeClr val="dk1"/>
                        </a:buClr>
                        <a:buSzPts val="700"/>
                        <a:buFont typeface="Calibri" panose="020F0502020204030204"/>
                        <a:buNone/>
                      </a:pPr>
                      <a:endParaRPr sz="600" dirty="0"/>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626</TotalTime>
  <Words>1305</Words>
  <Application>Microsoft Office PowerPoint</Application>
  <PresentationFormat>Widescreen</PresentationFormat>
  <Paragraphs>220</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Letter-join Plus 1</vt:lpstr>
      <vt:lpstr>Raleway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Colette Howe</dc:creator>
  <cp:lastModifiedBy>Taylor O'Hara</cp:lastModifiedBy>
  <cp:revision>29</cp:revision>
  <cp:lastPrinted>2024-09-04T11:52:58Z</cp:lastPrinted>
  <dcterms:created xsi:type="dcterms:W3CDTF">2022-07-20T09:58:00Z</dcterms:created>
  <dcterms:modified xsi:type="dcterms:W3CDTF">2025-09-03T14:47:43Z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900CCC346C744711A3743031A14693D5</vt:lpwstr>
  </property>
  <property fmtid="{D5CDD505-2E9C-101B-9397-08002B2CF9AE}" pid="3" name="KSOProductBuildVer">
    <vt:lpwstr>2057-11.2.0.11537</vt:lpwstr>
  </property>
</Properties>
</file>