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2"/>
    <p:sldId id="266" r:id="rId3"/>
    <p:sldId id="258" r:id="rId4"/>
    <p:sldId id="257" r:id="rId5"/>
    <p:sldId id="259" r:id="rId6"/>
    <p:sldId id="260" r:id="rId7"/>
    <p:sldId id="261" r:id="rId8"/>
    <p:sldId id="262" r:id="rId9"/>
    <p:sldId id="267" r:id="rId10"/>
    <p:sldId id="264" r:id="rId11"/>
    <p:sldId id="265" r:id="rId1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1" d="100"/>
          <a:sy n="71"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3BF0D23-B351-465C-BDF3-DED18E6163C5}" type="datetimeFigureOut">
              <a:rPr lang="en-GB" smtClean="0"/>
              <a:t>08/09/2026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9CA2BB8-1325-4E00-A07A-A052AA947B87}"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4:notes"/>
          <p:cNvSpPr txBox="1">
            <a:spLocks noGrp="1"/>
          </p:cNvSpPr>
          <p:nvPr>
            <p:ph type="body" idx="1"/>
          </p:nvPr>
        </p:nvSpPr>
        <p:spPr>
          <a:xfrm>
            <a:off x="673771" y="5118695"/>
            <a:ext cx="5390290" cy="484930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4:notes"/>
          <p:cNvSpPr>
            <a:spLocks noGrp="1" noRot="1" noChangeAspect="1"/>
          </p:cNvSpPr>
          <p:nvPr>
            <p:ph type="sldImg" idx="2"/>
          </p:nvPr>
        </p:nvSpPr>
        <p:spPr>
          <a:xfrm>
            <a:off x="-222250" y="808038"/>
            <a:ext cx="7183438" cy="40417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77A55B0-D87D-448E-B650-874B4F042318}"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77A55B0-D87D-448E-B650-874B4F042318}"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77A55B0-D87D-448E-B650-874B4F042318}"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77A55B0-D87D-448E-B650-874B4F042318}"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7A55B0-D87D-448E-B650-874B4F042318}"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77A55B0-D87D-448E-B650-874B4F042318}"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77A55B0-D87D-448E-B650-874B4F042318}" type="datetimeFigureOut">
              <a:rPr lang="en-GB" smtClean="0"/>
              <a:t>08/09/2026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77A55B0-D87D-448E-B650-874B4F042318}" type="datetimeFigureOut">
              <a:rPr lang="en-GB" smtClean="0"/>
              <a:t>08/09/2026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7A55B0-D87D-448E-B650-874B4F042318}" type="datetimeFigureOut">
              <a:rPr lang="en-GB" smtClean="0"/>
              <a:t>08/09/2026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77A55B0-D87D-448E-B650-874B4F042318}"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77A55B0-D87D-448E-B650-874B4F042318}"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7A55B0-D87D-448E-B650-874B4F042318}" type="datetimeFigureOut">
              <a:rPr lang="en-GB" smtClean="0"/>
              <a:t>08/09/2026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103D23-8DB6-421A-B744-797AD3F6F2CA}"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822361" y="179901"/>
            <a:ext cx="4786062" cy="2393031"/>
          </a:xfrm>
          <a:prstGeom prst="rect">
            <a:avLst/>
          </a:prstGeom>
        </p:spPr>
      </p:pic>
      <p:sp>
        <p:nvSpPr>
          <p:cNvPr id="11" name="TextBox 10"/>
          <p:cNvSpPr txBox="1"/>
          <p:nvPr/>
        </p:nvSpPr>
        <p:spPr>
          <a:xfrm>
            <a:off x="607351" y="3138921"/>
            <a:ext cx="11216081" cy="3108543"/>
          </a:xfrm>
          <a:prstGeom prst="rect">
            <a:avLst/>
          </a:prstGeom>
          <a:noFill/>
        </p:spPr>
        <p:txBody>
          <a:bodyPr wrap="square" rtlCol="0">
            <a:spAutoFit/>
          </a:bodyPr>
          <a:lstStyle/>
          <a:p>
            <a:r>
              <a:rPr lang="en-GB" sz="2800" dirty="0">
                <a:solidFill>
                  <a:srgbClr val="0070C0"/>
                </a:solidFill>
                <a:latin typeface="Letter-join Plus 1" panose="02000505000000020003" pitchFamily="50" charset="0"/>
              </a:rPr>
              <a:t>Staff in Year 4 are Miss O’Hara, Miss Prickett, Mrs Hattersley, Miss Evans and Miss Elliott.</a:t>
            </a:r>
          </a:p>
          <a:p>
            <a:endParaRPr lang="en-GB" sz="2800" dirty="0">
              <a:solidFill>
                <a:srgbClr val="0070C0"/>
              </a:solidFill>
              <a:latin typeface="Letter-join Plus 1" panose="02000505000000020003" pitchFamily="50" charset="0"/>
            </a:endParaRP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We are very much looking forward to working with and getting to know your children this year.</a:t>
            </a:r>
          </a:p>
          <a:p>
            <a:endParaRPr lang="en-GB" sz="2800" dirty="0">
              <a:solidFill>
                <a:srgbClr val="0070C0"/>
              </a:solidFill>
              <a:latin typeface="Letter-join Plus 1" panose="02000505000000020003" pitchFamily="50"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86561" y="436228"/>
            <a:ext cx="11230822" cy="7201972"/>
          </a:xfrm>
          <a:prstGeom prst="rect">
            <a:avLst/>
          </a:prstGeom>
          <a:noFill/>
        </p:spPr>
        <p:txBody>
          <a:bodyPr wrap="square" rtlCol="0">
            <a:spAutoFit/>
          </a:bodyPr>
          <a:lstStyle/>
          <a:p>
            <a:r>
              <a:rPr lang="en-GB" sz="2400" dirty="0">
                <a:solidFill>
                  <a:srgbClr val="0070C0"/>
                </a:solidFill>
                <a:latin typeface="Letter-join Plus 1" panose="02000505000000020003" pitchFamily="50" charset="0"/>
              </a:rPr>
              <a:t>We are working hard to build children’s resilience in school.  We want them to try their best and attempt their work before asking for help.</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Children need to know that it is okay to make mistakes and that every mistake is a learning opportunity.</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We encourage collaborative learning with ‘partners’ in class. They will be sat on tables of 4 and will need to work together as a team on certain tasks.</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Children are encouraged to use 4 Before Me:</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Brain</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Book</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Board</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Buddy </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 </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endParaRPr lang="en-GB" dirty="0"/>
          </a:p>
        </p:txBody>
      </p:sp>
      <p:pic>
        <p:nvPicPr>
          <p:cNvPr id="2" name="Picture 1"/>
          <p:cNvPicPr>
            <a:picLocks noChangeAspect="1"/>
          </p:cNvPicPr>
          <p:nvPr/>
        </p:nvPicPr>
        <p:blipFill>
          <a:blip r:embed="rId2"/>
          <a:stretch>
            <a:fillRect/>
          </a:stretch>
        </p:blipFill>
        <p:spPr>
          <a:xfrm>
            <a:off x="7498081" y="3459357"/>
            <a:ext cx="2256336" cy="318691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0529" y="1461841"/>
            <a:ext cx="10981189" cy="4247317"/>
          </a:xfrm>
          <a:prstGeom prst="rect">
            <a:avLst/>
          </a:prstGeom>
          <a:noFill/>
        </p:spPr>
        <p:txBody>
          <a:bodyPr wrap="square" rtlCol="0">
            <a:spAutoFit/>
          </a:bodyPr>
          <a:lstStyle/>
          <a:p>
            <a:r>
              <a:rPr lang="en-GB" sz="3600" dirty="0">
                <a:solidFill>
                  <a:srgbClr val="0070C0"/>
                </a:solidFill>
                <a:latin typeface="Letter-join Plus 1" panose="02000505000000020003" pitchFamily="50" charset="0"/>
              </a:rPr>
              <a:t>Working together with you and your child, I know that we will have a great year!</a:t>
            </a:r>
          </a:p>
          <a:p>
            <a:endParaRPr lang="en-GB" sz="3600" dirty="0">
              <a:solidFill>
                <a:srgbClr val="0070C0"/>
              </a:solidFill>
              <a:latin typeface="Letter-join Plus 1" panose="02000505000000020003" pitchFamily="50" charset="0"/>
            </a:endParaRPr>
          </a:p>
          <a:p>
            <a:endParaRPr lang="en-GB" sz="3600" dirty="0">
              <a:solidFill>
                <a:srgbClr val="0070C0"/>
              </a:solidFill>
              <a:latin typeface="Letter-join Plus 1" panose="02000505000000020003" pitchFamily="50" charset="0"/>
            </a:endParaRPr>
          </a:p>
          <a:p>
            <a:r>
              <a:rPr lang="en-GB" sz="3600" dirty="0">
                <a:solidFill>
                  <a:srgbClr val="0070C0"/>
                </a:solidFill>
                <a:latin typeface="Letter-join Plus 1" panose="02000505000000020003" pitchFamily="50" charset="0"/>
              </a:rPr>
              <a:t>Do you have any questions about routines, expectations or the curriculum in Year 4?</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endParaRPr lang="en-GB"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67988" y="385894"/>
            <a:ext cx="2790535" cy="2692866"/>
          </a:xfrm>
          <a:prstGeom prst="rect">
            <a:avLst/>
          </a:prstGeom>
        </p:spPr>
      </p:pic>
      <p:sp>
        <p:nvSpPr>
          <p:cNvPr id="3" name="Rectangle 2"/>
          <p:cNvSpPr/>
          <p:nvPr/>
        </p:nvSpPr>
        <p:spPr>
          <a:xfrm>
            <a:off x="1079422" y="3328575"/>
            <a:ext cx="9840287" cy="1938992"/>
          </a:xfrm>
          <a:prstGeom prst="rect">
            <a:avLst/>
          </a:prstGeom>
        </p:spPr>
        <p:txBody>
          <a:bodyPr wrap="square">
            <a:spAutoFit/>
          </a:bodyPr>
          <a:lstStyle/>
          <a:p>
            <a:pPr algn="ctr"/>
            <a:r>
              <a:rPr lang="en-GB" sz="4000" b="0" i="0" dirty="0">
                <a:solidFill>
                  <a:srgbClr val="462873"/>
                </a:solidFill>
                <a:effectLst/>
                <a:latin typeface="Raleway"/>
              </a:rPr>
              <a:t>'Guided by Jesus Christ, our teacher, we journey together, learning to dream, believe and achieve'</a:t>
            </a:r>
          </a:p>
        </p:txBody>
      </p:sp>
      <p:sp>
        <p:nvSpPr>
          <p:cNvPr id="4" name="TextBox 3"/>
          <p:cNvSpPr txBox="1"/>
          <p:nvPr/>
        </p:nvSpPr>
        <p:spPr>
          <a:xfrm>
            <a:off x="4607473" y="1732327"/>
            <a:ext cx="5847127" cy="523220"/>
          </a:xfrm>
          <a:prstGeom prst="rect">
            <a:avLst/>
          </a:prstGeom>
          <a:noFill/>
        </p:spPr>
        <p:txBody>
          <a:bodyPr wrap="square" rtlCol="0">
            <a:spAutoFit/>
          </a:bodyPr>
          <a:lstStyle/>
          <a:p>
            <a:r>
              <a:rPr lang="en-GB" sz="2400" dirty="0">
                <a:latin typeface="Letter-join Plus 1" panose="02000505000000020003" pitchFamily="50" charset="0"/>
              </a:rPr>
              <a:t>Our school Mission Statement</a:t>
            </a:r>
            <a:r>
              <a:rPr lang="en-GB" sz="2800" dirty="0">
                <a:latin typeface="Letter-join Plus 1" panose="02000505000000020003" pitchFamily="50" charset="0"/>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8172" y="419450"/>
            <a:ext cx="10930856" cy="4031873"/>
          </a:xfrm>
          <a:prstGeom prst="rect">
            <a:avLst/>
          </a:prstGeom>
          <a:noFill/>
        </p:spPr>
        <p:txBody>
          <a:bodyPr wrap="square" rtlCol="0">
            <a:spAutoFit/>
          </a:bodyPr>
          <a:lstStyle/>
          <a:p>
            <a:r>
              <a:rPr lang="en-GB" sz="3200" dirty="0">
                <a:solidFill>
                  <a:srgbClr val="0070C0"/>
                </a:solidFill>
                <a:latin typeface="Letter-join Plus 1" panose="02000505000000020003" pitchFamily="50" charset="0"/>
              </a:rPr>
              <a:t>If you have any queries, questions or concerns throughout the year, please contact me via the school app, send me an email (t.ohara@st-clares.manchester.sch.uk), see me after school when you are picking your child up, or make an appointment to see me.</a:t>
            </a:r>
          </a:p>
          <a:p>
            <a:endParaRPr lang="en-GB" sz="3200" dirty="0">
              <a:solidFill>
                <a:srgbClr val="0070C0"/>
              </a:solidFill>
              <a:latin typeface="Letter-join Plus 1" panose="02000505000000020003" pitchFamily="50" charset="0"/>
            </a:endParaRPr>
          </a:p>
          <a:p>
            <a:r>
              <a:rPr lang="en-GB" sz="3200" dirty="0">
                <a:solidFill>
                  <a:srgbClr val="0070C0"/>
                </a:solidFill>
                <a:latin typeface="Letter-join Plus 1" panose="02000505000000020003" pitchFamily="50" charset="0"/>
              </a:rPr>
              <a:t>I am here to support your child, but as a school we want to support families too wherever we can. Please get in touch.</a:t>
            </a:r>
            <a:endParaRPr lang="en-GB" sz="3200" dirty="0"/>
          </a:p>
        </p:txBody>
      </p:sp>
      <p:pic>
        <p:nvPicPr>
          <p:cNvPr id="3" name="Picture 2"/>
          <p:cNvPicPr>
            <a:picLocks noChangeAspect="1"/>
          </p:cNvPicPr>
          <p:nvPr/>
        </p:nvPicPr>
        <p:blipFill rotWithShape="1">
          <a:blip r:embed="rId2"/>
          <a:srcRect l="2279" t="9216" r="1291" b="16106"/>
          <a:stretch>
            <a:fillRect/>
          </a:stretch>
        </p:blipFill>
        <p:spPr>
          <a:xfrm>
            <a:off x="8439345" y="4588522"/>
            <a:ext cx="2969683" cy="182041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666739" y="307334"/>
            <a:ext cx="2019300" cy="2266950"/>
          </a:xfrm>
          <a:prstGeom prst="rect">
            <a:avLst/>
          </a:prstGeom>
        </p:spPr>
      </p:pic>
      <p:sp>
        <p:nvSpPr>
          <p:cNvPr id="4" name="TextBox 3"/>
          <p:cNvSpPr txBox="1"/>
          <p:nvPr/>
        </p:nvSpPr>
        <p:spPr>
          <a:xfrm>
            <a:off x="356053" y="307334"/>
            <a:ext cx="9715794" cy="5816977"/>
          </a:xfrm>
          <a:prstGeom prst="rect">
            <a:avLst/>
          </a:prstGeom>
          <a:noFill/>
        </p:spPr>
        <p:txBody>
          <a:bodyPr wrap="square" rtlCol="0">
            <a:spAutoFit/>
          </a:bodyPr>
          <a:lstStyle/>
          <a:p>
            <a:pPr algn="ctr"/>
            <a:r>
              <a:rPr lang="en-GB" dirty="0">
                <a:solidFill>
                  <a:srgbClr val="0070C0"/>
                </a:solidFill>
                <a:latin typeface="Letter-join Plus 1" panose="02000505000000020003" pitchFamily="50" charset="0"/>
              </a:rPr>
              <a:t>READING</a:t>
            </a:r>
          </a:p>
          <a:p>
            <a:endParaRPr lang="en-GB"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Please read with your child every night. We cannot stress how important it is as reading crosses all curricular areas in school.</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Your child should be reading for 20 minutes every night.</a:t>
            </a:r>
          </a:p>
          <a:p>
            <a:endParaRPr lang="en-GB" sz="2400" dirty="0">
              <a:solidFill>
                <a:srgbClr val="0070C0"/>
              </a:solidFill>
              <a:latin typeface="Letter-join Plus 1" panose="02000505000000020003" pitchFamily="50" charset="0"/>
            </a:endParaRPr>
          </a:p>
          <a:p>
            <a:pPr marL="342900" indent="-342900">
              <a:buFont typeface="Arial" panose="020B0604020202020204" pitchFamily="34" charset="0"/>
              <a:buChar char="•"/>
            </a:pPr>
            <a:r>
              <a:rPr lang="en-GB" sz="2400" dirty="0">
                <a:solidFill>
                  <a:srgbClr val="0070C0"/>
                </a:solidFill>
                <a:latin typeface="Letter-join Plus 1" panose="02000505000000020003" pitchFamily="50" charset="0"/>
              </a:rPr>
              <a:t>Reading records will be checked every day and monitored to make sure all children are reading at home. You will need to sign their reading record when they have read with you.</a:t>
            </a:r>
          </a:p>
          <a:p>
            <a:endParaRPr lang="en-GB" sz="2400" dirty="0">
              <a:solidFill>
                <a:srgbClr val="0070C0"/>
              </a:solidFill>
              <a:latin typeface="Letter-join Plus 1" panose="02000505000000020003" pitchFamily="50" charset="0"/>
            </a:endParaRPr>
          </a:p>
          <a:p>
            <a:pPr marL="342900" indent="-342900">
              <a:buFont typeface="Arial" panose="020B0604020202020204" pitchFamily="34" charset="0"/>
              <a:buChar char="•"/>
            </a:pPr>
            <a:r>
              <a:rPr lang="en-GB" sz="2400" dirty="0">
                <a:solidFill>
                  <a:srgbClr val="0070C0"/>
                </a:solidFill>
                <a:latin typeface="Letter-join Plus 1" panose="02000505000000020003" pitchFamily="50" charset="0"/>
              </a:rPr>
              <a:t>If a child is not reading regularly then I will ask the reason why and a discussion will need to be organised about how best to support the child.</a:t>
            </a:r>
          </a:p>
          <a:p>
            <a:endParaRPr lang="en-GB" sz="2400" dirty="0">
              <a:solidFill>
                <a:srgbClr val="0070C0"/>
              </a:solidFill>
              <a:latin typeface="Letter-join Plus 1" panose="02000505000000020003" pitchFamily="50" charset="0"/>
            </a:endParaRPr>
          </a:p>
          <a:p>
            <a:pPr marL="342900" indent="-342900">
              <a:buFont typeface="Arial" panose="020B0604020202020204" pitchFamily="34" charset="0"/>
              <a:buChar char="•"/>
            </a:pPr>
            <a:r>
              <a:rPr lang="en-GB" sz="2400" dirty="0">
                <a:solidFill>
                  <a:srgbClr val="0070C0"/>
                </a:solidFill>
                <a:latin typeface="Letter-join Plus 1" panose="02000505000000020003" pitchFamily="50" charset="0"/>
              </a:rPr>
              <a:t>Books will be changed in class or in the library regularly.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4892" y="318782"/>
            <a:ext cx="11467750" cy="1754326"/>
          </a:xfrm>
          <a:prstGeom prst="rect">
            <a:avLst/>
          </a:prstGeom>
          <a:noFill/>
        </p:spPr>
        <p:txBody>
          <a:bodyPr wrap="square" rtlCol="0">
            <a:spAutoFit/>
          </a:bodyPr>
          <a:lstStyle/>
          <a:p>
            <a:r>
              <a:rPr lang="en-GB" dirty="0">
                <a:solidFill>
                  <a:srgbClr val="0070C0"/>
                </a:solidFill>
                <a:latin typeface="Letter-join Plus 1" panose="02000505000000020003" pitchFamily="50" charset="0"/>
              </a:rPr>
              <a:t>We want your child to develop a love of reading. Take time to sit with them and share a book, a poem, a comic, a magazine, a football programme – anything that involves reading.</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As your child reads, their minds are opened up to new information, new experiences, new dreams…</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p:txBody>
      </p:sp>
      <p:pic>
        <p:nvPicPr>
          <p:cNvPr id="5" name="Picture 4"/>
          <p:cNvPicPr>
            <a:picLocks noChangeAspect="1"/>
          </p:cNvPicPr>
          <p:nvPr/>
        </p:nvPicPr>
        <p:blipFill>
          <a:blip r:embed="rId2"/>
          <a:stretch>
            <a:fillRect/>
          </a:stretch>
        </p:blipFill>
        <p:spPr>
          <a:xfrm>
            <a:off x="316554" y="1843219"/>
            <a:ext cx="5715000" cy="3790950"/>
          </a:xfrm>
          <a:prstGeom prst="rect">
            <a:avLst/>
          </a:prstGeom>
        </p:spPr>
      </p:pic>
      <p:sp>
        <p:nvSpPr>
          <p:cNvPr id="6" name="TextBox 5"/>
          <p:cNvSpPr txBox="1"/>
          <p:nvPr/>
        </p:nvSpPr>
        <p:spPr>
          <a:xfrm>
            <a:off x="6451068" y="1843219"/>
            <a:ext cx="4832059" cy="4524315"/>
          </a:xfrm>
          <a:prstGeom prst="rect">
            <a:avLst/>
          </a:prstGeom>
          <a:noFill/>
        </p:spPr>
        <p:txBody>
          <a:bodyPr wrap="square" rtlCol="0">
            <a:spAutoFit/>
          </a:bodyPr>
          <a:lstStyle/>
          <a:p>
            <a:r>
              <a:rPr lang="en-GB" dirty="0">
                <a:solidFill>
                  <a:srgbClr val="0070C0"/>
                </a:solidFill>
                <a:latin typeface="Letter-join Plus 1" panose="02000505000000020003" pitchFamily="50" charset="0"/>
              </a:rPr>
              <a:t>We do not want children to race through their reading books. It is really important that the children understand what they are reading and new vocabulary that they will be exposed to.</a:t>
            </a:r>
          </a:p>
          <a:p>
            <a:r>
              <a:rPr lang="en-GB" dirty="0">
                <a:solidFill>
                  <a:srgbClr val="0070C0"/>
                </a:solidFill>
                <a:latin typeface="Letter-join Plus 1" panose="02000505000000020003" pitchFamily="50" charset="0"/>
              </a:rPr>
              <a:t>Discuss this with your child as they read.</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In Key Stage 2, children are rewarded with 2 raffle tickets when they get 100% on a quiz and 1 ticket if they pass the quiz. They should be aiming for 100 every time!</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Each week, in assembly, someone receives a reading prize.</a:t>
            </a:r>
          </a:p>
          <a:p>
            <a:r>
              <a:rPr lang="en-GB" dirty="0">
                <a:solidFill>
                  <a:srgbClr val="0070C0"/>
                </a:solidFill>
                <a:latin typeface="Letter-join Plus 1" panose="02000505000000020003" pitchFamily="50" charset="0"/>
              </a:rPr>
              <a:t>Vouchers are given to children when they have read a millions words.</a:t>
            </a:r>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0381" y="302359"/>
            <a:ext cx="11618184" cy="6278642"/>
          </a:xfrm>
          <a:prstGeom prst="rect">
            <a:avLst/>
          </a:prstGeom>
          <a:noFill/>
        </p:spPr>
        <p:txBody>
          <a:bodyPr wrap="square" rtlCol="0">
            <a:spAutoFit/>
          </a:bodyPr>
          <a:lstStyle/>
          <a:p>
            <a:pPr algn="ctr"/>
            <a:r>
              <a:rPr lang="en-GB" dirty="0">
                <a:solidFill>
                  <a:srgbClr val="0070C0"/>
                </a:solidFill>
                <a:latin typeface="Letter-join Plus 1" panose="02000505000000020003" pitchFamily="50" charset="0"/>
              </a:rPr>
              <a:t>HOMEWORK</a:t>
            </a:r>
          </a:p>
          <a:p>
            <a:r>
              <a:rPr lang="en-GB" sz="2400" dirty="0">
                <a:solidFill>
                  <a:srgbClr val="0070C0"/>
                </a:solidFill>
                <a:latin typeface="Letter-join Plus 1" panose="02000505000000020003" pitchFamily="50" charset="0"/>
              </a:rPr>
              <a:t>As well as reading every night, your child will be given:</a:t>
            </a:r>
          </a:p>
          <a:p>
            <a:endParaRPr lang="en-GB" sz="2400" dirty="0">
              <a:solidFill>
                <a:srgbClr val="0070C0"/>
              </a:solidFill>
              <a:latin typeface="Letter-join Plus 1" panose="02000505000000020003" pitchFamily="50" charset="0"/>
            </a:endParaRPr>
          </a:p>
          <a:p>
            <a:r>
              <a:rPr lang="en-GB" sz="2400" dirty="0">
                <a:solidFill>
                  <a:srgbClr val="FF0000"/>
                </a:solidFill>
                <a:latin typeface="Letter-join Plus 1" panose="02000505000000020003" pitchFamily="50" charset="0"/>
              </a:rPr>
              <a:t>Spellings – these are on homework sheets and there will be a test the following Friday.</a:t>
            </a:r>
          </a:p>
          <a:p>
            <a:endParaRPr lang="en-GB" sz="2400" dirty="0">
              <a:solidFill>
                <a:srgbClr val="FF0000"/>
              </a:solidFill>
              <a:latin typeface="Letter-join Plus 1" panose="02000505000000020003" pitchFamily="50" charset="0"/>
            </a:endParaRPr>
          </a:p>
          <a:p>
            <a:r>
              <a:rPr lang="en-US" sz="2400" dirty="0">
                <a:solidFill>
                  <a:srgbClr val="FF0000"/>
                </a:solidFill>
                <a:latin typeface="Letter-join Plus 1" panose="02000505000000020003" pitchFamily="50" charset="0"/>
              </a:rPr>
              <a:t>Homework sheets will be given out at the beginning of every term, the children can choose one task from the sheet they would like to complete and bring it in on Friday every week. These homework overviews will be on our class page so they can be accessed from home. </a:t>
            </a:r>
          </a:p>
          <a:p>
            <a:br>
              <a:rPr lang="en-US" sz="2400" dirty="0">
                <a:solidFill>
                  <a:srgbClr val="FF0000"/>
                </a:solidFill>
                <a:latin typeface="Letter-join Plus 1" panose="02000505000000020003" pitchFamily="50" charset="0"/>
              </a:rPr>
            </a:br>
            <a:r>
              <a:rPr lang="en-US" sz="2400" dirty="0">
                <a:solidFill>
                  <a:srgbClr val="FF0000"/>
                </a:solidFill>
                <a:latin typeface="Letter-join Plus 1" panose="02000505000000020003" pitchFamily="50" charset="0"/>
              </a:rPr>
              <a:t>Any big creative pieces of work, can these please be brought in on the final week due to reduced space in the classrooms. We will hold a showcase at the end of every half term. </a:t>
            </a:r>
          </a:p>
          <a:p>
            <a:endParaRPr lang="en-GB" sz="2400" dirty="0">
              <a:solidFill>
                <a:srgbClr val="FF0000"/>
              </a:solidFill>
              <a:latin typeface="Letter-join Plus 1" panose="02000505000000020003" pitchFamily="50" charset="0"/>
            </a:endParaRPr>
          </a:p>
          <a:p>
            <a:r>
              <a:rPr lang="en-GB" sz="2400" dirty="0">
                <a:solidFill>
                  <a:srgbClr val="0070C0"/>
                </a:solidFill>
                <a:latin typeface="Letter-join Plus 1" panose="02000505000000020003" pitchFamily="50" charset="0"/>
              </a:rPr>
              <a:t>Please practise times tables at home either by chanting, singing songs, playing games or accessing your child’s Times Table Rock Star account. Each child should have their own log-in details – please ask if you do not know your child’s details.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1706" y="818339"/>
            <a:ext cx="11990294" cy="5970865"/>
          </a:xfrm>
          <a:prstGeom prst="rect">
            <a:avLst/>
          </a:prstGeom>
          <a:noFill/>
        </p:spPr>
        <p:txBody>
          <a:bodyPr wrap="square" rtlCol="0">
            <a:spAutoFit/>
          </a:bodyPr>
          <a:lstStyle/>
          <a:p>
            <a:pPr algn="ctr"/>
            <a:r>
              <a:rPr lang="en-GB" dirty="0">
                <a:solidFill>
                  <a:srgbClr val="0070C0"/>
                </a:solidFill>
                <a:latin typeface="Letter-join Plus 1" panose="02000505000000020003" pitchFamily="50" charset="0"/>
              </a:rPr>
              <a:t>P.E</a:t>
            </a:r>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During the first half term (Autumn 1), our class will be taking part in the intensive swimming lessons from week 2 - 4. </a:t>
            </a:r>
            <a:r>
              <a:rPr lang="en-US" sz="2800" dirty="0">
                <a:solidFill>
                  <a:srgbClr val="0070C0"/>
                </a:solidFill>
                <a:latin typeface="Letter-join Plus 1" panose="02000505000000020003" pitchFamily="50" charset="0"/>
              </a:rPr>
              <a:t>Children should come into school with their swimwear underneath their school uniform and bring a towel and clean underwear to change into. Children with long hair (past their ears) will need to bring a swimming cap. Then, children will need their PE kits on Wednesdays. </a:t>
            </a:r>
            <a:endParaRPr lang="en-GB" sz="2800" dirty="0"/>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For the rest of the year, our PE lessons will be </a:t>
            </a:r>
          </a:p>
          <a:p>
            <a:r>
              <a:rPr lang="en-GB" sz="2800" dirty="0">
                <a:solidFill>
                  <a:srgbClr val="0070C0"/>
                </a:solidFill>
                <a:latin typeface="Letter-join Plus 1" panose="02000505000000020003" pitchFamily="50" charset="0"/>
              </a:rPr>
              <a:t>Spring and Summer 1 – Monday and Wednesday. </a:t>
            </a:r>
          </a:p>
          <a:p>
            <a:r>
              <a:rPr lang="en-GB" sz="2800" dirty="0">
                <a:solidFill>
                  <a:srgbClr val="0070C0"/>
                </a:solidFill>
                <a:latin typeface="Letter-join Plus 1" panose="02000505000000020003" pitchFamily="50" charset="0"/>
              </a:rPr>
              <a:t>Autumn, Spring and Summer 2 – Monday and Thursday. </a:t>
            </a:r>
          </a:p>
          <a:p>
            <a:r>
              <a:rPr lang="en-GB" sz="2800" dirty="0">
                <a:solidFill>
                  <a:srgbClr val="0070C0"/>
                </a:solidFill>
                <a:latin typeface="Letter-join Plus 1" panose="02000505000000020003" pitchFamily="50" charset="0"/>
              </a:rPr>
              <a:t>Your child will need to come into school wearing their school PE kit. Please see the school website for details on our uniform. Make sure that all uniform is clearly labelled with your child’s name on it please.</a:t>
            </a:r>
          </a:p>
        </p:txBody>
      </p:sp>
      <p:pic>
        <p:nvPicPr>
          <p:cNvPr id="3" name="Picture 2"/>
          <p:cNvPicPr>
            <a:picLocks noChangeAspect="1"/>
          </p:cNvPicPr>
          <p:nvPr/>
        </p:nvPicPr>
        <p:blipFill>
          <a:blip r:embed="rId2"/>
          <a:stretch>
            <a:fillRect/>
          </a:stretch>
        </p:blipFill>
        <p:spPr>
          <a:xfrm>
            <a:off x="10298786" y="250181"/>
            <a:ext cx="1893214" cy="94660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282" y="352337"/>
            <a:ext cx="12046590" cy="6555641"/>
          </a:xfrm>
          <a:prstGeom prst="rect">
            <a:avLst/>
          </a:prstGeom>
          <a:noFill/>
        </p:spPr>
        <p:txBody>
          <a:bodyPr wrap="square" rtlCol="0">
            <a:spAutoFit/>
          </a:bodyPr>
          <a:lstStyle/>
          <a:p>
            <a:pPr algn="ctr"/>
            <a:r>
              <a:rPr lang="en-GB" dirty="0">
                <a:solidFill>
                  <a:srgbClr val="0070C0"/>
                </a:solidFill>
                <a:latin typeface="Letter-join Plus 1" panose="02000505000000020003" pitchFamily="50" charset="0"/>
              </a:rPr>
              <a:t>Lessons</a:t>
            </a:r>
          </a:p>
          <a:p>
            <a:pPr algn="ctr"/>
            <a:endParaRPr lang="en-GB" dirty="0">
              <a:solidFill>
                <a:srgbClr val="0070C0"/>
              </a:solidFill>
              <a:latin typeface="Letter-join Plus 1" panose="02000505000000020003" pitchFamily="50" charset="0"/>
            </a:endParaRPr>
          </a:p>
          <a:p>
            <a:endParaRPr lang="en-GB" sz="20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Maths and English are taught every day.</a:t>
            </a:r>
          </a:p>
          <a:p>
            <a:endParaRPr lang="en-GB" sz="2800" dirty="0">
              <a:solidFill>
                <a:srgbClr val="FF0000"/>
              </a:solidFill>
              <a:latin typeface="Letter-join Plus 1" panose="02000505000000020003" pitchFamily="50" charset="0"/>
            </a:endParaRPr>
          </a:p>
          <a:p>
            <a:r>
              <a:rPr lang="en-GB" sz="2800" dirty="0">
                <a:solidFill>
                  <a:srgbClr val="0070C0"/>
                </a:solidFill>
                <a:latin typeface="Letter-join Plus 1" panose="02000505000000020003" pitchFamily="50" charset="0"/>
              </a:rPr>
              <a:t>As a Catholic school, we teach 2.5 hours of RE each week. We follow the Come and See scheme of work.</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When we are swimming, we have 1 PE for that half term. When we are not, we will have 2 PE days. </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In addition to this, we also teach a whole host of other foundation subjects.</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Please see the yearly curriculum overview for more details – this document (along with lots more information) is available on the class page on the school website. Our website is a useful source of information.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graphicFrame>
        <p:nvGraphicFramePr>
          <p:cNvPr id="100" name="Google Shape;100;p4"/>
          <p:cNvGraphicFramePr/>
          <p:nvPr>
            <p:extLst>
              <p:ext uri="{D42A27DB-BD31-4B8C-83A1-F6EECF244321}">
                <p14:modId xmlns:p14="http://schemas.microsoft.com/office/powerpoint/2010/main" val="2047586846"/>
              </p:ext>
            </p:extLst>
          </p:nvPr>
        </p:nvGraphicFramePr>
        <p:xfrm>
          <a:off x="207819" y="88269"/>
          <a:ext cx="11704350" cy="6300750"/>
        </p:xfrm>
        <a:graphic>
          <a:graphicData uri="http://schemas.openxmlformats.org/drawingml/2006/table">
            <a:tbl>
              <a:tblPr firstRow="1" bandRow="1">
                <a:tableStyleId>{5A111915-BE36-4E01-A7E5-04B1672EAD32}</a:tableStyleId>
              </a:tblPr>
              <a:tblGrid>
                <a:gridCol w="933325">
                  <a:extLst>
                    <a:ext uri="{9D8B030D-6E8A-4147-A177-3AD203B41FA5}">
                      <a16:colId xmlns:a16="http://schemas.microsoft.com/office/drawing/2014/main" val="20000"/>
                    </a:ext>
                  </a:extLst>
                </a:gridCol>
                <a:gridCol w="738725">
                  <a:extLst>
                    <a:ext uri="{9D8B030D-6E8A-4147-A177-3AD203B41FA5}">
                      <a16:colId xmlns:a16="http://schemas.microsoft.com/office/drawing/2014/main" val="20001"/>
                    </a:ext>
                  </a:extLst>
                </a:gridCol>
                <a:gridCol w="836025">
                  <a:extLst>
                    <a:ext uri="{9D8B030D-6E8A-4147-A177-3AD203B41FA5}">
                      <a16:colId xmlns:a16="http://schemas.microsoft.com/office/drawing/2014/main" val="20002"/>
                    </a:ext>
                  </a:extLst>
                </a:gridCol>
                <a:gridCol w="836025">
                  <a:extLst>
                    <a:ext uri="{9D8B030D-6E8A-4147-A177-3AD203B41FA5}">
                      <a16:colId xmlns:a16="http://schemas.microsoft.com/office/drawing/2014/main" val="20003"/>
                    </a:ext>
                  </a:extLst>
                </a:gridCol>
                <a:gridCol w="836025">
                  <a:extLst>
                    <a:ext uri="{9D8B030D-6E8A-4147-A177-3AD203B41FA5}">
                      <a16:colId xmlns:a16="http://schemas.microsoft.com/office/drawing/2014/main" val="20004"/>
                    </a:ext>
                  </a:extLst>
                </a:gridCol>
                <a:gridCol w="724925">
                  <a:extLst>
                    <a:ext uri="{9D8B030D-6E8A-4147-A177-3AD203B41FA5}">
                      <a16:colId xmlns:a16="http://schemas.microsoft.com/office/drawing/2014/main" val="20005"/>
                    </a:ext>
                  </a:extLst>
                </a:gridCol>
                <a:gridCol w="947125">
                  <a:extLst>
                    <a:ext uri="{9D8B030D-6E8A-4147-A177-3AD203B41FA5}">
                      <a16:colId xmlns:a16="http://schemas.microsoft.com/office/drawing/2014/main" val="20006"/>
                    </a:ext>
                  </a:extLst>
                </a:gridCol>
                <a:gridCol w="836025">
                  <a:extLst>
                    <a:ext uri="{9D8B030D-6E8A-4147-A177-3AD203B41FA5}">
                      <a16:colId xmlns:a16="http://schemas.microsoft.com/office/drawing/2014/main" val="20007"/>
                    </a:ext>
                  </a:extLst>
                </a:gridCol>
                <a:gridCol w="836025">
                  <a:extLst>
                    <a:ext uri="{9D8B030D-6E8A-4147-A177-3AD203B41FA5}">
                      <a16:colId xmlns:a16="http://schemas.microsoft.com/office/drawing/2014/main" val="20008"/>
                    </a:ext>
                  </a:extLst>
                </a:gridCol>
                <a:gridCol w="836025">
                  <a:extLst>
                    <a:ext uri="{9D8B030D-6E8A-4147-A177-3AD203B41FA5}">
                      <a16:colId xmlns:a16="http://schemas.microsoft.com/office/drawing/2014/main" val="20009"/>
                    </a:ext>
                  </a:extLst>
                </a:gridCol>
                <a:gridCol w="836025">
                  <a:extLst>
                    <a:ext uri="{9D8B030D-6E8A-4147-A177-3AD203B41FA5}">
                      <a16:colId xmlns:a16="http://schemas.microsoft.com/office/drawing/2014/main" val="20010"/>
                    </a:ext>
                  </a:extLst>
                </a:gridCol>
                <a:gridCol w="876248">
                  <a:extLst>
                    <a:ext uri="{9D8B030D-6E8A-4147-A177-3AD203B41FA5}">
                      <a16:colId xmlns:a16="http://schemas.microsoft.com/office/drawing/2014/main" val="20011"/>
                    </a:ext>
                  </a:extLst>
                </a:gridCol>
                <a:gridCol w="665825">
                  <a:extLst>
                    <a:ext uri="{9D8B030D-6E8A-4147-A177-3AD203B41FA5}">
                      <a16:colId xmlns:a16="http://schemas.microsoft.com/office/drawing/2014/main" val="20012"/>
                    </a:ext>
                  </a:extLst>
                </a:gridCol>
                <a:gridCol w="966002">
                  <a:extLst>
                    <a:ext uri="{9D8B030D-6E8A-4147-A177-3AD203B41FA5}">
                      <a16:colId xmlns:a16="http://schemas.microsoft.com/office/drawing/2014/main" val="20013"/>
                    </a:ext>
                  </a:extLst>
                </a:gridCol>
              </a:tblGrid>
              <a:tr h="452075">
                <a:tc gridSpan="14">
                  <a:txBody>
                    <a:bodyPr/>
                    <a:lstStyle/>
                    <a:p>
                      <a:pPr marL="0" marR="0" lvl="0" indent="0" algn="ctr" rtl="0">
                        <a:spcBef>
                          <a:spcPts val="0"/>
                        </a:spcBef>
                        <a:spcAft>
                          <a:spcPts val="0"/>
                        </a:spcAft>
                        <a:buNone/>
                      </a:pPr>
                      <a:r>
                        <a:rPr lang="en-US" sz="2400"/>
                        <a:t>St. Clare’s RC primary School - Long Term Overview </a:t>
                      </a:r>
                      <a:endParaRPr sz="2400"/>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28600">
                <a:tc>
                  <a:txBody>
                    <a:bodyPr/>
                    <a:lstStyle/>
                    <a:p>
                      <a:pPr marL="0" marR="0" lvl="0" indent="0" algn="ctr" rtl="0">
                        <a:spcBef>
                          <a:spcPts val="0"/>
                        </a:spcBef>
                        <a:spcAft>
                          <a:spcPts val="0"/>
                        </a:spcAft>
                        <a:buNone/>
                      </a:pPr>
                      <a:r>
                        <a:rPr lang="en-US" sz="2400" dirty="0"/>
                        <a:t>Y4</a:t>
                      </a:r>
                      <a:endParaRPr sz="2400" dirty="0"/>
                    </a:p>
                  </a:txBody>
                  <a:tcPr marL="91450" marR="91450" marT="45725" marB="45725"/>
                </a:tc>
                <a:tc>
                  <a:txBody>
                    <a:bodyPr/>
                    <a:lstStyle/>
                    <a:p>
                      <a:pPr marL="0" marR="0" lvl="0" indent="0" algn="ctr" rtl="0">
                        <a:spcBef>
                          <a:spcPts val="0"/>
                        </a:spcBef>
                        <a:spcAft>
                          <a:spcPts val="0"/>
                        </a:spcAft>
                        <a:buNone/>
                      </a:pPr>
                      <a:r>
                        <a:rPr lang="en-US" sz="1100" dirty="0"/>
                        <a:t>English</a:t>
                      </a:r>
                      <a:endParaRPr sz="1100" dirty="0"/>
                    </a:p>
                  </a:txBody>
                  <a:tcPr marL="91450" marR="91450" marT="45725" marB="45725"/>
                </a:tc>
                <a:tc>
                  <a:txBody>
                    <a:bodyPr/>
                    <a:lstStyle/>
                    <a:p>
                      <a:pPr marL="0" marR="0" lvl="0" indent="0" algn="ctr" rtl="0">
                        <a:spcBef>
                          <a:spcPts val="0"/>
                        </a:spcBef>
                        <a:spcAft>
                          <a:spcPts val="0"/>
                        </a:spcAft>
                        <a:buNone/>
                      </a:pPr>
                      <a:r>
                        <a:rPr lang="en-US" sz="1100" dirty="0" err="1"/>
                        <a:t>Maths</a:t>
                      </a:r>
                      <a:endParaRPr sz="1100" dirty="0"/>
                    </a:p>
                  </a:txBody>
                  <a:tcPr marL="91450" marR="91450" marT="45725" marB="45725"/>
                </a:tc>
                <a:tc>
                  <a:txBody>
                    <a:bodyPr/>
                    <a:lstStyle/>
                    <a:p>
                      <a:pPr marL="0" marR="0" lvl="0" indent="0" algn="ctr" rtl="0">
                        <a:spcBef>
                          <a:spcPts val="0"/>
                        </a:spcBef>
                        <a:spcAft>
                          <a:spcPts val="0"/>
                        </a:spcAft>
                        <a:buNone/>
                      </a:pPr>
                      <a:r>
                        <a:rPr lang="en-US" sz="1100" dirty="0"/>
                        <a:t>RE</a:t>
                      </a:r>
                      <a:endParaRPr sz="1100" dirty="0"/>
                    </a:p>
                  </a:txBody>
                  <a:tcPr marL="91450" marR="91450" marT="45725" marB="45725"/>
                </a:tc>
                <a:tc>
                  <a:txBody>
                    <a:bodyPr/>
                    <a:lstStyle/>
                    <a:p>
                      <a:pPr marL="0" marR="0" lvl="0" indent="0" algn="ctr" rtl="0">
                        <a:spcBef>
                          <a:spcPts val="0"/>
                        </a:spcBef>
                        <a:spcAft>
                          <a:spcPts val="0"/>
                        </a:spcAft>
                        <a:buNone/>
                      </a:pPr>
                      <a:r>
                        <a:rPr lang="en-US" sz="800" kern="1200" baseline="0" dirty="0">
                          <a:solidFill>
                            <a:schemeClr val="tx1"/>
                          </a:solidFill>
                          <a:latin typeface="+mn-lt"/>
                          <a:ea typeface="+mn-ea"/>
                          <a:cs typeface="+mn-cs"/>
                        </a:rPr>
                        <a:t>Science</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dirty="0">
                          <a:solidFill>
                            <a:schemeClr val="tx1"/>
                          </a:solidFill>
                          <a:latin typeface="+mn-lt"/>
                          <a:ea typeface="+mn-ea"/>
                          <a:cs typeface="+mn-cs"/>
                        </a:rPr>
                        <a:t>History</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a:solidFill>
                            <a:schemeClr val="tx1"/>
                          </a:solidFill>
                          <a:latin typeface="+mn-lt"/>
                          <a:ea typeface="+mn-ea"/>
                          <a:cs typeface="+mn-cs"/>
                        </a:rPr>
                        <a:t>Geography</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a:solidFill>
                            <a:schemeClr val="tx1"/>
                          </a:solidFill>
                          <a:latin typeface="+mn-lt"/>
                          <a:ea typeface="+mn-ea"/>
                          <a:cs typeface="+mn-cs"/>
                        </a:rPr>
                        <a:t>Art</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a:solidFill>
                            <a:schemeClr val="tx1"/>
                          </a:solidFill>
                          <a:latin typeface="+mn-lt"/>
                          <a:ea typeface="+mn-ea"/>
                          <a:cs typeface="+mn-cs"/>
                        </a:rPr>
                        <a:t>Design Technology</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a:solidFill>
                            <a:schemeClr val="tx1"/>
                          </a:solidFill>
                          <a:latin typeface="+mn-lt"/>
                          <a:ea typeface="+mn-ea"/>
                          <a:cs typeface="+mn-cs"/>
                        </a:rPr>
                        <a:t>Spanish</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dirty="0">
                          <a:solidFill>
                            <a:schemeClr val="tx1"/>
                          </a:solidFill>
                          <a:latin typeface="+mn-lt"/>
                          <a:ea typeface="+mn-ea"/>
                          <a:cs typeface="+mn-cs"/>
                        </a:rPr>
                        <a:t>Computing </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a:solidFill>
                            <a:schemeClr val="tx1"/>
                          </a:solidFill>
                          <a:latin typeface="+mn-lt"/>
                          <a:ea typeface="+mn-ea"/>
                          <a:cs typeface="+mn-cs"/>
                        </a:rPr>
                        <a:t>Music</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a:solidFill>
                            <a:schemeClr val="tx1"/>
                          </a:solidFill>
                          <a:latin typeface="+mn-lt"/>
                          <a:ea typeface="+mn-ea"/>
                          <a:cs typeface="+mn-cs"/>
                        </a:rPr>
                        <a:t>PE</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a:solidFill>
                            <a:schemeClr val="tx1"/>
                          </a:solidFill>
                          <a:latin typeface="+mn-lt"/>
                          <a:ea typeface="+mn-ea"/>
                          <a:cs typeface="+mn-cs"/>
                        </a:rPr>
                        <a:t>PSHE</a:t>
                      </a:r>
                      <a:endParaRPr sz="800" kern="1200" baseline="0">
                        <a:solidFill>
                          <a:schemeClr val="tx1"/>
                        </a:solidFill>
                        <a:latin typeface="+mn-lt"/>
                        <a:ea typeface="+mn-ea"/>
                        <a:cs typeface="+mn-cs"/>
                      </a:endParaRPr>
                    </a:p>
                  </a:txBody>
                  <a:tcPr marL="91450" marR="91450" marT="45725" marB="45725"/>
                </a:tc>
                <a:extLst>
                  <a:ext uri="{0D108BD9-81ED-4DB2-BD59-A6C34878D82A}">
                    <a16:rowId xmlns:a16="http://schemas.microsoft.com/office/drawing/2014/main" val="10001"/>
                  </a:ext>
                </a:extLst>
              </a:tr>
              <a:tr h="438600">
                <a:tc>
                  <a:txBody>
                    <a:bodyPr/>
                    <a:lstStyle/>
                    <a:p>
                      <a:pPr marL="0" marR="0" lvl="0" indent="0" algn="l" rtl="0">
                        <a:spcBef>
                          <a:spcPts val="0"/>
                        </a:spcBef>
                        <a:spcAft>
                          <a:spcPts val="0"/>
                        </a:spcAft>
                        <a:buNone/>
                      </a:pPr>
                      <a:r>
                        <a:rPr lang="en-US" sz="1400"/>
                        <a:t>Autumn 1</a:t>
                      </a:r>
                      <a:endParaRPr sz="1400"/>
                    </a:p>
                  </a:txBody>
                  <a:tcPr marL="91450" marR="91450" marT="45725" marB="45725"/>
                </a:tc>
                <a:tc>
                  <a:txBody>
                    <a:bodyPr/>
                    <a:lstStyle/>
                    <a:p>
                      <a:pPr marL="0" marR="0" lvl="0" indent="0" algn="ctr" rtl="0">
                        <a:spcBef>
                          <a:spcPts val="0"/>
                        </a:spcBef>
                        <a:spcAft>
                          <a:spcPts val="0"/>
                        </a:spcAft>
                        <a:buNone/>
                      </a:pPr>
                      <a:r>
                        <a:rPr lang="en-US" sz="700"/>
                        <a:t>Non-chronological Report</a:t>
                      </a:r>
                    </a:p>
                    <a:p>
                      <a:pPr marL="0" marR="0" lvl="0" indent="0" algn="ctr" rtl="0">
                        <a:spcBef>
                          <a:spcPts val="0"/>
                        </a:spcBef>
                        <a:spcAft>
                          <a:spcPts val="0"/>
                        </a:spcAft>
                        <a:buNone/>
                      </a:pPr>
                      <a:r>
                        <a:rPr lang="en-US" sz="700"/>
                        <a:t>Narrative</a:t>
                      </a:r>
                      <a:endParaRPr sz="700" b="0"/>
                    </a:p>
                  </a:txBody>
                  <a:tcPr marL="91450" marR="91450" marT="45725" marB="45725"/>
                </a:tc>
                <a:tc>
                  <a:txBody>
                    <a:bodyPr/>
                    <a:lstStyle/>
                    <a:p>
                      <a:pPr marL="0" marR="0" lvl="0" indent="0" algn="ctr" rtl="0">
                        <a:spcBef>
                          <a:spcPts val="0"/>
                        </a:spcBef>
                        <a:spcAft>
                          <a:spcPts val="0"/>
                        </a:spcAft>
                        <a:buNone/>
                      </a:pPr>
                      <a:r>
                        <a:rPr lang="en-US" sz="700" dirty="0"/>
                        <a:t>Number </a:t>
                      </a:r>
                    </a:p>
                    <a:p>
                      <a:pPr marL="0" marR="0" lvl="0" indent="0" algn="ctr" rtl="0">
                        <a:spcBef>
                          <a:spcPts val="0"/>
                        </a:spcBef>
                        <a:spcAft>
                          <a:spcPts val="0"/>
                        </a:spcAft>
                        <a:buNone/>
                      </a:pPr>
                      <a:r>
                        <a:rPr lang="en-US" sz="700" dirty="0"/>
                        <a:t>Place Value </a:t>
                      </a:r>
                    </a:p>
                    <a:p>
                      <a:pPr marL="0" marR="0" lvl="0" indent="0" algn="ctr" rtl="0">
                        <a:spcBef>
                          <a:spcPts val="0"/>
                        </a:spcBef>
                        <a:spcAft>
                          <a:spcPts val="0"/>
                        </a:spcAft>
                        <a:buNone/>
                      </a:pPr>
                      <a:r>
                        <a:rPr lang="en-US" sz="700" dirty="0"/>
                        <a:t>Addition</a:t>
                      </a:r>
                    </a:p>
                    <a:p>
                      <a:pPr marL="0" marR="0" lvl="0" indent="0" algn="ctr" rtl="0">
                        <a:spcBef>
                          <a:spcPts val="0"/>
                        </a:spcBef>
                        <a:spcAft>
                          <a:spcPts val="0"/>
                        </a:spcAft>
                        <a:buNone/>
                      </a:pPr>
                      <a:r>
                        <a:rPr lang="en-US" sz="700" dirty="0"/>
                        <a:t>Subtraction</a:t>
                      </a:r>
                      <a:endParaRPr sz="700" b="0" dirty="0"/>
                    </a:p>
                  </a:txBody>
                  <a:tcPr marL="91450" marR="91450" marT="45725" marB="45725"/>
                </a:tc>
                <a:tc>
                  <a:txBody>
                    <a:bodyPr/>
                    <a:lstStyle/>
                    <a:p>
                      <a:pPr marL="0" marR="0" lvl="0" indent="0" algn="ctr" rtl="0">
                        <a:spcBef>
                          <a:spcPts val="0"/>
                        </a:spcBef>
                        <a:spcAft>
                          <a:spcPts val="0"/>
                        </a:spcAft>
                        <a:buNone/>
                      </a:pPr>
                      <a:r>
                        <a:rPr lang="en-GB" sz="700" b="0" dirty="0"/>
                        <a:t>Creation and Covenant</a:t>
                      </a:r>
                      <a:endParaRPr sz="700" b="0" dirty="0"/>
                    </a:p>
                  </a:txBody>
                  <a:tcPr marL="91450" marR="91450" marT="45725" marB="45725"/>
                </a:tc>
                <a:tc>
                  <a:txBody>
                    <a:bodyPr/>
                    <a:lstStyle/>
                    <a:p>
                      <a:pPr marL="0" marR="0" lvl="0" indent="0" algn="ctr" rtl="0">
                        <a:spcBef>
                          <a:spcPts val="0"/>
                        </a:spcBef>
                        <a:spcAft>
                          <a:spcPts val="0"/>
                        </a:spcAft>
                        <a:buNone/>
                      </a:pPr>
                      <a:r>
                        <a:rPr lang="en-US" sz="800" kern="1200" baseline="0" dirty="0">
                          <a:solidFill>
                            <a:schemeClr val="tx1"/>
                          </a:solidFill>
                          <a:latin typeface="+mn-lt"/>
                          <a:ea typeface="+mn-ea"/>
                          <a:cs typeface="+mn-cs"/>
                        </a:rPr>
                        <a:t>Animals including humans - Digestive System</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800" kern="1200" baseline="0">
                          <a:solidFill>
                            <a:schemeClr val="tx1"/>
                          </a:solidFill>
                          <a:latin typeface="+mn-lt"/>
                          <a:ea typeface="+mn-ea"/>
                          <a:cs typeface="+mn-cs"/>
                        </a:rPr>
                        <a:t>Anglo Saxons</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dirty="0">
                          <a:solidFill>
                            <a:schemeClr val="tx1"/>
                          </a:solidFill>
                          <a:latin typeface="+mn-lt"/>
                          <a:ea typeface="+mn-ea"/>
                          <a:cs typeface="+mn-cs"/>
                        </a:rPr>
                        <a:t>Mechanical Systems – mechanical cars</a:t>
                      </a:r>
                      <a:endParaRPr sz="800" kern="1200" baseline="0" dirty="0">
                        <a:solidFill>
                          <a:schemeClr val="tx1"/>
                        </a:solidFill>
                        <a:latin typeface="+mn-lt"/>
                        <a:ea typeface="+mn-ea"/>
                        <a:cs typeface="+mn-cs"/>
                      </a:endParaRPr>
                    </a:p>
                  </a:txBody>
                  <a:tcPr marL="91450" marR="91450" marT="45725" marB="45725"/>
                </a:tc>
                <a:tc>
                  <a:txBody>
                    <a:bodyPr/>
                    <a:lstStyle/>
                    <a:p>
                      <a:pPr algn="ctr"/>
                      <a:r>
                        <a:rPr lang="en-GB" sz="800" kern="1200" baseline="0" dirty="0">
                          <a:solidFill>
                            <a:schemeClr val="tx1"/>
                          </a:solidFill>
                          <a:latin typeface="+mn-lt"/>
                          <a:ea typeface="+mn-ea"/>
                          <a:cs typeface="+mn-cs"/>
                        </a:rPr>
                        <a:t>Phonetics lesson 2 (core vocab) &amp;</a:t>
                      </a:r>
                    </a:p>
                    <a:p>
                      <a:pPr algn="ctr"/>
                      <a:endParaRPr lang="en-GB" sz="800" kern="1200" baseline="0" dirty="0">
                        <a:solidFill>
                          <a:schemeClr val="tx1"/>
                        </a:solidFill>
                        <a:latin typeface="+mn-lt"/>
                        <a:ea typeface="+mn-ea"/>
                        <a:cs typeface="+mn-cs"/>
                      </a:endParaRPr>
                    </a:p>
                    <a:p>
                      <a:pPr algn="ctr"/>
                      <a:r>
                        <a:rPr lang="en-GB" sz="800" kern="1200" baseline="0" dirty="0">
                          <a:solidFill>
                            <a:schemeClr val="tx1"/>
                          </a:solidFill>
                          <a:latin typeface="+mn-lt"/>
                          <a:ea typeface="+mn-ea"/>
                          <a:cs typeface="+mn-cs"/>
                        </a:rPr>
                        <a:t> Presenting myself</a:t>
                      </a:r>
                    </a:p>
                  </a:txBody>
                  <a:tcPr/>
                </a:tc>
                <a:tc>
                  <a:txBody>
                    <a:bodyPr/>
                    <a:lstStyle/>
                    <a:p>
                      <a:pPr marL="0" marR="0" lvl="0" indent="0" algn="ctr" rtl="0">
                        <a:spcBef>
                          <a:spcPts val="0"/>
                        </a:spcBef>
                        <a:spcAft>
                          <a:spcPts val="0"/>
                        </a:spcAft>
                        <a:buNone/>
                      </a:pPr>
                      <a:r>
                        <a:rPr lang="en-GB" sz="800" kern="1200" baseline="0" dirty="0">
                          <a:solidFill>
                            <a:schemeClr val="tx1"/>
                          </a:solidFill>
                          <a:latin typeface="+mn-lt"/>
                          <a:ea typeface="+mn-ea"/>
                          <a:cs typeface="+mn-cs"/>
                        </a:rPr>
                        <a:t>Unpacking hardware and software animation</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l" rtl="0">
                        <a:spcBef>
                          <a:spcPts val="0"/>
                        </a:spcBef>
                        <a:spcAft>
                          <a:spcPts val="0"/>
                        </a:spcAft>
                        <a:buNone/>
                      </a:pPr>
                      <a:r>
                        <a:rPr lang="en-US" sz="800" kern="1200" baseline="0" dirty="0">
                          <a:solidFill>
                            <a:schemeClr val="tx1"/>
                          </a:solidFill>
                          <a:latin typeface="+mn-lt"/>
                          <a:ea typeface="+mn-ea"/>
                          <a:cs typeface="+mn-cs"/>
                        </a:rPr>
                        <a:t>Mamma Mia.</a:t>
                      </a:r>
                    </a:p>
                    <a:p>
                      <a:pPr marL="0" marR="0" lvl="0" indent="0" algn="l" rtl="0">
                        <a:spcBef>
                          <a:spcPts val="0"/>
                        </a:spcBef>
                        <a:spcAft>
                          <a:spcPts val="0"/>
                        </a:spcAft>
                        <a:buNone/>
                      </a:pPr>
                      <a:r>
                        <a:rPr lang="en-US" sz="800" kern="1200" baseline="0" dirty="0">
                          <a:solidFill>
                            <a:schemeClr val="tx1"/>
                          </a:solidFill>
                          <a:latin typeface="+mn-lt"/>
                          <a:ea typeface="+mn-ea"/>
                          <a:cs typeface="+mn-cs"/>
                          <a:sym typeface="Calibri" panose="020F0502020204030204"/>
                        </a:rPr>
                        <a:t>ABBA’s music.</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dirty="0">
                          <a:solidFill>
                            <a:schemeClr val="tx1"/>
                          </a:solidFill>
                          <a:latin typeface="+mn-lt"/>
                          <a:ea typeface="+mn-ea"/>
                          <a:cs typeface="+mn-cs"/>
                        </a:rPr>
                        <a:t>Intensive Swimming 3 weeks</a:t>
                      </a:r>
                    </a:p>
                  </a:txBody>
                  <a:tcPr marL="91450" marR="91450" marT="45725" marB="45725"/>
                </a:tc>
                <a:tc>
                  <a:txBody>
                    <a:bodyPr/>
                    <a:lstStyle/>
                    <a:p>
                      <a:pPr marL="0" marR="0" lvl="0" indent="0" algn="ctr" rtl="0">
                        <a:spcBef>
                          <a:spcPts val="0"/>
                        </a:spcBef>
                        <a:spcAft>
                          <a:spcPts val="0"/>
                        </a:spcAft>
                        <a:buNone/>
                      </a:pPr>
                      <a:r>
                        <a:rPr lang="en-GB" sz="800" kern="1200" baseline="0" dirty="0">
                          <a:solidFill>
                            <a:schemeClr val="tx1"/>
                          </a:solidFill>
                          <a:latin typeface="+mn-lt"/>
                          <a:ea typeface="+mn-ea"/>
                          <a:cs typeface="+mn-cs"/>
                        </a:rPr>
                        <a:t>Story Sessions – Get Up!</a:t>
                      </a:r>
                      <a:endParaRPr sz="800" kern="1200" baseline="0" dirty="0">
                        <a:solidFill>
                          <a:schemeClr val="tx1"/>
                        </a:solidFill>
                        <a:latin typeface="+mn-lt"/>
                        <a:ea typeface="+mn-ea"/>
                        <a:cs typeface="+mn-cs"/>
                      </a:endParaRPr>
                    </a:p>
                  </a:txBody>
                  <a:tcPr marL="91450" marR="91450" marT="45725" marB="45725"/>
                </a:tc>
                <a:extLst>
                  <a:ext uri="{0D108BD9-81ED-4DB2-BD59-A6C34878D82A}">
                    <a16:rowId xmlns:a16="http://schemas.microsoft.com/office/drawing/2014/main" val="10002"/>
                  </a:ext>
                </a:extLst>
              </a:tr>
              <a:tr h="494025">
                <a:tc>
                  <a:txBody>
                    <a:bodyPr/>
                    <a:lstStyle/>
                    <a:p>
                      <a:pPr marL="0" marR="0" lvl="0" indent="0" algn="l" rtl="0">
                        <a:spcBef>
                          <a:spcPts val="0"/>
                        </a:spcBef>
                        <a:spcAft>
                          <a:spcPts val="0"/>
                        </a:spcAft>
                        <a:buNone/>
                      </a:pPr>
                      <a:r>
                        <a:rPr lang="en-US" sz="1400"/>
                        <a:t>Autumn 2</a:t>
                      </a:r>
                      <a:endParaRPr sz="1400"/>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dirty="0"/>
                        <a:t>Biography</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b="0" dirty="0"/>
                        <a:t>Non-Chronological Report</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b="0" dirty="0"/>
                        <a:t>Poetry</a:t>
                      </a:r>
                      <a:endParaRPr sz="700" b="0" dirty="0"/>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dirty="0"/>
                        <a:t>Area</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dirty="0"/>
                        <a:t>Multiplication</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dirty="0"/>
                        <a:t>Division</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dirty="0"/>
                        <a:t> Length </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dirty="0"/>
                        <a:t>Perimeter</a:t>
                      </a:r>
                      <a:endParaRPr sz="700" b="0" dirty="0">
                        <a:solidFill>
                          <a:schemeClr val="dk1"/>
                        </a:solidFill>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GB" sz="700" b="0" dirty="0">
                          <a:solidFill>
                            <a:schemeClr val="dk1"/>
                          </a:solidFill>
                        </a:rPr>
                        <a:t>Prophecy and Promise</a:t>
                      </a:r>
                      <a:endParaRPr sz="700" b="0" dirty="0">
                        <a:solidFill>
                          <a:schemeClr val="dk1"/>
                        </a:solidFill>
                      </a:endParaRPr>
                    </a:p>
                  </a:txBody>
                  <a:tcPr marL="91450" marR="91450" marT="45725" marB="45725"/>
                </a:tc>
                <a:tc>
                  <a:txBody>
                    <a:bodyPr/>
                    <a:lstStyle/>
                    <a:p>
                      <a:pPr marL="0" marR="0" lvl="0" indent="0" algn="ctr" rtl="0">
                        <a:spcBef>
                          <a:spcPts val="0"/>
                        </a:spcBef>
                        <a:spcAft>
                          <a:spcPts val="0"/>
                        </a:spcAft>
                        <a:buNone/>
                      </a:pPr>
                      <a:r>
                        <a:rPr lang="en-US" sz="800" kern="1200" baseline="0">
                          <a:solidFill>
                            <a:schemeClr val="tx1"/>
                          </a:solidFill>
                          <a:latin typeface="+mn-lt"/>
                          <a:ea typeface="+mn-ea"/>
                          <a:cs typeface="+mn-cs"/>
                        </a:rPr>
                        <a:t>Sound</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a:solidFill>
                            <a:schemeClr val="tx1"/>
                          </a:solidFill>
                          <a:latin typeface="+mn-lt"/>
                          <a:ea typeface="+mn-ea"/>
                          <a:cs typeface="+mn-cs"/>
                        </a:rPr>
                        <a:t>Countries of the world</a:t>
                      </a:r>
                    </a:p>
                  </a:txBody>
                  <a:tcPr marL="91450" marR="91450" marT="45725" marB="4572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kern="1200" baseline="0" dirty="0">
                          <a:solidFill>
                            <a:schemeClr val="tx1"/>
                          </a:solidFill>
                          <a:latin typeface="+mn-lt"/>
                          <a:ea typeface="+mn-ea"/>
                          <a:cs typeface="+mn-cs"/>
                        </a:rPr>
                        <a:t>Oil Pastel observational drawing – Peak District (Peter Hill)</a:t>
                      </a:r>
                    </a:p>
                  </a:txBody>
                  <a:tcPr marL="91450" marR="91450" marT="45725" marB="45725"/>
                </a:tc>
                <a:tc>
                  <a:txBody>
                    <a:bodyPr/>
                    <a:lstStyle/>
                    <a:p>
                      <a:pPr marL="0" marR="0" lvl="0" indent="0" algn="ctr" rtl="0">
                        <a:spcBef>
                          <a:spcPts val="0"/>
                        </a:spcBef>
                        <a:spcAft>
                          <a:spcPts val="0"/>
                        </a:spcAft>
                        <a:buNone/>
                      </a:pPr>
                      <a:endParaRPr sz="800" kern="1200" baseline="0" dirty="0">
                        <a:solidFill>
                          <a:schemeClr val="tx1"/>
                        </a:solidFill>
                        <a:latin typeface="+mn-lt"/>
                        <a:ea typeface="+mn-ea"/>
                        <a:cs typeface="+mn-cs"/>
                      </a:endParaRPr>
                    </a:p>
                  </a:txBody>
                  <a:tcPr marL="91450" marR="91450" marT="45725" marB="45725"/>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GB" sz="800" kern="1200" baseline="0" dirty="0">
                          <a:solidFill>
                            <a:schemeClr val="tx1"/>
                          </a:solidFill>
                          <a:latin typeface="+mn-lt"/>
                          <a:ea typeface="+mn-ea"/>
                          <a:cs typeface="+mn-cs"/>
                        </a:rPr>
                        <a:t>Family</a:t>
                      </a:r>
                    </a:p>
                  </a:txBody>
                  <a:tcPr/>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GB" sz="800" kern="1200" baseline="0" dirty="0">
                          <a:solidFill>
                            <a:schemeClr val="tx1"/>
                          </a:solidFill>
                          <a:latin typeface="+mn-lt"/>
                          <a:ea typeface="+mn-ea"/>
                          <a:cs typeface="+mn-cs"/>
                        </a:rPr>
                        <a:t>Logo</a:t>
                      </a:r>
                    </a:p>
                    <a:p>
                      <a:pPr marL="0" marR="0" lvl="0" indent="0" algn="ctr" rtl="0">
                        <a:lnSpc>
                          <a:spcPct val="100000"/>
                        </a:lnSpc>
                        <a:spcBef>
                          <a:spcPts val="0"/>
                        </a:spcBef>
                        <a:spcAft>
                          <a:spcPts val="0"/>
                        </a:spcAft>
                        <a:buClr>
                          <a:schemeClr val="dk1"/>
                        </a:buClr>
                        <a:buSzPts val="700"/>
                        <a:buFont typeface="Calibri" panose="020F0502020204030204"/>
                        <a:buNone/>
                      </a:pPr>
                      <a:r>
                        <a:rPr lang="en-GB" sz="800" kern="1200" baseline="0" dirty="0">
                          <a:solidFill>
                            <a:schemeClr val="tx1"/>
                          </a:solidFill>
                          <a:latin typeface="+mn-lt"/>
                          <a:ea typeface="+mn-ea"/>
                          <a:cs typeface="+mn-cs"/>
                        </a:rPr>
                        <a:t>Sound Stories</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700"/>
                        <a:buFont typeface="Calibri" panose="020F0502020204030204"/>
                        <a:buNone/>
                      </a:pPr>
                      <a:r>
                        <a:rPr lang="en-US" sz="800" kern="1200" baseline="0" dirty="0">
                          <a:solidFill>
                            <a:schemeClr val="tx1"/>
                          </a:solidFill>
                          <a:latin typeface="+mn-lt"/>
                          <a:ea typeface="+mn-ea"/>
                          <a:cs typeface="+mn-cs"/>
                        </a:rPr>
                        <a:t>Advent.</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dirty="0">
                          <a:solidFill>
                            <a:schemeClr val="tx1"/>
                          </a:solidFill>
                          <a:latin typeface="+mn-lt"/>
                          <a:ea typeface="+mn-ea"/>
                          <a:cs typeface="+mn-cs"/>
                        </a:rPr>
                        <a:t>Volleyball</a:t>
                      </a:r>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GB" sz="800" kern="1200" baseline="0" dirty="0">
                          <a:solidFill>
                            <a:schemeClr val="tx1"/>
                          </a:solidFill>
                          <a:latin typeface="+mn-lt"/>
                          <a:ea typeface="+mn-ea"/>
                          <a:cs typeface="+mn-cs"/>
                        </a:rPr>
                        <a:t>Rights</a:t>
                      </a:r>
                      <a:endParaRPr sz="800" kern="1200" baseline="0" dirty="0">
                        <a:solidFill>
                          <a:schemeClr val="tx1"/>
                        </a:solidFill>
                        <a:latin typeface="+mn-lt"/>
                        <a:ea typeface="+mn-ea"/>
                        <a:cs typeface="+mn-cs"/>
                      </a:endParaRPr>
                    </a:p>
                  </a:txBody>
                  <a:tcPr marL="91450" marR="91450" marT="45725" marB="45725"/>
                </a:tc>
                <a:extLst>
                  <a:ext uri="{0D108BD9-81ED-4DB2-BD59-A6C34878D82A}">
                    <a16:rowId xmlns:a16="http://schemas.microsoft.com/office/drawing/2014/main" val="10003"/>
                  </a:ext>
                </a:extLst>
              </a:tr>
              <a:tr h="591000">
                <a:tc>
                  <a:txBody>
                    <a:bodyPr/>
                    <a:lstStyle/>
                    <a:p>
                      <a:pPr marL="0" marR="0" lvl="0" indent="0" algn="l" rtl="0">
                        <a:lnSpc>
                          <a:spcPct val="100000"/>
                        </a:lnSpc>
                        <a:spcBef>
                          <a:spcPts val="0"/>
                        </a:spcBef>
                        <a:spcAft>
                          <a:spcPts val="0"/>
                        </a:spcAft>
                        <a:buClr>
                          <a:schemeClr val="dk1"/>
                        </a:buClr>
                        <a:buSzPts val="1400"/>
                        <a:buFont typeface="Calibri" panose="020F0502020204030204"/>
                        <a:buNone/>
                      </a:pPr>
                      <a:r>
                        <a:rPr lang="en-US" sz="1400"/>
                        <a:t>Spring 1</a:t>
                      </a:r>
                      <a:endParaRPr sz="1400"/>
                    </a:p>
                  </a:txBody>
                  <a:tcPr marL="91450" marR="91450" marT="45725" marB="45725"/>
                </a:tc>
                <a:tc>
                  <a:txBody>
                    <a:bodyPr/>
                    <a:lstStyle/>
                    <a:p>
                      <a:pPr marL="0" marR="0" lvl="0" indent="0" algn="ctr" rtl="0">
                        <a:spcBef>
                          <a:spcPts val="0"/>
                        </a:spcBef>
                        <a:spcAft>
                          <a:spcPts val="0"/>
                        </a:spcAft>
                        <a:buNone/>
                      </a:pPr>
                      <a:r>
                        <a:rPr lang="en-GB" sz="700" dirty="0"/>
                        <a:t>Historical Narrative</a:t>
                      </a:r>
                    </a:p>
                    <a:p>
                      <a:pPr marL="0" marR="0" lvl="0" indent="0" algn="ctr" rtl="0">
                        <a:spcBef>
                          <a:spcPts val="0"/>
                        </a:spcBef>
                        <a:spcAft>
                          <a:spcPts val="0"/>
                        </a:spcAft>
                        <a:buNone/>
                      </a:pPr>
                      <a:r>
                        <a:rPr lang="en-GB" sz="700" dirty="0"/>
                        <a:t>Non-chronological report</a:t>
                      </a:r>
                    </a:p>
                    <a:p>
                      <a:pPr marL="0" marR="0" lvl="0" indent="0" algn="ctr" rtl="0">
                        <a:spcBef>
                          <a:spcPts val="0"/>
                        </a:spcBef>
                        <a:spcAft>
                          <a:spcPts val="0"/>
                        </a:spcAft>
                        <a:buNone/>
                      </a:pPr>
                      <a:r>
                        <a:rPr lang="en-GB" sz="700" dirty="0"/>
                        <a:t>Persuasive battle speech</a:t>
                      </a:r>
                      <a:endParaRPr sz="700" dirty="0"/>
                    </a:p>
                  </a:txBody>
                  <a:tcPr marL="91450" marR="91450" marT="45725" marB="45725"/>
                </a:tc>
                <a:tc>
                  <a:txBody>
                    <a:bodyPr/>
                    <a:lstStyle/>
                    <a:p>
                      <a:pPr marL="0" marR="0" lvl="0" indent="0" algn="ctr" rtl="0">
                        <a:spcBef>
                          <a:spcPts val="0"/>
                        </a:spcBef>
                        <a:spcAft>
                          <a:spcPts val="0"/>
                        </a:spcAft>
                        <a:buNone/>
                      </a:pPr>
                      <a:r>
                        <a:rPr lang="en-US" sz="700" dirty="0"/>
                        <a:t>Multiplication </a:t>
                      </a:r>
                    </a:p>
                    <a:p>
                      <a:pPr marL="0" marR="0" lvl="0" indent="0" algn="ctr" rtl="0">
                        <a:spcBef>
                          <a:spcPts val="0"/>
                        </a:spcBef>
                        <a:spcAft>
                          <a:spcPts val="0"/>
                        </a:spcAft>
                        <a:buNone/>
                      </a:pPr>
                      <a:r>
                        <a:rPr lang="en-US" sz="700" dirty="0"/>
                        <a:t>Division</a:t>
                      </a:r>
                    </a:p>
                    <a:p>
                      <a:pPr marL="0" marR="0" lvl="0" indent="0" algn="ctr" rtl="0">
                        <a:spcBef>
                          <a:spcPts val="0"/>
                        </a:spcBef>
                        <a:spcAft>
                          <a:spcPts val="0"/>
                        </a:spcAft>
                        <a:buNone/>
                      </a:pPr>
                      <a:r>
                        <a:rPr lang="en-US" sz="700" dirty="0"/>
                        <a:t>Length </a:t>
                      </a:r>
                    </a:p>
                    <a:p>
                      <a:pPr marL="0" marR="0" lvl="0" indent="0" algn="ctr" rtl="0">
                        <a:spcBef>
                          <a:spcPts val="0"/>
                        </a:spcBef>
                        <a:spcAft>
                          <a:spcPts val="0"/>
                        </a:spcAft>
                        <a:buNone/>
                      </a:pPr>
                      <a:r>
                        <a:rPr lang="en-US" sz="700" dirty="0"/>
                        <a:t>Perimeter</a:t>
                      </a:r>
                      <a:endParaRPr sz="700" b="0" dirty="0"/>
                    </a:p>
                  </a:txBody>
                  <a:tcPr marL="91450" marR="91450" marT="45725" marB="45725"/>
                </a:tc>
                <a:tc>
                  <a:txBody>
                    <a:bodyPr/>
                    <a:lstStyle/>
                    <a:p>
                      <a:pPr marL="0" marR="0" lvl="0" indent="0" algn="ctr" rtl="0">
                        <a:spcBef>
                          <a:spcPts val="0"/>
                        </a:spcBef>
                        <a:spcAft>
                          <a:spcPts val="0"/>
                        </a:spcAft>
                        <a:buNone/>
                      </a:pPr>
                      <a:r>
                        <a:rPr lang="en-GB" sz="700" b="0" dirty="0"/>
                        <a:t>Galilee to Jerusalem</a:t>
                      </a:r>
                      <a:endParaRPr sz="700" b="0" dirty="0"/>
                    </a:p>
                  </a:txBody>
                  <a:tcPr marL="91450" marR="91450" marT="45725" marB="45725"/>
                </a:tc>
                <a:tc>
                  <a:txBody>
                    <a:bodyPr/>
                    <a:lstStyle/>
                    <a:p>
                      <a:pPr marL="0" marR="0" lvl="0" indent="0" algn="ctr" rtl="0">
                        <a:spcBef>
                          <a:spcPts val="0"/>
                        </a:spcBef>
                        <a:spcAft>
                          <a:spcPts val="0"/>
                        </a:spcAft>
                        <a:buNone/>
                      </a:pPr>
                      <a:r>
                        <a:rPr lang="en-US" sz="800" kern="1200" baseline="0">
                          <a:solidFill>
                            <a:schemeClr val="tx1"/>
                          </a:solidFill>
                          <a:latin typeface="+mn-lt"/>
                          <a:ea typeface="+mn-ea"/>
                          <a:cs typeface="+mn-cs"/>
                        </a:rPr>
                        <a:t>States of matter</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a:solidFill>
                            <a:schemeClr val="tx1"/>
                          </a:solidFill>
                          <a:latin typeface="+mn-lt"/>
                          <a:ea typeface="+mn-ea"/>
                          <a:cs typeface="+mn-cs"/>
                        </a:rPr>
                        <a:t> Vikings</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GB" sz="800" kern="1200" baseline="0" dirty="0">
                          <a:solidFill>
                            <a:schemeClr val="tx1"/>
                          </a:solidFill>
                          <a:latin typeface="+mn-lt"/>
                          <a:ea typeface="+mn-ea"/>
                          <a:cs typeface="+mn-cs"/>
                        </a:rPr>
                        <a:t>Viking - Dragon Eye Amulets</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a:solidFill>
                            <a:schemeClr val="tx1"/>
                          </a:solidFill>
                          <a:latin typeface="+mn-lt"/>
                          <a:ea typeface="+mn-ea"/>
                          <a:cs typeface="+mn-cs"/>
                        </a:rPr>
                        <a:t>. </a:t>
                      </a:r>
                      <a:endParaRPr sz="800" kern="1200" baseline="0">
                        <a:solidFill>
                          <a:schemeClr val="tx1"/>
                        </a:solidFill>
                        <a:latin typeface="+mn-lt"/>
                        <a:ea typeface="+mn-ea"/>
                        <a:cs typeface="+mn-cs"/>
                      </a:endParaRPr>
                    </a:p>
                  </a:txBody>
                  <a:tcPr marL="91450" marR="91450" marT="45725" marB="45725"/>
                </a:tc>
                <a:tc>
                  <a:txBody>
                    <a:bodyPr/>
                    <a:lstStyle/>
                    <a:p>
                      <a:pPr algn="ctr"/>
                      <a:r>
                        <a:rPr lang="en-US" sz="800" kern="1200" baseline="0" dirty="0">
                          <a:solidFill>
                            <a:schemeClr val="tx1"/>
                          </a:solidFill>
                          <a:latin typeface="+mn-lt"/>
                          <a:ea typeface="+mn-ea"/>
                          <a:cs typeface="+mn-cs"/>
                        </a:rPr>
                        <a:t>Do you have a pet?</a:t>
                      </a:r>
                      <a:endParaRPr lang="en-GB" sz="800" kern="1200" baseline="0" dirty="0">
                        <a:solidFill>
                          <a:schemeClr val="tx1"/>
                        </a:solidFill>
                        <a:latin typeface="+mn-lt"/>
                        <a:ea typeface="+mn-ea"/>
                        <a:cs typeface="+mn-cs"/>
                      </a:endParaRPr>
                    </a:p>
                  </a:txBody>
                  <a:tcPr/>
                </a:tc>
                <a:tc>
                  <a:txBody>
                    <a:bodyPr/>
                    <a:lstStyle/>
                    <a:p>
                      <a:pPr marL="0" marR="0" lvl="0" indent="0" algn="ctr" rtl="0">
                        <a:spcBef>
                          <a:spcPts val="0"/>
                        </a:spcBef>
                        <a:spcAft>
                          <a:spcPts val="0"/>
                        </a:spcAft>
                        <a:buNone/>
                      </a:pPr>
                      <a:r>
                        <a:rPr lang="en-GB" sz="800" kern="1200" baseline="0" dirty="0">
                          <a:solidFill>
                            <a:schemeClr val="tx1"/>
                          </a:solidFill>
                          <a:latin typeface="+mn-lt"/>
                          <a:ea typeface="+mn-ea"/>
                          <a:cs typeface="+mn-cs"/>
                        </a:rPr>
                        <a:t>Effective searching</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l" rtl="0">
                        <a:spcBef>
                          <a:spcPts val="0"/>
                        </a:spcBef>
                        <a:spcAft>
                          <a:spcPts val="0"/>
                        </a:spcAft>
                        <a:buNone/>
                      </a:pPr>
                      <a:r>
                        <a:rPr lang="en-US" sz="800" kern="1200" baseline="0">
                          <a:solidFill>
                            <a:schemeClr val="tx1"/>
                          </a:solidFill>
                          <a:latin typeface="+mn-lt"/>
                          <a:ea typeface="+mn-ea"/>
                          <a:cs typeface="+mn-cs"/>
                        </a:rPr>
                        <a:t>Stop!</a:t>
                      </a:r>
                    </a:p>
                    <a:p>
                      <a:pPr marL="0" marR="0" lvl="0" indent="0" algn="l" rtl="0">
                        <a:spcBef>
                          <a:spcPts val="0"/>
                        </a:spcBef>
                        <a:spcAft>
                          <a:spcPts val="0"/>
                        </a:spcAft>
                        <a:buNone/>
                      </a:pPr>
                      <a:r>
                        <a:rPr lang="en-US" sz="800" kern="1200" baseline="0">
                          <a:solidFill>
                            <a:schemeClr val="tx1"/>
                          </a:solidFill>
                          <a:latin typeface="+mn-lt"/>
                          <a:ea typeface="+mn-ea"/>
                          <a:cs typeface="+mn-cs"/>
                        </a:rPr>
                        <a:t>Grime, writing lyrics. Mixed styles.</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a:solidFill>
                            <a:schemeClr val="tx1"/>
                          </a:solidFill>
                          <a:latin typeface="+mn-lt"/>
                          <a:ea typeface="+mn-ea"/>
                          <a:cs typeface="+mn-cs"/>
                        </a:rPr>
                        <a:t>Gymnastics</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GB" sz="800" kern="1200" baseline="0" dirty="0">
                          <a:solidFill>
                            <a:schemeClr val="tx1"/>
                          </a:solidFill>
                          <a:latin typeface="+mn-lt"/>
                          <a:ea typeface="+mn-ea"/>
                          <a:cs typeface="+mn-cs"/>
                        </a:rPr>
                        <a:t>We don’t have to be the same</a:t>
                      </a:r>
                    </a:p>
                    <a:p>
                      <a:pPr marL="0" marR="0" lvl="0" indent="0" algn="ctr" rtl="0">
                        <a:spcBef>
                          <a:spcPts val="0"/>
                        </a:spcBef>
                        <a:spcAft>
                          <a:spcPts val="0"/>
                        </a:spcAft>
                        <a:buNone/>
                      </a:pPr>
                      <a:r>
                        <a:rPr lang="en-GB" sz="800" kern="1200" baseline="0" dirty="0">
                          <a:solidFill>
                            <a:schemeClr val="tx1"/>
                          </a:solidFill>
                          <a:latin typeface="+mn-lt"/>
                          <a:ea typeface="+mn-ea"/>
                          <a:cs typeface="+mn-cs"/>
                        </a:rPr>
                        <a:t>Respecting our bodies</a:t>
                      </a:r>
                    </a:p>
                    <a:p>
                      <a:pPr marL="0" marR="0" lvl="0" indent="0" algn="ctr" rtl="0">
                        <a:spcBef>
                          <a:spcPts val="0"/>
                        </a:spcBef>
                        <a:spcAft>
                          <a:spcPts val="0"/>
                        </a:spcAft>
                        <a:buNone/>
                      </a:pPr>
                      <a:r>
                        <a:rPr lang="en-GB" sz="800" kern="1200" baseline="0" dirty="0">
                          <a:solidFill>
                            <a:schemeClr val="tx1"/>
                          </a:solidFill>
                          <a:latin typeface="+mn-lt"/>
                          <a:ea typeface="+mn-ea"/>
                          <a:cs typeface="+mn-cs"/>
                        </a:rPr>
                        <a:t>What is puberty?</a:t>
                      </a:r>
                    </a:p>
                    <a:p>
                      <a:pPr marL="0" marR="0" lvl="0" indent="0" algn="ctr" rtl="0">
                        <a:spcBef>
                          <a:spcPts val="0"/>
                        </a:spcBef>
                        <a:spcAft>
                          <a:spcPts val="0"/>
                        </a:spcAft>
                        <a:buNone/>
                      </a:pPr>
                      <a:r>
                        <a:rPr lang="en-GB" sz="800" kern="1200" baseline="0" dirty="0">
                          <a:solidFill>
                            <a:schemeClr val="tx1"/>
                          </a:solidFill>
                          <a:latin typeface="+mn-lt"/>
                          <a:ea typeface="+mn-ea"/>
                          <a:cs typeface="+mn-cs"/>
                        </a:rPr>
                        <a:t>Changing bodies</a:t>
                      </a:r>
                      <a:endParaRPr sz="800" kern="1200" baseline="0" dirty="0">
                        <a:solidFill>
                          <a:schemeClr val="tx1"/>
                        </a:solidFill>
                        <a:latin typeface="+mn-lt"/>
                        <a:ea typeface="+mn-ea"/>
                        <a:cs typeface="+mn-cs"/>
                      </a:endParaRPr>
                    </a:p>
                  </a:txBody>
                  <a:tcPr marL="91450" marR="91450" marT="45725" marB="45725"/>
                </a:tc>
                <a:extLst>
                  <a:ext uri="{0D108BD9-81ED-4DB2-BD59-A6C34878D82A}">
                    <a16:rowId xmlns:a16="http://schemas.microsoft.com/office/drawing/2014/main" val="10004"/>
                  </a:ext>
                </a:extLst>
              </a:tr>
              <a:tr h="719100">
                <a:tc>
                  <a:txBody>
                    <a:bodyPr/>
                    <a:lstStyle/>
                    <a:p>
                      <a:pPr marL="0" marR="0" lvl="0" indent="0" algn="l" rtl="0">
                        <a:spcBef>
                          <a:spcPts val="0"/>
                        </a:spcBef>
                        <a:spcAft>
                          <a:spcPts val="0"/>
                        </a:spcAft>
                        <a:buNone/>
                      </a:pPr>
                      <a:r>
                        <a:rPr lang="en-US" sz="1400"/>
                        <a:t>Spring 2</a:t>
                      </a:r>
                      <a:endParaRPr sz="1400"/>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dirty="0"/>
                        <a:t>Letter</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dirty="0"/>
                        <a:t>Narrative</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dirty="0"/>
                        <a:t>Write to inform</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b="0" dirty="0"/>
                        <a:t>Poetry </a:t>
                      </a:r>
                      <a:endParaRPr sz="700" b="0" dirty="0"/>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dirty="0"/>
                        <a:t>Fractions</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dirty="0"/>
                        <a:t>Decimals</a:t>
                      </a:r>
                      <a:endParaRPr sz="700" b="0" i="1" dirty="0"/>
                    </a:p>
                  </a:txBody>
                  <a:tcPr marL="91450" marR="91450" marT="45725" marB="45725"/>
                </a:tc>
                <a:tc>
                  <a:txBody>
                    <a:bodyPr/>
                    <a:lstStyle/>
                    <a:p>
                      <a:pPr marL="0" marR="0" lvl="0" indent="0" algn="ctr" defTabSz="914400" rtl="0" eaLnBrk="1" fontAlgn="auto" latinLnBrk="0" hangingPunct="1">
                        <a:lnSpc>
                          <a:spcPct val="100000"/>
                        </a:lnSpc>
                        <a:spcBef>
                          <a:spcPts val="0"/>
                        </a:spcBef>
                        <a:spcAft>
                          <a:spcPts val="0"/>
                        </a:spcAft>
                        <a:buClr>
                          <a:schemeClr val="dk1"/>
                        </a:buClr>
                        <a:buSzPts val="700"/>
                        <a:buFont typeface="Calibri" panose="020F0502020204030204"/>
                        <a:buNone/>
                        <a:tabLst/>
                        <a:defRPr/>
                      </a:pPr>
                      <a:r>
                        <a:rPr lang="en-GB" sz="700" b="0" dirty="0"/>
                        <a:t>Desert to Garden</a:t>
                      </a:r>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800" kern="1200" baseline="0">
                          <a:solidFill>
                            <a:schemeClr val="tx1"/>
                          </a:solidFill>
                          <a:latin typeface="+mn-lt"/>
                          <a:ea typeface="+mn-ea"/>
                          <a:cs typeface="+mn-cs"/>
                        </a:rPr>
                        <a:t>Habitats </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a:solidFill>
                            <a:schemeClr val="tx1"/>
                          </a:solidFill>
                          <a:latin typeface="+mn-lt"/>
                          <a:ea typeface="+mn-ea"/>
                          <a:cs typeface="+mn-cs"/>
                        </a:rPr>
                        <a:t>Rivers including the water cycle</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GB" sz="800" kern="1200" baseline="0" dirty="0">
                          <a:solidFill>
                            <a:schemeClr val="tx1"/>
                          </a:solidFill>
                          <a:latin typeface="+mn-lt"/>
                          <a:ea typeface="+mn-ea"/>
                          <a:cs typeface="+mn-cs"/>
                        </a:rPr>
                        <a:t>Structure - helmets</a:t>
                      </a:r>
                      <a:endParaRPr sz="800" kern="1200" baseline="0" dirty="0">
                        <a:solidFill>
                          <a:schemeClr val="tx1"/>
                        </a:solidFill>
                        <a:latin typeface="+mn-lt"/>
                        <a:ea typeface="+mn-ea"/>
                        <a:cs typeface="+mn-cs"/>
                      </a:endParaRPr>
                    </a:p>
                  </a:txBody>
                  <a:tcPr marL="91450" marR="91450" marT="45725" marB="45725"/>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GB" sz="800" kern="1200" baseline="0" dirty="0">
                          <a:solidFill>
                            <a:schemeClr val="tx1"/>
                          </a:solidFill>
                          <a:latin typeface="+mn-lt"/>
                          <a:ea typeface="+mn-ea"/>
                          <a:cs typeface="+mn-cs"/>
                        </a:rPr>
                        <a:t>At the café </a:t>
                      </a:r>
                    </a:p>
                  </a:txBody>
                  <a:tcPr/>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800" kern="1200" baseline="0" dirty="0">
                          <a:solidFill>
                            <a:schemeClr val="tx1"/>
                          </a:solidFill>
                          <a:latin typeface="+mn-lt"/>
                          <a:ea typeface="+mn-ea"/>
                          <a:cs typeface="+mn-cs"/>
                        </a:rPr>
                        <a:t>Coding</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700"/>
                        <a:buFont typeface="Calibri" panose="020F0502020204030204"/>
                        <a:buNone/>
                      </a:pPr>
                      <a:r>
                        <a:rPr lang="en-US" sz="800" kern="1200" baseline="0">
                          <a:solidFill>
                            <a:schemeClr val="tx1"/>
                          </a:solidFill>
                          <a:latin typeface="+mn-lt"/>
                          <a:ea typeface="+mn-ea"/>
                          <a:cs typeface="+mn-cs"/>
                        </a:rPr>
                        <a:t>Lean on me.</a:t>
                      </a:r>
                    </a:p>
                    <a:p>
                      <a:pPr marL="0" marR="0" lvl="0" indent="0" algn="l" rtl="0">
                        <a:lnSpc>
                          <a:spcPct val="100000"/>
                        </a:lnSpc>
                        <a:spcBef>
                          <a:spcPts val="0"/>
                        </a:spcBef>
                        <a:spcAft>
                          <a:spcPts val="0"/>
                        </a:spcAft>
                        <a:buClr>
                          <a:schemeClr val="dk1"/>
                        </a:buClr>
                        <a:buSzPts val="700"/>
                        <a:buFont typeface="Calibri" panose="020F0502020204030204"/>
                        <a:buNone/>
                      </a:pPr>
                      <a:r>
                        <a:rPr lang="en-US" sz="800" kern="1200" baseline="0">
                          <a:solidFill>
                            <a:schemeClr val="tx1"/>
                          </a:solidFill>
                          <a:latin typeface="+mn-lt"/>
                          <a:ea typeface="+mn-ea"/>
                          <a:cs typeface="+mn-cs"/>
                        </a:rPr>
                        <a:t>Gospel/links to religious music.</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a:solidFill>
                            <a:schemeClr val="tx1"/>
                          </a:solidFill>
                          <a:latin typeface="+mn-lt"/>
                          <a:ea typeface="+mn-ea"/>
                          <a:cs typeface="+mn-cs"/>
                        </a:rPr>
                        <a:t>Rounders</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GB" sz="800" kern="1200" baseline="0" dirty="0">
                          <a:solidFill>
                            <a:schemeClr val="tx1"/>
                          </a:solidFill>
                          <a:latin typeface="+mn-lt"/>
                          <a:ea typeface="+mn-ea"/>
                          <a:cs typeface="+mn-cs"/>
                        </a:rPr>
                        <a:t>What am I feeling?</a:t>
                      </a:r>
                    </a:p>
                    <a:p>
                      <a:pPr marL="0" marR="0" lvl="0" indent="0" algn="ctr" rtl="0">
                        <a:lnSpc>
                          <a:spcPct val="100000"/>
                        </a:lnSpc>
                        <a:spcBef>
                          <a:spcPts val="0"/>
                        </a:spcBef>
                        <a:spcAft>
                          <a:spcPts val="0"/>
                        </a:spcAft>
                        <a:buClr>
                          <a:schemeClr val="dk1"/>
                        </a:buClr>
                        <a:buSzPts val="700"/>
                        <a:buFont typeface="Calibri" panose="020F0502020204030204"/>
                        <a:buNone/>
                      </a:pPr>
                      <a:r>
                        <a:rPr lang="en-GB" sz="800" kern="1200" baseline="0" dirty="0">
                          <a:solidFill>
                            <a:schemeClr val="tx1"/>
                          </a:solidFill>
                          <a:latin typeface="+mn-lt"/>
                          <a:ea typeface="+mn-ea"/>
                          <a:cs typeface="+mn-cs"/>
                        </a:rPr>
                        <a:t>What am I looking at?</a:t>
                      </a:r>
                    </a:p>
                    <a:p>
                      <a:pPr marL="0" marR="0" lvl="0" indent="0" algn="ctr" rtl="0">
                        <a:lnSpc>
                          <a:spcPct val="100000"/>
                        </a:lnSpc>
                        <a:spcBef>
                          <a:spcPts val="0"/>
                        </a:spcBef>
                        <a:spcAft>
                          <a:spcPts val="0"/>
                        </a:spcAft>
                        <a:buClr>
                          <a:schemeClr val="dk1"/>
                        </a:buClr>
                        <a:buSzPts val="700"/>
                        <a:buFont typeface="Calibri" panose="020F0502020204030204"/>
                        <a:buNone/>
                      </a:pPr>
                      <a:r>
                        <a:rPr lang="en-GB" sz="800" kern="1200" baseline="0" dirty="0">
                          <a:solidFill>
                            <a:schemeClr val="tx1"/>
                          </a:solidFill>
                          <a:latin typeface="+mn-lt"/>
                          <a:ea typeface="+mn-ea"/>
                          <a:cs typeface="+mn-cs"/>
                        </a:rPr>
                        <a:t>I am thankful</a:t>
                      </a:r>
                      <a:endParaRPr sz="800" kern="1200" baseline="0" dirty="0">
                        <a:solidFill>
                          <a:schemeClr val="tx1"/>
                        </a:solidFill>
                        <a:latin typeface="+mn-lt"/>
                        <a:ea typeface="+mn-ea"/>
                        <a:cs typeface="+mn-cs"/>
                      </a:endParaRPr>
                    </a:p>
                  </a:txBody>
                  <a:tcPr marL="91450" marR="91450" marT="45725" marB="45725"/>
                </a:tc>
                <a:extLst>
                  <a:ext uri="{0D108BD9-81ED-4DB2-BD59-A6C34878D82A}">
                    <a16:rowId xmlns:a16="http://schemas.microsoft.com/office/drawing/2014/main" val="10005"/>
                  </a:ext>
                </a:extLst>
              </a:tr>
              <a:tr h="798825">
                <a:tc>
                  <a:txBody>
                    <a:bodyPr/>
                    <a:lstStyle/>
                    <a:p>
                      <a:pPr marL="0" marR="0" lvl="0" indent="0" algn="l" rtl="0">
                        <a:lnSpc>
                          <a:spcPct val="100000"/>
                        </a:lnSpc>
                        <a:spcBef>
                          <a:spcPts val="0"/>
                        </a:spcBef>
                        <a:spcAft>
                          <a:spcPts val="0"/>
                        </a:spcAft>
                        <a:buClr>
                          <a:schemeClr val="dk1"/>
                        </a:buClr>
                        <a:buSzPts val="1400"/>
                        <a:buFont typeface="Calibri" panose="020F0502020204030204"/>
                        <a:buNone/>
                      </a:pPr>
                      <a:r>
                        <a:rPr lang="en-US" sz="1400"/>
                        <a:t>Summer 1</a:t>
                      </a:r>
                      <a:endParaRPr sz="1400"/>
                    </a:p>
                  </a:txBody>
                  <a:tcPr marL="91450" marR="91450" marT="45725" marB="45725"/>
                </a:tc>
                <a:tc>
                  <a:txBody>
                    <a:bodyPr/>
                    <a:lstStyle/>
                    <a:p>
                      <a:pPr marL="0" marR="0" lvl="0" indent="0" algn="ctr" rtl="0">
                        <a:spcBef>
                          <a:spcPts val="0"/>
                        </a:spcBef>
                        <a:spcAft>
                          <a:spcPts val="0"/>
                        </a:spcAft>
                        <a:buNone/>
                      </a:pPr>
                      <a:r>
                        <a:rPr lang="en-US" sz="700" dirty="0"/>
                        <a:t>Internal monologue</a:t>
                      </a:r>
                    </a:p>
                    <a:p>
                      <a:pPr marL="0" marR="0" lvl="0" indent="0" algn="ctr" rtl="0">
                        <a:spcBef>
                          <a:spcPts val="0"/>
                        </a:spcBef>
                        <a:spcAft>
                          <a:spcPts val="0"/>
                        </a:spcAft>
                        <a:buNone/>
                      </a:pPr>
                      <a:r>
                        <a:rPr lang="en-US" sz="700" dirty="0"/>
                        <a:t>Narrative</a:t>
                      </a:r>
                    </a:p>
                    <a:p>
                      <a:pPr marL="0" marR="0" lvl="0" indent="0" algn="ctr" rtl="0">
                        <a:spcBef>
                          <a:spcPts val="0"/>
                        </a:spcBef>
                        <a:spcAft>
                          <a:spcPts val="0"/>
                        </a:spcAft>
                        <a:buNone/>
                      </a:pPr>
                      <a:r>
                        <a:rPr lang="en-US" sz="700" b="0" dirty="0"/>
                        <a:t>Biography </a:t>
                      </a:r>
                      <a:endParaRPr sz="700" b="0" dirty="0"/>
                    </a:p>
                  </a:txBody>
                  <a:tcPr marL="91450" marR="91450" marT="45725" marB="45725"/>
                </a:tc>
                <a:tc>
                  <a:txBody>
                    <a:bodyPr/>
                    <a:lstStyle/>
                    <a:p>
                      <a:pPr marL="0" marR="0" lvl="0" indent="0" algn="ctr" rtl="0">
                        <a:spcBef>
                          <a:spcPts val="0"/>
                        </a:spcBef>
                        <a:spcAft>
                          <a:spcPts val="0"/>
                        </a:spcAft>
                        <a:buNone/>
                      </a:pPr>
                      <a:r>
                        <a:rPr lang="en-US" sz="700" dirty="0"/>
                        <a:t>Decimals</a:t>
                      </a:r>
                    </a:p>
                    <a:p>
                      <a:pPr marL="0" marR="0" lvl="0" indent="0" algn="ctr" rtl="0">
                        <a:spcBef>
                          <a:spcPts val="0"/>
                        </a:spcBef>
                        <a:spcAft>
                          <a:spcPts val="0"/>
                        </a:spcAft>
                        <a:buNone/>
                      </a:pPr>
                      <a:r>
                        <a:rPr lang="en-US" sz="700" dirty="0"/>
                        <a:t>Money</a:t>
                      </a:r>
                    </a:p>
                    <a:p>
                      <a:pPr marL="0" marR="0" lvl="0" indent="0" algn="ctr" rtl="0">
                        <a:spcBef>
                          <a:spcPts val="0"/>
                        </a:spcBef>
                        <a:spcAft>
                          <a:spcPts val="0"/>
                        </a:spcAft>
                        <a:buNone/>
                      </a:pPr>
                      <a:r>
                        <a:rPr lang="en-US" sz="700" dirty="0"/>
                        <a:t>Time</a:t>
                      </a:r>
                      <a:endParaRPr sz="700" b="0" i="1" dirty="0"/>
                    </a:p>
                  </a:txBody>
                  <a:tcPr marL="91450" marR="91450" marT="45725" marB="4572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i="1" dirty="0"/>
                        <a:t>To the Ends of the Earth</a:t>
                      </a:r>
                    </a:p>
                  </a:txBody>
                  <a:tcPr marL="91450" marR="91450" marT="45725" marB="45725"/>
                </a:tc>
                <a:tc>
                  <a:txBody>
                    <a:bodyPr/>
                    <a:lstStyle/>
                    <a:p>
                      <a:pPr marL="0" marR="0" lvl="0" indent="0" algn="ctr" rtl="0">
                        <a:spcBef>
                          <a:spcPts val="0"/>
                        </a:spcBef>
                        <a:spcAft>
                          <a:spcPts val="0"/>
                        </a:spcAft>
                        <a:buNone/>
                      </a:pPr>
                      <a:r>
                        <a:rPr lang="en-US" sz="800" kern="1200" baseline="0" dirty="0">
                          <a:solidFill>
                            <a:schemeClr val="tx1"/>
                          </a:solidFill>
                          <a:latin typeface="+mn-lt"/>
                          <a:ea typeface="+mn-ea"/>
                          <a:cs typeface="+mn-cs"/>
                        </a:rPr>
                        <a:t>Living things and their habitats – conservation </a:t>
                      </a:r>
                    </a:p>
                  </a:txBody>
                  <a:tcPr marL="91450" marR="91450" marT="45725" marB="45725"/>
                </a:tc>
                <a:tc>
                  <a:txBody>
                    <a:bodyPr/>
                    <a:lstStyle/>
                    <a:p>
                      <a:pPr marL="0" marR="0" lvl="0" indent="0" algn="ctr" rtl="0">
                        <a:spcBef>
                          <a:spcPts val="0"/>
                        </a:spcBef>
                        <a:spcAft>
                          <a:spcPts val="0"/>
                        </a:spcAft>
                        <a:buNone/>
                      </a:pPr>
                      <a:r>
                        <a:rPr lang="en-US" sz="800" kern="1200" baseline="0">
                          <a:solidFill>
                            <a:schemeClr val="tx1"/>
                          </a:solidFill>
                          <a:latin typeface="+mn-lt"/>
                          <a:ea typeface="+mn-ea"/>
                          <a:cs typeface="+mn-cs"/>
                        </a:rPr>
                        <a:t>Egyptians</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dirty="0">
                          <a:solidFill>
                            <a:schemeClr val="tx1"/>
                          </a:solidFill>
                          <a:latin typeface="+mn-lt"/>
                          <a:ea typeface="+mn-ea"/>
                          <a:cs typeface="+mn-cs"/>
                        </a:rPr>
                        <a:t>Egyptian scrolls</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endParaRPr sz="800" kern="1200" baseline="0">
                        <a:solidFill>
                          <a:schemeClr val="tx1"/>
                        </a:solidFill>
                        <a:latin typeface="+mn-lt"/>
                        <a:ea typeface="+mn-ea"/>
                        <a:cs typeface="+mn-cs"/>
                      </a:endParaRPr>
                    </a:p>
                  </a:txBody>
                  <a:tcPr marL="91450" marR="91450" marT="45725" marB="45725"/>
                </a:tc>
                <a:tc>
                  <a:txBody>
                    <a:bodyPr/>
                    <a:lstStyle/>
                    <a:p>
                      <a:pPr algn="ctr"/>
                      <a:r>
                        <a:rPr lang="en-GB" sz="800" kern="1200" baseline="0" dirty="0">
                          <a:solidFill>
                            <a:schemeClr val="tx1"/>
                          </a:solidFill>
                          <a:latin typeface="+mn-lt"/>
                          <a:ea typeface="+mn-ea"/>
                          <a:cs typeface="+mn-cs"/>
                        </a:rPr>
                        <a:t>The classroom</a:t>
                      </a:r>
                    </a:p>
                  </a:txBody>
                  <a:tcPr/>
                </a:tc>
                <a:tc>
                  <a:txBody>
                    <a:bodyPr/>
                    <a:lstStyle/>
                    <a:p>
                      <a:pPr marL="0" marR="0" lvl="0" indent="0" algn="ctr" rtl="0">
                        <a:spcBef>
                          <a:spcPts val="0"/>
                        </a:spcBef>
                        <a:spcAft>
                          <a:spcPts val="0"/>
                        </a:spcAft>
                        <a:buNone/>
                      </a:pPr>
                      <a:r>
                        <a:rPr lang="en-US" sz="800" kern="1200" baseline="0" dirty="0">
                          <a:solidFill>
                            <a:schemeClr val="tx1"/>
                          </a:solidFill>
                          <a:latin typeface="+mn-lt"/>
                          <a:ea typeface="+mn-ea"/>
                          <a:cs typeface="+mn-cs"/>
                        </a:rPr>
                        <a:t>Composing beats</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l" rtl="0">
                        <a:spcBef>
                          <a:spcPts val="0"/>
                        </a:spcBef>
                        <a:spcAft>
                          <a:spcPts val="0"/>
                        </a:spcAft>
                        <a:buNone/>
                      </a:pPr>
                      <a:r>
                        <a:rPr lang="en-US" sz="800" kern="1200" baseline="0">
                          <a:solidFill>
                            <a:schemeClr val="tx1"/>
                          </a:solidFill>
                          <a:latin typeface="+mn-lt"/>
                          <a:ea typeface="+mn-ea"/>
                          <a:cs typeface="+mn-cs"/>
                        </a:rPr>
                        <a:t>Blackbird.</a:t>
                      </a:r>
                    </a:p>
                    <a:p>
                      <a:pPr marL="0" marR="0" lvl="0" indent="0" algn="l" rtl="0">
                        <a:spcBef>
                          <a:spcPts val="0"/>
                        </a:spcBef>
                        <a:spcAft>
                          <a:spcPts val="0"/>
                        </a:spcAft>
                        <a:buNone/>
                      </a:pPr>
                      <a:r>
                        <a:rPr lang="en-US" sz="800" kern="1200" baseline="0">
                          <a:solidFill>
                            <a:schemeClr val="tx1"/>
                          </a:solidFill>
                          <a:latin typeface="+mn-lt"/>
                          <a:ea typeface="+mn-ea"/>
                          <a:cs typeface="+mn-cs"/>
                          <a:sym typeface="Calibri" panose="020F0502020204030204"/>
                        </a:rPr>
                        <a:t>The Beatles and the development of pop music</a:t>
                      </a:r>
                    </a:p>
                    <a:p>
                      <a:pPr marL="0" marR="0" lvl="0" indent="0" algn="l" rtl="0">
                        <a:spcBef>
                          <a:spcPts val="0"/>
                        </a:spcBef>
                        <a:spcAft>
                          <a:spcPts val="0"/>
                        </a:spcAft>
                        <a:buNone/>
                      </a:pPr>
                      <a:r>
                        <a:rPr lang="en-US" sz="800" kern="1200" baseline="0">
                          <a:solidFill>
                            <a:schemeClr val="tx1"/>
                          </a:solidFill>
                          <a:latin typeface="+mn-lt"/>
                          <a:ea typeface="+mn-ea"/>
                          <a:cs typeface="+mn-cs"/>
                          <a:sym typeface="Calibri" panose="020F0502020204030204"/>
                        </a:rPr>
                        <a:t>The Civil Rights Movement.</a:t>
                      </a:r>
                    </a:p>
                    <a:p>
                      <a:pPr marL="0" marR="0" lvl="0" indent="0" algn="l" rtl="0">
                        <a:spcBef>
                          <a:spcPts val="0"/>
                        </a:spcBef>
                        <a:spcAft>
                          <a:spcPts val="0"/>
                        </a:spcAft>
                        <a:buNone/>
                      </a:pPr>
                      <a:r>
                        <a:rPr lang="en-US" sz="800" kern="1200" baseline="0">
                          <a:solidFill>
                            <a:schemeClr val="tx1"/>
                          </a:solidFill>
                          <a:latin typeface="+mn-lt"/>
                          <a:ea typeface="+mn-ea"/>
                          <a:cs typeface="+mn-cs"/>
                          <a:sym typeface="Calibri" panose="020F0502020204030204"/>
                        </a:rPr>
                        <a:t>The Beatles songs.</a:t>
                      </a:r>
                      <a:endParaRPr sz="800" kern="1200" baseline="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US" sz="800" kern="1200" baseline="0" dirty="0">
                          <a:solidFill>
                            <a:schemeClr val="tx1"/>
                          </a:solidFill>
                          <a:latin typeface="+mn-lt"/>
                          <a:ea typeface="+mn-ea"/>
                          <a:cs typeface="+mn-cs"/>
                        </a:rPr>
                        <a:t>Athletics</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ctr" rtl="0">
                        <a:spcBef>
                          <a:spcPts val="0"/>
                        </a:spcBef>
                        <a:spcAft>
                          <a:spcPts val="0"/>
                        </a:spcAft>
                        <a:buNone/>
                      </a:pPr>
                      <a:r>
                        <a:rPr lang="en-GB" sz="800" kern="1200" baseline="0" dirty="0">
                          <a:solidFill>
                            <a:schemeClr val="tx1"/>
                          </a:solidFill>
                          <a:latin typeface="+mn-lt"/>
                          <a:ea typeface="+mn-ea"/>
                          <a:cs typeface="+mn-cs"/>
                        </a:rPr>
                        <a:t>Life cycles</a:t>
                      </a:r>
                    </a:p>
                    <a:p>
                      <a:pPr marL="0" marR="0" lvl="0" indent="0" algn="ctr" rtl="0">
                        <a:spcBef>
                          <a:spcPts val="0"/>
                        </a:spcBef>
                        <a:spcAft>
                          <a:spcPts val="0"/>
                        </a:spcAft>
                        <a:buNone/>
                      </a:pPr>
                      <a:r>
                        <a:rPr lang="en-GB" sz="800" kern="1200" baseline="0" dirty="0">
                          <a:solidFill>
                            <a:schemeClr val="tx1"/>
                          </a:solidFill>
                          <a:latin typeface="+mn-lt"/>
                          <a:ea typeface="+mn-ea"/>
                          <a:cs typeface="+mn-cs"/>
                        </a:rPr>
                        <a:t>A time for everything</a:t>
                      </a:r>
                    </a:p>
                    <a:p>
                      <a:pPr marL="0" marR="0" lvl="0" indent="0" algn="ctr" rtl="0">
                        <a:spcBef>
                          <a:spcPts val="0"/>
                        </a:spcBef>
                        <a:spcAft>
                          <a:spcPts val="0"/>
                        </a:spcAft>
                        <a:buNone/>
                      </a:pPr>
                      <a:r>
                        <a:rPr lang="en-GB" sz="800" kern="1200" baseline="0" dirty="0">
                          <a:solidFill>
                            <a:schemeClr val="tx1"/>
                          </a:solidFill>
                          <a:latin typeface="+mn-lt"/>
                          <a:ea typeface="+mn-ea"/>
                          <a:cs typeface="+mn-cs"/>
                        </a:rPr>
                        <a:t>Big changes, little changes</a:t>
                      </a:r>
                      <a:endParaRPr sz="800" kern="1200" baseline="0" dirty="0">
                        <a:solidFill>
                          <a:schemeClr val="tx1"/>
                        </a:solidFill>
                        <a:latin typeface="+mn-lt"/>
                        <a:ea typeface="+mn-ea"/>
                        <a:cs typeface="+mn-cs"/>
                      </a:endParaRPr>
                    </a:p>
                  </a:txBody>
                  <a:tcPr marL="91450" marR="91450" marT="45725" marB="45725"/>
                </a:tc>
                <a:extLst>
                  <a:ext uri="{0D108BD9-81ED-4DB2-BD59-A6C34878D82A}">
                    <a16:rowId xmlns:a16="http://schemas.microsoft.com/office/drawing/2014/main" val="10006"/>
                  </a:ext>
                </a:extLst>
              </a:tr>
              <a:tr h="574950">
                <a:tc>
                  <a:txBody>
                    <a:bodyPr/>
                    <a:lstStyle/>
                    <a:p>
                      <a:pPr marL="0" marR="0" lvl="0" indent="0" algn="l" rtl="0">
                        <a:spcBef>
                          <a:spcPts val="0"/>
                        </a:spcBef>
                        <a:spcAft>
                          <a:spcPts val="0"/>
                        </a:spcAft>
                        <a:buNone/>
                      </a:pPr>
                      <a:r>
                        <a:rPr lang="en-US" sz="1400"/>
                        <a:t>Summer 2</a:t>
                      </a:r>
                      <a:endParaRPr sz="1400"/>
                    </a:p>
                  </a:txBody>
                  <a:tcPr marL="91450" marR="91450" marT="45725" marB="45725"/>
                </a:tc>
                <a:tc>
                  <a:txBody>
                    <a:bodyPr/>
                    <a:lstStyle/>
                    <a:p>
                      <a:pPr marL="0" marR="0" lvl="0" indent="0" algn="ctr" rtl="0">
                        <a:spcBef>
                          <a:spcPts val="0"/>
                        </a:spcBef>
                        <a:spcAft>
                          <a:spcPts val="0"/>
                        </a:spcAft>
                        <a:buNone/>
                      </a:pPr>
                      <a:r>
                        <a:rPr lang="en-US" sz="700" dirty="0"/>
                        <a:t>Persuasive text</a:t>
                      </a:r>
                    </a:p>
                    <a:p>
                      <a:pPr marL="0" marR="0" lvl="0" indent="0" algn="ctr" rtl="0">
                        <a:spcBef>
                          <a:spcPts val="0"/>
                        </a:spcBef>
                        <a:spcAft>
                          <a:spcPts val="0"/>
                        </a:spcAft>
                        <a:buNone/>
                      </a:pPr>
                      <a:r>
                        <a:rPr lang="en-US" sz="700" b="0"/>
                        <a:t>Non-chronological report</a:t>
                      </a:r>
                      <a:endParaRPr lang="en-US" sz="700" b="0" dirty="0"/>
                    </a:p>
                    <a:p>
                      <a:pPr marL="0" marR="0" lvl="0" indent="0" algn="ctr" rtl="0">
                        <a:spcBef>
                          <a:spcPts val="0"/>
                        </a:spcBef>
                        <a:spcAft>
                          <a:spcPts val="0"/>
                        </a:spcAft>
                        <a:buNone/>
                      </a:pPr>
                      <a:r>
                        <a:rPr lang="en-US" sz="700" b="0" dirty="0"/>
                        <a:t>Poetry</a:t>
                      </a:r>
                      <a:endParaRPr sz="700" b="0" dirty="0"/>
                    </a:p>
                  </a:txBody>
                  <a:tcPr marL="91450" marR="91450" marT="45725" marB="45725"/>
                </a:tc>
                <a:tc>
                  <a:txBody>
                    <a:bodyPr/>
                    <a:lstStyle/>
                    <a:p>
                      <a:pPr marL="0" marR="0" lvl="0" indent="0" algn="ctr" rtl="0">
                        <a:spcBef>
                          <a:spcPts val="0"/>
                        </a:spcBef>
                        <a:spcAft>
                          <a:spcPts val="0"/>
                        </a:spcAft>
                        <a:buNone/>
                      </a:pPr>
                      <a:r>
                        <a:rPr lang="en-US" sz="700" dirty="0"/>
                        <a:t>Shape</a:t>
                      </a:r>
                    </a:p>
                    <a:p>
                      <a:pPr marL="0" marR="0" lvl="0" indent="0" algn="ctr" rtl="0">
                        <a:spcBef>
                          <a:spcPts val="0"/>
                        </a:spcBef>
                        <a:spcAft>
                          <a:spcPts val="0"/>
                        </a:spcAft>
                        <a:buNone/>
                      </a:pPr>
                      <a:r>
                        <a:rPr lang="en-US" sz="700" dirty="0"/>
                        <a:t>Statistics </a:t>
                      </a:r>
                    </a:p>
                    <a:p>
                      <a:pPr marL="0" marR="0" lvl="0" indent="0" algn="ctr" rtl="0">
                        <a:spcBef>
                          <a:spcPts val="0"/>
                        </a:spcBef>
                        <a:spcAft>
                          <a:spcPts val="0"/>
                        </a:spcAft>
                        <a:buNone/>
                      </a:pPr>
                      <a:r>
                        <a:rPr lang="en-US" sz="700" dirty="0"/>
                        <a:t>Position </a:t>
                      </a:r>
                    </a:p>
                    <a:p>
                      <a:pPr marL="0" marR="0" lvl="0" indent="0" algn="ctr" rtl="0">
                        <a:spcBef>
                          <a:spcPts val="0"/>
                        </a:spcBef>
                        <a:spcAft>
                          <a:spcPts val="0"/>
                        </a:spcAft>
                        <a:buNone/>
                      </a:pPr>
                      <a:r>
                        <a:rPr lang="en-US" sz="700" dirty="0"/>
                        <a:t>Direction</a:t>
                      </a:r>
                    </a:p>
                  </a:txBody>
                  <a:tcPr marL="91450" marR="91450" marT="45725" marB="45725"/>
                </a:tc>
                <a:tc>
                  <a:txBody>
                    <a:bodyPr/>
                    <a:lstStyle/>
                    <a:p>
                      <a:pPr marL="0" marR="0" lvl="0" indent="0" algn="ctr" rtl="0">
                        <a:spcBef>
                          <a:spcPts val="0"/>
                        </a:spcBef>
                        <a:spcAft>
                          <a:spcPts val="0"/>
                        </a:spcAft>
                        <a:buNone/>
                      </a:pPr>
                      <a:r>
                        <a:rPr lang="en-GB" sz="700" b="0" dirty="0"/>
                        <a:t>Dialogue and Encounter</a:t>
                      </a:r>
                      <a:endParaRPr sz="700" b="0" dirty="0"/>
                    </a:p>
                  </a:txBody>
                  <a:tcPr marL="91450" marR="91450" marT="45725" marB="45725"/>
                </a:tc>
                <a:tc>
                  <a:txBody>
                    <a:bodyPr/>
                    <a:lstStyle/>
                    <a:p>
                      <a:pPr marL="0" marR="0" lvl="0" indent="0" algn="ctr" rtl="0">
                        <a:spcBef>
                          <a:spcPts val="0"/>
                        </a:spcBef>
                        <a:spcAft>
                          <a:spcPts val="0"/>
                        </a:spcAft>
                        <a:buNone/>
                      </a:pPr>
                      <a:r>
                        <a:rPr lang="en-GB" sz="800" kern="1200" baseline="0" dirty="0">
                          <a:solidFill>
                            <a:schemeClr val="tx1"/>
                          </a:solidFill>
                          <a:latin typeface="+mn-lt"/>
                          <a:ea typeface="+mn-ea"/>
                          <a:cs typeface="+mn-cs"/>
                        </a:rPr>
                        <a:t>Electricity</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800" kern="1200" baseline="0">
                          <a:solidFill>
                            <a:schemeClr val="tx1"/>
                          </a:solidFill>
                          <a:latin typeface="+mn-lt"/>
                          <a:ea typeface="+mn-ea"/>
                          <a:cs typeface="+mn-cs"/>
                        </a:rPr>
                        <a:t>Mountains </a:t>
                      </a:r>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GB" sz="800" kern="1200" baseline="0" dirty="0">
                          <a:solidFill>
                            <a:schemeClr val="tx1"/>
                          </a:solidFill>
                          <a:latin typeface="+mn-lt"/>
                          <a:ea typeface="+mn-ea"/>
                          <a:cs typeface="+mn-cs"/>
                        </a:rPr>
                        <a:t>Electrical Systems - torches</a:t>
                      </a:r>
                      <a:endParaRPr sz="800" kern="1200" baseline="0" dirty="0">
                        <a:solidFill>
                          <a:schemeClr val="tx1"/>
                        </a:solidFill>
                        <a:latin typeface="+mn-lt"/>
                        <a:ea typeface="+mn-ea"/>
                        <a:cs typeface="+mn-cs"/>
                      </a:endParaRPr>
                    </a:p>
                  </a:txBody>
                  <a:tcPr marL="91450" marR="91450" marT="45725" marB="45725"/>
                </a:tc>
                <a:tc>
                  <a:txBody>
                    <a:bodyPr/>
                    <a:lstStyle/>
                    <a:p>
                      <a:pPr algn="ctr"/>
                      <a:r>
                        <a:rPr lang="en-GB" sz="800" kern="1200" baseline="0" dirty="0">
                          <a:solidFill>
                            <a:schemeClr val="tx1"/>
                          </a:solidFill>
                          <a:latin typeface="+mn-lt"/>
                          <a:ea typeface="+mn-ea"/>
                          <a:cs typeface="+mn-cs"/>
                        </a:rPr>
                        <a:t>Goldilocks</a:t>
                      </a:r>
                    </a:p>
                  </a:txBody>
                  <a:tcPr/>
                </a:tc>
                <a:tc>
                  <a:txBody>
                    <a:bodyPr/>
                    <a:lstStyle/>
                    <a:p>
                      <a:pPr marL="0" marR="0" lvl="0" indent="0" algn="ctr" rtl="0">
                        <a:spcBef>
                          <a:spcPts val="0"/>
                        </a:spcBef>
                        <a:spcAft>
                          <a:spcPts val="0"/>
                        </a:spcAft>
                        <a:buNone/>
                      </a:pPr>
                      <a:r>
                        <a:rPr lang="en-US" sz="800" kern="1200" baseline="0" dirty="0">
                          <a:solidFill>
                            <a:schemeClr val="tx1"/>
                          </a:solidFill>
                          <a:latin typeface="+mn-lt"/>
                          <a:ea typeface="+mn-ea"/>
                          <a:cs typeface="+mn-cs"/>
                        </a:rPr>
                        <a:t>Introduction to AI</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l" rtl="0">
                        <a:spcBef>
                          <a:spcPts val="0"/>
                        </a:spcBef>
                        <a:spcAft>
                          <a:spcPts val="0"/>
                        </a:spcAft>
                        <a:buNone/>
                      </a:pPr>
                      <a:r>
                        <a:rPr lang="en-US" sz="800" kern="1200" baseline="0">
                          <a:solidFill>
                            <a:schemeClr val="tx1"/>
                          </a:solidFill>
                          <a:latin typeface="+mn-lt"/>
                          <a:ea typeface="+mn-ea"/>
                          <a:cs typeface="+mn-cs"/>
                          <a:sym typeface="Calibri" panose="020F0502020204030204"/>
                        </a:rPr>
                        <a:t>YuStudio</a:t>
                      </a:r>
                      <a:r>
                        <a:rPr lang="en-US" sz="800" kern="1200" baseline="0" dirty="0">
                          <a:solidFill>
                            <a:schemeClr val="tx1"/>
                          </a:solidFill>
                          <a:latin typeface="+mn-lt"/>
                          <a:ea typeface="+mn-ea"/>
                          <a:cs typeface="+mn-cs"/>
                          <a:sym typeface="Calibri" panose="020F0502020204030204"/>
                        </a:rPr>
                        <a:t> – Dragon Beats</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800" kern="1200" baseline="0" dirty="0">
                          <a:solidFill>
                            <a:schemeClr val="tx1"/>
                          </a:solidFill>
                          <a:latin typeface="+mn-lt"/>
                          <a:ea typeface="+mn-ea"/>
                          <a:cs typeface="+mn-cs"/>
                        </a:rPr>
                        <a:t>Golf</a:t>
                      </a:r>
                      <a:endParaRPr sz="800" kern="1200" baseline="0" dirty="0">
                        <a:solidFill>
                          <a:schemeClr val="tx1"/>
                        </a:solidFill>
                        <a:latin typeface="+mn-lt"/>
                        <a:ea typeface="+mn-ea"/>
                        <a:cs typeface="+mn-c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GB" sz="800" kern="1200" baseline="0" dirty="0">
                          <a:solidFill>
                            <a:schemeClr val="tx1"/>
                          </a:solidFill>
                          <a:latin typeface="+mn-lt"/>
                          <a:ea typeface="+mn-ea"/>
                          <a:cs typeface="+mn-cs"/>
                        </a:rPr>
                        <a:t>A community of love</a:t>
                      </a:r>
                    </a:p>
                    <a:p>
                      <a:pPr marL="0" marR="0" lvl="0" indent="0" algn="ctr" rtl="0">
                        <a:lnSpc>
                          <a:spcPct val="100000"/>
                        </a:lnSpc>
                        <a:spcBef>
                          <a:spcPts val="0"/>
                        </a:spcBef>
                        <a:spcAft>
                          <a:spcPts val="0"/>
                        </a:spcAft>
                        <a:buClr>
                          <a:schemeClr val="dk1"/>
                        </a:buClr>
                        <a:buSzPts val="700"/>
                        <a:buFont typeface="Calibri" panose="020F0502020204030204"/>
                        <a:buNone/>
                      </a:pPr>
                      <a:r>
                        <a:rPr lang="en-GB" sz="800" kern="1200" baseline="0" dirty="0">
                          <a:solidFill>
                            <a:schemeClr val="tx1"/>
                          </a:solidFill>
                          <a:latin typeface="+mn-lt"/>
                          <a:ea typeface="+mn-ea"/>
                          <a:cs typeface="+mn-cs"/>
                        </a:rPr>
                        <a:t>What is the church?</a:t>
                      </a:r>
                    </a:p>
                    <a:p>
                      <a:pPr marL="0" marR="0" lvl="0" indent="0" algn="ctr" rtl="0">
                        <a:lnSpc>
                          <a:spcPct val="100000"/>
                        </a:lnSpc>
                        <a:spcBef>
                          <a:spcPts val="0"/>
                        </a:spcBef>
                        <a:spcAft>
                          <a:spcPts val="0"/>
                        </a:spcAft>
                        <a:buClr>
                          <a:schemeClr val="dk1"/>
                        </a:buClr>
                        <a:buSzPts val="700"/>
                        <a:buFont typeface="Calibri" panose="020F0502020204030204"/>
                        <a:buNone/>
                      </a:pPr>
                      <a:r>
                        <a:rPr lang="en-GB" sz="800" kern="1200" baseline="0" dirty="0">
                          <a:solidFill>
                            <a:schemeClr val="tx1"/>
                          </a:solidFill>
                          <a:latin typeface="+mn-lt"/>
                          <a:ea typeface="+mn-ea"/>
                          <a:cs typeface="+mn-cs"/>
                        </a:rPr>
                        <a:t>How do I love others?</a:t>
                      </a:r>
                    </a:p>
                    <a:p>
                      <a:pPr marL="0" marR="0" lvl="0" indent="0" algn="ctr" rtl="0">
                        <a:lnSpc>
                          <a:spcPct val="100000"/>
                        </a:lnSpc>
                        <a:spcBef>
                          <a:spcPts val="0"/>
                        </a:spcBef>
                        <a:spcAft>
                          <a:spcPts val="0"/>
                        </a:spcAft>
                        <a:buClr>
                          <a:schemeClr val="dk1"/>
                        </a:buClr>
                        <a:buSzPts val="700"/>
                        <a:buFont typeface="Calibri" panose="020F0502020204030204"/>
                        <a:buNone/>
                      </a:pPr>
                      <a:r>
                        <a:rPr lang="en-GB" sz="800" kern="1200" baseline="0" dirty="0">
                          <a:solidFill>
                            <a:schemeClr val="tx1"/>
                          </a:solidFill>
                          <a:latin typeface="+mn-lt"/>
                          <a:ea typeface="+mn-ea"/>
                          <a:cs typeface="+mn-cs"/>
                        </a:rPr>
                        <a:t>Money matters </a:t>
                      </a:r>
                      <a:endParaRPr sz="800" kern="1200" baseline="0" dirty="0">
                        <a:solidFill>
                          <a:schemeClr val="tx1"/>
                        </a:solidFill>
                        <a:latin typeface="+mn-lt"/>
                        <a:ea typeface="+mn-ea"/>
                        <a:cs typeface="+mn-cs"/>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TotalTime>
  <Words>1330</Words>
  <Application>Microsoft Office PowerPoint</Application>
  <PresentationFormat>Widescreen</PresentationFormat>
  <Paragraphs>216</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Letter-join Plus 1</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Colette Howe</dc:creator>
  <cp:lastModifiedBy>Taylor O'Hara</cp:lastModifiedBy>
  <cp:revision>30</cp:revision>
  <cp:lastPrinted>2024-09-04T11:52:58Z</cp:lastPrinted>
  <dcterms:created xsi:type="dcterms:W3CDTF">2022-07-20T09:58:00Z</dcterms:created>
  <dcterms:modified xsi:type="dcterms:W3CDTF">2026-09-08T09:12:40Z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900CCC346C744711A3743031A14693D5</vt:lpwstr>
  </property>
  <property fmtid="{D5CDD505-2E9C-101B-9397-08002B2CF9AE}" pid="3" name="KSOProductBuildVer">
    <vt:lpwstr>2057-11.2.0.11537</vt:lpwstr>
  </property>
</Properties>
</file>