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F0D23-B351-465C-BDF3-DED18E6163C5}"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extLst>
      <p:ext uri="{BB962C8B-B14F-4D97-AF65-F5344CB8AC3E}">
        <p14:creationId xmlns:p14="http://schemas.microsoft.com/office/powerpoint/2010/main" val="1516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24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14/09/2023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14/09/2023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401BB7-1C6D-45D6-9AD4-02441E7AC2B0}"/>
              </a:ext>
            </a:extLst>
          </p:cNvPr>
          <p:cNvPicPr>
            <a:picLocks noChangeAspect="1"/>
          </p:cNvPicPr>
          <p:nvPr/>
        </p:nvPicPr>
        <p:blipFill>
          <a:blip r:embed="rId2"/>
          <a:stretch>
            <a:fillRect/>
          </a:stretch>
        </p:blipFill>
        <p:spPr>
          <a:xfrm>
            <a:off x="3822361" y="179901"/>
            <a:ext cx="4786062" cy="2393031"/>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7351" y="3138921"/>
            <a:ext cx="11216081" cy="3108543"/>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4 are Miss Sabor, Mrs Mitchell and Miss </a:t>
            </a:r>
            <a:r>
              <a:rPr lang="en-GB" sz="2800" dirty="0" err="1">
                <a:solidFill>
                  <a:srgbClr val="0070C0"/>
                </a:solidFill>
                <a:latin typeface="Letter-join Plus 1" panose="02000505000000020003" pitchFamily="50" charset="0"/>
              </a:rPr>
              <a:t>Galka</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 They will be sat on tables of 4 and will need to work together as a team on certain tasks.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extLst>
      <p:ext uri="{BB962C8B-B14F-4D97-AF65-F5344CB8AC3E}">
        <p14:creationId xmlns:p14="http://schemas.microsoft.com/office/powerpoint/2010/main" val="18148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year!</a:t>
            </a: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Year 4?</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send me an email (r.sabor@st-clares.manchester.sch.uk),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2"/>
          <a:srcRect l="2279" t="9216" r="1291" b="16106"/>
          <a:stretch/>
        </p:blipFill>
        <p:spPr>
          <a:xfrm>
            <a:off x="8439345" y="4588522"/>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9666739" y="307334"/>
            <a:ext cx="2019300" cy="2266950"/>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356053" y="307334"/>
            <a:ext cx="902655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Books will be changed in class or in the library regularly.</a:t>
            </a: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16554" y="184321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402672" y="453006"/>
            <a:ext cx="10452682" cy="618630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these are given out on Fridays and there will be a test the following Friday.</a:t>
            </a:r>
          </a:p>
          <a:p>
            <a:endParaRPr lang="en-GB" sz="2400" dirty="0">
              <a:solidFill>
                <a:srgbClr val="FF0000"/>
              </a:solidFill>
              <a:latin typeface="Letter-join Plus 1" panose="02000505000000020003" pitchFamily="50" charset="0"/>
            </a:endParaRPr>
          </a:p>
          <a:p>
            <a:r>
              <a:rPr lang="en-US" sz="2400" dirty="0">
                <a:solidFill>
                  <a:srgbClr val="FF0000"/>
                </a:solidFill>
                <a:latin typeface="Letter-join Plus 1" panose="02000505000000020003" pitchFamily="50" charset="0"/>
              </a:rPr>
              <a:t>Homework will be given every Friday and will be expected to be returned the following Friday. This will include a Maths and an English activity.</a:t>
            </a:r>
          </a:p>
          <a:p>
            <a:endParaRPr lang="en-GB" sz="2400" dirty="0">
              <a:solidFill>
                <a:srgbClr val="FF0000"/>
              </a:solidFill>
              <a:latin typeface="Letter-join Plus 1" panose="02000505000000020003" pitchFamily="50" charset="0"/>
            </a:endParaRPr>
          </a:p>
          <a:p>
            <a:r>
              <a:rPr lang="en-GB" sz="2400" dirty="0">
                <a:solidFill>
                  <a:srgbClr val="FF0000"/>
                </a:solidFill>
                <a:latin typeface="Letter-join Plus 1" panose="02000505000000020003" pitchFamily="50" charset="0"/>
              </a:rPr>
              <a:t>Every week, the children will be given a times tables test to prepare for the Year 4 Multiplication Tables Check at the end of the year.</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practise times tables at home either by chanting, singing songs, playing games or accessing your child’s Times Table Rock Star account. Each child should have their own log-in details – please ask if you do not know your child’s details.</a:t>
            </a:r>
          </a:p>
        </p:txBody>
      </p:sp>
    </p:spTree>
    <p:extLst>
      <p:ext uri="{BB962C8B-B14F-4D97-AF65-F5344CB8AC3E}">
        <p14:creationId xmlns:p14="http://schemas.microsoft.com/office/powerpoint/2010/main" val="269033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9185944" cy="597086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Tuesday.</a:t>
            </a:r>
          </a:p>
          <a:p>
            <a:r>
              <a:rPr lang="en-GB" sz="2800" dirty="0">
                <a:solidFill>
                  <a:srgbClr val="0070C0"/>
                </a:solidFill>
                <a:latin typeface="Letter-join Plus 1" panose="02000505000000020003" pitchFamily="50" charset="0"/>
              </a:rPr>
              <a:t>Your child will need to come into school wearing their school PE kit. Please see the school website for details on our uniform.</a:t>
            </a:r>
          </a:p>
          <a:p>
            <a:r>
              <a:rPr lang="en-GB" sz="2800" dirty="0">
                <a:solidFill>
                  <a:srgbClr val="0070C0"/>
                </a:solidFill>
                <a:latin typeface="Letter-join Plus 1" panose="02000505000000020003" pitchFamily="50" charset="0"/>
              </a:rPr>
              <a:t>Make sure that all uniform is clearly labelled with your child’s name on it please.</a:t>
            </a:r>
          </a:p>
          <a:p>
            <a:r>
              <a:rPr lang="en-US" sz="2800" dirty="0">
                <a:solidFill>
                  <a:srgbClr val="0070C0"/>
                </a:solidFill>
                <a:latin typeface="Letter-join Plus 1" panose="02000505000000020003" pitchFamily="50" charset="0"/>
              </a:rPr>
              <a:t>On Thursday our class will be going swimming. Children should come into school with their swimwear underneath their school uniform and bring a towel and clean underwear to change into.</a:t>
            </a:r>
          </a:p>
          <a:p>
            <a:r>
              <a:rPr lang="en-US" sz="2800" dirty="0">
                <a:solidFill>
                  <a:srgbClr val="0070C0"/>
                </a:solidFill>
                <a:latin typeface="Letter-join Plus 1" panose="02000505000000020003" pitchFamily="50" charset="0"/>
              </a:rPr>
              <a:t>Children with long hair (past their ears) will need to bring a swimming cap.</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163050" y="532569"/>
            <a:ext cx="3028950" cy="1514475"/>
          </a:xfrm>
          <a:prstGeom prst="rect">
            <a:avLst/>
          </a:prstGeom>
        </p:spPr>
      </p:pic>
    </p:spTree>
    <p:extLst>
      <p:ext uri="{BB962C8B-B14F-4D97-AF65-F5344CB8AC3E}">
        <p14:creationId xmlns:p14="http://schemas.microsoft.com/office/powerpoint/2010/main" val="234186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243282" y="352337"/>
            <a:ext cx="12046590" cy="6124754"/>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week or 1 PE lesson and a swimming lesson.</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4"/>
          <p:cNvGraphicFramePr/>
          <p:nvPr>
            <p:extLst>
              <p:ext uri="{D42A27DB-BD31-4B8C-83A1-F6EECF244321}">
                <p14:modId xmlns:p14="http://schemas.microsoft.com/office/powerpoint/2010/main" val="229953855"/>
              </p:ext>
            </p:extLst>
          </p:nvPr>
        </p:nvGraphicFramePr>
        <p:xfrm>
          <a:off x="207819" y="88269"/>
          <a:ext cx="11704350" cy="6221750"/>
        </p:xfrm>
        <a:graphic>
          <a:graphicData uri="http://schemas.openxmlformats.org/drawingml/2006/table">
            <a:tbl>
              <a:tblPr firstRow="1" bandRow="1">
                <a:tableStyleId>{5A111915-BE36-4E01-A7E5-04B1672EAD32}</a:tableStyleId>
              </a:tblPr>
              <a:tblGrid>
                <a:gridCol w="933325">
                  <a:extLst>
                    <a:ext uri="{9D8B030D-6E8A-4147-A177-3AD203B41FA5}">
                      <a16:colId xmlns:a16="http://schemas.microsoft.com/office/drawing/2014/main" val="20000"/>
                    </a:ext>
                  </a:extLst>
                </a:gridCol>
                <a:gridCol w="738725">
                  <a:extLst>
                    <a:ext uri="{9D8B030D-6E8A-4147-A177-3AD203B41FA5}">
                      <a16:colId xmlns:a16="http://schemas.microsoft.com/office/drawing/2014/main" val="20001"/>
                    </a:ext>
                  </a:extLst>
                </a:gridCol>
                <a:gridCol w="836025">
                  <a:extLst>
                    <a:ext uri="{9D8B030D-6E8A-4147-A177-3AD203B41FA5}">
                      <a16:colId xmlns:a16="http://schemas.microsoft.com/office/drawing/2014/main" val="20002"/>
                    </a:ext>
                  </a:extLst>
                </a:gridCol>
                <a:gridCol w="836025">
                  <a:extLst>
                    <a:ext uri="{9D8B030D-6E8A-4147-A177-3AD203B41FA5}">
                      <a16:colId xmlns:a16="http://schemas.microsoft.com/office/drawing/2014/main" val="20003"/>
                    </a:ext>
                  </a:extLst>
                </a:gridCol>
                <a:gridCol w="836025">
                  <a:extLst>
                    <a:ext uri="{9D8B030D-6E8A-4147-A177-3AD203B41FA5}">
                      <a16:colId xmlns:a16="http://schemas.microsoft.com/office/drawing/2014/main" val="20004"/>
                    </a:ext>
                  </a:extLst>
                </a:gridCol>
                <a:gridCol w="724925">
                  <a:extLst>
                    <a:ext uri="{9D8B030D-6E8A-4147-A177-3AD203B41FA5}">
                      <a16:colId xmlns:a16="http://schemas.microsoft.com/office/drawing/2014/main" val="20005"/>
                    </a:ext>
                  </a:extLst>
                </a:gridCol>
                <a:gridCol w="947125">
                  <a:extLst>
                    <a:ext uri="{9D8B030D-6E8A-4147-A177-3AD203B41FA5}">
                      <a16:colId xmlns:a16="http://schemas.microsoft.com/office/drawing/2014/main" val="20006"/>
                    </a:ext>
                  </a:extLst>
                </a:gridCol>
                <a:gridCol w="836025">
                  <a:extLst>
                    <a:ext uri="{9D8B030D-6E8A-4147-A177-3AD203B41FA5}">
                      <a16:colId xmlns:a16="http://schemas.microsoft.com/office/drawing/2014/main" val="20007"/>
                    </a:ext>
                  </a:extLst>
                </a:gridCol>
                <a:gridCol w="836025">
                  <a:extLst>
                    <a:ext uri="{9D8B030D-6E8A-4147-A177-3AD203B41FA5}">
                      <a16:colId xmlns:a16="http://schemas.microsoft.com/office/drawing/2014/main" val="20008"/>
                    </a:ext>
                  </a:extLst>
                </a:gridCol>
                <a:gridCol w="836025">
                  <a:extLst>
                    <a:ext uri="{9D8B030D-6E8A-4147-A177-3AD203B41FA5}">
                      <a16:colId xmlns:a16="http://schemas.microsoft.com/office/drawing/2014/main" val="20009"/>
                    </a:ext>
                  </a:extLst>
                </a:gridCol>
                <a:gridCol w="836025">
                  <a:extLst>
                    <a:ext uri="{9D8B030D-6E8A-4147-A177-3AD203B41FA5}">
                      <a16:colId xmlns:a16="http://schemas.microsoft.com/office/drawing/2014/main" val="20010"/>
                    </a:ext>
                  </a:extLst>
                </a:gridCol>
                <a:gridCol w="876248">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66002">
                  <a:extLst>
                    <a:ext uri="{9D8B030D-6E8A-4147-A177-3AD203B41FA5}">
                      <a16:colId xmlns:a16="http://schemas.microsoft.com/office/drawing/2014/main" val="20013"/>
                    </a:ext>
                  </a:extLst>
                </a:gridCol>
              </a:tblGrid>
              <a:tr h="452075">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00">
                <a:tc>
                  <a:txBody>
                    <a:bodyPr/>
                    <a:lstStyle/>
                    <a:p>
                      <a:pPr marL="0" marR="0" lvl="0" indent="0" algn="ctr" rtl="0">
                        <a:spcBef>
                          <a:spcPts val="0"/>
                        </a:spcBef>
                        <a:spcAft>
                          <a:spcPts val="0"/>
                        </a:spcAft>
                        <a:buNone/>
                      </a:pPr>
                      <a:r>
                        <a:rPr lang="en-US" sz="2400"/>
                        <a:t>Y4</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4386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a:t>Non-chronological Report</a:t>
                      </a:r>
                      <a:endParaRP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Number and place Value </a:t>
                      </a:r>
                      <a:endParaRPr/>
                    </a:p>
                    <a:p>
                      <a:pPr marL="0" marR="0" lvl="0" indent="0" algn="ctr" rtl="0">
                        <a:spcBef>
                          <a:spcPts val="0"/>
                        </a:spcBef>
                        <a:spcAft>
                          <a:spcPts val="0"/>
                        </a:spcAft>
                        <a:buNone/>
                      </a:pPr>
                      <a:r>
                        <a:rPr lang="en-US" sz="700"/>
                        <a:t>Addition and Subtraction</a:t>
                      </a:r>
                      <a:endParaRPr sz="700" b="0"/>
                    </a:p>
                  </a:txBody>
                  <a:tcPr marL="91450" marR="91450" marT="45725" marB="45725"/>
                </a:tc>
                <a:tc>
                  <a:txBody>
                    <a:bodyPr/>
                    <a:lstStyle/>
                    <a:p>
                      <a:pPr marL="0" marR="0" lvl="0" indent="0" algn="ctr" rtl="0">
                        <a:spcBef>
                          <a:spcPts val="0"/>
                        </a:spcBef>
                        <a:spcAft>
                          <a:spcPts val="0"/>
                        </a:spcAft>
                        <a:buNone/>
                      </a:pPr>
                      <a:r>
                        <a:rPr lang="en-US" sz="700"/>
                        <a:t>People</a:t>
                      </a:r>
                      <a:endParaRPr/>
                    </a:p>
                    <a:p>
                      <a:pPr marL="0" marR="0" lvl="0" indent="0" algn="ctr" rtl="0">
                        <a:spcBef>
                          <a:spcPts val="0"/>
                        </a:spcBef>
                        <a:spcAft>
                          <a:spcPts val="0"/>
                        </a:spcAft>
                        <a:buNone/>
                      </a:pPr>
                      <a:r>
                        <a:rPr lang="en-US" sz="700"/>
                        <a:t>Judaism</a:t>
                      </a:r>
                      <a:endParaRPr/>
                    </a:p>
                    <a:p>
                      <a:pPr marL="0" marR="0" lvl="0" indent="0" algn="ctr" rtl="0">
                        <a:spcBef>
                          <a:spcPts val="0"/>
                        </a:spcBef>
                        <a:spcAft>
                          <a:spcPts val="0"/>
                        </a:spcAft>
                        <a:buNone/>
                      </a:pPr>
                      <a:r>
                        <a:rPr lang="en-US" sz="700"/>
                        <a:t>Building Bridges</a:t>
                      </a:r>
                      <a:endParaRPr sz="700" b="0"/>
                    </a:p>
                  </a:txBody>
                  <a:tcPr marL="91450" marR="91450" marT="45725" marB="45725"/>
                </a:tc>
                <a:tc>
                  <a:txBody>
                    <a:bodyPr/>
                    <a:lstStyle/>
                    <a:p>
                      <a:pPr marL="0" marR="0" lvl="0" indent="0" algn="ctr" rtl="0">
                        <a:spcBef>
                          <a:spcPts val="0"/>
                        </a:spcBef>
                        <a:spcAft>
                          <a:spcPts val="0"/>
                        </a:spcAft>
                        <a:buNone/>
                      </a:pPr>
                      <a:r>
                        <a:rPr lang="en-US" sz="700" dirty="0"/>
                        <a:t>Animals including humans - Digestive System</a:t>
                      </a:r>
                      <a:endParaRPr sz="700" b="1" i="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Anglo Saxons</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balanced meal which includes all food groups.</a:t>
                      </a:r>
                      <a:endParaRPr sz="700" b="0"/>
                    </a:p>
                  </a:txBody>
                  <a:tcPr marL="91450" marR="91450" marT="45725" marB="45725"/>
                </a:tc>
                <a:tc>
                  <a:txBody>
                    <a:bodyPr/>
                    <a:lstStyle/>
                    <a:p>
                      <a:pPr algn="ctr"/>
                      <a:r>
                        <a:rPr lang="en-GB" sz="800" dirty="0"/>
                        <a:t>Phonetics lesson 2 (core</a:t>
                      </a:r>
                      <a:r>
                        <a:rPr lang="en-GB" sz="800" baseline="0" dirty="0"/>
                        <a:t> vocab</a:t>
                      </a:r>
                      <a:r>
                        <a:rPr lang="en-GB" sz="800" dirty="0"/>
                        <a:t>) &amp;</a:t>
                      </a:r>
                    </a:p>
                    <a:p>
                      <a:pPr algn="ctr"/>
                      <a:endParaRPr lang="en-GB" sz="800" dirty="0"/>
                    </a:p>
                    <a:p>
                      <a:pPr algn="ctr"/>
                      <a:r>
                        <a:rPr lang="en-GB" sz="800" dirty="0"/>
                        <a:t> Presenting myself</a:t>
                      </a:r>
                    </a:p>
                  </a:txBody>
                  <a:tcPr/>
                </a:tc>
                <a:tc>
                  <a:txBody>
                    <a:bodyPr/>
                    <a:lstStyle/>
                    <a:p>
                      <a:pPr marL="0" marR="0" lvl="0" indent="0" algn="ctr" rtl="0">
                        <a:spcBef>
                          <a:spcPts val="0"/>
                        </a:spcBef>
                        <a:spcAft>
                          <a:spcPts val="0"/>
                        </a:spcAft>
                        <a:buNone/>
                      </a:pPr>
                      <a:r>
                        <a:rPr lang="en-US" sz="700"/>
                        <a:t>Can you make an eBook that shows how computer games work?</a:t>
                      </a:r>
                      <a:endParaRPr sz="700" b="0"/>
                    </a:p>
                  </a:txBody>
                  <a:tcPr marL="91450" marR="91450" marT="45725" marB="45725"/>
                </a:tc>
                <a:tc>
                  <a:txBody>
                    <a:bodyPr/>
                    <a:lstStyle/>
                    <a:p>
                      <a:pPr marL="0" marR="0" lvl="0" indent="0" algn="l" rtl="0">
                        <a:spcBef>
                          <a:spcPts val="0"/>
                        </a:spcBef>
                        <a:spcAft>
                          <a:spcPts val="0"/>
                        </a:spcAft>
                        <a:buNone/>
                      </a:pPr>
                      <a:r>
                        <a:rPr lang="en-US" sz="700"/>
                        <a:t>Mamma Mia.</a:t>
                      </a:r>
                      <a:endParaRPr/>
                    </a:p>
                    <a:p>
                      <a:pPr marL="0" marR="0" lvl="0" indent="0" algn="l" rtl="0">
                        <a:spcBef>
                          <a:spcPts val="0"/>
                        </a:spcBef>
                        <a:spcAft>
                          <a:spcPts val="0"/>
                        </a:spcAft>
                        <a:buNone/>
                      </a:pPr>
                      <a:r>
                        <a:rPr lang="en-US" sz="700" u="none" strike="noStrike">
                          <a:sym typeface="Calibri"/>
                        </a:rPr>
                        <a:t>ABBA’s music.</a:t>
                      </a:r>
                      <a:endParaRPr sz="700" b="0"/>
                    </a:p>
                  </a:txBody>
                  <a:tcPr marL="91450" marR="91450" marT="45725" marB="45725"/>
                </a:tc>
                <a:tc>
                  <a:txBody>
                    <a:bodyPr/>
                    <a:lstStyle/>
                    <a:p>
                      <a:pPr marL="0" marR="0" lvl="0" indent="0" algn="ctr" rtl="0">
                        <a:spcBef>
                          <a:spcPts val="0"/>
                        </a:spcBef>
                        <a:spcAft>
                          <a:spcPts val="0"/>
                        </a:spcAft>
                        <a:buNone/>
                      </a:pPr>
                      <a:r>
                        <a:rPr lang="en-US" sz="70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Cycle Safety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Healthy Living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49402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Historical Narrative</a:t>
                      </a:r>
                      <a:endParaRPr/>
                    </a:p>
                    <a:p>
                      <a:pPr marL="0" marR="0" lvl="0" indent="0" algn="ctr" rtl="0">
                        <a:lnSpc>
                          <a:spcPct val="100000"/>
                        </a:lnSpc>
                        <a:spcBef>
                          <a:spcPts val="0"/>
                        </a:spcBef>
                        <a:spcAft>
                          <a:spcPts val="0"/>
                        </a:spcAft>
                        <a:buClr>
                          <a:schemeClr val="dk1"/>
                        </a:buClr>
                        <a:buSzPts val="700"/>
                        <a:buFont typeface="Calibri"/>
                        <a:buNone/>
                      </a:pPr>
                      <a:r>
                        <a:rPr lang="en-US" sz="700"/>
                        <a:t>Recount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Multiplication and division, fractions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Building Bridges</a:t>
                      </a:r>
                      <a:endParaRPr/>
                    </a:p>
                    <a:p>
                      <a:pPr marL="0" marR="0" lvl="0" indent="0" algn="ctr" rtl="0">
                        <a:lnSpc>
                          <a:spcPct val="100000"/>
                        </a:lnSpc>
                        <a:spcBef>
                          <a:spcPts val="0"/>
                        </a:spcBef>
                        <a:spcAft>
                          <a:spcPts val="0"/>
                        </a:spcAft>
                        <a:buClr>
                          <a:schemeClr val="dk1"/>
                        </a:buClr>
                        <a:buSzPts val="700"/>
                        <a:buFont typeface="Calibri"/>
                        <a:buNone/>
                      </a:pPr>
                      <a:r>
                        <a:rPr lang="en-US" sz="700"/>
                        <a:t>Judaism</a:t>
                      </a:r>
                      <a:endParaRPr/>
                    </a:p>
                    <a:p>
                      <a:pPr marL="0" marR="0" lvl="0" indent="0" algn="ctr" rtl="0">
                        <a:lnSpc>
                          <a:spcPct val="100000"/>
                        </a:lnSpc>
                        <a:spcBef>
                          <a:spcPts val="0"/>
                        </a:spcBef>
                        <a:spcAft>
                          <a:spcPts val="0"/>
                        </a:spcAft>
                        <a:buClr>
                          <a:schemeClr val="dk1"/>
                        </a:buClr>
                        <a:buSzPts val="700"/>
                        <a:buFont typeface="Calibri"/>
                        <a:buNone/>
                      </a:pPr>
                      <a:r>
                        <a:rPr lang="en-US" sz="700"/>
                        <a:t>Gift</a:t>
                      </a:r>
                      <a:endParaRPr/>
                    </a:p>
                    <a:p>
                      <a:pPr marL="0" marR="0" lvl="0" indent="0" algn="ctr" rtl="0">
                        <a:lnSpc>
                          <a:spcPct val="100000"/>
                        </a:lnSpc>
                        <a:spcBef>
                          <a:spcPts val="0"/>
                        </a:spcBef>
                        <a:spcAft>
                          <a:spcPts val="0"/>
                        </a:spcAft>
                        <a:buClr>
                          <a:schemeClr val="dk1"/>
                        </a:buClr>
                        <a:buSzPts val="700"/>
                        <a:buFont typeface="Calibri"/>
                        <a:buNone/>
                      </a:pPr>
                      <a:r>
                        <a:rPr lang="en-US" sz="700"/>
                        <a:t>Caritas</a:t>
                      </a:r>
                      <a:endParaRPr sz="700" b="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Sound</a:t>
                      </a:r>
                      <a:endParaRPr sz="700" b="1"/>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a:t>Countries of the world</a:t>
                      </a:r>
                      <a:endParaRP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working musical instrument</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Family</a:t>
                      </a:r>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Can you program an ‘Angry Birds’ style computer game?</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a:t>Glockenspiel 2.</a:t>
                      </a:r>
                      <a:endParaRPr/>
                    </a:p>
                    <a:p>
                      <a:pPr marL="0" marR="0" lvl="0" indent="0" algn="l" rtl="0">
                        <a:lnSpc>
                          <a:spcPct val="100000"/>
                        </a:lnSpc>
                        <a:spcBef>
                          <a:spcPts val="0"/>
                        </a:spcBef>
                        <a:spcAft>
                          <a:spcPts val="0"/>
                        </a:spcAft>
                        <a:buClr>
                          <a:schemeClr val="dk1"/>
                        </a:buClr>
                        <a:buSzPts val="700"/>
                        <a:buFont typeface="Calibri"/>
                        <a:buNone/>
                      </a:pPr>
                      <a:r>
                        <a:rPr lang="en-US" sz="700" u="none" strike="noStrike">
                          <a:sym typeface="Calibri"/>
                        </a:rPr>
                        <a:t>Playing the glockenspiel. The language of music.</a:t>
                      </a:r>
                      <a:endParaRPr sz="700" b="0"/>
                    </a:p>
                  </a:txBody>
                  <a:tcPr marL="91450" marR="91450" marT="45725" marB="45725"/>
                </a:tc>
                <a:tc>
                  <a:txBody>
                    <a:bodyPr/>
                    <a:lstStyle/>
                    <a:p>
                      <a:pPr marL="0" marR="0" lvl="0" indent="0" algn="ctr" rtl="0">
                        <a:spcBef>
                          <a:spcPts val="0"/>
                        </a:spcBef>
                        <a:spcAft>
                          <a:spcPts val="0"/>
                        </a:spcAft>
                        <a:buNone/>
                      </a:pPr>
                      <a:r>
                        <a:rPr lang="en-US" sz="700"/>
                        <a:t>Volleyball</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Coming Home on Time</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3"/>
                  </a:ext>
                </a:extLst>
              </a:tr>
              <a:tr h="591000">
                <a:tc>
                  <a:txBody>
                    <a:bodyPr/>
                    <a:lstStyle/>
                    <a:p>
                      <a:pPr marL="0" marR="0" lvl="0" indent="0" algn="l" rtl="0">
                        <a:lnSpc>
                          <a:spcPct val="100000"/>
                        </a:lnSpc>
                        <a:spcBef>
                          <a:spcPts val="0"/>
                        </a:spcBef>
                        <a:spcAft>
                          <a:spcPts val="0"/>
                        </a:spcAft>
                        <a:buClr>
                          <a:schemeClr val="dk1"/>
                        </a:buClr>
                        <a:buSzPts val="1400"/>
                        <a:buFont typeface="Calibri"/>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endParaRP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spcBef>
                          <a:spcPts val="0"/>
                        </a:spcBef>
                        <a:spcAft>
                          <a:spcPts val="0"/>
                        </a:spcAft>
                        <a:buNone/>
                      </a:pPr>
                      <a:r>
                        <a:rPr lang="en-US" sz="700"/>
                        <a:t>Measurements</a:t>
                      </a:r>
                      <a:endParaRPr sz="700" b="0"/>
                    </a:p>
                  </a:txBody>
                  <a:tcPr marL="91450" marR="91450" marT="45725" marB="45725"/>
                </a:tc>
                <a:tc>
                  <a:txBody>
                    <a:bodyPr/>
                    <a:lstStyle/>
                    <a:p>
                      <a:pPr marL="0" marR="0" lvl="0" indent="0" algn="ctr" rtl="0">
                        <a:spcBef>
                          <a:spcPts val="0"/>
                        </a:spcBef>
                        <a:spcAft>
                          <a:spcPts val="0"/>
                        </a:spcAft>
                        <a:buNone/>
                      </a:pPr>
                      <a:r>
                        <a:rPr lang="en-US" sz="700"/>
                        <a:t>Community </a:t>
                      </a:r>
                      <a:endParaRPr/>
                    </a:p>
                    <a:p>
                      <a:pPr marL="0" marR="0" lvl="0" indent="0" algn="ctr" rtl="0">
                        <a:spcBef>
                          <a:spcPts val="0"/>
                        </a:spcBef>
                        <a:spcAft>
                          <a:spcPts val="0"/>
                        </a:spcAft>
                        <a:buNone/>
                      </a:pPr>
                      <a:r>
                        <a:rPr lang="en-US" sz="700"/>
                        <a:t>Giving and Receiving </a:t>
                      </a:r>
                      <a:endParaRPr sz="700" b="0"/>
                    </a:p>
                  </a:txBody>
                  <a:tcPr marL="91450" marR="91450" marT="45725" marB="45725"/>
                </a:tc>
                <a:tc>
                  <a:txBody>
                    <a:bodyPr/>
                    <a:lstStyle/>
                    <a:p>
                      <a:pPr marL="0" marR="0" lvl="0" indent="0" algn="ctr" rtl="0">
                        <a:spcBef>
                          <a:spcPts val="0"/>
                        </a:spcBef>
                        <a:spcAft>
                          <a:spcPts val="0"/>
                        </a:spcAft>
                        <a:buNone/>
                      </a:pPr>
                      <a:r>
                        <a:rPr lang="en-US" sz="700"/>
                        <a:t>States of matter</a:t>
                      </a:r>
                      <a:endParaRPr sz="700" b="1"/>
                    </a:p>
                  </a:txBody>
                  <a:tcPr marL="91450" marR="91450" marT="45725" marB="45725"/>
                </a:tc>
                <a:tc>
                  <a:txBody>
                    <a:bodyPr/>
                    <a:lstStyle/>
                    <a:p>
                      <a:pPr marL="0" marR="0" lvl="0" indent="0" algn="ctr" rtl="0">
                        <a:spcBef>
                          <a:spcPts val="0"/>
                        </a:spcBef>
                        <a:spcAft>
                          <a:spcPts val="0"/>
                        </a:spcAft>
                        <a:buNone/>
                      </a:pPr>
                      <a:r>
                        <a:rPr lang="en-US" sz="700"/>
                        <a:t> Vikings</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Using charcoal create a Viking mood painting </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 </a:t>
                      </a:r>
                      <a:endParaRPr sz="700" b="0"/>
                    </a:p>
                  </a:txBody>
                  <a:tcPr marL="91450" marR="91450" marT="45725" marB="45725"/>
                </a:tc>
                <a:tc>
                  <a:txBody>
                    <a:bodyPr/>
                    <a:lstStyle/>
                    <a:p>
                      <a:pPr algn="ctr"/>
                      <a:r>
                        <a:rPr lang="en-US" sz="800" dirty="0"/>
                        <a:t>Do</a:t>
                      </a:r>
                      <a:r>
                        <a:rPr lang="en-US" sz="800" baseline="0" dirty="0"/>
                        <a:t> you have a pet?</a:t>
                      </a:r>
                      <a:endParaRPr lang="en-GB" sz="800" dirty="0">
                        <a:solidFill>
                          <a:schemeClr val="tx1"/>
                        </a:solidFill>
                      </a:endParaRPr>
                    </a:p>
                  </a:txBody>
                  <a:tcPr/>
                </a:tc>
                <a:tc>
                  <a:txBody>
                    <a:bodyPr/>
                    <a:lstStyle/>
                    <a:p>
                      <a:pPr marL="0" marR="0" lvl="0" indent="0" algn="ctr" rtl="0">
                        <a:spcBef>
                          <a:spcPts val="0"/>
                        </a:spcBef>
                        <a:spcAft>
                          <a:spcPts val="0"/>
                        </a:spcAft>
                        <a:buNone/>
                      </a:pPr>
                      <a:r>
                        <a:rPr lang="en-US" sz="700"/>
                        <a:t>Can you make an educational game/app for children in early years?</a:t>
                      </a:r>
                      <a:endParaRPr sz="700" b="0"/>
                    </a:p>
                  </a:txBody>
                  <a:tcPr marL="91450" marR="91450" marT="45725" marB="45725"/>
                </a:tc>
                <a:tc>
                  <a:txBody>
                    <a:bodyPr/>
                    <a:lstStyle/>
                    <a:p>
                      <a:pPr marL="0" marR="0" lvl="0" indent="0" algn="l" rtl="0">
                        <a:spcBef>
                          <a:spcPts val="0"/>
                        </a:spcBef>
                        <a:spcAft>
                          <a:spcPts val="0"/>
                        </a:spcAft>
                        <a:buNone/>
                      </a:pPr>
                      <a:r>
                        <a:rPr lang="en-US" sz="700"/>
                        <a:t>Stop!</a:t>
                      </a:r>
                      <a:endParaRPr/>
                    </a:p>
                    <a:p>
                      <a:pPr marL="0" marR="0" lvl="0" indent="0" algn="l" rtl="0">
                        <a:spcBef>
                          <a:spcPts val="0"/>
                        </a:spcBef>
                        <a:spcAft>
                          <a:spcPts val="0"/>
                        </a:spcAft>
                        <a:buNone/>
                      </a:pPr>
                      <a:r>
                        <a:rPr lang="en-US" sz="700"/>
                        <a:t>Grime, writing lyrics. Mixed styles.</a:t>
                      </a:r>
                      <a:endParaRPr sz="700" b="0"/>
                    </a:p>
                  </a:txBody>
                  <a:tcPr marL="91450" marR="91450" marT="45725" marB="45725"/>
                </a:tc>
                <a:tc>
                  <a:txBody>
                    <a:bodyPr/>
                    <a:lstStyle/>
                    <a:p>
                      <a:pPr marL="0" marR="0" lvl="0" indent="0" algn="ctr" rtl="0">
                        <a:spcBef>
                          <a:spcPts val="0"/>
                        </a:spcBef>
                        <a:spcAft>
                          <a:spcPts val="0"/>
                        </a:spcAft>
                        <a:buNone/>
                      </a:pPr>
                      <a:r>
                        <a:rPr lang="en-US" sz="70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Jealousy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Online Bullying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7191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Letter</a:t>
                      </a:r>
                      <a:endParaRPr/>
                    </a:p>
                    <a:p>
                      <a:pPr marL="0" marR="0" lvl="0" indent="0" algn="ctr" rtl="0">
                        <a:lnSpc>
                          <a:spcPct val="100000"/>
                        </a:lnSpc>
                        <a:spcBef>
                          <a:spcPts val="0"/>
                        </a:spcBef>
                        <a:spcAft>
                          <a:spcPts val="0"/>
                        </a:spcAft>
                        <a:buClr>
                          <a:schemeClr val="dk1"/>
                        </a:buClr>
                        <a:buSzPts val="700"/>
                        <a:buFont typeface="Calibri"/>
                        <a:buNone/>
                      </a:pPr>
                      <a:r>
                        <a:rPr lang="en-US" sz="700"/>
                        <a:t>Narrative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Giving and receiving </a:t>
                      </a:r>
                      <a:endParaRPr/>
                    </a:p>
                    <a:p>
                      <a:pPr marL="0" marR="0" lvl="0" indent="0" algn="ctr" rtl="0">
                        <a:lnSpc>
                          <a:spcPct val="100000"/>
                        </a:lnSpc>
                        <a:spcBef>
                          <a:spcPts val="0"/>
                        </a:spcBef>
                        <a:spcAft>
                          <a:spcPts val="0"/>
                        </a:spcAft>
                        <a:buClr>
                          <a:schemeClr val="dk1"/>
                        </a:buClr>
                        <a:buSzPts val="700"/>
                        <a:buFont typeface="Calibri"/>
                        <a:buNone/>
                      </a:pPr>
                      <a:r>
                        <a:rPr lang="en-US" sz="700"/>
                        <a:t>Caritas</a:t>
                      </a:r>
                      <a:endParaRPr/>
                    </a:p>
                    <a:p>
                      <a:pPr marL="0" marR="0" lvl="0" indent="0" algn="ctr" rtl="0">
                        <a:lnSpc>
                          <a:spcPct val="100000"/>
                        </a:lnSpc>
                        <a:spcBef>
                          <a:spcPts val="0"/>
                        </a:spcBef>
                        <a:spcAft>
                          <a:spcPts val="0"/>
                        </a:spcAft>
                        <a:buClr>
                          <a:schemeClr val="dk1"/>
                        </a:buClr>
                        <a:buSzPts val="700"/>
                        <a:buFont typeface="Calibri"/>
                        <a:buNone/>
                      </a:pPr>
                      <a:r>
                        <a:rPr lang="en-US" sz="700"/>
                        <a:t>Self-Discipline</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Habitats </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Rivers including the water cycle</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a:t>At the café </a:t>
                      </a:r>
                    </a:p>
                  </a:txBody>
                  <a:tcPr/>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Can you create an interactive PowerPoint slideshow, that uses hyperlinks to sort and identify information?</a:t>
                      </a:r>
                      <a:endParaRPr sz="700" b="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a:buNone/>
                      </a:pPr>
                      <a:r>
                        <a:rPr lang="en-US" sz="700"/>
                        <a:t>Lean on me.</a:t>
                      </a:r>
                      <a:endParaRPr/>
                    </a:p>
                    <a:p>
                      <a:pPr marL="0" marR="0" lvl="0" indent="0" algn="l" rtl="0">
                        <a:lnSpc>
                          <a:spcPct val="100000"/>
                        </a:lnSpc>
                        <a:spcBef>
                          <a:spcPts val="0"/>
                        </a:spcBef>
                        <a:spcAft>
                          <a:spcPts val="0"/>
                        </a:spcAft>
                        <a:buClr>
                          <a:schemeClr val="dk1"/>
                        </a:buClr>
                        <a:buSzPts val="700"/>
                        <a:buFont typeface="Calibri"/>
                        <a:buNone/>
                      </a:pPr>
                      <a:r>
                        <a:rPr lang="en-US" sz="700"/>
                        <a:t>Gospel/links to religious music.</a:t>
                      </a:r>
                      <a:endParaRPr sz="700" b="0"/>
                    </a:p>
                  </a:txBody>
                  <a:tcPr marL="91450" marR="91450" marT="45725" marB="45725"/>
                </a:tc>
                <a:tc>
                  <a:txBody>
                    <a:bodyPr/>
                    <a:lstStyle/>
                    <a:p>
                      <a:pPr marL="0" marR="0" lvl="0" indent="0" algn="ctr" rtl="0">
                        <a:spcBef>
                          <a:spcPts val="0"/>
                        </a:spcBef>
                        <a:spcAft>
                          <a:spcPts val="0"/>
                        </a:spcAft>
                        <a:buNone/>
                      </a:pPr>
                      <a:r>
                        <a:rPr lang="en-US" sz="700"/>
                        <a:t>Rounders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dirty="0"/>
                        <a:t>The Working World:</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Chores at Home</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 World Without Judgement:</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a:buNone/>
                      </a:pPr>
                      <a:r>
                        <a:rPr lang="en-US" sz="600" dirty="0"/>
                        <a:t>Breaking Down Barriers</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5"/>
                  </a:ext>
                </a:extLst>
              </a:tr>
              <a:tr h="798825">
                <a:tc>
                  <a:txBody>
                    <a:bodyPr/>
                    <a:lstStyle/>
                    <a:p>
                      <a:pPr marL="0" marR="0" lvl="0" indent="0" algn="l" rtl="0">
                        <a:lnSpc>
                          <a:spcPct val="100000"/>
                        </a:lnSpc>
                        <a:spcBef>
                          <a:spcPts val="0"/>
                        </a:spcBef>
                        <a:spcAft>
                          <a:spcPts val="0"/>
                        </a:spcAft>
                        <a:buClr>
                          <a:schemeClr val="dk1"/>
                        </a:buClr>
                        <a:buSzPts val="1400"/>
                        <a:buFont typeface="Calibri"/>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a:t>Newspaper Article</a:t>
                      </a:r>
                      <a:endParaRP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Statistics</a:t>
                      </a:r>
                      <a:endParaRPr sz="700" b="0" i="1"/>
                    </a:p>
                  </a:txBody>
                  <a:tcPr marL="91450" marR="91450" marT="45725" marB="45725"/>
                </a:tc>
                <a:tc>
                  <a:txBody>
                    <a:bodyPr/>
                    <a:lstStyle/>
                    <a:p>
                      <a:pPr marL="0" marR="0" lvl="0" indent="0" algn="ctr" rtl="0">
                        <a:spcBef>
                          <a:spcPts val="0"/>
                        </a:spcBef>
                        <a:spcAft>
                          <a:spcPts val="0"/>
                        </a:spcAft>
                        <a:buNone/>
                      </a:pPr>
                      <a:r>
                        <a:rPr lang="en-US" sz="700"/>
                        <a:t>Called</a:t>
                      </a:r>
                      <a:endParaRPr/>
                    </a:p>
                    <a:p>
                      <a:pPr marL="0" marR="0" lvl="0" indent="0" algn="ctr" rtl="0">
                        <a:spcBef>
                          <a:spcPts val="0"/>
                        </a:spcBef>
                        <a:spcAft>
                          <a:spcPts val="0"/>
                        </a:spcAft>
                        <a:buNone/>
                      </a:pPr>
                      <a:r>
                        <a:rPr lang="en-US" sz="700"/>
                        <a:t>New-Life</a:t>
                      </a:r>
                      <a:endParaRPr sz="700" b="0"/>
                    </a:p>
                  </a:txBody>
                  <a:tcPr marL="91450" marR="91450" marT="45725" marB="45725"/>
                </a:tc>
                <a:tc>
                  <a:txBody>
                    <a:bodyPr/>
                    <a:lstStyle/>
                    <a:p>
                      <a:pPr marL="0" marR="0" lvl="0" indent="0" algn="ctr" rtl="0">
                        <a:spcBef>
                          <a:spcPts val="0"/>
                        </a:spcBef>
                        <a:spcAft>
                          <a:spcPts val="0"/>
                        </a:spcAft>
                        <a:buNone/>
                      </a:pPr>
                      <a:r>
                        <a:rPr lang="en-US" sz="700"/>
                        <a:t>Electricity </a:t>
                      </a:r>
                      <a:endParaRPr/>
                    </a:p>
                  </a:txBody>
                  <a:tcPr marL="91450" marR="91450" marT="45725" marB="45725"/>
                </a:tc>
                <a:tc>
                  <a:txBody>
                    <a:bodyPr/>
                    <a:lstStyle/>
                    <a:p>
                      <a:pPr marL="0" marR="0" lvl="0" indent="0" algn="ctr" rtl="0">
                        <a:spcBef>
                          <a:spcPts val="0"/>
                        </a:spcBef>
                        <a:spcAft>
                          <a:spcPts val="0"/>
                        </a:spcAft>
                        <a:buNone/>
                      </a:pPr>
                      <a:r>
                        <a:rPr lang="en-US" sz="700"/>
                        <a:t>Egyptians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Clay Modelling – Create an Egyptian Vase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800" dirty="0"/>
                        <a:t>The classroom</a:t>
                      </a:r>
                    </a:p>
                  </a:txBody>
                  <a:tcPr/>
                </a:tc>
                <a:tc>
                  <a:txBody>
                    <a:bodyPr/>
                    <a:lstStyle/>
                    <a:p>
                      <a:pPr marL="0" marR="0" lvl="0" indent="0" algn="ctr" rtl="0">
                        <a:spcBef>
                          <a:spcPts val="0"/>
                        </a:spcBef>
                        <a:spcAft>
                          <a:spcPts val="0"/>
                        </a:spcAft>
                        <a:buNone/>
                      </a:pPr>
                      <a:r>
                        <a:rPr lang="en-US" sz="700"/>
                        <a:t>Can you publish a wiki page as part of a class wiki?</a:t>
                      </a:r>
                      <a:endParaRPr sz="700" b="0"/>
                    </a:p>
                  </a:txBody>
                  <a:tcPr marL="91450" marR="91450" marT="45725" marB="45725"/>
                </a:tc>
                <a:tc>
                  <a:txBody>
                    <a:bodyPr/>
                    <a:lstStyle/>
                    <a:p>
                      <a:pPr marL="0" marR="0" lvl="0" indent="0" algn="l" rtl="0">
                        <a:spcBef>
                          <a:spcPts val="0"/>
                        </a:spcBef>
                        <a:spcAft>
                          <a:spcPts val="0"/>
                        </a:spcAft>
                        <a:buNone/>
                      </a:pPr>
                      <a:r>
                        <a:rPr lang="en-US" sz="700"/>
                        <a:t>Blackbird.</a:t>
                      </a:r>
                      <a:endParaRPr/>
                    </a:p>
                    <a:p>
                      <a:pPr marL="0" marR="0" lvl="0" indent="0" algn="l" rtl="0">
                        <a:spcBef>
                          <a:spcPts val="0"/>
                        </a:spcBef>
                        <a:spcAft>
                          <a:spcPts val="0"/>
                        </a:spcAft>
                        <a:buNone/>
                      </a:pPr>
                      <a:r>
                        <a:rPr lang="en-US" sz="700" u="none" strike="noStrike">
                          <a:sym typeface="Calibri"/>
                        </a:rPr>
                        <a:t>The Beatles and the development of pop music</a:t>
                      </a:r>
                      <a:endParaRPr/>
                    </a:p>
                    <a:p>
                      <a:pPr marL="0" marR="0" lvl="0" indent="0" algn="l" rtl="0">
                        <a:spcBef>
                          <a:spcPts val="0"/>
                        </a:spcBef>
                        <a:spcAft>
                          <a:spcPts val="0"/>
                        </a:spcAft>
                        <a:buNone/>
                      </a:pPr>
                      <a:r>
                        <a:rPr lang="en-US" sz="700" u="none" strike="noStrike">
                          <a:sym typeface="Calibri"/>
                        </a:rPr>
                        <a:t>The Civil Rights Movement.</a:t>
                      </a:r>
                      <a:endParaRPr/>
                    </a:p>
                    <a:p>
                      <a:pPr marL="0" marR="0" lvl="0" indent="0" algn="l" rtl="0">
                        <a:spcBef>
                          <a:spcPts val="0"/>
                        </a:spcBef>
                        <a:spcAft>
                          <a:spcPts val="0"/>
                        </a:spcAft>
                        <a:buNone/>
                      </a:pPr>
                      <a:r>
                        <a:rPr lang="en-US" sz="700" u="none" strike="noStrike">
                          <a:sym typeface="Calibri"/>
                        </a:rPr>
                        <a:t>The Beatles songs.</a:t>
                      </a:r>
                      <a:endParaRPr sz="700" b="0"/>
                    </a:p>
                  </a:txBody>
                  <a:tcPr marL="91450" marR="91450" marT="45725" marB="45725"/>
                </a:tc>
                <a:tc>
                  <a:txBody>
                    <a:bodyPr/>
                    <a:lstStyle/>
                    <a:p>
                      <a:pPr marL="0" marR="0" lvl="0" indent="0" algn="ctr" rtl="0">
                        <a:spcBef>
                          <a:spcPts val="0"/>
                        </a:spcBef>
                        <a:spcAft>
                          <a:spcPts val="0"/>
                        </a:spcAft>
                        <a:buNone/>
                      </a:pPr>
                      <a:r>
                        <a:rPr lang="en-US" sz="70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Relationships and Sex Education</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6"/>
                  </a:ext>
                </a:extLst>
              </a:tr>
              <a:tr h="574950">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a:t>Biography</a:t>
                      </a:r>
                      <a:endParaRPr/>
                    </a:p>
                    <a:p>
                      <a:pPr marL="0" marR="0" lvl="0" indent="0" algn="ctr" rtl="0">
                        <a:spcBef>
                          <a:spcPts val="0"/>
                        </a:spcBef>
                        <a:spcAft>
                          <a:spcPts val="0"/>
                        </a:spcAft>
                        <a:buNone/>
                      </a:pPr>
                      <a:r>
                        <a:rPr lang="en-US" sz="700"/>
                        <a:t>Letter</a:t>
                      </a:r>
                      <a:endParaRPr sz="700" b="0"/>
                    </a:p>
                  </a:txBody>
                  <a:tcPr marL="91450" marR="91450" marT="45725" marB="45725"/>
                </a:tc>
                <a:tc>
                  <a:txBody>
                    <a:bodyPr/>
                    <a:lstStyle/>
                    <a:p>
                      <a:pPr marL="0" marR="0" lvl="0" indent="0" algn="ctr" rtl="0">
                        <a:spcBef>
                          <a:spcPts val="0"/>
                        </a:spcBef>
                        <a:spcAft>
                          <a:spcPts val="0"/>
                        </a:spcAft>
                        <a:buNone/>
                      </a:pPr>
                      <a:r>
                        <a:rPr lang="en-US" sz="700"/>
                        <a:t>Gaps / Investigations</a:t>
                      </a:r>
                      <a:endParaRPr sz="700" b="0"/>
                    </a:p>
                  </a:txBody>
                  <a:tcPr marL="91450" marR="91450" marT="45725" marB="45725"/>
                </a:tc>
                <a:tc>
                  <a:txBody>
                    <a:bodyPr/>
                    <a:lstStyle/>
                    <a:p>
                      <a:pPr marL="0" marR="0" lvl="0" indent="0" algn="ctr" rtl="0">
                        <a:spcBef>
                          <a:spcPts val="0"/>
                        </a:spcBef>
                        <a:spcAft>
                          <a:spcPts val="0"/>
                        </a:spcAft>
                        <a:buNone/>
                      </a:pPr>
                      <a:r>
                        <a:rPr lang="en-US" sz="700"/>
                        <a:t>New-Life</a:t>
                      </a:r>
                      <a:endParaRPr/>
                    </a:p>
                    <a:p>
                      <a:pPr marL="0" marR="0" lvl="0" indent="0" algn="ctr" rtl="0">
                        <a:spcBef>
                          <a:spcPts val="0"/>
                        </a:spcBef>
                        <a:spcAft>
                          <a:spcPts val="0"/>
                        </a:spcAft>
                        <a:buNone/>
                      </a:pPr>
                      <a:r>
                        <a:rPr lang="en-US" sz="700"/>
                        <a:t>God’s people</a:t>
                      </a:r>
                      <a:endParaRPr sz="700" b="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Mountains </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Oil Pastel observational drawing – Peak District (Peter Hill)</a:t>
                      </a:r>
                      <a:endParaRPr sz="700"/>
                    </a:p>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endParaRPr sz="700" b="0"/>
                    </a:p>
                  </a:txBody>
                  <a:tcPr marL="91450" marR="91450" marT="45725" marB="45725"/>
                </a:tc>
                <a:tc>
                  <a:txBody>
                    <a:bodyPr/>
                    <a:lstStyle/>
                    <a:p>
                      <a:pPr algn="ctr"/>
                      <a:r>
                        <a:rPr lang="en-GB" sz="800" dirty="0"/>
                        <a:t>Goldilocks</a:t>
                      </a:r>
                    </a:p>
                  </a:txBody>
                  <a:tcPr/>
                </a:tc>
                <a:tc>
                  <a:txBody>
                    <a:bodyPr/>
                    <a:lstStyle/>
                    <a:p>
                      <a:pPr marL="0" marR="0" lvl="0" indent="0" algn="ctr" rtl="0">
                        <a:spcBef>
                          <a:spcPts val="0"/>
                        </a:spcBef>
                        <a:spcAft>
                          <a:spcPts val="0"/>
                        </a:spcAft>
                        <a:buNone/>
                      </a:pPr>
                      <a:r>
                        <a:rPr lang="en-US" sz="700"/>
                        <a:t>Can you make an eBook about how the internet works?</a:t>
                      </a:r>
                      <a:endParaRPr sz="700" b="0"/>
                    </a:p>
                  </a:txBody>
                  <a:tcPr marL="91450" marR="91450" marT="45725" marB="45725"/>
                </a:tc>
                <a:tc>
                  <a:txBody>
                    <a:bodyPr/>
                    <a:lstStyle/>
                    <a:p>
                      <a:pPr marL="0" marR="0" lvl="0" indent="0" algn="l" rtl="0">
                        <a:spcBef>
                          <a:spcPts val="0"/>
                        </a:spcBef>
                        <a:spcAft>
                          <a:spcPts val="0"/>
                        </a:spcAft>
                        <a:buNone/>
                      </a:pPr>
                      <a:r>
                        <a:rPr lang="en-US" sz="700" u="none" strike="noStrike">
                          <a:sym typeface="Calibri"/>
                        </a:rPr>
                        <a:t>Reflect, rewind and replay. Revision and deciding what to perform. Listen to</a:t>
                      </a:r>
                      <a:endParaRPr/>
                    </a:p>
                    <a:p>
                      <a:pPr marL="0" marR="0" lvl="0" indent="0" algn="l" rtl="0">
                        <a:spcBef>
                          <a:spcPts val="0"/>
                        </a:spcBef>
                        <a:spcAft>
                          <a:spcPts val="0"/>
                        </a:spcAft>
                        <a:buNone/>
                      </a:pPr>
                      <a:r>
                        <a:rPr lang="en-US" sz="700" u="none" strike="noStrike">
                          <a:sym typeface="Calibri"/>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700"/>
                        <a:t>Golf</a:t>
                      </a:r>
                      <a:endParaRPr sz="700" b="0"/>
                    </a:p>
                  </a:txBody>
                  <a:tcPr marL="91450" marR="91450" marT="45725" marB="45725"/>
                </a:tc>
                <a:tc>
                  <a:txBody>
                    <a:bodyPr/>
                    <a:lstStyle/>
                    <a:p>
                      <a:pPr marL="0" lvl="0" indent="0" algn="ctr" rtl="0">
                        <a:spcBef>
                          <a:spcPts val="0"/>
                        </a:spcBef>
                        <a:spcAft>
                          <a:spcPts val="0"/>
                        </a:spcAft>
                        <a:buClr>
                          <a:schemeClr val="dk1"/>
                        </a:buClr>
                        <a:buFont typeface="Arial"/>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a:buNone/>
                      </a:pPr>
                      <a:endParaRPr sz="600" dirty="0"/>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25163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1321</Words>
  <Application>Microsoft Office PowerPoint</Application>
  <PresentationFormat>Widescreen</PresentationFormat>
  <Paragraphs>217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Rebecca Sabor</cp:lastModifiedBy>
  <cp:revision>21</cp:revision>
  <dcterms:created xsi:type="dcterms:W3CDTF">2022-07-20T09:58:25Z</dcterms:created>
  <dcterms:modified xsi:type="dcterms:W3CDTF">2023-09-14T15:37:53Z</dcterms:modified>
</cp:coreProperties>
</file>