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8" r:id="rId10"/>
    <p:sldId id="264" r:id="rId11"/>
    <p:sldId id="265"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8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1D2C00-ED18-4C6C-9590-BCEC150E93E8}" type="datetimeFigureOut">
              <a:rPr lang="en-GB" smtClean="0"/>
              <a:t>25/09/2022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2672358-05E8-491D-A278-635BC8A45F99}" type="slidenum">
              <a:rPr lang="en-GB" smtClean="0"/>
              <a:t>‹#›</a:t>
            </a:fld>
            <a:endParaRPr lang="en-GB"/>
          </a:p>
        </p:txBody>
      </p:sp>
    </p:spTree>
    <p:extLst>
      <p:ext uri="{BB962C8B-B14F-4D97-AF65-F5344CB8AC3E}">
        <p14:creationId xmlns:p14="http://schemas.microsoft.com/office/powerpoint/2010/main" val="21865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73771" y="5118695"/>
            <a:ext cx="5390290" cy="4849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25/09/2022</a:t>
            </a:fld>
            <a:endParaRPr lang="en-GB" dirty="0"/>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25/09/2022</a:t>
            </a:fld>
            <a:endParaRPr lang="en-GB" dirty="0"/>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dirty="0"/>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6DC4F3-594A-43C7-BBE0-A64637096828}"/>
              </a:ext>
            </a:extLst>
          </p:cNvPr>
          <p:cNvPicPr>
            <a:picLocks noChangeAspect="1"/>
          </p:cNvPicPr>
          <p:nvPr/>
        </p:nvPicPr>
        <p:blipFill>
          <a:blip r:embed="rId2"/>
          <a:stretch>
            <a:fillRect/>
          </a:stretch>
        </p:blipFill>
        <p:spPr>
          <a:xfrm>
            <a:off x="0" y="0"/>
            <a:ext cx="5329238" cy="2664619"/>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4093428"/>
          </a:xfrm>
          <a:prstGeom prst="rect">
            <a:avLst/>
          </a:prstGeom>
          <a:noFill/>
        </p:spPr>
        <p:txBody>
          <a:bodyPr wrap="square" rtlCol="0">
            <a:spAutoFit/>
          </a:bodyPr>
          <a:lstStyle/>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Staff in Year 5W are:</a:t>
            </a:r>
          </a:p>
          <a:p>
            <a:r>
              <a:rPr lang="en-US" sz="2800" dirty="0">
                <a:solidFill>
                  <a:srgbClr val="0070C0"/>
                </a:solidFill>
                <a:latin typeface="Letter-join Plus 1" panose="02000505000000020003" pitchFamily="50" charset="0"/>
              </a:rPr>
              <a:t>Mr Willis</a:t>
            </a:r>
          </a:p>
          <a:p>
            <a:r>
              <a:rPr lang="en-US" sz="2800" dirty="0" err="1">
                <a:solidFill>
                  <a:srgbClr val="0070C0"/>
                </a:solidFill>
                <a:latin typeface="Letter-join Plus 1" panose="02000505000000020003" pitchFamily="50" charset="0"/>
              </a:rPr>
              <a:t>Mrs</a:t>
            </a:r>
            <a:r>
              <a:rPr lang="en-US" sz="2800" dirty="0">
                <a:solidFill>
                  <a:srgbClr val="0070C0"/>
                </a:solidFill>
                <a:latin typeface="Letter-join Plus 1" panose="02000505000000020003" pitchFamily="50" charset="0"/>
              </a:rPr>
              <a:t> Vickers</a:t>
            </a:r>
          </a:p>
          <a:p>
            <a:r>
              <a:rPr lang="en-US" sz="2800" dirty="0" err="1">
                <a:solidFill>
                  <a:srgbClr val="0070C0"/>
                </a:solidFill>
                <a:latin typeface="Letter-join Plus 1" panose="02000505000000020003" pitchFamily="50" charset="0"/>
              </a:rPr>
              <a:t>Mrs</a:t>
            </a:r>
            <a:r>
              <a:rPr lang="en-US" sz="2800" dirty="0">
                <a:solidFill>
                  <a:srgbClr val="0070C0"/>
                </a:solidFill>
                <a:latin typeface="Letter-join Plus 1" panose="02000505000000020003" pitchFamily="50" charset="0"/>
              </a:rPr>
              <a:t> </a:t>
            </a:r>
            <a:r>
              <a:rPr lang="en-US" sz="2800" dirty="0" err="1">
                <a:solidFill>
                  <a:srgbClr val="0070C0"/>
                </a:solidFill>
                <a:latin typeface="Letter-join Plus 1" panose="02000505000000020003" pitchFamily="50" charset="0"/>
              </a:rPr>
              <a:t>Entwistle</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another year working with your children this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9638951" cy="6186309"/>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need to know that it is okay to make mistakes and that every mistake is a learning opportunity.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encourage collaborative learning with ‘partners’ in class.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203132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Working together with you and your child, I know that we will have a great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Do you have any questions about routines, expectations or the curriculum in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4524315"/>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by messaging the office through the app, emailing me directly at:</a:t>
            </a:r>
          </a:p>
          <a:p>
            <a:r>
              <a:rPr lang="en-GB" sz="3200" dirty="0">
                <a:solidFill>
                  <a:srgbClr val="0070C0"/>
                </a:solidFill>
                <a:latin typeface="Letter-join Plus 1" panose="02000505000000020003" pitchFamily="50" charset="0"/>
              </a:rPr>
              <a:t>r.willis@st-clares.Manchester.sch.uk,</a:t>
            </a:r>
          </a:p>
          <a:p>
            <a:r>
              <a:rPr lang="en-GB" sz="3200" dirty="0">
                <a:solidFill>
                  <a:srgbClr val="0070C0"/>
                </a:solidFill>
                <a:latin typeface="Letter-join Plus 1" panose="02000505000000020003" pitchFamily="50" charset="0"/>
              </a:rPr>
              <a:t>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712774" y="5037589"/>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2"/>
            <a:ext cx="9026554" cy="5078313"/>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30 minutes every night.</a:t>
            </a:r>
          </a:p>
          <a:p>
            <a:endParaRPr lang="en-US" sz="2400" dirty="0">
              <a:solidFill>
                <a:srgbClr val="0070C0"/>
              </a:solidFill>
              <a:latin typeface="Letter-join Plus 1" panose="02000505000000020003" pitchFamily="50" charset="0"/>
            </a:endParaRPr>
          </a:p>
          <a:p>
            <a:r>
              <a:rPr lang="en-US" sz="2400" dirty="0">
                <a:solidFill>
                  <a:srgbClr val="0070C0"/>
                </a:solidFill>
                <a:latin typeface="Letter-join Plus 1" panose="02000505000000020003" pitchFamily="50" charset="0"/>
              </a:rPr>
              <a:t>This year we will be monitoring reading by:</a:t>
            </a:r>
          </a:p>
          <a:p>
            <a:pPr marL="342900" indent="-342900">
              <a:buFont typeface="Arial" panose="020B0604020202020204" pitchFamily="34" charset="0"/>
              <a:buChar char="•"/>
            </a:pPr>
            <a:r>
              <a:rPr lang="en-US" sz="2400" dirty="0">
                <a:solidFill>
                  <a:srgbClr val="0070C0"/>
                </a:solidFill>
                <a:latin typeface="Letter-join Plus 1" panose="02000505000000020003" pitchFamily="50" charset="0"/>
              </a:rPr>
              <a:t>Checking reading records every day.</a:t>
            </a:r>
          </a:p>
          <a:p>
            <a:pPr marL="342900" indent="-342900">
              <a:buFont typeface="Arial" panose="020B0604020202020204" pitchFamily="34" charset="0"/>
              <a:buChar char="•"/>
            </a:pPr>
            <a:r>
              <a:rPr lang="en-US" sz="2400" dirty="0">
                <a:solidFill>
                  <a:srgbClr val="0070C0"/>
                </a:solidFill>
                <a:latin typeface="Letter-join Plus 1" panose="02000505000000020003" pitchFamily="50" charset="0"/>
              </a:rPr>
              <a:t>Twice a week check for accelerated reading checking minutes and word count.</a:t>
            </a:r>
            <a:endParaRPr lang="en-GB" sz="2400" dirty="0">
              <a:solidFill>
                <a:srgbClr val="0070C0"/>
              </a:solidFill>
              <a:latin typeface="Letter-join Plus 1" panose="02000505000000020003" pitchFamily="50" charset="0"/>
            </a:endParaRPr>
          </a:p>
          <a:p>
            <a:endParaRPr lang="en-US" sz="2400" dirty="0">
              <a:solidFill>
                <a:srgbClr val="0070C0"/>
              </a:solidFill>
              <a:latin typeface="Letter-join Plus 1" panose="02000505000000020003" pitchFamily="50" charset="0"/>
            </a:endParaRPr>
          </a:p>
          <a:p>
            <a:r>
              <a:rPr lang="en-US" sz="2400" dirty="0">
                <a:solidFill>
                  <a:srgbClr val="0070C0"/>
                </a:solidFill>
                <a:latin typeface="Letter-join Plus 1" panose="02000505000000020003" pitchFamily="50" charset="0"/>
              </a:rPr>
              <a:t>Children will be given a morning which they will read with a member of staff each week as soon as they arrive at school.</a:t>
            </a:r>
            <a:endParaRPr lang="en-GB" sz="2400" dirty="0">
              <a:solidFill>
                <a:srgbClr val="FF0000"/>
              </a:solidFill>
              <a:latin typeface="Letter-join Plus 1" panose="02000505000000020003" pitchFamily="50" charset="0"/>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451068" y="1506689"/>
            <a:ext cx="4832059" cy="5078313"/>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raffle tickets when they</a:t>
            </a:r>
          </a:p>
          <a:p>
            <a:pPr marL="285750" indent="-285750">
              <a:buFont typeface="Arial" panose="020B0604020202020204" pitchFamily="34" charset="0"/>
              <a:buChar char="•"/>
            </a:pPr>
            <a:r>
              <a:rPr lang="en-US" dirty="0">
                <a:solidFill>
                  <a:srgbClr val="0070C0"/>
                </a:solidFill>
                <a:latin typeface="Letter-join Plus 1" panose="02000505000000020003" pitchFamily="50" charset="0"/>
              </a:rPr>
              <a:t>Pass a quiz</a:t>
            </a:r>
          </a:p>
          <a:p>
            <a:pPr marL="285750" indent="-285750">
              <a:buFont typeface="Arial" panose="020B0604020202020204" pitchFamily="34" charset="0"/>
              <a:buChar char="•"/>
            </a:pPr>
            <a:r>
              <a:rPr lang="en-US" dirty="0">
                <a:solidFill>
                  <a:srgbClr val="0070C0"/>
                </a:solidFill>
                <a:latin typeface="Letter-join Plus 1" panose="02000505000000020003" pitchFamily="50" charset="0"/>
              </a:rPr>
              <a:t>Achieve 100% on a reading book.</a:t>
            </a:r>
          </a:p>
          <a:p>
            <a:pPr marL="285750" indent="-285750">
              <a:buFont typeface="Arial" panose="020B0604020202020204" pitchFamily="34" charset="0"/>
              <a:buChar char="•"/>
            </a:pPr>
            <a:r>
              <a:rPr lang="en-US" dirty="0">
                <a:solidFill>
                  <a:srgbClr val="0070C0"/>
                </a:solidFill>
                <a:latin typeface="Letter-join Plus 1" panose="02000505000000020003" pitchFamily="50" charset="0"/>
              </a:rPr>
              <a:t>Have their reading record signed every day of a week.</a:t>
            </a:r>
          </a:p>
          <a:p>
            <a:pPr marL="285750" indent="-285750">
              <a:buFont typeface="Arial" panose="020B0604020202020204" pitchFamily="34" charset="0"/>
              <a:buChar char="•"/>
            </a:pPr>
            <a:r>
              <a:rPr lang="en-US" dirty="0">
                <a:solidFill>
                  <a:srgbClr val="0070C0"/>
                </a:solidFill>
                <a:latin typeface="Letter-join Plus 1" panose="02000505000000020003" pitchFamily="50" charset="0"/>
              </a:rPr>
              <a:t>Move up a stage on the word count chart.</a:t>
            </a:r>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5016758"/>
          </a:xfrm>
          <a:prstGeom prst="rect">
            <a:avLst/>
          </a:prstGeom>
          <a:noFill/>
        </p:spPr>
        <p:txBody>
          <a:bodyPr wrap="square" rtlCol="0">
            <a:spAutoFit/>
          </a:bodyPr>
          <a:lstStyle/>
          <a:p>
            <a:pPr algn="ctr"/>
            <a:r>
              <a:rPr lang="en-GB" sz="2000" dirty="0">
                <a:solidFill>
                  <a:srgbClr val="0070C0"/>
                </a:solidFill>
                <a:latin typeface="Letter-join Plus 1" panose="02000505000000020003" pitchFamily="50" charset="0"/>
              </a:rPr>
              <a:t>HOMEWORK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As well as reading every night, your child will be given…..</a:t>
            </a:r>
          </a:p>
          <a:p>
            <a:endParaRPr lang="en-US" sz="2000" dirty="0">
              <a:solidFill>
                <a:srgbClr val="0070C0"/>
              </a:solidFill>
              <a:latin typeface="Letter-join Plus 1" panose="02000505000000020003" pitchFamily="50" charset="0"/>
            </a:endParaRPr>
          </a:p>
          <a:p>
            <a:r>
              <a:rPr lang="en-US" sz="2000" dirty="0">
                <a:solidFill>
                  <a:srgbClr val="0070C0"/>
                </a:solidFill>
                <a:latin typeface="Letter-join Plus 1" panose="02000505000000020003" pitchFamily="50" charset="0"/>
              </a:rPr>
              <a:t>Spellings – At the start of a half term children will receive a list that covers 5 or 6 weeks of spellings. These spellings will be tested on a Friday.</a:t>
            </a:r>
            <a:endParaRPr lang="en-GB" sz="2000" dirty="0">
              <a:solidFill>
                <a:srgbClr val="0070C0"/>
              </a:solidFill>
              <a:latin typeface="Letter-join Plus 1" panose="02000505000000020003" pitchFamily="50" charset="0"/>
            </a:endParaRPr>
          </a:p>
          <a:p>
            <a:r>
              <a:rPr lang="en-US" sz="2000" dirty="0">
                <a:solidFill>
                  <a:srgbClr val="0070C0"/>
                </a:solidFill>
                <a:latin typeface="Letter-join Plus 1" panose="02000505000000020003" pitchFamily="50" charset="0"/>
              </a:rPr>
              <a:t>Homework will be handed out on a Friday and is due in the following Wednesday.</a:t>
            </a:r>
          </a:p>
          <a:p>
            <a:r>
              <a:rPr lang="en-US" sz="2000" dirty="0">
                <a:solidFill>
                  <a:srgbClr val="0070C0"/>
                </a:solidFill>
                <a:latin typeface="Letter-join Plus 1" panose="02000505000000020003" pitchFamily="50" charset="0"/>
              </a:rPr>
              <a:t>During the half term or term holidays children will receive an optional homework mission challenge that allows the children to explore the next topic and use their imagination and creativity.</a:t>
            </a:r>
            <a:endParaRPr lang="en-US" sz="2000" dirty="0">
              <a:solidFill>
                <a:srgbClr val="FF0000"/>
              </a:solidFill>
              <a:latin typeface="Letter-join Plus 1" panose="02000505000000020003" pitchFamily="50" charset="0"/>
            </a:endParaRPr>
          </a:p>
          <a:p>
            <a:endParaRPr lang="en-US" sz="2000" dirty="0">
              <a:solidFill>
                <a:srgbClr val="FF0000"/>
              </a:solidFill>
              <a:latin typeface="Letter-join Plus 1" panose="02000505000000020003" pitchFamily="50" charset="0"/>
            </a:endParaRPr>
          </a:p>
          <a:p>
            <a:endParaRPr lang="en-GB" sz="2000" dirty="0">
              <a:solidFill>
                <a:srgbClr val="FF0000"/>
              </a:solidFill>
              <a:latin typeface="Letter-join Plus 1" panose="02000505000000020003" pitchFamily="50" charset="0"/>
            </a:endParaRPr>
          </a:p>
          <a:p>
            <a:r>
              <a:rPr lang="en-GB" sz="2000" dirty="0">
                <a:solidFill>
                  <a:srgbClr val="0070C0"/>
                </a:solidFill>
                <a:latin typeface="Letter-join Plus 1" panose="02000505000000020003" pitchFamily="50" charset="0"/>
              </a:rPr>
              <a:t>In Year 5 your child is expected to know the all time tables off by heart. This also includes their associated division facts. Please practise these at home either by chanting, singing songs, playing games or accessing your child’s Times Table Rock Star account. 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a:off x="6837902" y="5518208"/>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2585323"/>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During the autumn term, our PE lessons will be on Wednesday (indoor) and Friday (outdoor)</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Your child will come into school wearing their school PE kit on those days. Please see the school website for details on our uniform.</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It would be helpful that all uniform is clearly labelled with your child’s name on.</a:t>
            </a:r>
            <a:endParaRPr lang="en-GB"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6743700" y="3847269"/>
            <a:ext cx="4948237" cy="2474119"/>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2046590" cy="3970318"/>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Maths and English are taught every day.</a:t>
            </a:r>
          </a:p>
          <a:p>
            <a:endParaRPr lang="en-GB" dirty="0">
              <a:solidFill>
                <a:srgbClr val="0070C0"/>
              </a:solidFill>
              <a:latin typeface="Letter-join Plus 1" panose="02000505000000020003" pitchFamily="50" charset="0"/>
            </a:endParaRPr>
          </a:p>
          <a:p>
            <a:endParaRPr lang="en-GB" dirty="0">
              <a:solidFill>
                <a:srgbClr val="FF0000"/>
              </a:solidFill>
              <a:latin typeface="Letter-join Plus 1" panose="02000505000000020003" pitchFamily="50" charset="0"/>
            </a:endParaRPr>
          </a:p>
          <a:p>
            <a:r>
              <a:rPr lang="en-GB" dirty="0">
                <a:solidFill>
                  <a:srgbClr val="0070C0"/>
                </a:solidFill>
                <a:latin typeface="Letter-join Plus 1" panose="02000505000000020003" pitchFamily="50" charset="0"/>
              </a:rPr>
              <a:t>As a Catholic school, we teach 2 and 1/2 hours of RE each week. We follow the Come and See scheme of work.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have 2 PE lessons per week.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addition to this, we also teach a whole host of other foundation subjects.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Google Shape;105;p5"/>
          <p:cNvGraphicFramePr/>
          <p:nvPr>
            <p:extLst>
              <p:ext uri="{D42A27DB-BD31-4B8C-83A1-F6EECF244321}">
                <p14:modId xmlns:p14="http://schemas.microsoft.com/office/powerpoint/2010/main" val="4038887811"/>
              </p:ext>
            </p:extLst>
          </p:nvPr>
        </p:nvGraphicFramePr>
        <p:xfrm>
          <a:off x="239637" y="2"/>
          <a:ext cx="11712725" cy="6863336"/>
        </p:xfrm>
        <a:graphic>
          <a:graphicData uri="http://schemas.openxmlformats.org/drawingml/2006/table">
            <a:tbl>
              <a:tblPr firstRow="1" bandRow="1">
                <a:noFill/>
              </a:tblPr>
              <a:tblGrid>
                <a:gridCol w="934000">
                  <a:extLst>
                    <a:ext uri="{9D8B030D-6E8A-4147-A177-3AD203B41FA5}">
                      <a16:colId xmlns:a16="http://schemas.microsoft.com/office/drawing/2014/main" val="20000"/>
                    </a:ext>
                  </a:extLst>
                </a:gridCol>
                <a:gridCol w="739250">
                  <a:extLst>
                    <a:ext uri="{9D8B030D-6E8A-4147-A177-3AD203B41FA5}">
                      <a16:colId xmlns:a16="http://schemas.microsoft.com/office/drawing/2014/main" val="20001"/>
                    </a:ext>
                  </a:extLst>
                </a:gridCol>
                <a:gridCol w="836625">
                  <a:extLst>
                    <a:ext uri="{9D8B030D-6E8A-4147-A177-3AD203B41FA5}">
                      <a16:colId xmlns:a16="http://schemas.microsoft.com/office/drawing/2014/main" val="20002"/>
                    </a:ext>
                  </a:extLst>
                </a:gridCol>
                <a:gridCol w="836625">
                  <a:extLst>
                    <a:ext uri="{9D8B030D-6E8A-4147-A177-3AD203B41FA5}">
                      <a16:colId xmlns:a16="http://schemas.microsoft.com/office/drawing/2014/main" val="20003"/>
                    </a:ext>
                  </a:extLst>
                </a:gridCol>
                <a:gridCol w="836625">
                  <a:extLst>
                    <a:ext uri="{9D8B030D-6E8A-4147-A177-3AD203B41FA5}">
                      <a16:colId xmlns:a16="http://schemas.microsoft.com/office/drawing/2014/main" val="20004"/>
                    </a:ext>
                  </a:extLst>
                </a:gridCol>
                <a:gridCol w="725425">
                  <a:extLst>
                    <a:ext uri="{9D8B030D-6E8A-4147-A177-3AD203B41FA5}">
                      <a16:colId xmlns:a16="http://schemas.microsoft.com/office/drawing/2014/main" val="20005"/>
                    </a:ext>
                  </a:extLst>
                </a:gridCol>
                <a:gridCol w="947800">
                  <a:extLst>
                    <a:ext uri="{9D8B030D-6E8A-4147-A177-3AD203B41FA5}">
                      <a16:colId xmlns:a16="http://schemas.microsoft.com/office/drawing/2014/main" val="20006"/>
                    </a:ext>
                  </a:extLst>
                </a:gridCol>
                <a:gridCol w="836625">
                  <a:extLst>
                    <a:ext uri="{9D8B030D-6E8A-4147-A177-3AD203B41FA5}">
                      <a16:colId xmlns:a16="http://schemas.microsoft.com/office/drawing/2014/main" val="20007"/>
                    </a:ext>
                  </a:extLst>
                </a:gridCol>
                <a:gridCol w="836625">
                  <a:extLst>
                    <a:ext uri="{9D8B030D-6E8A-4147-A177-3AD203B41FA5}">
                      <a16:colId xmlns:a16="http://schemas.microsoft.com/office/drawing/2014/main" val="20008"/>
                    </a:ext>
                  </a:extLst>
                </a:gridCol>
                <a:gridCol w="836625">
                  <a:extLst>
                    <a:ext uri="{9D8B030D-6E8A-4147-A177-3AD203B41FA5}">
                      <a16:colId xmlns:a16="http://schemas.microsoft.com/office/drawing/2014/main" val="20009"/>
                    </a:ext>
                  </a:extLst>
                </a:gridCol>
                <a:gridCol w="836625">
                  <a:extLst>
                    <a:ext uri="{9D8B030D-6E8A-4147-A177-3AD203B41FA5}">
                      <a16:colId xmlns:a16="http://schemas.microsoft.com/office/drawing/2014/main" val="20010"/>
                    </a:ext>
                  </a:extLst>
                </a:gridCol>
                <a:gridCol w="836625">
                  <a:extLst>
                    <a:ext uri="{9D8B030D-6E8A-4147-A177-3AD203B41FA5}">
                      <a16:colId xmlns:a16="http://schemas.microsoft.com/office/drawing/2014/main" val="20011"/>
                    </a:ext>
                  </a:extLst>
                </a:gridCol>
                <a:gridCol w="694515">
                  <a:extLst>
                    <a:ext uri="{9D8B030D-6E8A-4147-A177-3AD203B41FA5}">
                      <a16:colId xmlns:a16="http://schemas.microsoft.com/office/drawing/2014/main" val="20012"/>
                    </a:ext>
                  </a:extLst>
                </a:gridCol>
                <a:gridCol w="978735">
                  <a:extLst>
                    <a:ext uri="{9D8B030D-6E8A-4147-A177-3AD203B41FA5}">
                      <a16:colId xmlns:a16="http://schemas.microsoft.com/office/drawing/2014/main" val="20013"/>
                    </a:ext>
                  </a:extLst>
                </a:gridCol>
              </a:tblGrid>
              <a:tr h="436816">
                <a:tc gridSpan="14">
                  <a:txBody>
                    <a:bodyPr/>
                    <a:lstStyle/>
                    <a:p>
                      <a:pPr marL="0" marR="0" lvl="0" indent="0" algn="ctr" rtl="0">
                        <a:spcBef>
                          <a:spcPts val="0"/>
                        </a:spcBef>
                        <a:spcAft>
                          <a:spcPts val="0"/>
                        </a:spcAft>
                        <a:buNone/>
                      </a:pPr>
                      <a:r>
                        <a:rPr lang="en-US" sz="2400" dirty="0"/>
                        <a:t>St. Clare’s RC primary School - Long Term Overview </a:t>
                      </a:r>
                      <a:endParaRPr sz="2400" dirty="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0291">
                <a:tc>
                  <a:txBody>
                    <a:bodyPr/>
                    <a:lstStyle/>
                    <a:p>
                      <a:pPr marL="0" marR="0" lvl="0" indent="0" algn="ctr" rtl="0">
                        <a:spcBef>
                          <a:spcPts val="0"/>
                        </a:spcBef>
                        <a:spcAft>
                          <a:spcPts val="0"/>
                        </a:spcAft>
                        <a:buNone/>
                      </a:pPr>
                      <a:r>
                        <a:rPr lang="en-US" sz="2400"/>
                        <a:t>Y5</a:t>
                      </a:r>
                      <a:endParaRPr sz="2400"/>
                    </a:p>
                  </a:txBody>
                  <a:tcPr marL="91450" marR="91450" marT="45725" marB="45725"/>
                </a:tc>
                <a:tc>
                  <a:txBody>
                    <a:bodyPr/>
                    <a:lstStyle/>
                    <a:p>
                      <a:pPr marL="0" marR="0" lvl="0" indent="0" algn="ctr" rtl="0">
                        <a:spcBef>
                          <a:spcPts val="0"/>
                        </a:spcBef>
                        <a:spcAft>
                          <a:spcPts val="0"/>
                        </a:spcAft>
                        <a:buNone/>
                      </a:pPr>
                      <a:r>
                        <a:rPr lang="en-US" sz="1100"/>
                        <a:t>English</a:t>
                      </a:r>
                      <a:endParaRPr sz="1100"/>
                    </a:p>
                  </a:txBody>
                  <a:tcPr marL="91450" marR="91450" marT="45725" marB="45725"/>
                </a:tc>
                <a:tc>
                  <a:txBody>
                    <a:bodyPr/>
                    <a:lstStyle/>
                    <a:p>
                      <a:pPr marL="0" marR="0" lvl="0" indent="0" algn="ctr" rtl="0">
                        <a:spcBef>
                          <a:spcPts val="0"/>
                        </a:spcBef>
                        <a:spcAft>
                          <a:spcPts val="0"/>
                        </a:spcAft>
                        <a:buNone/>
                      </a:pPr>
                      <a:r>
                        <a:rPr lang="en-US" sz="1100"/>
                        <a:t>Maths</a:t>
                      </a:r>
                      <a:endParaRPr sz="1100"/>
                    </a:p>
                  </a:txBody>
                  <a:tcPr marL="91450" marR="91450" marT="45725" marB="45725"/>
                </a:tc>
                <a:tc>
                  <a:txBody>
                    <a:bodyPr/>
                    <a:lstStyle/>
                    <a:p>
                      <a:pPr marL="0" marR="0" lvl="0" indent="0" algn="ctr" rtl="0">
                        <a:spcBef>
                          <a:spcPts val="0"/>
                        </a:spcBef>
                        <a:spcAft>
                          <a:spcPts val="0"/>
                        </a:spcAft>
                        <a:buNone/>
                      </a:pPr>
                      <a:r>
                        <a:rPr lang="en-US" sz="1100"/>
                        <a:t>RE</a:t>
                      </a:r>
                      <a:endParaRPr sz="1100"/>
                    </a:p>
                  </a:txBody>
                  <a:tcPr marL="91450" marR="91450" marT="45725" marB="45725"/>
                </a:tc>
                <a:tc>
                  <a:txBody>
                    <a:bodyPr/>
                    <a:lstStyle/>
                    <a:p>
                      <a:pPr marL="0" marR="0" lvl="0" indent="0" algn="ctr" rtl="0">
                        <a:spcBef>
                          <a:spcPts val="0"/>
                        </a:spcBef>
                        <a:spcAft>
                          <a:spcPts val="0"/>
                        </a:spcAft>
                        <a:buNone/>
                      </a:pPr>
                      <a:r>
                        <a:rPr lang="en-US" sz="1100"/>
                        <a:t>Science</a:t>
                      </a:r>
                      <a:endParaRPr sz="1100"/>
                    </a:p>
                  </a:txBody>
                  <a:tcPr marL="91450" marR="91450" marT="45725" marB="45725"/>
                </a:tc>
                <a:tc>
                  <a:txBody>
                    <a:bodyPr/>
                    <a:lstStyle/>
                    <a:p>
                      <a:pPr marL="0" marR="0" lvl="0" indent="0" algn="ctr" rtl="0">
                        <a:spcBef>
                          <a:spcPts val="0"/>
                        </a:spcBef>
                        <a:spcAft>
                          <a:spcPts val="0"/>
                        </a:spcAft>
                        <a:buNone/>
                      </a:pPr>
                      <a:r>
                        <a:rPr lang="en-US" sz="1100"/>
                        <a:t>History</a:t>
                      </a:r>
                      <a:endParaRPr sz="1100"/>
                    </a:p>
                  </a:txBody>
                  <a:tcPr marL="91450" marR="91450" marT="45725" marB="45725"/>
                </a:tc>
                <a:tc>
                  <a:txBody>
                    <a:bodyPr/>
                    <a:lstStyle/>
                    <a:p>
                      <a:pPr marL="0" marR="0" lvl="0" indent="0" algn="ctr" rtl="0">
                        <a:spcBef>
                          <a:spcPts val="0"/>
                        </a:spcBef>
                        <a:spcAft>
                          <a:spcPts val="0"/>
                        </a:spcAft>
                        <a:buNone/>
                      </a:pPr>
                      <a:r>
                        <a:rPr lang="en-US" sz="1100"/>
                        <a:t>Geography</a:t>
                      </a:r>
                      <a:endParaRPr sz="1100"/>
                    </a:p>
                  </a:txBody>
                  <a:tcPr marL="91450" marR="91450" marT="45725" marB="45725"/>
                </a:tc>
                <a:tc>
                  <a:txBody>
                    <a:bodyPr/>
                    <a:lstStyle/>
                    <a:p>
                      <a:pPr marL="0" marR="0" lvl="0" indent="0" algn="ctr" rtl="0">
                        <a:spcBef>
                          <a:spcPts val="0"/>
                        </a:spcBef>
                        <a:spcAft>
                          <a:spcPts val="0"/>
                        </a:spcAft>
                        <a:buNone/>
                      </a:pPr>
                      <a:r>
                        <a:rPr lang="en-US" sz="1100"/>
                        <a:t>Art</a:t>
                      </a:r>
                      <a:endParaRPr sz="1100"/>
                    </a:p>
                  </a:txBody>
                  <a:tcPr marL="91450" marR="91450" marT="45725" marB="45725"/>
                </a:tc>
                <a:tc>
                  <a:txBody>
                    <a:bodyPr/>
                    <a:lstStyle/>
                    <a:p>
                      <a:pPr marL="0" marR="0" lvl="0" indent="0" algn="ctr" rtl="0">
                        <a:spcBef>
                          <a:spcPts val="0"/>
                        </a:spcBef>
                        <a:spcAft>
                          <a:spcPts val="0"/>
                        </a:spcAft>
                        <a:buNone/>
                      </a:pPr>
                      <a:r>
                        <a:rPr lang="en-US" sz="1100"/>
                        <a:t>Design Technology</a:t>
                      </a:r>
                      <a:endParaRPr sz="1100"/>
                    </a:p>
                  </a:txBody>
                  <a:tcPr marL="91450" marR="91450" marT="45725" marB="45725"/>
                </a:tc>
                <a:tc>
                  <a:txBody>
                    <a:bodyPr/>
                    <a:lstStyle/>
                    <a:p>
                      <a:pPr marL="0" marR="0" lvl="0" indent="0" algn="ctr" rtl="0">
                        <a:spcBef>
                          <a:spcPts val="0"/>
                        </a:spcBef>
                        <a:spcAft>
                          <a:spcPts val="0"/>
                        </a:spcAft>
                        <a:buNone/>
                      </a:pPr>
                      <a:r>
                        <a:rPr lang="en-US" sz="1100"/>
                        <a:t>Spanish</a:t>
                      </a:r>
                      <a:endParaRPr sz="1100"/>
                    </a:p>
                  </a:txBody>
                  <a:tcPr marL="91450" marR="91450" marT="45725" marB="45725"/>
                </a:tc>
                <a:tc>
                  <a:txBody>
                    <a:bodyPr/>
                    <a:lstStyle/>
                    <a:p>
                      <a:pPr marL="0" marR="0" lvl="0" indent="0" algn="ctr" rtl="0">
                        <a:spcBef>
                          <a:spcPts val="0"/>
                        </a:spcBef>
                        <a:spcAft>
                          <a:spcPts val="0"/>
                        </a:spcAft>
                        <a:buNone/>
                      </a:pPr>
                      <a:r>
                        <a:rPr lang="en-US" sz="1100"/>
                        <a:t>Computing </a:t>
                      </a:r>
                      <a:endParaRPr sz="1100"/>
                    </a:p>
                  </a:txBody>
                  <a:tcPr marL="91450" marR="91450" marT="45725" marB="45725"/>
                </a:tc>
                <a:tc>
                  <a:txBody>
                    <a:bodyPr/>
                    <a:lstStyle/>
                    <a:p>
                      <a:pPr marL="0" marR="0" lvl="0" indent="0" algn="ctr" rtl="0">
                        <a:spcBef>
                          <a:spcPts val="0"/>
                        </a:spcBef>
                        <a:spcAft>
                          <a:spcPts val="0"/>
                        </a:spcAft>
                        <a:buNone/>
                      </a:pPr>
                      <a:r>
                        <a:rPr lang="en-US" sz="1100"/>
                        <a:t>Music</a:t>
                      </a:r>
                      <a:endParaRPr sz="1100"/>
                    </a:p>
                  </a:txBody>
                  <a:tcPr marL="91450" marR="91450" marT="45725" marB="45725"/>
                </a:tc>
                <a:tc>
                  <a:txBody>
                    <a:bodyPr/>
                    <a:lstStyle/>
                    <a:p>
                      <a:pPr marL="0" marR="0" lvl="0" indent="0" algn="ctr" rtl="0">
                        <a:spcBef>
                          <a:spcPts val="0"/>
                        </a:spcBef>
                        <a:spcAft>
                          <a:spcPts val="0"/>
                        </a:spcAft>
                        <a:buNone/>
                      </a:pPr>
                      <a:r>
                        <a:rPr lang="en-US" sz="1100"/>
                        <a:t>PE</a:t>
                      </a:r>
                      <a:endParaRPr sz="1100"/>
                    </a:p>
                  </a:txBody>
                  <a:tcPr marL="91450" marR="91450" marT="45725" marB="45725"/>
                </a:tc>
                <a:tc>
                  <a:txBody>
                    <a:bodyPr/>
                    <a:lstStyle/>
                    <a:p>
                      <a:pPr marL="0" marR="0" lvl="0" indent="0" algn="ctr" rtl="0">
                        <a:spcBef>
                          <a:spcPts val="0"/>
                        </a:spcBef>
                        <a:spcAft>
                          <a:spcPts val="0"/>
                        </a:spcAft>
                        <a:buNone/>
                      </a:pPr>
                      <a:r>
                        <a:rPr lang="en-US" sz="1100"/>
                        <a:t>PSHE</a:t>
                      </a:r>
                      <a:endParaRPr sz="1100"/>
                    </a:p>
                  </a:txBody>
                  <a:tcPr marL="91450" marR="91450" marT="45725" marB="45725"/>
                </a:tc>
                <a:extLst>
                  <a:ext uri="{0D108BD9-81ED-4DB2-BD59-A6C34878D82A}">
                    <a16:rowId xmlns:a16="http://schemas.microsoft.com/office/drawing/2014/main" val="10001"/>
                  </a:ext>
                </a:extLst>
              </a:tr>
              <a:tr h="1135706">
                <a:tc>
                  <a:txBody>
                    <a:bodyPr/>
                    <a:lstStyle/>
                    <a:p>
                      <a:pPr marL="0" marR="0" lvl="0" indent="0" algn="l" rtl="0">
                        <a:spcBef>
                          <a:spcPts val="0"/>
                        </a:spcBef>
                        <a:spcAft>
                          <a:spcPts val="0"/>
                        </a:spcAft>
                        <a:buNone/>
                      </a:pPr>
                      <a:r>
                        <a:rPr lang="en-US" sz="1400"/>
                        <a:t>Autumn 1</a:t>
                      </a:r>
                      <a:endParaRPr sz="1400"/>
                    </a:p>
                  </a:txBody>
                  <a:tcPr marL="91450" marR="91450" marT="45725" marB="45725"/>
                </a:tc>
                <a:tc>
                  <a:txBody>
                    <a:bodyPr/>
                    <a:lstStyle/>
                    <a:p>
                      <a:pPr marL="0" marR="0" lvl="0" indent="0" algn="ctr" rtl="0">
                        <a:spcBef>
                          <a:spcPts val="0"/>
                        </a:spcBef>
                        <a:spcAft>
                          <a:spcPts val="0"/>
                        </a:spcAft>
                        <a:buNone/>
                      </a:pPr>
                      <a:r>
                        <a:rPr lang="en-US" sz="700" b="0"/>
                        <a:t>Non-chronological Report</a:t>
                      </a:r>
                      <a:endParaRPr/>
                    </a:p>
                    <a:p>
                      <a:pPr marL="0" marR="0" lvl="0" indent="0" algn="ctr" rtl="0">
                        <a:spcBef>
                          <a:spcPts val="0"/>
                        </a:spcBef>
                        <a:spcAft>
                          <a:spcPts val="0"/>
                        </a:spcAft>
                        <a:buNone/>
                      </a:pPr>
                      <a:r>
                        <a:rPr lang="en-US" sz="700" b="0"/>
                        <a:t>Narrative </a:t>
                      </a:r>
                      <a:endParaRPr/>
                    </a:p>
                  </a:txBody>
                  <a:tcPr marL="91450" marR="91450" marT="45725" marB="45725"/>
                </a:tc>
                <a:tc>
                  <a:txBody>
                    <a:bodyPr/>
                    <a:lstStyle/>
                    <a:p>
                      <a:pPr marL="0" marR="0" lvl="0" indent="0" algn="ctr" rtl="0">
                        <a:spcBef>
                          <a:spcPts val="0"/>
                        </a:spcBef>
                        <a:spcAft>
                          <a:spcPts val="0"/>
                        </a:spcAft>
                        <a:buNone/>
                      </a:pPr>
                      <a:r>
                        <a:rPr lang="en-US" sz="700" b="0"/>
                        <a:t>Number and place Value </a:t>
                      </a:r>
                      <a:endParaRPr/>
                    </a:p>
                    <a:p>
                      <a:pPr marL="0" marR="0" lvl="0" indent="0" algn="ctr" rtl="0">
                        <a:spcBef>
                          <a:spcPts val="0"/>
                        </a:spcBef>
                        <a:spcAft>
                          <a:spcPts val="0"/>
                        </a:spcAft>
                        <a:buNone/>
                      </a:pPr>
                      <a:r>
                        <a:rPr lang="en-US" sz="700" b="0"/>
                        <a:t>Addition and Subtraction</a:t>
                      </a:r>
                      <a:endParaRPr sz="700" b="0"/>
                    </a:p>
                  </a:txBody>
                  <a:tcPr marL="91450" marR="91450" marT="45725" marB="45725"/>
                </a:tc>
                <a:tc>
                  <a:txBody>
                    <a:bodyPr/>
                    <a:lstStyle/>
                    <a:p>
                      <a:pPr marL="0" marR="0" lvl="0" indent="0" algn="ctr" rtl="0">
                        <a:spcBef>
                          <a:spcPts val="0"/>
                        </a:spcBef>
                        <a:spcAft>
                          <a:spcPts val="0"/>
                        </a:spcAft>
                        <a:buNone/>
                      </a:pPr>
                      <a:r>
                        <a:rPr lang="en-US" sz="700" b="0"/>
                        <a:t>Ourselves</a:t>
                      </a:r>
                      <a:endParaRPr/>
                    </a:p>
                    <a:p>
                      <a:pPr marL="0" marR="0" lvl="0" indent="0" algn="ctr" rtl="0">
                        <a:spcBef>
                          <a:spcPts val="0"/>
                        </a:spcBef>
                        <a:spcAft>
                          <a:spcPts val="0"/>
                        </a:spcAft>
                        <a:buNone/>
                      </a:pPr>
                      <a:r>
                        <a:rPr lang="en-US" sz="700" b="0"/>
                        <a:t>Judaism</a:t>
                      </a:r>
                      <a:endParaRPr/>
                    </a:p>
                    <a:p>
                      <a:pPr marL="0" marR="0" lvl="0" indent="0" algn="ctr" rtl="0">
                        <a:spcBef>
                          <a:spcPts val="0"/>
                        </a:spcBef>
                        <a:spcAft>
                          <a:spcPts val="0"/>
                        </a:spcAft>
                        <a:buNone/>
                      </a:pPr>
                      <a:r>
                        <a:rPr lang="en-US" sz="700" b="0"/>
                        <a:t>Freedom &amp; Responsibility</a:t>
                      </a:r>
                      <a:endParaRPr sz="700" b="0"/>
                    </a:p>
                  </a:txBody>
                  <a:tcPr marL="91450" marR="91450" marT="45725" marB="45725"/>
                </a:tc>
                <a:tc>
                  <a:txBody>
                    <a:bodyPr/>
                    <a:lstStyle/>
                    <a:p>
                      <a:pPr marL="0" marR="0" lvl="0" indent="0" algn="ctr" rtl="0">
                        <a:spcBef>
                          <a:spcPts val="0"/>
                        </a:spcBef>
                        <a:spcAft>
                          <a:spcPts val="0"/>
                        </a:spcAft>
                        <a:buNone/>
                      </a:pPr>
                      <a:r>
                        <a:rPr lang="en-US" sz="700" b="1" i="0"/>
                        <a:t>Properties of materials</a:t>
                      </a:r>
                      <a:endParaRPr sz="700" b="1" i="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a:t>Ancient Greece</a:t>
                      </a:r>
                      <a:endParaRPr sz="700" b="1"/>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Banksy – Research and create digital graffiti Art </a:t>
                      </a:r>
                      <a:endParaRPr sz="700" b="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700" dirty="0"/>
                        <a:t>Phonetics lesson 3 (Core vocab) &amp; </a:t>
                      </a:r>
                    </a:p>
                    <a:p>
                      <a:pPr algn="ctr"/>
                      <a:endParaRPr lang="en-GB" sz="700" dirty="0"/>
                    </a:p>
                    <a:p>
                      <a:pPr algn="ctr"/>
                      <a:r>
                        <a:rPr lang="en-GB" sz="700" dirty="0"/>
                        <a:t>What is the date?</a:t>
                      </a:r>
                    </a:p>
                  </a:txBody>
                  <a:tcPr/>
                </a:tc>
                <a:tc>
                  <a:txBody>
                    <a:bodyPr/>
                    <a:lstStyle/>
                    <a:p>
                      <a:pPr marL="0" marR="0" lvl="0" indent="0" algn="ctr" rtl="0">
                        <a:spcBef>
                          <a:spcPts val="0"/>
                        </a:spcBef>
                        <a:spcAft>
                          <a:spcPts val="0"/>
                        </a:spcAft>
                        <a:buNone/>
                      </a:pPr>
                      <a:r>
                        <a:rPr lang="en-US" sz="700" b="0"/>
                        <a:t>Can you effectively remix somebody else’s work?</a:t>
                      </a:r>
                      <a:endParaRPr sz="700" b="0"/>
                    </a:p>
                  </a:txBody>
                  <a:tcPr marL="91450" marR="91450" marT="45725" marB="45725"/>
                </a:tc>
                <a:tc>
                  <a:txBody>
                    <a:bodyPr/>
                    <a:lstStyle/>
                    <a:p>
                      <a:pPr marL="0" marR="0" lvl="0" indent="0" algn="l" rtl="0">
                        <a:spcBef>
                          <a:spcPts val="0"/>
                        </a:spcBef>
                        <a:spcAft>
                          <a:spcPts val="0"/>
                        </a:spcAft>
                        <a:buNone/>
                      </a:pPr>
                      <a:r>
                        <a:rPr lang="en-US" sz="700" b="0"/>
                        <a:t>Livin’ on a prayer.</a:t>
                      </a:r>
                      <a:endParaRPr/>
                    </a:p>
                    <a:p>
                      <a:pPr marL="0" marR="0" lvl="0" indent="0" algn="l" rtl="0">
                        <a:spcBef>
                          <a:spcPts val="0"/>
                        </a:spcBef>
                        <a:spcAft>
                          <a:spcPts val="0"/>
                        </a:spcAft>
                        <a:buNone/>
                      </a:pPr>
                      <a:r>
                        <a:rPr lang="en-US" sz="700" b="0"/>
                        <a:t>Rock anthems.</a:t>
                      </a:r>
                      <a:endParaRPr sz="700" b="0"/>
                    </a:p>
                  </a:txBody>
                  <a:tcPr marL="91450" marR="91450" marT="45725" marB="45725"/>
                </a:tc>
                <a:tc>
                  <a:txBody>
                    <a:bodyPr/>
                    <a:lstStyle/>
                    <a:p>
                      <a:pPr marL="0" marR="0" lvl="0" indent="0" algn="ctr" rtl="0">
                        <a:spcBef>
                          <a:spcPts val="0"/>
                        </a:spcBef>
                        <a:spcAft>
                          <a:spcPts val="0"/>
                        </a:spcAft>
                        <a:buNone/>
                      </a:pPr>
                      <a:r>
                        <a:rPr lang="en-US" sz="700" b="0"/>
                        <a:t>Dance</a:t>
                      </a:r>
                      <a:endParaRPr sz="700" b="0"/>
                    </a:p>
                  </a:txBody>
                  <a:tcPr marL="91450" marR="91450" marT="45725" marB="45725"/>
                </a:tc>
                <a:tc>
                  <a:txBody>
                    <a:bodyPr/>
                    <a:lstStyle/>
                    <a:p>
                      <a:pPr marL="0" marR="0" lvl="0" indent="0" algn="ctr" rtl="0">
                        <a:spcBef>
                          <a:spcPts val="0"/>
                        </a:spcBef>
                        <a:spcAft>
                          <a:spcPts val="0"/>
                        </a:spcAft>
                        <a:buNone/>
                      </a:pPr>
                      <a:r>
                        <a:rPr lang="en-US" sz="600" dirty="0"/>
                        <a:t>Keeping and Staying Safe:</a:t>
                      </a:r>
                      <a:endParaRPr sz="600" dirty="0"/>
                    </a:p>
                    <a:p>
                      <a:pPr marL="0" marR="0" lvl="0" indent="0" algn="ctr" rtl="0">
                        <a:spcBef>
                          <a:spcPts val="0"/>
                        </a:spcBef>
                        <a:spcAft>
                          <a:spcPts val="0"/>
                        </a:spcAft>
                        <a:buNone/>
                      </a:pPr>
                      <a:r>
                        <a:rPr lang="en-US" sz="600" dirty="0"/>
                        <a:t>Peer Pressure</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Keeping and Staying Healthy:</a:t>
                      </a:r>
                      <a:endParaRPr sz="600" dirty="0"/>
                    </a:p>
                    <a:p>
                      <a:pPr marL="0" marR="0" lvl="0" indent="0" algn="ctr" rtl="0">
                        <a:spcBef>
                          <a:spcPts val="0"/>
                        </a:spcBef>
                        <a:spcAft>
                          <a:spcPts val="0"/>
                        </a:spcAft>
                        <a:buNone/>
                      </a:pPr>
                      <a:r>
                        <a:rPr lang="en-US" sz="600" dirty="0"/>
                        <a:t>Smoking</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2"/>
                  </a:ext>
                </a:extLst>
              </a:tr>
              <a:tr h="800821">
                <a:tc>
                  <a:txBody>
                    <a:bodyPr/>
                    <a:lstStyle/>
                    <a:p>
                      <a:pPr marL="0" marR="0" lvl="0" indent="0" algn="l" rtl="0">
                        <a:spcBef>
                          <a:spcPts val="0"/>
                        </a:spcBef>
                        <a:spcAft>
                          <a:spcPts val="0"/>
                        </a:spcAft>
                        <a:buNone/>
                      </a:pPr>
                      <a:r>
                        <a:rPr lang="en-US" sz="1400"/>
                        <a:t>Autumn 2</a:t>
                      </a:r>
                      <a:endParaRPr sz="1400"/>
                    </a:p>
                  </a:txBody>
                  <a:tcPr marL="91450" marR="91450" marT="45725" marB="45725"/>
                </a:tc>
                <a:tc>
                  <a:txBody>
                    <a:bodyPr/>
                    <a:lstStyle/>
                    <a:p>
                      <a:pPr marL="0" marR="0" lvl="0" indent="0" algn="ctr" rtl="0">
                        <a:spcBef>
                          <a:spcPts val="0"/>
                        </a:spcBef>
                        <a:spcAft>
                          <a:spcPts val="0"/>
                        </a:spcAft>
                        <a:buNone/>
                      </a:pPr>
                      <a:r>
                        <a:rPr lang="en-US" sz="800"/>
                        <a:t>Recount</a:t>
                      </a:r>
                      <a:endParaRPr/>
                    </a:p>
                    <a:p>
                      <a:pPr marL="0" marR="0" lvl="0" indent="0" algn="ctr" rtl="0">
                        <a:spcBef>
                          <a:spcPts val="0"/>
                        </a:spcBef>
                        <a:spcAft>
                          <a:spcPts val="0"/>
                        </a:spcAft>
                        <a:buNone/>
                      </a:pPr>
                      <a:r>
                        <a:rPr lang="en-US" sz="800"/>
                        <a:t>Letter </a:t>
                      </a:r>
                      <a:endParaRPr sz="8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Multiplication and division, fractions, decimals, percentages</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Freedom &amp; Responsibility</a:t>
                      </a:r>
                      <a:endParaRPr/>
                    </a:p>
                    <a:p>
                      <a:pPr marL="0" marR="0" lvl="0" indent="0" algn="ctr" rtl="0">
                        <a:lnSpc>
                          <a:spcPct val="100000"/>
                        </a:lnSpc>
                        <a:spcBef>
                          <a:spcPts val="0"/>
                        </a:spcBef>
                        <a:spcAft>
                          <a:spcPts val="0"/>
                        </a:spcAft>
                        <a:buClr>
                          <a:schemeClr val="dk1"/>
                        </a:buClr>
                        <a:buSzPts val="700"/>
                        <a:buFont typeface="Calibri"/>
                        <a:buNone/>
                      </a:pPr>
                      <a:r>
                        <a:rPr lang="en-US" sz="700" b="0"/>
                        <a:t>Sikhism</a:t>
                      </a:r>
                      <a:endParaRPr/>
                    </a:p>
                    <a:p>
                      <a:pPr marL="0" marR="0" lvl="0" indent="0" algn="ctr" rtl="0">
                        <a:lnSpc>
                          <a:spcPct val="100000"/>
                        </a:lnSpc>
                        <a:spcBef>
                          <a:spcPts val="0"/>
                        </a:spcBef>
                        <a:spcAft>
                          <a:spcPts val="0"/>
                        </a:spcAft>
                        <a:buClr>
                          <a:schemeClr val="dk1"/>
                        </a:buClr>
                        <a:buSzPts val="700"/>
                        <a:buFont typeface="Calibri"/>
                        <a:buNone/>
                      </a:pPr>
                      <a:r>
                        <a:rPr lang="en-US" sz="700" b="0"/>
                        <a:t>Hope</a:t>
                      </a:r>
                      <a:endParaRPr/>
                    </a:p>
                    <a:p>
                      <a:pPr marL="0" marR="0" lvl="0" indent="0" algn="ctr" rtl="0">
                        <a:lnSpc>
                          <a:spcPct val="100000"/>
                        </a:lnSpc>
                        <a:spcBef>
                          <a:spcPts val="0"/>
                        </a:spcBef>
                        <a:spcAft>
                          <a:spcPts val="0"/>
                        </a:spcAft>
                        <a:buClr>
                          <a:schemeClr val="dk1"/>
                        </a:buClr>
                        <a:buSzPts val="700"/>
                        <a:buFont typeface="Calibri"/>
                        <a:buNone/>
                      </a:pPr>
                      <a:r>
                        <a:rPr lang="en-US" sz="700" b="0"/>
                        <a:t>Caritas</a:t>
                      </a:r>
                      <a:endParaRPr sz="700" b="0"/>
                    </a:p>
                    <a:p>
                      <a:pPr marL="0" marR="0" lvl="0" indent="0" algn="ctr" rtl="0">
                        <a:lnSpc>
                          <a:spcPct val="100000"/>
                        </a:lnSpc>
                        <a:spcBef>
                          <a:spcPts val="0"/>
                        </a:spcBef>
                        <a:spcAft>
                          <a:spcPts val="0"/>
                        </a:spcAft>
                        <a:buClr>
                          <a:schemeClr val="dk1"/>
                        </a:buClr>
                        <a:buSzPts val="700"/>
                        <a:buFont typeface="Calibri"/>
                        <a:buNone/>
                      </a:pPr>
                      <a:endParaRPr sz="700" b="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700" b="1"/>
                        <a:t>Changes to materials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lvl="0" indent="0" algn="ctr" rtl="0">
                        <a:spcBef>
                          <a:spcPts val="0"/>
                        </a:spcBef>
                        <a:spcAft>
                          <a:spcPts val="0"/>
                        </a:spcAft>
                        <a:buClr>
                          <a:schemeClr val="dk1"/>
                        </a:buClr>
                        <a:buFont typeface="Arial"/>
                        <a:buNone/>
                      </a:pPr>
                      <a:r>
                        <a:rPr lang="en-US" sz="700"/>
                        <a:t>Europe and a study of Greece</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Investigate reversible and irreversible changes through cooking (Eggs, Pasty etc)</a:t>
                      </a:r>
                      <a:endParaRPr sz="700" b="0"/>
                    </a:p>
                    <a:p>
                      <a:pPr marL="0" marR="0" lvl="0" indent="0" algn="ctr" rtl="0">
                        <a:spcBef>
                          <a:spcPts val="0"/>
                        </a:spcBef>
                        <a:spcAft>
                          <a:spcPts val="0"/>
                        </a:spcAft>
                        <a:buNone/>
                      </a:pPr>
                      <a:endParaRPr sz="700" b="0"/>
                    </a:p>
                  </a:txBody>
                  <a:tcPr marL="91450" marR="91450" marT="45725" marB="45725"/>
                </a:tc>
                <a:tc>
                  <a:txBody>
                    <a:bodyPr/>
                    <a:lstStyle/>
                    <a:p>
                      <a:pPr algn="ctr"/>
                      <a:r>
                        <a:rPr lang="en-GB" sz="700" dirty="0"/>
                        <a:t>The weather</a:t>
                      </a:r>
                    </a:p>
                  </a:txBody>
                  <a:tcPr/>
                </a:tc>
                <a:tc>
                  <a:txBody>
                    <a:bodyPr/>
                    <a:lstStyle/>
                    <a:p>
                      <a:pPr marL="0" marR="0" lvl="0" indent="0" algn="ctr" rtl="0">
                        <a:spcBef>
                          <a:spcPts val="0"/>
                        </a:spcBef>
                        <a:spcAft>
                          <a:spcPts val="0"/>
                        </a:spcAft>
                        <a:buNone/>
                      </a:pPr>
                      <a:r>
                        <a:rPr lang="en-US" sz="700" b="0"/>
                        <a:t>Can you program an effective platform game?</a:t>
                      </a:r>
                      <a:endParaRPr sz="700" b="0"/>
                    </a:p>
                  </a:txBody>
                  <a:tcPr marL="91450" marR="91450" marT="45725" marB="45725"/>
                </a:tc>
                <a:tc>
                  <a:txBody>
                    <a:bodyPr/>
                    <a:lstStyle/>
                    <a:p>
                      <a:pPr marL="0" marR="0" lvl="0" indent="0" algn="l" rtl="0">
                        <a:spcBef>
                          <a:spcPts val="0"/>
                        </a:spcBef>
                        <a:spcAft>
                          <a:spcPts val="0"/>
                        </a:spcAft>
                        <a:buNone/>
                      </a:pPr>
                      <a:r>
                        <a:rPr lang="en-US" sz="700" b="0"/>
                        <a:t>Classroom Jaz 1.</a:t>
                      </a:r>
                      <a:endParaRPr/>
                    </a:p>
                    <a:p>
                      <a:pPr marL="0" marR="0" lvl="0" indent="0" algn="l" rtl="0">
                        <a:spcBef>
                          <a:spcPts val="0"/>
                        </a:spcBef>
                        <a:spcAft>
                          <a:spcPts val="0"/>
                        </a:spcAft>
                        <a:buNone/>
                      </a:pPr>
                      <a:r>
                        <a:rPr lang="en-US" sz="700" b="0"/>
                        <a:t>Jazz and improvisation.</a:t>
                      </a:r>
                      <a:endParaRPr sz="700" b="0"/>
                    </a:p>
                  </a:txBody>
                  <a:tcPr marL="91450" marR="91450" marT="45725" marB="45725"/>
                </a:tc>
                <a:tc>
                  <a:txBody>
                    <a:bodyPr/>
                    <a:lstStyle/>
                    <a:p>
                      <a:pPr marL="0" marR="0" lvl="0" indent="0" algn="ctr" rtl="0">
                        <a:spcBef>
                          <a:spcPts val="0"/>
                        </a:spcBef>
                        <a:spcAft>
                          <a:spcPts val="0"/>
                        </a:spcAft>
                        <a:buNone/>
                      </a:pPr>
                      <a:r>
                        <a:rPr lang="en-US" sz="700" b="0"/>
                        <a:t>Netball</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Being responsible: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Looking Out for Others </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Adults’ &amp; Children’s Views</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10003"/>
                  </a:ext>
                </a:extLst>
              </a:tr>
              <a:tr h="960983">
                <a:tc>
                  <a:txBody>
                    <a:bodyPr/>
                    <a:lstStyle/>
                    <a:p>
                      <a:pPr marL="0" marR="0" lvl="0" indent="0" algn="l" rtl="0">
                        <a:lnSpc>
                          <a:spcPct val="100000"/>
                        </a:lnSpc>
                        <a:spcBef>
                          <a:spcPts val="0"/>
                        </a:spcBef>
                        <a:spcAft>
                          <a:spcPts val="0"/>
                        </a:spcAft>
                        <a:buClr>
                          <a:schemeClr val="dk1"/>
                        </a:buClr>
                        <a:buSzPts val="1400"/>
                        <a:buFont typeface="Calibri"/>
                        <a:buNone/>
                      </a:pPr>
                      <a:r>
                        <a:rPr lang="en-US" sz="1400"/>
                        <a:t>Spring 1</a:t>
                      </a:r>
                      <a:endParaRPr sz="1400"/>
                    </a:p>
                  </a:txBody>
                  <a:tcPr marL="91450" marR="91450" marT="45725" marB="45725"/>
                </a:tc>
                <a:tc>
                  <a:txBody>
                    <a:bodyPr/>
                    <a:lstStyle/>
                    <a:p>
                      <a:pPr marL="0" marR="0" lvl="0" indent="0" algn="ctr" rtl="0">
                        <a:spcBef>
                          <a:spcPts val="0"/>
                        </a:spcBef>
                        <a:spcAft>
                          <a:spcPts val="0"/>
                        </a:spcAft>
                        <a:buNone/>
                      </a:pPr>
                      <a:r>
                        <a:rPr lang="en-US" sz="800"/>
                        <a:t>Newspaper Article</a:t>
                      </a:r>
                      <a:endParaRPr/>
                    </a:p>
                    <a:p>
                      <a:pPr marL="0" marR="0" lvl="0" indent="0" algn="ctr" rtl="0">
                        <a:spcBef>
                          <a:spcPts val="0"/>
                        </a:spcBef>
                        <a:spcAft>
                          <a:spcPts val="0"/>
                        </a:spcAft>
                        <a:buNone/>
                      </a:pPr>
                      <a:r>
                        <a:rPr lang="en-US" sz="800"/>
                        <a:t>Narrative</a:t>
                      </a:r>
                      <a:endParaRPr sz="800"/>
                    </a:p>
                  </a:txBody>
                  <a:tcPr marL="91450" marR="91450" marT="45725" marB="45725"/>
                </a:tc>
                <a:tc>
                  <a:txBody>
                    <a:bodyPr/>
                    <a:lstStyle/>
                    <a:p>
                      <a:pPr marL="0" marR="0" lvl="0" indent="0" algn="ctr" rtl="0">
                        <a:spcBef>
                          <a:spcPts val="0"/>
                        </a:spcBef>
                        <a:spcAft>
                          <a:spcPts val="0"/>
                        </a:spcAft>
                        <a:buNone/>
                      </a:pPr>
                      <a:r>
                        <a:rPr lang="en-US" sz="700" b="0"/>
                        <a:t>Measurements</a:t>
                      </a:r>
                      <a:endParaRPr sz="700" b="0"/>
                    </a:p>
                  </a:txBody>
                  <a:tcPr marL="91450" marR="91450" marT="45725" marB="45725"/>
                </a:tc>
                <a:tc>
                  <a:txBody>
                    <a:bodyPr/>
                    <a:lstStyle/>
                    <a:p>
                      <a:pPr marL="0" marR="0" lvl="0" indent="0" algn="ctr" rtl="0">
                        <a:spcBef>
                          <a:spcPts val="0"/>
                        </a:spcBef>
                        <a:spcAft>
                          <a:spcPts val="0"/>
                        </a:spcAft>
                        <a:buNone/>
                      </a:pPr>
                      <a:r>
                        <a:rPr lang="en-US" sz="700" b="0"/>
                        <a:t>Life Choices</a:t>
                      </a:r>
                      <a:endParaRPr/>
                    </a:p>
                    <a:p>
                      <a:pPr marL="0" marR="0" lvl="0" indent="0" algn="ctr" rtl="0">
                        <a:spcBef>
                          <a:spcPts val="0"/>
                        </a:spcBef>
                        <a:spcAft>
                          <a:spcPts val="0"/>
                        </a:spcAft>
                        <a:buNone/>
                      </a:pPr>
                      <a:r>
                        <a:rPr lang="en-US" sz="700" b="0"/>
                        <a:t>Memorial Sacrifice</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0" dirty="0"/>
                        <a:t>Forces</a:t>
                      </a:r>
                      <a:endParaRPr sz="700" b="1" i="0" dirty="0"/>
                    </a:p>
                    <a:p>
                      <a:pPr marL="0" marR="0" lvl="0" indent="0" algn="ctr" rtl="0">
                        <a:spcBef>
                          <a:spcPts val="0"/>
                        </a:spcBef>
                        <a:spcAft>
                          <a:spcPts val="0"/>
                        </a:spcAft>
                        <a:buNone/>
                      </a:pPr>
                      <a:endParaRPr sz="700" b="0" dirty="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spcBef>
                          <a:spcPts val="0"/>
                        </a:spcBef>
                        <a:spcAft>
                          <a:spcPts val="0"/>
                        </a:spcAft>
                        <a:buNone/>
                      </a:pPr>
                      <a:r>
                        <a:rPr lang="en-US" sz="700" b="1"/>
                        <a:t>Grand Canyon </a:t>
                      </a:r>
                      <a:endParaRPr/>
                    </a:p>
                  </a:txBody>
                  <a:tcPr marL="91450" marR="91450" marT="45725" marB="45725"/>
                </a:tc>
                <a:tc>
                  <a:txBody>
                    <a:bodyPr/>
                    <a:lstStyle/>
                    <a:p>
                      <a:pPr marL="0" marR="0" lvl="0" indent="0" algn="ctr" rtl="0">
                        <a:spcBef>
                          <a:spcPts val="0"/>
                        </a:spcBef>
                        <a:spcAft>
                          <a:spcPts val="0"/>
                        </a:spcAft>
                        <a:buNone/>
                      </a:pPr>
                      <a:r>
                        <a:rPr lang="en-US" sz="700" b="0"/>
                        <a:t>Using line, tone, shade to represent figures and movement using a range of pencils</a:t>
                      </a:r>
                      <a:endParaRPr sz="700" b="0">
                        <a:solidFill>
                          <a:srgbClr val="FF0000"/>
                        </a:solidFill>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700" dirty="0"/>
                        <a:t>Clothes</a:t>
                      </a:r>
                    </a:p>
                  </a:txBody>
                  <a:tcPr/>
                </a:tc>
                <a:tc>
                  <a:txBody>
                    <a:bodyPr/>
                    <a:lstStyle/>
                    <a:p>
                      <a:pPr marL="0" marR="0" lvl="0" indent="0" algn="ctr" rtl="0">
                        <a:spcBef>
                          <a:spcPts val="0"/>
                        </a:spcBef>
                        <a:spcAft>
                          <a:spcPts val="0"/>
                        </a:spcAft>
                        <a:buNone/>
                      </a:pPr>
                      <a:r>
                        <a:rPr lang="en-US" sz="700" b="0"/>
                        <a:t>Can you record an interesting podcast?</a:t>
                      </a:r>
                      <a:endParaRPr sz="700" b="0"/>
                    </a:p>
                  </a:txBody>
                  <a:tcPr marL="91450" marR="91450" marT="45725" marB="45725"/>
                </a:tc>
                <a:tc>
                  <a:txBody>
                    <a:bodyPr/>
                    <a:lstStyle/>
                    <a:p>
                      <a:pPr marL="0" marR="0" lvl="0" indent="0" algn="l" rtl="0">
                        <a:spcBef>
                          <a:spcPts val="0"/>
                        </a:spcBef>
                        <a:spcAft>
                          <a:spcPts val="0"/>
                        </a:spcAft>
                        <a:buNone/>
                      </a:pPr>
                      <a:r>
                        <a:rPr lang="en-US" sz="700" b="0"/>
                        <a:t>Make you feel my love.</a:t>
                      </a:r>
                      <a:endParaRPr/>
                    </a:p>
                    <a:p>
                      <a:pPr marL="0" marR="0" lvl="0" indent="0" algn="l" rtl="0">
                        <a:spcBef>
                          <a:spcPts val="0"/>
                        </a:spcBef>
                        <a:spcAft>
                          <a:spcPts val="0"/>
                        </a:spcAft>
                        <a:buNone/>
                      </a:pPr>
                      <a:r>
                        <a:rPr lang="en-US" sz="700" b="0"/>
                        <a:t>Pop ballards.</a:t>
                      </a:r>
                      <a:endParaRPr sz="700" b="0"/>
                    </a:p>
                  </a:txBody>
                  <a:tcPr marL="91450" marR="91450" marT="45725" marB="45725"/>
                </a:tc>
                <a:tc>
                  <a:txBody>
                    <a:bodyPr/>
                    <a:lstStyle/>
                    <a:p>
                      <a:pPr marL="0" marR="0" lvl="0" indent="0" algn="ctr" rtl="0">
                        <a:spcBef>
                          <a:spcPts val="0"/>
                        </a:spcBef>
                        <a:spcAft>
                          <a:spcPts val="0"/>
                        </a:spcAft>
                        <a:buNone/>
                      </a:pPr>
                      <a:r>
                        <a:rPr lang="en-US" sz="700" b="0"/>
                        <a:t>Tennis</a:t>
                      </a:r>
                      <a:endParaRPr sz="700" b="0"/>
                    </a:p>
                  </a:txBody>
                  <a:tcPr marL="91450" marR="91450" marT="45725" marB="45725"/>
                </a:tc>
                <a:tc>
                  <a:txBody>
                    <a:bodyPr/>
                    <a:lstStyle/>
                    <a:p>
                      <a:pPr marL="0" marR="0" lvl="0" indent="0" algn="ctr" rtl="0">
                        <a:spcBef>
                          <a:spcPts val="0"/>
                        </a:spcBef>
                        <a:spcAft>
                          <a:spcPts val="0"/>
                        </a:spcAft>
                        <a:buNone/>
                      </a:pPr>
                      <a:r>
                        <a:rPr lang="en-US" sz="600" dirty="0"/>
                        <a:t>Feelings and Emotions:</a:t>
                      </a:r>
                      <a:endParaRPr sz="600" dirty="0"/>
                    </a:p>
                    <a:p>
                      <a:pPr marL="0" marR="0" lvl="0" indent="0" algn="ctr" rtl="0">
                        <a:spcBef>
                          <a:spcPts val="0"/>
                        </a:spcBef>
                        <a:spcAft>
                          <a:spcPts val="0"/>
                        </a:spcAft>
                        <a:buNone/>
                      </a:pPr>
                      <a:r>
                        <a:rPr lang="en-US" sz="600" dirty="0"/>
                        <a:t>Anger</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Computer Safety:</a:t>
                      </a:r>
                      <a:endParaRPr sz="600" dirty="0"/>
                    </a:p>
                    <a:p>
                      <a:pPr marL="0" marR="0" lvl="0" indent="0" algn="ctr" rtl="0">
                        <a:spcBef>
                          <a:spcPts val="0"/>
                        </a:spcBef>
                        <a:spcAft>
                          <a:spcPts val="0"/>
                        </a:spcAft>
                        <a:buNone/>
                      </a:pPr>
                      <a:r>
                        <a:rPr lang="en-US" sz="600" dirty="0"/>
                        <a:t>Anger</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4"/>
                  </a:ext>
                </a:extLst>
              </a:tr>
              <a:tr h="1048345">
                <a:tc>
                  <a:txBody>
                    <a:bodyPr/>
                    <a:lstStyle/>
                    <a:p>
                      <a:pPr marL="0" marR="0" lvl="0" indent="0" algn="l" rtl="0">
                        <a:spcBef>
                          <a:spcPts val="0"/>
                        </a:spcBef>
                        <a:spcAft>
                          <a:spcPts val="0"/>
                        </a:spcAft>
                        <a:buNone/>
                      </a:pPr>
                      <a:r>
                        <a:rPr lang="en-US" sz="1400"/>
                        <a:t>Spring 2</a:t>
                      </a:r>
                      <a:endParaRPr sz="1400"/>
                    </a:p>
                  </a:txBody>
                  <a:tcPr marL="91450" marR="91450" marT="45725" marB="45725"/>
                </a:tc>
                <a:tc>
                  <a:txBody>
                    <a:bodyPr/>
                    <a:lstStyle/>
                    <a:p>
                      <a:pPr marL="0" marR="0" lvl="0" indent="0" algn="ctr" rtl="0">
                        <a:spcBef>
                          <a:spcPts val="0"/>
                        </a:spcBef>
                        <a:spcAft>
                          <a:spcPts val="0"/>
                        </a:spcAft>
                        <a:buNone/>
                      </a:pPr>
                      <a:r>
                        <a:rPr lang="en-US" sz="800"/>
                        <a:t>Biography Recount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i="1"/>
                        <a:t>Geometry </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Memorial Sacrifice</a:t>
                      </a:r>
                      <a:endParaRPr sz="700" b="0"/>
                    </a:p>
                    <a:p>
                      <a:pPr marL="0" marR="0" lvl="0" indent="0" algn="ctr" rtl="0">
                        <a:lnSpc>
                          <a:spcPct val="100000"/>
                        </a:lnSpc>
                        <a:spcBef>
                          <a:spcPts val="0"/>
                        </a:spcBef>
                        <a:spcAft>
                          <a:spcPts val="0"/>
                        </a:spcAft>
                        <a:buClr>
                          <a:schemeClr val="dk1"/>
                        </a:buClr>
                        <a:buSzPts val="700"/>
                        <a:buFont typeface="Calibri"/>
                        <a:buNone/>
                      </a:pPr>
                      <a:r>
                        <a:rPr lang="en-US" sz="700" b="0" i="1"/>
                        <a:t>Caritas</a:t>
                      </a:r>
                      <a:endParaRPr/>
                    </a:p>
                    <a:p>
                      <a:pPr marL="0" marR="0" lvl="0" indent="0" algn="ctr" rtl="0">
                        <a:lnSpc>
                          <a:spcPct val="100000"/>
                        </a:lnSpc>
                        <a:spcBef>
                          <a:spcPts val="0"/>
                        </a:spcBef>
                        <a:spcAft>
                          <a:spcPts val="0"/>
                        </a:spcAft>
                        <a:buClr>
                          <a:schemeClr val="dk1"/>
                        </a:buClr>
                        <a:buSzPts val="700"/>
                        <a:buFont typeface="Calibri"/>
                        <a:buNone/>
                      </a:pPr>
                      <a:r>
                        <a:rPr lang="en-US" sz="700" b="0" i="1"/>
                        <a:t>Sacrifice</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0"/>
                        <a:t>Earth in space </a:t>
                      </a:r>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Water Colour/acrylic Space Art (David Hardy)</a:t>
                      </a:r>
                      <a:endParaRPr sz="700" b="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t>The romans</a:t>
                      </a:r>
                    </a:p>
                  </a:txBody>
                  <a:tcPr/>
                </a:tc>
                <a:tc>
                  <a:txBody>
                    <a:bodyPr/>
                    <a:lstStyle/>
                    <a:p>
                      <a:pPr marL="0" marR="0" lvl="0" indent="0" algn="ctr" rtl="0">
                        <a:spcBef>
                          <a:spcPts val="0"/>
                        </a:spcBef>
                        <a:spcAft>
                          <a:spcPts val="0"/>
                        </a:spcAft>
                        <a:buNone/>
                      </a:pPr>
                      <a:r>
                        <a:rPr lang="en-US" sz="700" b="0"/>
                        <a:t>Can you use spreadsheet tools to create a maths quiz?</a:t>
                      </a:r>
                      <a:endParaRPr sz="700" b="0"/>
                    </a:p>
                  </a:txBody>
                  <a:tcPr marL="91450" marR="91450" marT="45725" marB="45725"/>
                </a:tc>
                <a:tc>
                  <a:txBody>
                    <a:bodyPr/>
                    <a:lstStyle/>
                    <a:p>
                      <a:pPr marL="0" marR="0" lvl="0" indent="0" algn="l" rtl="0">
                        <a:spcBef>
                          <a:spcPts val="0"/>
                        </a:spcBef>
                        <a:spcAft>
                          <a:spcPts val="0"/>
                        </a:spcAft>
                        <a:buNone/>
                      </a:pPr>
                      <a:r>
                        <a:rPr lang="en-US" sz="700" b="0"/>
                        <a:t>The fresh prince of Bel-Air.</a:t>
                      </a:r>
                      <a:endParaRPr/>
                    </a:p>
                    <a:p>
                      <a:pPr marL="0" marR="0" lvl="0" indent="0" algn="l" rtl="0">
                        <a:spcBef>
                          <a:spcPts val="0"/>
                        </a:spcBef>
                        <a:spcAft>
                          <a:spcPts val="0"/>
                        </a:spcAft>
                        <a:buNone/>
                      </a:pPr>
                      <a:r>
                        <a:rPr lang="en-US" sz="700" b="0"/>
                        <a:t>Old school hip hop.</a:t>
                      </a:r>
                      <a:endParaRPr sz="700" b="0"/>
                    </a:p>
                  </a:txBody>
                  <a:tcPr marL="91450" marR="91450" marT="45725" marB="45725"/>
                </a:tc>
                <a:tc>
                  <a:txBody>
                    <a:bodyPr/>
                    <a:lstStyle/>
                    <a:p>
                      <a:pPr marL="0" marR="0" lvl="0" indent="0" algn="ctr" rtl="0">
                        <a:spcBef>
                          <a:spcPts val="0"/>
                        </a:spcBef>
                        <a:spcAft>
                          <a:spcPts val="0"/>
                        </a:spcAft>
                        <a:buNone/>
                      </a:pPr>
                      <a:r>
                        <a:rPr lang="en-US" sz="700" b="0"/>
                        <a:t>Gymnastics</a:t>
                      </a:r>
                      <a:endParaRPr sz="700" b="0"/>
                    </a:p>
                  </a:txBody>
                  <a:tcPr marL="91450" marR="91450" marT="45725" marB="45725"/>
                </a:tc>
                <a:tc>
                  <a:txBody>
                    <a:bodyPr/>
                    <a:lstStyle/>
                    <a:p>
                      <a:pPr marL="0" marR="0" lvl="0" indent="0" algn="ctr" rtl="0">
                        <a:spcBef>
                          <a:spcPts val="0"/>
                        </a:spcBef>
                        <a:spcAft>
                          <a:spcPts val="0"/>
                        </a:spcAft>
                        <a:buNone/>
                      </a:pPr>
                      <a:r>
                        <a:rPr lang="en-US" sz="600" dirty="0"/>
                        <a:t>The Working World:</a:t>
                      </a:r>
                      <a:endParaRPr sz="600" dirty="0"/>
                    </a:p>
                    <a:p>
                      <a:pPr marL="0" marR="0" lvl="0" indent="0" algn="ctr" rtl="0">
                        <a:spcBef>
                          <a:spcPts val="0"/>
                        </a:spcBef>
                        <a:spcAft>
                          <a:spcPts val="0"/>
                        </a:spcAft>
                        <a:buNone/>
                      </a:pPr>
                      <a:r>
                        <a:rPr lang="en-US" sz="600" dirty="0"/>
                        <a:t>Enterprise </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A World Without Judgement:</a:t>
                      </a:r>
                      <a:endParaRPr sz="600" dirty="0"/>
                    </a:p>
                    <a:p>
                      <a:pPr marL="0" marR="0" lvl="0" indent="0" algn="ctr" rtl="0">
                        <a:spcBef>
                          <a:spcPts val="0"/>
                        </a:spcBef>
                        <a:spcAft>
                          <a:spcPts val="0"/>
                        </a:spcAft>
                        <a:buNone/>
                      </a:pPr>
                      <a:r>
                        <a:rPr lang="en-US" sz="600" dirty="0"/>
                        <a:t>Inclusion and Acceptance</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5"/>
                  </a:ext>
                </a:extLst>
              </a:tr>
              <a:tr h="698900">
                <a:tc>
                  <a:txBody>
                    <a:bodyPr/>
                    <a:lstStyle/>
                    <a:p>
                      <a:pPr marL="0" marR="0" lvl="0" indent="0" algn="l" rtl="0">
                        <a:lnSpc>
                          <a:spcPct val="100000"/>
                        </a:lnSpc>
                        <a:spcBef>
                          <a:spcPts val="0"/>
                        </a:spcBef>
                        <a:spcAft>
                          <a:spcPts val="0"/>
                        </a:spcAft>
                        <a:buClr>
                          <a:schemeClr val="dk1"/>
                        </a:buClr>
                        <a:buSzPts val="1400"/>
                        <a:buFont typeface="Calibri"/>
                        <a:buNone/>
                      </a:pPr>
                      <a:r>
                        <a:rPr lang="en-US" sz="1400"/>
                        <a:t>Summer 1</a:t>
                      </a:r>
                      <a:endParaRPr sz="1400"/>
                    </a:p>
                  </a:txBody>
                  <a:tcPr marL="91450" marR="91450" marT="45725" marB="45725"/>
                </a:tc>
                <a:tc>
                  <a:txBody>
                    <a:bodyPr/>
                    <a:lstStyle/>
                    <a:p>
                      <a:pPr marL="0" marR="0" lvl="0" indent="0" algn="ctr" rtl="0">
                        <a:spcBef>
                          <a:spcPts val="0"/>
                        </a:spcBef>
                        <a:spcAft>
                          <a:spcPts val="0"/>
                        </a:spcAft>
                        <a:buNone/>
                      </a:pPr>
                      <a:r>
                        <a:rPr lang="en-US" sz="800"/>
                        <a:t>Persuasive Speech/Balanced Argument</a:t>
                      </a:r>
                      <a:endParaRPr/>
                    </a:p>
                    <a:p>
                      <a:pPr marL="0" marR="0" lvl="0" indent="0" algn="ctr" rtl="0">
                        <a:spcBef>
                          <a:spcPts val="0"/>
                        </a:spcBef>
                        <a:spcAft>
                          <a:spcPts val="0"/>
                        </a:spcAft>
                        <a:buNone/>
                      </a:pPr>
                      <a:r>
                        <a:rPr lang="en-US" sz="800"/>
                        <a:t>Narrative</a:t>
                      </a:r>
                      <a:endParaRPr sz="800"/>
                    </a:p>
                  </a:txBody>
                  <a:tcPr marL="91450" marR="91450" marT="45725" marB="45725"/>
                </a:tc>
                <a:tc>
                  <a:txBody>
                    <a:bodyPr/>
                    <a:lstStyle/>
                    <a:p>
                      <a:pPr marL="0" marR="0" lvl="0" indent="0" algn="ctr" rtl="0">
                        <a:spcBef>
                          <a:spcPts val="0"/>
                        </a:spcBef>
                        <a:spcAft>
                          <a:spcPts val="0"/>
                        </a:spcAft>
                        <a:buNone/>
                      </a:pPr>
                      <a:r>
                        <a:rPr lang="en-US" sz="700" b="0" i="1"/>
                        <a:t>Statistics</a:t>
                      </a:r>
                      <a:endParaRPr sz="700" b="0" i="1"/>
                    </a:p>
                  </a:txBody>
                  <a:tcPr marL="91450" marR="91450" marT="45725" marB="45725"/>
                </a:tc>
                <a:tc>
                  <a:txBody>
                    <a:bodyPr/>
                    <a:lstStyle/>
                    <a:p>
                      <a:pPr marL="0" marR="0" lvl="0" indent="0" algn="ctr" rtl="0">
                        <a:spcBef>
                          <a:spcPts val="0"/>
                        </a:spcBef>
                        <a:spcAft>
                          <a:spcPts val="0"/>
                        </a:spcAft>
                        <a:buNone/>
                      </a:pPr>
                      <a:r>
                        <a:rPr lang="en-US" sz="700" b="0"/>
                        <a:t>Life Choices</a:t>
                      </a:r>
                      <a:endParaRPr/>
                    </a:p>
                    <a:p>
                      <a:pPr marL="0" marR="0" lvl="0" indent="0" algn="ctr" rtl="0">
                        <a:spcBef>
                          <a:spcPts val="0"/>
                        </a:spcBef>
                        <a:spcAft>
                          <a:spcPts val="0"/>
                        </a:spcAft>
                        <a:buNone/>
                      </a:pPr>
                      <a:r>
                        <a:rPr lang="en-US" sz="700" b="0"/>
                        <a:t>Transformation </a:t>
                      </a:r>
                      <a:endParaRPr sz="700" b="0"/>
                    </a:p>
                  </a:txBody>
                  <a:tcPr marL="91450" marR="91450" marT="45725" marB="45725"/>
                </a:tc>
                <a:tc>
                  <a:txBody>
                    <a:bodyPr/>
                    <a:lstStyle/>
                    <a:p>
                      <a:pPr marL="0" marR="0" lvl="0" indent="0" algn="ctr" rtl="0">
                        <a:spcBef>
                          <a:spcPts val="0"/>
                        </a:spcBef>
                        <a:spcAft>
                          <a:spcPts val="0"/>
                        </a:spcAft>
                        <a:buNone/>
                      </a:pPr>
                      <a:r>
                        <a:rPr lang="en-US" sz="700" b="1" i="0"/>
                        <a:t>Habitats</a:t>
                      </a:r>
                      <a:r>
                        <a:rPr lang="en-US" sz="700" b="0" i="1"/>
                        <a:t> </a:t>
                      </a:r>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1"/>
                        <a:t>Rainforests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0"/>
                        <a:t>Research, design and make a sustainable material that could be used in clothing.</a:t>
                      </a:r>
                      <a:endParaRPr sz="700" b="0"/>
                    </a:p>
                  </a:txBody>
                  <a:tcPr marL="91450" marR="91450" marT="45725" marB="45725"/>
                </a:tc>
                <a:tc>
                  <a:txBody>
                    <a:bodyPr/>
                    <a:lstStyle/>
                    <a:p>
                      <a:pPr algn="ctr"/>
                      <a:r>
                        <a:rPr lang="en-US" sz="700" dirty="0"/>
                        <a:t>My</a:t>
                      </a:r>
                      <a:r>
                        <a:rPr lang="en-US" sz="700" baseline="0" dirty="0"/>
                        <a:t> house</a:t>
                      </a:r>
                      <a:endParaRPr lang="en-GB" sz="700" dirty="0"/>
                    </a:p>
                  </a:txBody>
                  <a:tcPr/>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Can you publish your own blog?</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a:buNone/>
                      </a:pPr>
                      <a:r>
                        <a:rPr lang="en-US" sz="700" b="0"/>
                        <a:t>Dancing in the street.</a:t>
                      </a:r>
                      <a:endParaRPr/>
                    </a:p>
                    <a:p>
                      <a:pPr marL="0" marR="0" lvl="0" indent="0" algn="l" rtl="0">
                        <a:lnSpc>
                          <a:spcPct val="100000"/>
                        </a:lnSpc>
                        <a:spcBef>
                          <a:spcPts val="0"/>
                        </a:spcBef>
                        <a:spcAft>
                          <a:spcPts val="0"/>
                        </a:spcAft>
                        <a:buClr>
                          <a:schemeClr val="dk1"/>
                        </a:buClr>
                        <a:buSzPts val="700"/>
                        <a:buFont typeface="Calibri"/>
                        <a:buNone/>
                      </a:pPr>
                      <a:r>
                        <a:rPr lang="en-US" sz="700" b="0"/>
                        <a:t>Motown.</a:t>
                      </a:r>
                      <a:endParaRPr sz="700" b="0"/>
                    </a:p>
                  </a:txBody>
                  <a:tcPr marL="91450" marR="91450" marT="45725" marB="45725"/>
                </a:tc>
                <a:tc>
                  <a:txBody>
                    <a:bodyPr/>
                    <a:lstStyle/>
                    <a:p>
                      <a:pPr marL="0" marR="0" lvl="0" indent="0" algn="ctr" rtl="0">
                        <a:spcBef>
                          <a:spcPts val="0"/>
                        </a:spcBef>
                        <a:spcAft>
                          <a:spcPts val="0"/>
                        </a:spcAft>
                        <a:buNone/>
                      </a:pPr>
                      <a:r>
                        <a:rPr lang="en-US" sz="700" b="0"/>
                        <a:t>Golf</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Relationships and Sex Education</a:t>
                      </a:r>
                      <a:endParaRPr sz="600" dirty="0"/>
                    </a:p>
                  </a:txBody>
                  <a:tcPr marL="91450" marR="91450" marT="45725" marB="45725"/>
                </a:tc>
                <a:extLst>
                  <a:ext uri="{0D108BD9-81ED-4DB2-BD59-A6C34878D82A}">
                    <a16:rowId xmlns:a16="http://schemas.microsoft.com/office/drawing/2014/main" val="10006"/>
                  </a:ext>
                </a:extLst>
              </a:tr>
              <a:tr h="1064225">
                <a:tc>
                  <a:txBody>
                    <a:bodyPr/>
                    <a:lstStyle/>
                    <a:p>
                      <a:pPr marL="0" marR="0" lvl="0" indent="0" algn="l" rtl="0">
                        <a:spcBef>
                          <a:spcPts val="0"/>
                        </a:spcBef>
                        <a:spcAft>
                          <a:spcPts val="0"/>
                        </a:spcAft>
                        <a:buNone/>
                      </a:pPr>
                      <a:r>
                        <a:rPr lang="en-US" sz="1400"/>
                        <a:t>Summer 2</a:t>
                      </a:r>
                      <a:endParaRPr sz="1400"/>
                    </a:p>
                  </a:txBody>
                  <a:tcPr marL="91450" marR="91450" marT="45725" marB="45725"/>
                </a:tc>
                <a:tc>
                  <a:txBody>
                    <a:bodyPr/>
                    <a:lstStyle/>
                    <a:p>
                      <a:pPr marL="0" marR="0" lvl="0" indent="0" algn="ctr" rtl="0">
                        <a:spcBef>
                          <a:spcPts val="0"/>
                        </a:spcBef>
                        <a:spcAft>
                          <a:spcPts val="0"/>
                        </a:spcAft>
                        <a:buNone/>
                      </a:pPr>
                      <a:r>
                        <a:rPr lang="en-US" sz="800"/>
                        <a:t>Non-chronological Report</a:t>
                      </a:r>
                      <a:endParaRPr/>
                    </a:p>
                    <a:p>
                      <a:pPr marL="0" marR="0" lvl="0" indent="0" algn="ctr" rtl="0">
                        <a:spcBef>
                          <a:spcPts val="0"/>
                        </a:spcBef>
                        <a:spcAft>
                          <a:spcPts val="0"/>
                        </a:spcAft>
                        <a:buNone/>
                      </a:pPr>
                      <a:r>
                        <a:rPr lang="en-US" sz="800"/>
                        <a:t>Letter</a:t>
                      </a:r>
                      <a:endParaRPr sz="8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0"/>
                        <a:t>Gaps / Investigations</a:t>
                      </a:r>
                      <a:endParaRPr sz="700" b="0"/>
                    </a:p>
                  </a:txBody>
                  <a:tcPr marL="91450" marR="91450" marT="45725" marB="45725"/>
                </a:tc>
                <a:tc>
                  <a:txBody>
                    <a:bodyPr/>
                    <a:lstStyle/>
                    <a:p>
                      <a:pPr marL="0" marR="0" lvl="0" indent="0" algn="ctr" rtl="0">
                        <a:spcBef>
                          <a:spcPts val="0"/>
                        </a:spcBef>
                        <a:spcAft>
                          <a:spcPts val="0"/>
                        </a:spcAft>
                        <a:buNone/>
                      </a:pPr>
                      <a:r>
                        <a:rPr lang="en-US" sz="700" b="0"/>
                        <a:t>Transformation</a:t>
                      </a:r>
                      <a:endParaRPr/>
                    </a:p>
                    <a:p>
                      <a:pPr marL="0" marR="0" lvl="0" indent="0" algn="ctr" rtl="0">
                        <a:spcBef>
                          <a:spcPts val="0"/>
                        </a:spcBef>
                        <a:spcAft>
                          <a:spcPts val="0"/>
                        </a:spcAft>
                        <a:buNone/>
                      </a:pPr>
                      <a:r>
                        <a:rPr lang="en-US" sz="700" b="0"/>
                        <a:t>Stewardship </a:t>
                      </a:r>
                      <a:endParaRPr sz="700" b="0"/>
                    </a:p>
                  </a:txBody>
                  <a:tcPr marL="91450" marR="91450" marT="45725" marB="45725"/>
                </a:tc>
                <a:tc>
                  <a:txBody>
                    <a:bodyPr/>
                    <a:lstStyle/>
                    <a:p>
                      <a:pPr marL="0" marR="0" lvl="0" indent="0" algn="ctr" rtl="0">
                        <a:spcBef>
                          <a:spcPts val="0"/>
                        </a:spcBef>
                        <a:spcAft>
                          <a:spcPts val="0"/>
                        </a:spcAft>
                        <a:buNone/>
                      </a:pPr>
                      <a:r>
                        <a:rPr lang="en-US" sz="700" b="1" i="0"/>
                        <a:t>Habitats</a:t>
                      </a: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0"/>
                        <a:t>Crime and punishment</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algn="ctr"/>
                      <a:r>
                        <a:rPr lang="en-US" sz="700" dirty="0"/>
                        <a:t>Olympics</a:t>
                      </a:r>
                      <a:endParaRPr lang="en-GB" sz="700" dirty="0"/>
                    </a:p>
                  </a:txBody>
                  <a:tcPr/>
                </a:tc>
                <a:tc>
                  <a:txBody>
                    <a:bodyPr/>
                    <a:lstStyle/>
                    <a:p>
                      <a:pPr marL="0" marR="0" lvl="0" indent="0" algn="ctr" rtl="0">
                        <a:spcBef>
                          <a:spcPts val="0"/>
                        </a:spcBef>
                        <a:spcAft>
                          <a:spcPts val="0"/>
                        </a:spcAft>
                        <a:buNone/>
                      </a:pPr>
                      <a:r>
                        <a:rPr lang="en-US" sz="700" b="0"/>
                        <a:t>Can you create an eSafety resource for a specific audience?</a:t>
                      </a:r>
                      <a:endParaRPr sz="700" b="0"/>
                    </a:p>
                  </a:txBody>
                  <a:tcPr marL="91450" marR="91450" marT="45725" marB="45725"/>
                </a:tc>
                <a:tc>
                  <a:txBody>
                    <a:bodyPr/>
                    <a:lstStyle/>
                    <a:p>
                      <a:pPr marL="0" marR="0" lvl="0" indent="0" algn="l" rtl="0">
                        <a:spcBef>
                          <a:spcPts val="0"/>
                        </a:spcBef>
                        <a:spcAft>
                          <a:spcPts val="0"/>
                        </a:spcAft>
                        <a:buNone/>
                      </a:pPr>
                      <a:r>
                        <a:rPr lang="en-US" sz="600" b="0" i="0" u="none" strike="noStrike" dirty="0">
                          <a:solidFill>
                            <a:schemeClr val="dk1"/>
                          </a:solidFill>
                          <a:latin typeface="Calibri"/>
                          <a:ea typeface="Calibri"/>
                          <a:cs typeface="Calibri"/>
                          <a:sym typeface="Calibri"/>
                        </a:rPr>
                        <a:t>Reflect, rewind and replay. Revision and deciding what to perform. Listen to</a:t>
                      </a:r>
                      <a:endParaRPr sz="1600" dirty="0"/>
                    </a:p>
                    <a:p>
                      <a:pPr marL="0" marR="0" lvl="0" indent="0" algn="l" rtl="0">
                        <a:spcBef>
                          <a:spcPts val="0"/>
                        </a:spcBef>
                        <a:spcAft>
                          <a:spcPts val="0"/>
                        </a:spcAft>
                        <a:buNone/>
                      </a:pPr>
                      <a:r>
                        <a:rPr lang="en-US" sz="600" b="0" i="0" u="none" strike="noStrike" dirty="0">
                          <a:solidFill>
                            <a:schemeClr val="dk1"/>
                          </a:solidFill>
                          <a:latin typeface="Calibri"/>
                          <a:ea typeface="Calibri"/>
                          <a:cs typeface="Calibri"/>
                          <a:sym typeface="Calibri"/>
                        </a:rPr>
                        <a:t>Western Classical Music. The language of music.</a:t>
                      </a:r>
                      <a:endParaRPr sz="600" b="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dirty="0"/>
                        <a:t>Volleyball</a:t>
                      </a:r>
                      <a:endParaRPr sz="700" b="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b="0" dirty="0"/>
                        <a:t>Relationships and Sex Education</a:t>
                      </a:r>
                      <a:endParaRPr sz="6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1241</Words>
  <Application>Microsoft Office PowerPoint</Application>
  <PresentationFormat>Widescreen</PresentationFormat>
  <Paragraphs>222</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R Willis</cp:lastModifiedBy>
  <cp:revision>15</cp:revision>
  <cp:lastPrinted>2022-09-07T10:41:36Z</cp:lastPrinted>
  <dcterms:created xsi:type="dcterms:W3CDTF">2022-07-20T09:58:25Z</dcterms:created>
  <dcterms:modified xsi:type="dcterms:W3CDTF">2022-09-25T15:04:33Z</dcterms:modified>
</cp:coreProperties>
</file>