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65" r:id="rId3"/>
    <p:sldId id="293" r:id="rId4"/>
    <p:sldId id="292" r:id="rId5"/>
    <p:sldId id="296" r:id="rId6"/>
    <p:sldId id="266" r:id="rId7"/>
    <p:sldId id="297" r:id="rId8"/>
    <p:sldId id="298" r:id="rId9"/>
    <p:sldId id="299" r:id="rId10"/>
    <p:sldId id="267" r:id="rId11"/>
    <p:sldId id="300" r:id="rId12"/>
    <p:sldId id="301" r:id="rId13"/>
    <p:sldId id="305" r:id="rId14"/>
    <p:sldId id="268" r:id="rId15"/>
    <p:sldId id="304" r:id="rId16"/>
    <p:sldId id="303" r:id="rId17"/>
    <p:sldId id="302" r:id="rId18"/>
    <p:sldId id="269" r:id="rId19"/>
    <p:sldId id="295" r:id="rId20"/>
    <p:sldId id="291" r:id="rId21"/>
    <p:sldId id="294" r:id="rId22"/>
    <p:sldId id="270" r:id="rId23"/>
    <p:sldId id="308" r:id="rId24"/>
    <p:sldId id="307" r:id="rId25"/>
    <p:sldId id="306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84"/>
    <a:srgbClr val="5AD875"/>
    <a:srgbClr val="89C064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2505" autoAdjust="0"/>
  </p:normalViewPr>
  <p:slideViewPr>
    <p:cSldViewPr snapToGrid="0">
      <p:cViewPr>
        <p:scale>
          <a:sx n="50" d="100"/>
          <a:sy n="50" d="100"/>
        </p:scale>
        <p:origin x="34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20388-5715-4BD6-956B-D1DE5FC5FC28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9D149-379E-4523-8F70-ACB042887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7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9D149-379E-4523-8F70-ACB0428872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7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9D149-379E-4523-8F70-ACB0428872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6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7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3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8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9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8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6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9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6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9036-E8BF-42C0-A6BC-A5595BAC4FA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6C2F-2CEA-49DD-8561-E7D7F96C0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bbc.co.uk/bitesize/clips/zsghdm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06699" y="3258346"/>
            <a:ext cx="290497" cy="314943"/>
          </a:xfrm>
          <a:prstGeom prst="rect">
            <a:avLst/>
          </a:prstGeom>
        </p:spPr>
      </p:pic>
      <p:pic>
        <p:nvPicPr>
          <p:cNvPr id="18" name="Picture 17" descr="Image result for william morris art year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71" y="2067313"/>
            <a:ext cx="600956" cy="4806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24271"/>
              </p:ext>
            </p:extLst>
          </p:nvPr>
        </p:nvGraphicFramePr>
        <p:xfrm>
          <a:off x="247309" y="-86751"/>
          <a:ext cx="11023523" cy="706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506">
                  <a:extLst>
                    <a:ext uri="{9D8B030D-6E8A-4147-A177-3AD203B41FA5}">
                      <a16:colId xmlns:a16="http://schemas.microsoft.com/office/drawing/2014/main" val="3676987627"/>
                    </a:ext>
                  </a:extLst>
                </a:gridCol>
                <a:gridCol w="1116404">
                  <a:extLst>
                    <a:ext uri="{9D8B030D-6E8A-4147-A177-3AD203B41FA5}">
                      <a16:colId xmlns:a16="http://schemas.microsoft.com/office/drawing/2014/main" val="4154833363"/>
                    </a:ext>
                  </a:extLst>
                </a:gridCol>
                <a:gridCol w="1331843">
                  <a:extLst>
                    <a:ext uri="{9D8B030D-6E8A-4147-A177-3AD203B41FA5}">
                      <a16:colId xmlns:a16="http://schemas.microsoft.com/office/drawing/2014/main" val="3356897726"/>
                    </a:ext>
                  </a:extLst>
                </a:gridCol>
                <a:gridCol w="1042938">
                  <a:extLst>
                    <a:ext uri="{9D8B030D-6E8A-4147-A177-3AD203B41FA5}">
                      <a16:colId xmlns:a16="http://schemas.microsoft.com/office/drawing/2014/main" val="4045224249"/>
                    </a:ext>
                  </a:extLst>
                </a:gridCol>
                <a:gridCol w="1302436">
                  <a:extLst>
                    <a:ext uri="{9D8B030D-6E8A-4147-A177-3AD203B41FA5}">
                      <a16:colId xmlns:a16="http://schemas.microsoft.com/office/drawing/2014/main" val="3329520594"/>
                    </a:ext>
                  </a:extLst>
                </a:gridCol>
                <a:gridCol w="1175000">
                  <a:extLst>
                    <a:ext uri="{9D8B030D-6E8A-4147-A177-3AD203B41FA5}">
                      <a16:colId xmlns:a16="http://schemas.microsoft.com/office/drawing/2014/main" val="840957153"/>
                    </a:ext>
                  </a:extLst>
                </a:gridCol>
                <a:gridCol w="1219620">
                  <a:extLst>
                    <a:ext uri="{9D8B030D-6E8A-4147-A177-3AD203B41FA5}">
                      <a16:colId xmlns:a16="http://schemas.microsoft.com/office/drawing/2014/main" val="1462467516"/>
                    </a:ext>
                  </a:extLst>
                </a:gridCol>
                <a:gridCol w="1264240">
                  <a:extLst>
                    <a:ext uri="{9D8B030D-6E8A-4147-A177-3AD203B41FA5}">
                      <a16:colId xmlns:a16="http://schemas.microsoft.com/office/drawing/2014/main" val="2125506453"/>
                    </a:ext>
                  </a:extLst>
                </a:gridCol>
                <a:gridCol w="1229536">
                  <a:extLst>
                    <a:ext uri="{9D8B030D-6E8A-4147-A177-3AD203B41FA5}">
                      <a16:colId xmlns:a16="http://schemas.microsoft.com/office/drawing/2014/main" val="3227715269"/>
                    </a:ext>
                  </a:extLst>
                </a:gridCol>
              </a:tblGrid>
              <a:tr h="345855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Art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Nursery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Reception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83046"/>
                  </a:ext>
                </a:extLst>
              </a:tr>
              <a:tr h="408528">
                <a:tc>
                  <a:txBody>
                    <a:bodyPr/>
                    <a:lstStyle/>
                    <a:p>
                      <a:r>
                        <a:rPr lang="en-GB" dirty="0"/>
                        <a:t>Autumn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Me &amp; My World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DRAWING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SCULPTURE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21560"/>
                  </a:ext>
                </a:extLst>
              </a:tr>
              <a:tr h="393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Self Portraits using Oil Pastels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Draw a volcano</a:t>
                      </a:r>
                      <a:r>
                        <a:rPr lang="en-US" sz="800" baseline="0" dirty="0"/>
                        <a:t> in the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/>
                        <a:t> style of Hokusai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Greek vase </a:t>
                      </a:r>
                      <a:b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sculpture with a clay coil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04415"/>
                  </a:ext>
                </a:extLst>
              </a:tr>
              <a:tr h="280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Autumn 2</a:t>
                      </a:r>
                      <a:endParaRPr lang="en-GB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/>
                        <a:t>My 5 Senses</a:t>
                      </a:r>
                      <a:endParaRPr lang="en-GB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Let’s Celebrate!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COLLAGE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PAINTING/PRINTING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PAINTIING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SCULPTURE</a:t>
                      </a:r>
                      <a:endParaRPr lang="en-GB" sz="1200" b="1" dirty="0"/>
                    </a:p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344747"/>
                  </a:ext>
                </a:extLst>
              </a:tr>
              <a:tr h="1643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Autumn Leaf collage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Clay Diva</a:t>
                      </a:r>
                      <a:r>
                        <a:rPr lang="en-US" sz="1400" baseline="0" dirty="0"/>
                        <a:t> Lamps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Make</a:t>
                      </a:r>
                      <a:r>
                        <a:rPr lang="en-US" sz="900" baseline="0" dirty="0"/>
                        <a:t> c</a:t>
                      </a:r>
                      <a:r>
                        <a:rPr lang="en-US" sz="900" dirty="0"/>
                        <a:t>ollage art using newspapers /magazines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in the style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Romero</a:t>
                      </a:r>
                      <a:r>
                        <a:rPr lang="en-US" sz="900" baseline="0" dirty="0"/>
                        <a:t> Britto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William Morris art – printing using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different media e.g.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flowers/foods –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your own wallpaper.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Observational</a:t>
                      </a:r>
                      <a:r>
                        <a:rPr lang="en-US" sz="800" baseline="0" dirty="0"/>
                        <a:t> paintings of reflections in rivers (oil pastels) Focus on the Peak District (Peter Hill).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Clay Heart -</a:t>
                      </a:r>
                    </a:p>
                    <a:p>
                      <a:pPr algn="l"/>
                      <a:r>
                        <a:rPr lang="en-US" sz="800" b="0" dirty="0"/>
                        <a:t>Sculpture </a:t>
                      </a:r>
                      <a:endParaRPr lang="en-GB" sz="800" b="0" dirty="0"/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14331"/>
                  </a:ext>
                </a:extLst>
              </a:tr>
              <a:tr h="439709">
                <a:tc>
                  <a:txBody>
                    <a:bodyPr/>
                    <a:lstStyle/>
                    <a:p>
                      <a:r>
                        <a:rPr lang="en-US" dirty="0"/>
                        <a:t>Spring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My World &amp; Beyond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SCULPTURE</a:t>
                      </a:r>
                      <a:endParaRPr lang="en-GB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DRAWING</a:t>
                      </a:r>
                      <a:endParaRPr lang="en-GB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DRAWING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98162"/>
                  </a:ext>
                </a:extLst>
              </a:tr>
              <a:tr h="393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Junk modelling habitats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Sculpting clay rural Zambian</a:t>
                      </a:r>
                      <a:r>
                        <a:rPr lang="en-US" sz="800" baseline="0" dirty="0"/>
                        <a:t> huts with thatched roof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Viking art mood drawings</a:t>
                      </a:r>
                      <a:r>
                        <a:rPr lang="en-US" sz="800" baseline="0" dirty="0"/>
                        <a:t> using charcoal.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/>
                        <a:t>LS Lowry – </a:t>
                      </a:r>
                    </a:p>
                    <a:p>
                      <a:pPr algn="l"/>
                      <a:r>
                        <a:rPr lang="en-US" sz="800" b="0" dirty="0"/>
                        <a:t>Oil Pastel</a:t>
                      </a:r>
                      <a:r>
                        <a:rPr lang="en-US" sz="800" b="0" baseline="0" dirty="0"/>
                        <a:t> </a:t>
                      </a:r>
                      <a:r>
                        <a:rPr lang="en-US" sz="800" b="0" dirty="0"/>
                        <a:t>War Scene</a:t>
                      </a:r>
                      <a:r>
                        <a:rPr lang="en-US" sz="800" b="0" baseline="0" dirty="0"/>
                        <a:t> Drawings</a:t>
                      </a:r>
                      <a:endParaRPr lang="en-GB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025784"/>
                  </a:ext>
                </a:extLst>
              </a:tr>
              <a:tr h="373061">
                <a:tc>
                  <a:txBody>
                    <a:bodyPr/>
                    <a:lstStyle/>
                    <a:p>
                      <a:r>
                        <a:rPr lang="en-US" dirty="0"/>
                        <a:t>Spring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Fee,</a:t>
                      </a:r>
                      <a:r>
                        <a:rPr lang="en-US" sz="1400" b="1" baseline="0" dirty="0"/>
                        <a:t> Fi, </a:t>
                      </a:r>
                      <a:r>
                        <a:rPr lang="en-US" sz="1400" b="1" baseline="0" dirty="0" err="1"/>
                        <a:t>Fo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Fum</a:t>
                      </a:r>
                      <a:r>
                        <a:rPr lang="en-US" sz="1400" b="1" baseline="0" dirty="0"/>
                        <a:t>!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PAINTING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PAINTING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baseline="0" dirty="0"/>
                        <a:t>PAINTING</a:t>
                      </a:r>
                      <a:endParaRPr lang="en-GB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51967"/>
                  </a:ext>
                </a:extLst>
              </a:tr>
              <a:tr h="629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Van Gogh</a:t>
                      </a:r>
                      <a:r>
                        <a:rPr lang="en-US" sz="1100" baseline="0" dirty="0"/>
                        <a:t> – painting sunflowers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Georgia</a:t>
                      </a:r>
                      <a:r>
                        <a:rPr lang="en-US" sz="800" baseline="0" dirty="0"/>
                        <a:t> O’Keeffe – Artist</a:t>
                      </a:r>
                    </a:p>
                    <a:p>
                      <a:pPr algn="l"/>
                      <a:r>
                        <a:rPr lang="en-US" sz="800" baseline="0" dirty="0"/>
                        <a:t>Water Colour plants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Create</a:t>
                      </a:r>
                      <a:r>
                        <a:rPr lang="en-US" sz="800" baseline="0" dirty="0"/>
                        <a:t> a weather painting with a background wash using a range of different paint brushes – In the style of Monet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Astro</a:t>
                      </a:r>
                      <a:r>
                        <a:rPr lang="en-US" sz="800" baseline="0" dirty="0"/>
                        <a:t> Art- Water colour/ acrylic space art in the style of David Hardy.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08259"/>
                  </a:ext>
                </a:extLst>
              </a:tr>
              <a:tr h="393227">
                <a:tc>
                  <a:txBody>
                    <a:bodyPr/>
                    <a:lstStyle/>
                    <a:p>
                      <a:r>
                        <a:rPr lang="en-US" dirty="0"/>
                        <a:t>Summer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All creatures great &amp; small</a:t>
                      </a:r>
                      <a:endParaRPr lang="en-GB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DRAWING/COLOUR MIXING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SCULPTURE</a:t>
                      </a:r>
                      <a:endParaRPr lang="en-GB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SCULPTURE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02705"/>
                  </a:ext>
                </a:extLst>
              </a:tr>
              <a:tr h="410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Animal-themed dances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secondary colours to create a picture of Florence Nightingale</a:t>
                      </a:r>
                    </a:p>
                    <a:p>
                      <a:pPr algn="l"/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style 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n-US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Rene Magritte.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r>
                        <a:rPr lang="en-US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make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Roman mosaic</a:t>
                      </a:r>
                      <a:r>
                        <a:rPr lang="en-US" sz="9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/>
                        <a:t>Sculpture- create a traditional Egyptian vase using papier </a:t>
                      </a:r>
                      <a:r>
                        <a:rPr lang="en-US" sz="800" baseline="0" dirty="0" err="1"/>
                        <a:t>mache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63439"/>
                  </a:ext>
                </a:extLst>
              </a:tr>
              <a:tr h="387202">
                <a:tc>
                  <a:txBody>
                    <a:bodyPr/>
                    <a:lstStyle/>
                    <a:p>
                      <a:r>
                        <a:rPr lang="en-US" dirty="0"/>
                        <a:t>Summer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Seasons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DIGITAL ART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PAINTING</a:t>
                      </a:r>
                      <a:endParaRPr lang="en-GB" sz="10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18664"/>
                  </a:ext>
                </a:extLst>
              </a:tr>
              <a:tr h="498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Andy Goldsworthy natural sculptures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Draw and paint a self portrait in the style of Amy Sherald</a:t>
                      </a:r>
                      <a:endParaRPr lang="en-GB" sz="800" dirty="0"/>
                    </a:p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Banksy Art-  Research and</a:t>
                      </a:r>
                      <a:r>
                        <a:rPr lang="en-US" sz="800" baseline="0" dirty="0"/>
                        <a:t> create digital g</a:t>
                      </a:r>
                      <a:r>
                        <a:rPr lang="en-US" sz="800" dirty="0"/>
                        <a:t>raffiti artwork in the style of</a:t>
                      </a:r>
                      <a:r>
                        <a:rPr lang="en-US" sz="800" baseline="0" dirty="0"/>
                        <a:t> Banksy.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Painting depictions of different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dirty="0"/>
                        <a:t>emotions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454745"/>
                  </a:ext>
                </a:extLst>
              </a:tr>
              <a:tr h="393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Artist to Study</a:t>
                      </a:r>
                      <a:endParaRPr lang="en-GB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During</a:t>
                      </a:r>
                      <a:r>
                        <a:rPr lang="en-US" sz="1200" baseline="0" dirty="0"/>
                        <a:t> the Year.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Van Gogh, Andy </a:t>
                      </a:r>
                      <a:r>
                        <a:rPr lang="en-GB" sz="1100" dirty="0" err="1"/>
                        <a:t>goldsworthy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/>
                        <a:t>Georgia O’Keeffe, Amy</a:t>
                      </a:r>
                      <a:r>
                        <a:rPr lang="en-US" sz="800" baseline="0" dirty="0"/>
                        <a:t> Sherald, Romero </a:t>
                      </a:r>
                      <a:r>
                        <a:rPr lang="en-US" sz="800" baseline="0" dirty="0" err="1"/>
                        <a:t>Britto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Rene</a:t>
                      </a:r>
                      <a:r>
                        <a:rPr lang="en-US" sz="800" baseline="0" dirty="0" smtClean="0"/>
                        <a:t> Magritte</a:t>
                      </a:r>
                      <a:r>
                        <a:rPr lang="en-US" sz="800" dirty="0" smtClean="0"/>
                        <a:t>, </a:t>
                      </a:r>
                      <a:r>
                        <a:rPr lang="en-US" sz="800" dirty="0"/>
                        <a:t>William Morris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Claude Monet, Hokusai, </a:t>
                      </a:r>
                      <a:r>
                        <a:rPr lang="en-US" sz="800" dirty="0" err="1"/>
                        <a:t>Sosus</a:t>
                      </a:r>
                      <a:r>
                        <a:rPr lang="en-US" sz="800" dirty="0"/>
                        <a:t> of </a:t>
                      </a:r>
                      <a:r>
                        <a:rPr lang="en-US" sz="800" dirty="0" err="1"/>
                        <a:t>Pergamom</a:t>
                      </a:r>
                      <a:endParaRPr lang="en-GB" sz="800" dirty="0"/>
                    </a:p>
                    <a:p>
                      <a:pPr algn="l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Peter</a:t>
                      </a:r>
                      <a:r>
                        <a:rPr lang="en-US" sz="800" baseline="0" dirty="0"/>
                        <a:t> Hill </a:t>
                      </a:r>
                      <a:endParaRPr lang="en-GB" sz="800" dirty="0"/>
                    </a:p>
                    <a:p>
                      <a:pPr algn="l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Banksy, Clarice Cliff, David Hardy</a:t>
                      </a:r>
                      <a:endParaRPr lang="en-GB" sz="800" dirty="0"/>
                    </a:p>
                    <a:p>
                      <a:pPr algn="l"/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Jacob Lawrence, LS Lowry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3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41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96239"/>
              </p:ext>
            </p:extLst>
          </p:nvPr>
        </p:nvGraphicFramePr>
        <p:xfrm>
          <a:off x="105180" y="1"/>
          <a:ext cx="11934420" cy="67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06">
                  <a:extLst>
                    <a:ext uri="{9D8B030D-6E8A-4147-A177-3AD203B41FA5}">
                      <a16:colId xmlns:a16="http://schemas.microsoft.com/office/drawing/2014/main" val="3676987627"/>
                    </a:ext>
                  </a:extLst>
                </a:gridCol>
                <a:gridCol w="1588629">
                  <a:extLst>
                    <a:ext uri="{9D8B030D-6E8A-4147-A177-3AD203B41FA5}">
                      <a16:colId xmlns:a16="http://schemas.microsoft.com/office/drawing/2014/main" val="4045224249"/>
                    </a:ext>
                  </a:extLst>
                </a:gridCol>
                <a:gridCol w="1704917">
                  <a:extLst>
                    <a:ext uri="{9D8B030D-6E8A-4147-A177-3AD203B41FA5}">
                      <a16:colId xmlns:a16="http://schemas.microsoft.com/office/drawing/2014/main" val="3329520594"/>
                    </a:ext>
                  </a:extLst>
                </a:gridCol>
                <a:gridCol w="1704917">
                  <a:extLst>
                    <a:ext uri="{9D8B030D-6E8A-4147-A177-3AD203B41FA5}">
                      <a16:colId xmlns:a16="http://schemas.microsoft.com/office/drawing/2014/main" val="840957153"/>
                    </a:ext>
                  </a:extLst>
                </a:gridCol>
                <a:gridCol w="1704917">
                  <a:extLst>
                    <a:ext uri="{9D8B030D-6E8A-4147-A177-3AD203B41FA5}">
                      <a16:colId xmlns:a16="http://schemas.microsoft.com/office/drawing/2014/main" val="1462467516"/>
                    </a:ext>
                  </a:extLst>
                </a:gridCol>
                <a:gridCol w="1704917">
                  <a:extLst>
                    <a:ext uri="{9D8B030D-6E8A-4147-A177-3AD203B41FA5}">
                      <a16:colId xmlns:a16="http://schemas.microsoft.com/office/drawing/2014/main" val="2125506453"/>
                    </a:ext>
                  </a:extLst>
                </a:gridCol>
                <a:gridCol w="1704917">
                  <a:extLst>
                    <a:ext uri="{9D8B030D-6E8A-4147-A177-3AD203B41FA5}">
                      <a16:colId xmlns:a16="http://schemas.microsoft.com/office/drawing/2014/main" val="3227715269"/>
                    </a:ext>
                  </a:extLst>
                </a:gridCol>
              </a:tblGrid>
              <a:tr h="333168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ART Y3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83046"/>
                  </a:ext>
                </a:extLst>
              </a:tr>
              <a:tr h="832921">
                <a:tc>
                  <a:txBody>
                    <a:bodyPr/>
                    <a:lstStyle/>
                    <a:p>
                      <a:r>
                        <a:rPr lang="en-GB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Drawing</a:t>
                      </a:r>
                      <a:r>
                        <a:rPr lang="en-US" baseline="0" dirty="0"/>
                        <a:t> volcanoes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Watercolour Landscapes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Architecture</a:t>
                      </a:r>
                      <a:r>
                        <a:rPr lang="en-US" baseline="0" dirty="0"/>
                        <a:t> - </a:t>
                      </a:r>
                      <a:r>
                        <a:rPr lang="en-US" dirty="0"/>
                        <a:t>Roman</a:t>
                      </a:r>
                      <a:r>
                        <a:rPr lang="en-US" baseline="0" dirty="0"/>
                        <a:t> mosaics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21560"/>
                  </a:ext>
                </a:extLst>
              </a:tr>
              <a:tr h="4881879">
                <a:tc>
                  <a:txBody>
                    <a:bodyPr/>
                    <a:lstStyle/>
                    <a:p>
                      <a:r>
                        <a:rPr lang="en-GB" dirty="0"/>
                        <a:t>KEY</a:t>
                      </a:r>
                      <a:r>
                        <a:rPr lang="en-GB" baseline="0" dirty="0"/>
                        <a:t> KNOWLEDGE AND SKILLS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xplore the work and disciplines of a range of artists working in different times and cultures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am starting to identify elements that inspire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from the work of artists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explore observational drawing using different grades of pencil to create variation in tone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experiment with cross-hatching to create texture with my pencil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make notes in my sketchbook of which pencil grades worked well for certain parts of my 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 can create a background using a watercolour  wash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 can use a range of brushes to create different effects in painting</a:t>
                      </a:r>
                      <a:r>
                        <a:rPr kumimoji="0" lang="en-US" sz="10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 natural objects e.g. rocks, mountains, sea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explore work and draw inspiration from other artists such as Claude Monet.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how to gently</a:t>
                      </a:r>
                      <a:r>
                        <a:rPr lang="en-GB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blend different colours to soften lines.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why watercolours give a transparent effect.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Monet was a key figure in the Impressionist Art movement.</a:t>
                      </a:r>
                      <a:endParaRPr lang="en-US" sz="8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name some famous mosaics by a mosaic artist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talk about how an artist’s work has influenced others that came afterwards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work with others to create a larger piece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create different pictures using a range of mosaic templates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use my research about mosaics to help me create my own geometric pattern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use different media to experiment with colour and shape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use my designs to create a final mosaic.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use my knowledge of Roman culture to convey an image in my mosaic e.g. fish were often used for bathroom designs – will you be using a design linked to water/the sea?</a:t>
                      </a:r>
                      <a:endParaRPr kumimoji="0" lang="en-GB" sz="800" kern="12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describe what worked well in my artwork and what I would change if I were to do it again.</a:t>
                      </a:r>
                      <a:endParaRPr lang="en-GB" sz="8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recognise when art comes from other cultures or historical periods and talk about its influence.</a:t>
                      </a:r>
                      <a:endParaRPr kumimoji="0" lang="en-GB" sz="800" kern="12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14331"/>
                  </a:ext>
                </a:extLst>
              </a:tr>
              <a:tr h="449843">
                <a:tc>
                  <a:txBody>
                    <a:bodyPr/>
                    <a:lstStyle/>
                    <a:p>
                      <a:r>
                        <a:rPr lang="en-GB" dirty="0"/>
                        <a:t>ARTIST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Hokusai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Sosus</a:t>
                      </a:r>
                      <a:r>
                        <a:rPr lang="en-GB" dirty="0"/>
                        <a:t> of </a:t>
                      </a:r>
                      <a:r>
                        <a:rPr lang="en-GB" dirty="0" err="1"/>
                        <a:t>Pergamom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9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17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F3B-EA8E-467B-870A-C534FE8CC2AB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211880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3: Drawing Volcanoes Knowledge Mat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04F6781-D922-4D4B-AD01-E39DAC59A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044813"/>
              </p:ext>
            </p:extLst>
          </p:nvPr>
        </p:nvGraphicFramePr>
        <p:xfrm>
          <a:off x="2092619" y="704005"/>
          <a:ext cx="8437268" cy="57697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7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508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609889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148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Cross-hatching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drawing technique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that can be used to create texture, and the illusion of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light.</a:t>
                      </a:r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know Hokusai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is best-known for his series ‘36 Views of Mount Fuji’ which includes the iconic image Fine Wind, Clear Morning.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Hokusai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73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Observing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entury Gothic" panose="020B0502020202020204" pitchFamily="34" charset="0"/>
                        </a:rPr>
                        <a:t>Watching or noticing something.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Scale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The size of an object in relation to another.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066209"/>
                  </a:ext>
                </a:extLst>
              </a:tr>
              <a:tr h="530056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Placement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The area in which you position sketched or painted aspects on a page.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74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Landscape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visible area made up of natural/man-made features.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can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 cross-hatching to create texture in my drawing.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can e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xplore observational drawings using different grades of pencil to create variation in tone.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can p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lan, refine and alter drawings as necessary.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can d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raw for an increasingly sustained period of time.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146096"/>
                  </a:ext>
                </a:extLst>
              </a:tr>
              <a:tr h="2214349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Different grades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pencils e.g. 2B, HB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Different drawing media e.g.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crayons, pastels, felt tips, charcoal and ballpoint</a:t>
                      </a:r>
                      <a:endParaRPr lang="en-US" sz="7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Sketchbooks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Katsushika Hokusai: Dawn at Isawa in Kai Province (Kôshû Isawa no  akatsuki), from the series Thirty-six Views of Mount Fuji (Fugaku  sanjûrokkei) - Museum of Fine Arts - Ukiyo-e 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96" y="4034463"/>
            <a:ext cx="2354910" cy="160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atsushika Hokusai's Fine Wind, Clear Morning (Red Fuji prints) -  Masterpieces of Japanese 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96" y="2090156"/>
            <a:ext cx="2210549" cy="14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2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F3B-EA8E-467B-870A-C534FE8CC2AB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211880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3: Painting Watercolour Landscapes Knowledge Mat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04F6781-D922-4D4B-AD01-E39DAC59A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340007"/>
              </p:ext>
            </p:extLst>
          </p:nvPr>
        </p:nvGraphicFramePr>
        <p:xfrm>
          <a:off x="2092619" y="704005"/>
          <a:ext cx="8437269" cy="54626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4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508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541394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699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Blending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process of gently intermingling two or more colors to create a gradual transition or to soften lines.</a:t>
                      </a:r>
                      <a:endParaRPr lang="en-GB" sz="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Watercolours give a transparent effect due to the differing pigmentation.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Monet was a key figure in the Impressionist Art movement.</a:t>
                      </a:r>
                      <a:endParaRPr lang="en-US" sz="9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Claude Monet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92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Watercolour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Paint which is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thinned with water rather than oil, giving a transparent colour.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Landscape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landscape is the visible features of an area of land, its landforms, and how they integrate with natural or man-made features.</a:t>
                      </a:r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 can create a background using a watercolour  wash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 can use a range of brushes to create different effects in painting</a:t>
                      </a:r>
                      <a:r>
                        <a:rPr kumimoji="0" lang="en-US" sz="9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 natural objects e.g. rocks, mountains, sea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gently</a:t>
                      </a:r>
                      <a:r>
                        <a:rPr lang="en-GB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blend different colours to soften lines.</a:t>
                      </a:r>
                      <a:endParaRPr kumimoji="0" lang="en-US" sz="90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9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explore work and draw inspiration from other artists such as Claude Monet.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3213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Impressionism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Life-like subjects painted in a broad, rapid style, with obvious brushstrokes and bright colours.</a:t>
                      </a:r>
                      <a:endParaRPr lang="en-GB" sz="90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683366"/>
                  </a:ext>
                </a:extLst>
              </a:tr>
              <a:tr h="1700886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palette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pots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Paintbrushes (thin and thick)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Watercolour brush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Paper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 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891300"/>
                  </a:ext>
                </a:extLst>
              </a:tr>
            </a:tbl>
          </a:graphicData>
        </a:graphic>
      </p:graphicFrame>
      <p:pic>
        <p:nvPicPr>
          <p:cNvPr id="1026" name="Picture 2" descr="Claude Monet: The Garden Paintings - Announcements - e-flux">
            <a:extLst>
              <a:ext uri="{FF2B5EF4-FFF2-40B4-BE49-F238E27FC236}">
                <a16:creationId xmlns:a16="http://schemas.microsoft.com/office/drawing/2014/main" id="{7D42BF18-C57F-427A-A9C0-A0CB7ABD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33" y="1808922"/>
            <a:ext cx="1828248" cy="13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ude Monet - Wikipedia">
            <a:extLst>
              <a:ext uri="{FF2B5EF4-FFF2-40B4-BE49-F238E27FC236}">
                <a16:creationId xmlns:a16="http://schemas.microsoft.com/office/drawing/2014/main" id="{A511815A-EFAA-4435-A55F-BAC285BC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33" y="3275358"/>
            <a:ext cx="1756581" cy="13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3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1B35-4502-48CF-BD58-6351A6864988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89010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3: Architecture: Roman Mosaics Knowledge Mat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5BA6569-6104-4EE7-A510-2F95F7A54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258863"/>
              </p:ext>
            </p:extLst>
          </p:nvPr>
        </p:nvGraphicFramePr>
        <p:xfrm>
          <a:off x="1820244" y="813981"/>
          <a:ext cx="9230377" cy="554407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04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2000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613813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06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Architecture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art or practice of designing and building structures.</a:t>
                      </a:r>
                      <a:endParaRPr lang="en-GB" sz="3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Romans used mosaic in their buildings as a form of decoration and functionality.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Mosaics are made up from lots of different pieces to create a larger image.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Mosaic is a form of Roman architecture.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5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Sosus</a:t>
                      </a:r>
                      <a:r>
                        <a:rPr lang="en-US" sz="1200" b="1" u="sng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 of </a:t>
                      </a:r>
                      <a:r>
                        <a:rPr lang="en-US" sz="1200" b="1" u="sng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Pergamom</a:t>
                      </a: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1551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Pattern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repeated decorative design.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08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Mosaic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picture or pattern produced by arranging together small pieces of stone, tile, glass, etc.</a:t>
                      </a:r>
                      <a:endParaRPr lang="en-GB" sz="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Geometric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  <a:p>
                      <a:endParaRPr lang="en-GB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Created</a:t>
                      </a:r>
                      <a:r>
                        <a:rPr lang="en-US" sz="105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 decorated with regular lines and shapes.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44953"/>
                  </a:ext>
                </a:extLst>
              </a:tr>
              <a:tr h="2228597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Sketchbook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Different shapes of </a:t>
                      </a:r>
                      <a:r>
                        <a:rPr lang="en-US" sz="105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coloured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paper/card cut up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Tiles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Poster paint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PVA glue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Photographs of Roman Mosaics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1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</a:t>
                      </a:r>
                      <a:r>
                        <a:rPr kumimoji="0" lang="en-GB" sz="11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use sketches to create a final piece of art.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work as a group creating individual pieces before creating something new together.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experiment with the mosaic method in order to create a pattern or picture.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use my sketchbook effectively when in the designing and annotating process of creating my artwork.</a:t>
                      </a:r>
                      <a:endParaRPr kumimoji="0" lang="en-GB" sz="1100" kern="12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100" kern="12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098" name="Picture 2" descr="Mozaico Mosaic Artwork - Sosus of Pergamon | Mosaic Designs | Mosaic  Artwork | Mosaic Wall Art Handmade Mosaics | 31&quot; x 28&quot; : Amazon.co.uk: DIY  &amp; 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1857375"/>
            <a:ext cx="2333625" cy="19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1/14/Restes_du_banquet%2C_mosa%C3%AFque.jpg/220px-Restes_du_banquet%2C_mosa%C3%AF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4483985"/>
            <a:ext cx="2494677" cy="17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8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5825"/>
              </p:ext>
            </p:extLst>
          </p:nvPr>
        </p:nvGraphicFramePr>
        <p:xfrm>
          <a:off x="232180" y="143556"/>
          <a:ext cx="11797045" cy="6583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42">
                  <a:extLst>
                    <a:ext uri="{9D8B030D-6E8A-4147-A177-3AD203B41FA5}">
                      <a16:colId xmlns:a16="http://schemas.microsoft.com/office/drawing/2014/main" val="3676987627"/>
                    </a:ext>
                  </a:extLst>
                </a:gridCol>
                <a:gridCol w="1570343">
                  <a:extLst>
                    <a:ext uri="{9D8B030D-6E8A-4147-A177-3AD203B41FA5}">
                      <a16:colId xmlns:a16="http://schemas.microsoft.com/office/drawing/2014/main" val="4045224249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329520594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8409571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1462467516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21255064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227715269"/>
                    </a:ext>
                  </a:extLst>
                </a:gridCol>
              </a:tblGrid>
              <a:tr h="382522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ART Y4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83046"/>
                  </a:ext>
                </a:extLst>
              </a:tr>
              <a:tr h="610102">
                <a:tc>
                  <a:txBody>
                    <a:bodyPr/>
                    <a:lstStyle/>
                    <a:p>
                      <a:r>
                        <a:rPr lang="en-GB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Painting landscapes using oil pastels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Creating mood by drawing with charcoal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Egyptian inspired vases using papier </a:t>
                      </a:r>
                      <a:r>
                        <a:rPr lang="en-US" dirty="0" err="1"/>
                        <a:t>mache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21560"/>
                  </a:ext>
                </a:extLst>
              </a:tr>
              <a:tr h="4299769">
                <a:tc>
                  <a:txBody>
                    <a:bodyPr/>
                    <a:lstStyle/>
                    <a:p>
                      <a:r>
                        <a:rPr lang="en-GB" dirty="0"/>
                        <a:t>KEY</a:t>
                      </a:r>
                      <a:r>
                        <a:rPr lang="en-GB" baseline="0" dirty="0"/>
                        <a:t> KNOWLEDGE AND SKILLS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5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they show reflections?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5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they identify and draw simple landscapes, and use marks and lines to produce texture?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/>
                        <a:t>Knowledge of how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to improve their mastery of art and design techniques, including drawing</a:t>
                      </a:r>
                      <a:r>
                        <a:rPr lang="en-US" sz="1050" baseline="0" dirty="0"/>
                        <a:t> with oil pastels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en-GB" sz="1050" kern="1200" dirty="0">
                          <a:latin typeface="+mn-lt"/>
                        </a:rPr>
                        <a:t>Can they experiment with different styles that artists have used?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kern="1200" dirty="0">
                          <a:effectLst/>
                          <a:latin typeface="+mn-lt"/>
                        </a:rPr>
                        <a:t>Do</a:t>
                      </a:r>
                      <a:r>
                        <a:rPr lang="en-US" sz="1050" kern="1200" baseline="0" dirty="0">
                          <a:effectLst/>
                          <a:latin typeface="+mn-lt"/>
                        </a:rPr>
                        <a:t> they</a:t>
                      </a:r>
                      <a:r>
                        <a:rPr lang="en-US" sz="1050" kern="1200" dirty="0">
                          <a:effectLst/>
                          <a:latin typeface="+mn-lt"/>
                        </a:rPr>
                        <a:t> learn about the</a:t>
                      </a:r>
                      <a:r>
                        <a:rPr lang="en-GB" sz="105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+mn-lt"/>
                        </a:rPr>
                        <a:t>work of others</a:t>
                      </a:r>
                      <a:r>
                        <a:rPr lang="en-GB" sz="1050" kern="1200" baseline="0" dirty="0">
                          <a:effectLst/>
                          <a:latin typeface="+mn-lt"/>
                        </a:rPr>
                        <a:t> by</a:t>
                      </a:r>
                      <a:r>
                        <a:rPr lang="en-US" sz="1050" kern="1200" dirty="0">
                          <a:effectLst/>
                          <a:latin typeface="+mn-lt"/>
                        </a:rPr>
                        <a:t> looking at</a:t>
                      </a:r>
                      <a:r>
                        <a:rPr lang="en-GB" sz="105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kern="1200" baseline="0" dirty="0">
                          <a:effectLst/>
                          <a:latin typeface="+mn-lt"/>
                        </a:rPr>
                        <a:t>artists’ </a:t>
                      </a:r>
                      <a:r>
                        <a:rPr lang="en-US" sz="1050" kern="1200" dirty="0">
                          <a:effectLst/>
                          <a:latin typeface="+mn-lt"/>
                        </a:rPr>
                        <a:t>work in books,</a:t>
                      </a:r>
                      <a:r>
                        <a:rPr lang="en-GB" sz="105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+mn-lt"/>
                        </a:rPr>
                        <a:t>the internet, visits</a:t>
                      </a:r>
                      <a:r>
                        <a:rPr lang="en-GB" sz="105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+mn-lt"/>
                        </a:rPr>
                        <a:t>to galleries and</a:t>
                      </a:r>
                      <a:r>
                        <a:rPr lang="en-GB" sz="105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+mn-lt"/>
                        </a:rPr>
                        <a:t>other sources</a:t>
                      </a:r>
                      <a:r>
                        <a:rPr lang="en-GB" sz="105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+mn-lt"/>
                        </a:rPr>
                        <a:t>of information?</a:t>
                      </a:r>
                      <a:endParaRPr lang="en-GB" sz="1050" kern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5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they use their </a:t>
                      </a:r>
                      <a:r>
                        <a:rPr lang="en-US" sz="105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sketch books to express mood in Viking style drawings?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5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they suggest improvements to their work by keeping notes in their sketch books?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they use line, tone and shape to represent figures?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5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they successfully use shading to create mood and feeling?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50" kern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50" kern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5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Can they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sculpt with </a:t>
                      </a:r>
                      <a:r>
                        <a:rPr lang="en-GB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papier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Can</a:t>
                      </a:r>
                      <a:r>
                        <a:rPr lang="en-GB" sz="1000" baseline="0" dirty="0"/>
                        <a:t> they </a:t>
                      </a:r>
                      <a:r>
                        <a:rPr lang="en-GB" sz="1000" dirty="0"/>
                        <a:t>improve their mastery of sculpture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techniques, including sculpture with </a:t>
                      </a:r>
                      <a:r>
                        <a:rPr lang="en-GB" sz="1000" dirty="0" err="1"/>
                        <a:t>papier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baseline="0" dirty="0" err="1"/>
                        <a:t>mache</a:t>
                      </a:r>
                      <a:r>
                        <a:rPr lang="en-GB" sz="1000" dirty="0"/>
                        <a:t>?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+mn-lt"/>
                        </a:rPr>
                        <a:t>Do they experiment with and combine materials and processes to design and make 3D form?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14331"/>
                  </a:ext>
                </a:extLst>
              </a:tr>
              <a:tr h="712958">
                <a:tc>
                  <a:txBody>
                    <a:bodyPr/>
                    <a:lstStyle/>
                    <a:p>
                      <a:r>
                        <a:rPr lang="en-GB" dirty="0"/>
                        <a:t>Artist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Peter 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9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3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01572A-0E78-4356-BD02-55B9C2C64AEA}"/>
              </a:ext>
            </a:extLst>
          </p:cNvPr>
          <p:cNvSpPr txBox="1">
            <a:spLocks noChangeArrowheads="1"/>
          </p:cNvSpPr>
          <p:nvPr/>
        </p:nvSpPr>
        <p:spPr>
          <a:xfrm>
            <a:off x="800100" y="67117"/>
            <a:ext cx="11149445" cy="608292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4: Painting using oil pastels Knowledge Mat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7100FAB-0DAE-417C-9AEA-A9624C57A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908188"/>
              </p:ext>
            </p:extLst>
          </p:nvPr>
        </p:nvGraphicFramePr>
        <p:xfrm>
          <a:off x="592283" y="363192"/>
          <a:ext cx="11253353" cy="592115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5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5824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527343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036">
                <a:tc>
                  <a:txBody>
                    <a:bodyPr/>
                    <a:lstStyle/>
                    <a:p>
                      <a:pPr lvl="0"/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Heavy and Light Pressure Blending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Pressing heavily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or gently on the page with an oil pastel creating a block of colour. Whether you apply heavy or light pressure, it will affect how much the colours blend together. 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There are 5 types of lines in art: curved, diagonal, horizontal, vertical and zig-zag.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When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applying heavy or light pressure to the page, it will affect how much the pastel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colours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blend together.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landcape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painting is a visible area of natural and man-made features.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Peter Hill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Artist Peter Hill was born in Kent in 1965.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He moved to Sheffield when he was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a child,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entury Gothic" pitchFamily="34"/>
                        </a:rPr>
                        <a:t>on the edge of the Peak District. He draws landscapes influenced by the Peak and Lake district. 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Texture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Conveys the visual texture of a surface.  E.g. 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Texture examples: smoothness, softness, rough,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Landscape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visible area made up of natural and man-made features. EG the Peak District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64726"/>
                  </a:ext>
                </a:extLst>
              </a:tr>
              <a:tr h="569286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err="1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Scumbling</a:t>
                      </a:r>
                      <a:endParaRPr lang="en-US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technique of scrubbing a lighter colour on an area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to add a new texture.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344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Stippling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drawing technique in which areas of light and shadow are created using dots.</a:t>
                      </a:r>
                      <a:endParaRPr lang="en-GB" sz="400" b="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080101"/>
                  </a:ext>
                </a:extLst>
              </a:tr>
              <a:tr h="2109618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Sketch books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Oil pastels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show reflections using oil pastels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use a stippling effect in order to create light and shadow.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identify and draw simple landscapes, and use marks and lines to produce texture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experiment with different styles that artists have used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use </a:t>
                      </a:r>
                      <a:r>
                        <a:rPr lang="en-GB" sz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heavy and light pressure blending with oil pastels.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learn about the work of others by looking at artists’ work in books, the internet, visits to galleries and other sources of information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F61F0F4-CA2D-40B7-A9B0-11E6D49F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657" y="1344078"/>
            <a:ext cx="2386437" cy="1587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25EFC-CDFA-4FB6-B1BB-5212A44CC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252" y="3085433"/>
            <a:ext cx="2211245" cy="168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3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4A1111-DC19-4A3D-A249-F68B49E5E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77082"/>
              </p:ext>
            </p:extLst>
          </p:nvPr>
        </p:nvGraphicFramePr>
        <p:xfrm>
          <a:off x="592283" y="441961"/>
          <a:ext cx="11253353" cy="60843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5824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483836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184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Mood/ feeling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Colour</a:t>
                      </a:r>
                      <a:r>
                        <a:rPr lang="en-GB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represents the mood; vibrant colours may be energetic, exciting, stimulating. Whereas dull colours maybe described as boring, dull and lifeless. 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Vikings used colour pigments from charcoal and ochre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Tone is created by using light and dark colours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34"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Line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Straight or curved lines on a background with no gradations of colour or shade. 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5 types of line art:</a:t>
                      </a:r>
                      <a:r>
                        <a:rPr lang="en-GB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Curved,</a:t>
                      </a:r>
                      <a:r>
                        <a:rPr lang="en-GB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Diagonal,</a:t>
                      </a:r>
                      <a:r>
                        <a:rPr lang="en-GB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Horizontal,</a:t>
                      </a:r>
                      <a:r>
                        <a:rPr lang="en-GB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Vertical</a:t>
                      </a:r>
                      <a:r>
                        <a:rPr lang="en-GB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Zig-Zag.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10679"/>
                  </a:ext>
                </a:extLst>
              </a:tr>
              <a:tr h="526108"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Tone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 build tone using value scale: white being the lightest, black offering the darkest and grey for in between. This conveys the visual texture of a surface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368">
                <a:tc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use sketch books to express mood in Viking style paintings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choose which </a:t>
                      </a:r>
                      <a:r>
                        <a:rPr lang="en-GB" sz="11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lours will be best used to achieve a certain mood, and whether or not to use lighter or darker shading to achieve said mood. </a:t>
                      </a: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suggest improvements to my</a:t>
                      </a:r>
                      <a:r>
                        <a:rPr lang="en-GB" sz="105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work by keeping notes in my sketch books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create shapes using charcoal to portray figures,</a:t>
                      </a:r>
                      <a:r>
                        <a:rPr lang="en-GB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landscapes</a:t>
                      </a:r>
                      <a:r>
                        <a:rPr lang="en-GB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or</a:t>
                      </a: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shadows to further the visual texture of the surface.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use line, tone and shape to represent figures and forms in movement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choose colours to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reflect</a:t>
                      </a:r>
                      <a:r>
                        <a:rPr lang="en-GB" sz="105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mood in my drawing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 shading to create mood and feeling</a:t>
                      </a:r>
                    </a:p>
                    <a:p>
                      <a:endParaRPr lang="en-GB" sz="1100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89152"/>
                  </a:ext>
                </a:extLst>
              </a:tr>
              <a:tr h="591884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Shape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Created through lines, textures, colours or an area enclosed by other shapes such as triangles, circles, and squares.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3478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Sketch books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Charcoal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F5B3519-38BB-4752-90AD-7919E6416C0A}"/>
              </a:ext>
            </a:extLst>
          </p:cNvPr>
          <p:cNvSpPr txBox="1">
            <a:spLocks noChangeArrowheads="1"/>
          </p:cNvSpPr>
          <p:nvPr/>
        </p:nvSpPr>
        <p:spPr>
          <a:xfrm>
            <a:off x="592284" y="67117"/>
            <a:ext cx="11357262" cy="374844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4: Creating mood by Drawing with charcoal Knowledge Mat</a:t>
            </a:r>
          </a:p>
        </p:txBody>
      </p:sp>
      <p:pic>
        <p:nvPicPr>
          <p:cNvPr id="6" name="Picture 2" descr="How to Draw a Viking Ship">
            <a:extLst>
              <a:ext uri="{FF2B5EF4-FFF2-40B4-BE49-F238E27FC236}">
                <a16:creationId xmlns:a16="http://schemas.microsoft.com/office/drawing/2014/main" id="{28586B19-D506-4146-B906-BED0A8D7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49" y="1309439"/>
            <a:ext cx="3192031" cy="17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4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F173B0-48EA-4B22-B3E9-215F7C723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72696"/>
              </p:ext>
            </p:extLst>
          </p:nvPr>
        </p:nvGraphicFramePr>
        <p:xfrm>
          <a:off x="1433080" y="680125"/>
          <a:ext cx="9788236" cy="57983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8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479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47436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Artist’s Interpretation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36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Sculpt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or represent (something) by carving, casting, or other shaping techniques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Egyptian vases had different uses such as storage, cooking and tomb offerings that held ritually purified water.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designs on the pottery often depicted scenes from everyday life, as well as religious and mythological themes</a:t>
                      </a:r>
                      <a:endParaRPr lang="en-US" sz="12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5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5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5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8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Egyptian Pottery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572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 err="1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Papier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Mache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composite material consisting of paper pieces or pulp, sometimes reinforced with textiles, bound with adhesive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such as glue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11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3D Form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 is a three dimensional shape, such as a cube, sphere or cone.</a:t>
                      </a:r>
                    </a:p>
                    <a:p>
                      <a:pPr lvl="0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Sculpture and 3D design are about creating forms.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590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Pattern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design that is created by repeating lines, shapes, tones or colours. The design used to create a pattern is often referred to as a motif.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0566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Newspaper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Glue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Plastic bottles cut to shape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oster paint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 </a:t>
                      </a: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sculpt with </a:t>
                      </a:r>
                      <a:r>
                        <a:rPr lang="en-GB" sz="105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papier</a:t>
                      </a: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5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mache</a:t>
                      </a: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to create a</a:t>
                      </a:r>
                      <a:r>
                        <a:rPr lang="en-GB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vase.</a:t>
                      </a:r>
                      <a:endParaRPr lang="en-GB" sz="105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how to improve my mastery of sculpture techniques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 </a:t>
                      </a: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experiment with and combine materials and processes to design and make 3D form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 decorate my vase using paint</a:t>
                      </a:r>
                      <a:endParaRPr lang="en-GB" sz="105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30C41C8-CA72-4712-8FC1-7FE170D2B151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211880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4: Sculpting Egyptian vases using Papier Mache Knowledge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1AD69-B97D-4AD6-89F6-4355986A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426" y="2060864"/>
            <a:ext cx="1239549" cy="1860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BB178-A4B2-4774-8FCB-AF4F30A7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334" y="2061420"/>
            <a:ext cx="1345623" cy="18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59300"/>
              </p:ext>
            </p:extLst>
          </p:nvPr>
        </p:nvGraphicFramePr>
        <p:xfrm>
          <a:off x="257580" y="206067"/>
          <a:ext cx="11797045" cy="662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42">
                  <a:extLst>
                    <a:ext uri="{9D8B030D-6E8A-4147-A177-3AD203B41FA5}">
                      <a16:colId xmlns:a16="http://schemas.microsoft.com/office/drawing/2014/main" val="3676987627"/>
                    </a:ext>
                  </a:extLst>
                </a:gridCol>
                <a:gridCol w="1570343">
                  <a:extLst>
                    <a:ext uri="{9D8B030D-6E8A-4147-A177-3AD203B41FA5}">
                      <a16:colId xmlns:a16="http://schemas.microsoft.com/office/drawing/2014/main" val="4045224249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329520594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8409571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1462467516"/>
                    </a:ext>
                  </a:extLst>
                </a:gridCol>
                <a:gridCol w="1585374">
                  <a:extLst>
                    <a:ext uri="{9D8B030D-6E8A-4147-A177-3AD203B41FA5}">
                      <a16:colId xmlns:a16="http://schemas.microsoft.com/office/drawing/2014/main" val="2125506453"/>
                    </a:ext>
                  </a:extLst>
                </a:gridCol>
                <a:gridCol w="1785210">
                  <a:extLst>
                    <a:ext uri="{9D8B030D-6E8A-4147-A177-3AD203B41FA5}">
                      <a16:colId xmlns:a16="http://schemas.microsoft.com/office/drawing/2014/main" val="3227715269"/>
                    </a:ext>
                  </a:extLst>
                </a:gridCol>
              </a:tblGrid>
              <a:tr h="347462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ART Y5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83046"/>
                  </a:ext>
                </a:extLst>
              </a:tr>
              <a:tr h="491315">
                <a:tc>
                  <a:txBody>
                    <a:bodyPr/>
                    <a:lstStyle/>
                    <a:p>
                      <a:r>
                        <a:rPr lang="en-GB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Sculpting Greek vases using a clay 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Space Art paintings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Digital Art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21560"/>
                  </a:ext>
                </a:extLst>
              </a:tr>
              <a:tr h="347462"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344747"/>
                  </a:ext>
                </a:extLst>
              </a:tr>
              <a:tr h="4421839">
                <a:tc>
                  <a:txBody>
                    <a:bodyPr/>
                    <a:lstStyle/>
                    <a:p>
                      <a:r>
                        <a:rPr lang="en-GB" dirty="0"/>
                        <a:t>KEY</a:t>
                      </a:r>
                      <a:r>
                        <a:rPr lang="en-GB" baseline="0" dirty="0"/>
                        <a:t> KNOWLEDGE AND SKILLS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+mj-lt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000" baseline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>
                          <a:latin typeface="+mj-lt"/>
                          <a:cs typeface="Calibri" panose="020F0502020204030204" pitchFamily="34" charset="0"/>
                        </a:rPr>
                        <a:t>know what Mod Roc is and</a:t>
                      </a:r>
                      <a:r>
                        <a:rPr lang="en-US" sz="1000" baseline="0" dirty="0">
                          <a:latin typeface="+mj-lt"/>
                          <a:cs typeface="Calibri" panose="020F0502020204030204" pitchFamily="34" charset="0"/>
                        </a:rPr>
                        <a:t> how it can be used to effectively create sculpture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+mj-lt"/>
                          <a:cs typeface="Calibri" panose="020F0502020204030204" pitchFamily="34" charset="0"/>
                        </a:rPr>
                        <a:t>I am</a:t>
                      </a:r>
                      <a:r>
                        <a:rPr lang="en-US" sz="1000" baseline="0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dirty="0">
                          <a:latin typeface="+mj-lt"/>
                          <a:cs typeface="Calibri" panose="020F0502020204030204" pitchFamily="34" charset="0"/>
                        </a:rPr>
                        <a:t>familiar with the work</a:t>
                      </a:r>
                      <a:r>
                        <a:rPr lang="en-US" sz="1000" baseline="0" dirty="0">
                          <a:latin typeface="+mj-lt"/>
                          <a:cs typeface="Calibri" panose="020F0502020204030204" pitchFamily="34" charset="0"/>
                        </a:rPr>
                        <a:t> of famous ceramic artists such as Clarice Cliff.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j-lt"/>
                          <a:cs typeface="Calibri" panose="020F0502020204030204" pitchFamily="34" charset="0"/>
                        </a:rPr>
                        <a:t>I can scrunch</a:t>
                      </a:r>
                      <a:r>
                        <a:rPr lang="en-US" sz="1000" baseline="0" dirty="0">
                          <a:latin typeface="+mj-lt"/>
                          <a:cs typeface="Calibri" panose="020F0502020204030204" pitchFamily="34" charset="0"/>
                        </a:rPr>
                        <a:t> paper to create different shapes and forms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>
                          <a:latin typeface="+mj-lt"/>
                          <a:cs typeface="Calibri" panose="020F0502020204030204" pitchFamily="34" charset="0"/>
                        </a:rPr>
                        <a:t>I can use Mod-Roc to solidify and bind different shapes and forms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effectLst/>
                          <a:latin typeface="+mj-lt"/>
                        </a:rPr>
                        <a:t>I</a:t>
                      </a:r>
                      <a:r>
                        <a:rPr lang="en-US" sz="1000" kern="1200" baseline="0" dirty="0">
                          <a:effectLst/>
                          <a:latin typeface="+mj-lt"/>
                        </a:rPr>
                        <a:t> can</a:t>
                      </a:r>
                      <a:r>
                        <a:rPr lang="en-US" sz="1000" kern="1200" dirty="0">
                          <a:effectLst/>
                          <a:latin typeface="+mj-lt"/>
                        </a:rPr>
                        <a:t> learn about the</a:t>
                      </a:r>
                      <a:r>
                        <a:rPr lang="en-GB" sz="1000" kern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j-lt"/>
                        </a:rPr>
                        <a:t>work of others</a:t>
                      </a:r>
                      <a:r>
                        <a:rPr lang="en-GB" sz="1000" kern="1200" baseline="0" dirty="0">
                          <a:effectLst/>
                          <a:latin typeface="+mj-lt"/>
                        </a:rPr>
                        <a:t> by</a:t>
                      </a:r>
                      <a:r>
                        <a:rPr lang="en-US" sz="1000" kern="1200" dirty="0">
                          <a:effectLst/>
                          <a:latin typeface="+mj-lt"/>
                        </a:rPr>
                        <a:t> looking at</a:t>
                      </a:r>
                      <a:r>
                        <a:rPr lang="en-GB" sz="1000" kern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kern="1200" baseline="0" dirty="0">
                          <a:effectLst/>
                          <a:latin typeface="+mj-lt"/>
                        </a:rPr>
                        <a:t>artists’ </a:t>
                      </a:r>
                      <a:r>
                        <a:rPr lang="en-US" sz="1000" kern="1200" dirty="0">
                          <a:effectLst/>
                          <a:latin typeface="+mj-lt"/>
                        </a:rPr>
                        <a:t>work in books,</a:t>
                      </a:r>
                      <a:r>
                        <a:rPr lang="en-GB" sz="1000" kern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j-lt"/>
                        </a:rPr>
                        <a:t>the internet, visits</a:t>
                      </a:r>
                      <a:r>
                        <a:rPr lang="en-GB" sz="1000" kern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j-lt"/>
                        </a:rPr>
                        <a:t>to galleries or</a:t>
                      </a:r>
                      <a:r>
                        <a:rPr lang="en-GB" sz="1000" kern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j-lt"/>
                        </a:rPr>
                        <a:t>other sources</a:t>
                      </a:r>
                      <a:r>
                        <a:rPr lang="en-GB" sz="1000" kern="12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j-lt"/>
                        </a:rPr>
                        <a:t>of information</a:t>
                      </a:r>
                      <a:endParaRPr lang="en-US" sz="1000" baseline="0" dirty="0"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+mj-lt"/>
                        </a:rPr>
                        <a:t>I</a:t>
                      </a:r>
                      <a:r>
                        <a:rPr lang="en-US" sz="1000" baseline="0" dirty="0">
                          <a:latin typeface="+mj-lt"/>
                        </a:rPr>
                        <a:t> can r</a:t>
                      </a:r>
                      <a:r>
                        <a:rPr lang="en-US" sz="1000" dirty="0">
                          <a:latin typeface="+mj-lt"/>
                        </a:rPr>
                        <a:t>eflect on the techniques we have learnt and express opinions</a:t>
                      </a:r>
                      <a:endParaRPr lang="en-GB" sz="1000" kern="1200" dirty="0">
                        <a:effectLst/>
                        <a:latin typeface="+mj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dentify and draw objects and use marks and lines to produce texture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research the work of David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Hardy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use his work to replicate a style. </a:t>
                      </a:r>
                      <a:endParaRPr lang="en-GB" sz="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000" kern="1200" dirty="0">
                          <a:latin typeface="+mn-lt"/>
                        </a:rPr>
                        <a:t>I</a:t>
                      </a:r>
                      <a:r>
                        <a:rPr kumimoji="0" lang="en-GB" sz="1000" kern="1200" baseline="0" dirty="0">
                          <a:latin typeface="+mn-lt"/>
                        </a:rPr>
                        <a:t> can</a:t>
                      </a:r>
                      <a:r>
                        <a:rPr kumimoji="0" lang="en-GB" sz="1000" kern="1200" dirty="0">
                          <a:latin typeface="+mn-lt"/>
                        </a:rPr>
                        <a:t> explain why I have chosen water</a:t>
                      </a:r>
                      <a:r>
                        <a:rPr kumimoji="0" lang="en-GB" sz="1000" kern="1200" baseline="0" dirty="0">
                          <a:latin typeface="+mn-lt"/>
                        </a:rPr>
                        <a:t> colour/acrylic</a:t>
                      </a:r>
                      <a:r>
                        <a:rPr kumimoji="0" lang="en-GB" sz="1000" kern="1200" dirty="0">
                          <a:latin typeface="+mn-lt"/>
                        </a:rPr>
                        <a:t> to paint with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can create all the </a:t>
                      </a:r>
                      <a:r>
                        <a:rPr kumimoji="0" lang="en-GB" sz="1000" kern="1200" dirty="0">
                          <a:latin typeface="+mn-lt"/>
                          <a:cs typeface="Calibri" panose="020F0502020204030204" pitchFamily="34" charset="0"/>
                        </a:rPr>
                        <a:t>colours I need using black or white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+mn-lt"/>
                        </a:rPr>
                        <a:t>I can experiment with different styles that Hardy</a:t>
                      </a:r>
                      <a:r>
                        <a:rPr kumimoji="0" lang="en-GB" sz="1000" kern="1200" baseline="0" dirty="0">
                          <a:latin typeface="+mn-lt"/>
                        </a:rPr>
                        <a:t> has</a:t>
                      </a:r>
                      <a:r>
                        <a:rPr kumimoji="0" lang="en-GB" sz="1000" kern="1200" dirty="0">
                          <a:latin typeface="+mn-lt"/>
                        </a:rPr>
                        <a:t> used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1000" kern="1200" baseline="0" dirty="0">
                          <a:effectLst/>
                          <a:latin typeface="+mn-lt"/>
                        </a:rPr>
                        <a:t> can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 learn about the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work of others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by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 looking at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baseline="0" dirty="0">
                          <a:effectLst/>
                          <a:latin typeface="+mn-lt"/>
                        </a:rPr>
                        <a:t>artists’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work in books,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the internet, visits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to galleries or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other sources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of information</a:t>
                      </a:r>
                      <a:endParaRPr lang="en-GB" sz="1000" kern="1200" dirty="0"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00" kern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00" kern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+mn-lt"/>
                        </a:rPr>
                        <a:t>I</a:t>
                      </a:r>
                      <a:r>
                        <a:rPr kumimoji="0" lang="en-GB" sz="1000" kern="1200" baseline="0" dirty="0">
                          <a:latin typeface="+mn-lt"/>
                        </a:rPr>
                        <a:t> can</a:t>
                      </a:r>
                      <a:r>
                        <a:rPr kumimoji="0" lang="en-GB" sz="1000" kern="1200" dirty="0">
                          <a:latin typeface="+mn-lt"/>
                        </a:rPr>
                        <a:t> create a piece of art work which includes the integration of digital images I</a:t>
                      </a:r>
                      <a:r>
                        <a:rPr kumimoji="0" lang="en-GB" sz="1000" kern="1200" baseline="0" dirty="0">
                          <a:latin typeface="+mn-lt"/>
                        </a:rPr>
                        <a:t> </a:t>
                      </a:r>
                      <a:r>
                        <a:rPr kumimoji="0" lang="en-GB" sz="1000" kern="1200" dirty="0">
                          <a:latin typeface="+mn-lt"/>
                        </a:rPr>
                        <a:t>have taken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+mn-lt"/>
                        </a:rPr>
                        <a:t>I</a:t>
                      </a:r>
                      <a:r>
                        <a:rPr kumimoji="0" lang="en-GB" sz="1000" kern="1200" baseline="0" dirty="0">
                          <a:latin typeface="+mn-lt"/>
                        </a:rPr>
                        <a:t> can</a:t>
                      </a:r>
                      <a:r>
                        <a:rPr kumimoji="0" lang="en-GB" sz="1000" kern="1200" dirty="0">
                          <a:latin typeface="+mn-lt"/>
                        </a:rPr>
                        <a:t> combine graphics and text based on</a:t>
                      </a:r>
                      <a:r>
                        <a:rPr kumimoji="0" lang="en-GB" sz="1000" kern="1200" baseline="0" dirty="0">
                          <a:latin typeface="+mn-lt"/>
                        </a:rPr>
                        <a:t> </a:t>
                      </a:r>
                      <a:r>
                        <a:rPr kumimoji="0" lang="en-GB" sz="1000" kern="1200" dirty="0">
                          <a:latin typeface="+mn-lt"/>
                        </a:rPr>
                        <a:t>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+mn-lt"/>
                        </a:rPr>
                        <a:t>I</a:t>
                      </a:r>
                      <a:r>
                        <a:rPr kumimoji="0" lang="en-GB" sz="1000" kern="1200" baseline="0" dirty="0">
                          <a:latin typeface="+mn-lt"/>
                        </a:rPr>
                        <a:t> can</a:t>
                      </a:r>
                      <a:r>
                        <a:rPr kumimoji="0" lang="en-GB" sz="1000" kern="1200" dirty="0"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scan images and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take digital photos,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and use software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to alter them, adapt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them and create</a:t>
                      </a:r>
                      <a:r>
                        <a:rPr lang="en-GB" sz="1000" kern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+mn-lt"/>
                        </a:rPr>
                        <a:t>work with meaning.</a:t>
                      </a:r>
                      <a:endParaRPr lang="en-GB" sz="1000" kern="1200" dirty="0">
                        <a:effectLst/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can u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images which I have created, scanned and found, altering them where needed to create art.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research the work of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Banksy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use his work to replicate a style.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about </a:t>
                      </a:r>
                      <a:r>
                        <a:rPr lang="en-GB" sz="1000" dirty="0"/>
                        <a:t>experimentation and how to gain an increasing awareness of different kinds of art, craft and design</a:t>
                      </a:r>
                      <a:r>
                        <a:rPr lang="en-GB" sz="1000" baseline="0" dirty="0"/>
                        <a:t> e.g. digital art.</a:t>
                      </a:r>
                      <a:endParaRPr kumimoji="0" lang="en-GB" sz="1000" kern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14331"/>
                  </a:ext>
                </a:extLst>
              </a:tr>
              <a:tr h="647614">
                <a:tc>
                  <a:txBody>
                    <a:bodyPr/>
                    <a:lstStyle/>
                    <a:p>
                      <a:r>
                        <a:rPr lang="en-GB" dirty="0"/>
                        <a:t>ARTIST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Clarice Cliff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Hardy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Banksy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9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32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5D9AD5E-B0E9-4C53-ABF6-28DEF3654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330673"/>
              </p:ext>
            </p:extLst>
          </p:nvPr>
        </p:nvGraphicFramePr>
        <p:xfrm>
          <a:off x="681713" y="526497"/>
          <a:ext cx="11144527" cy="620533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90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3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0038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335850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 Inspiration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185">
                <a:tc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Clay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type of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fine-grained natural soil material containing clay minerals . 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Used for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construction and sculpting, and will provide good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coverage on most surfaces.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3D models can easily be made by applying the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moulding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the clay to the desired shape before drying and hardening.</a:t>
                      </a:r>
                      <a:endParaRPr lang="en-GB" sz="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Clarice Cliff is regarded as one of the most influential ceramics artists of the 20th Century and her work is collected, valued and admired the world over.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Clarice Cliff 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451">
                <a:tc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Coil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frame created by a sculptor to support a figure that is being modeled. Clay is rolled into a sausage shape and wound round like a spring, gradually increasing the height.</a:t>
                      </a:r>
                      <a:endParaRPr lang="en-GB" sz="7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06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Pattern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design that is created by repeating lines, shapes, tones or colours. The design used to create a pattern is often referred to as a motif.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Greek Vases 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3207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Clay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Sketchbooks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Black felt tips/sharpies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1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/>
                      <a:endParaRPr lang="en-GB" sz="16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roll clay to create a coil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use clay to solidify and bind different shapes and forms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050" kern="1200" baseline="0" dirty="0">
                          <a:effectLst/>
                          <a:latin typeface="Century Gothic" panose="020B0502020202020204" pitchFamily="34" charset="0"/>
                        </a:rPr>
                        <a:t> can</a:t>
                      </a: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 learn about the</a:t>
                      </a:r>
                      <a:r>
                        <a:rPr lang="en-GB" sz="1050" kern="12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work of others</a:t>
                      </a:r>
                      <a:r>
                        <a:rPr lang="en-GB" sz="1050" kern="1200" baseline="0" dirty="0">
                          <a:effectLst/>
                          <a:latin typeface="Century Gothic" panose="020B0502020202020204" pitchFamily="34" charset="0"/>
                        </a:rPr>
                        <a:t> by</a:t>
                      </a: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 looking at</a:t>
                      </a:r>
                      <a:r>
                        <a:rPr lang="en-GB" sz="1050" kern="12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50" kern="1200" baseline="0" dirty="0">
                          <a:effectLst/>
                          <a:latin typeface="Century Gothic" panose="020B0502020202020204" pitchFamily="34" charset="0"/>
                        </a:rPr>
                        <a:t>artists’ </a:t>
                      </a: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work in books,</a:t>
                      </a:r>
                      <a:r>
                        <a:rPr lang="en-GB" sz="1050" kern="12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the internet, visits</a:t>
                      </a:r>
                      <a:r>
                        <a:rPr lang="en-GB" sz="1050" kern="12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to galleries or</a:t>
                      </a:r>
                      <a:r>
                        <a:rPr lang="en-GB" sz="1050" kern="12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other sources</a:t>
                      </a:r>
                      <a:r>
                        <a:rPr lang="en-GB" sz="1050" kern="12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50" kern="1200" dirty="0">
                          <a:effectLst/>
                          <a:latin typeface="Century Gothic" panose="020B0502020202020204" pitchFamily="34" charset="0"/>
                        </a:rPr>
                        <a:t>of information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050" baseline="0" dirty="0">
                          <a:latin typeface="Century Gothic" panose="020B0502020202020204" pitchFamily="34" charset="0"/>
                        </a:rPr>
                        <a:t> can r</a:t>
                      </a:r>
                      <a:r>
                        <a:rPr lang="en-US" sz="1050" dirty="0">
                          <a:latin typeface="Century Gothic" panose="020B0502020202020204" pitchFamily="34" charset="0"/>
                        </a:rPr>
                        <a:t>eflect on the techniques we have learnt and express opinions</a:t>
                      </a:r>
                      <a:endParaRPr lang="en-GB" sz="1050" kern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5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4503">
                <a:tc gridSpan="4">
                  <a:txBody>
                    <a:bodyPr/>
                    <a:lstStyle/>
                    <a:p>
                      <a:pPr lvl="0"/>
                      <a:endParaRPr lang="en-GB" sz="16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5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8913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54372" y="98650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5: Sculpting Greek Vases using clay coils Knowledge Mat</a:t>
            </a:r>
          </a:p>
          <a:p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3248F-7779-78E5-8C12-C3491A04A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16" y="1350094"/>
            <a:ext cx="1227474" cy="1227474"/>
          </a:xfrm>
          <a:prstGeom prst="rect">
            <a:avLst/>
          </a:prstGeom>
          <a:noFill/>
        </p:spPr>
      </p:pic>
      <p:pic>
        <p:nvPicPr>
          <p:cNvPr id="8" name="Picture 7" descr="Two vases with images on them&#10;&#10;Description automatically generated">
            <a:extLst>
              <a:ext uri="{FF2B5EF4-FFF2-40B4-BE49-F238E27FC236}">
                <a16:creationId xmlns:a16="http://schemas.microsoft.com/office/drawing/2014/main" id="{2A0301DD-DF88-32E1-D617-49A1075EC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57" y="4280433"/>
            <a:ext cx="2912230" cy="1636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D935A-A9A0-B86B-3718-E33008636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21" y="5963098"/>
            <a:ext cx="9483969" cy="8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0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28143"/>
              </p:ext>
            </p:extLst>
          </p:nvPr>
        </p:nvGraphicFramePr>
        <p:xfrm>
          <a:off x="257580" y="206067"/>
          <a:ext cx="11797045" cy="649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42">
                  <a:extLst>
                    <a:ext uri="{9D8B030D-6E8A-4147-A177-3AD203B41FA5}">
                      <a16:colId xmlns:a16="http://schemas.microsoft.com/office/drawing/2014/main" val="3676987627"/>
                    </a:ext>
                  </a:extLst>
                </a:gridCol>
                <a:gridCol w="1570343">
                  <a:extLst>
                    <a:ext uri="{9D8B030D-6E8A-4147-A177-3AD203B41FA5}">
                      <a16:colId xmlns:a16="http://schemas.microsoft.com/office/drawing/2014/main" val="4045224249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329520594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8409571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1462467516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21255064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227715269"/>
                    </a:ext>
                  </a:extLst>
                </a:gridCol>
              </a:tblGrid>
              <a:tr h="362567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ART Y1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83046"/>
                  </a:ext>
                </a:extLst>
              </a:tr>
              <a:tr h="616199">
                <a:tc>
                  <a:txBody>
                    <a:bodyPr/>
                    <a:lstStyle/>
                    <a:p>
                      <a:r>
                        <a:rPr lang="en-GB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Painting</a:t>
                      </a:r>
                      <a:r>
                        <a:rPr lang="en-US" baseline="0" dirty="0"/>
                        <a:t> with watercolours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Drawing Self</a:t>
                      </a:r>
                      <a:r>
                        <a:rPr lang="en-US" baseline="0" dirty="0"/>
                        <a:t> Portraits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21560"/>
                  </a:ext>
                </a:extLst>
              </a:tr>
              <a:tr h="4342735">
                <a:tc>
                  <a:txBody>
                    <a:bodyPr/>
                    <a:lstStyle/>
                    <a:p>
                      <a:r>
                        <a:rPr lang="en-GB" dirty="0"/>
                        <a:t>KEY</a:t>
                      </a:r>
                      <a:r>
                        <a:rPr lang="en-GB" baseline="0" dirty="0"/>
                        <a:t> KNOWLEDGE AND SKILLS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Century Gothic" panose="020B0502020202020204" pitchFamily="34" charset="0"/>
                        </a:rPr>
                        <a:t>I can </a:t>
                      </a:r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cut, roll and coil materials.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s</a:t>
                      </a:r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elect, cut, assemble, tear, stick and collage different materials.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d</a:t>
                      </a:r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what can be seen and give an opinion about the work of an artist.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ask questions about a piece of art.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that a collage is artwork created by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lots of different materials to create a new image.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Romero </a:t>
                      </a:r>
                      <a:r>
                        <a:rPr lang="en-US" sz="9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Britto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used lots of bright colours to portray different animals and people.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Romero </a:t>
                      </a:r>
                      <a:r>
                        <a:rPr lang="en-US" sz="9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Britto’s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work was a style of Pop Art.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that to achieve smoother textures, I can use smooth materials that fit seamlessly together.</a:t>
                      </a:r>
                      <a:endParaRPr lang="en-US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000" baseline="0" dirty="0" smtClean="0">
                          <a:latin typeface="Century Gothic" panose="020B0502020202020204" pitchFamily="34" charset="0"/>
                        </a:rPr>
                        <a:t> can name the 3 primary colours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0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can paint using watercolours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I can wash my brush and add water</a:t>
                      </a:r>
                      <a:r>
                        <a:rPr lang="en-US" sz="1000" baseline="0" dirty="0">
                          <a:latin typeface="Century Gothic" panose="020B0502020202020204" pitchFamily="34" charset="0"/>
                        </a:rPr>
                        <a:t> to change the translucence of paint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</a:rPr>
                        <a:t>I can describe and give an opinion about the work of Georgia O’Keeffe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</a:rPr>
                        <a:t>I can ask questions about a piece of Georgia O’Keeffe’s artwork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</a:rPr>
                        <a:t>I can select and use a variety of brushes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which colours are Primary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</a:t>
                      </a: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Georgia O’Keeffe was an American artist who was famous for her close up paintings of flowers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that watercolour</a:t>
                      </a: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paint is thinned with water, giving a more transparent colour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2800" lvl="0" indent="-17280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GB" sz="10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 draw</a:t>
                      </a:r>
                      <a:r>
                        <a:rPr kumimoji="0" lang="en-GB" sz="10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 picture of something I can see.</a:t>
                      </a:r>
                    </a:p>
                    <a:p>
                      <a:pPr marL="172800" indent="-17280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GB" sz="10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</a:t>
                      </a:r>
                      <a:r>
                        <a:rPr kumimoji="0" lang="en-GB" sz="10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name the primary colours.</a:t>
                      </a:r>
                      <a:endParaRPr lang="en-GB" sz="10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2800" lvl="0" indent="-17280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GB" sz="10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</a:t>
                      </a:r>
                      <a:r>
                        <a:rPr kumimoji="0" lang="en-GB" sz="10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describe what I can see and like in the work of another artist.</a:t>
                      </a:r>
                    </a:p>
                    <a:p>
                      <a:pPr marL="172800" indent="-17280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ask sensible questions about a piece of art.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that Amy Sherald created portraits in a Realism style.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which</a:t>
                      </a: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colours are Primary.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I can use my sketchbook to practice my sketches/drawings and reflect on my work.</a:t>
                      </a:r>
                      <a:endParaRPr kumimoji="0" lang="en-GB" sz="1000" kern="12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2800" indent="-172800">
                        <a:buFont typeface="Arial" pitchFamily="34" charset="0"/>
                        <a:buChar char="•"/>
                      </a:pPr>
                      <a:endParaRPr lang="en-GB" sz="10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14331"/>
                  </a:ext>
                </a:extLst>
              </a:tr>
              <a:tr h="675765">
                <a:tc>
                  <a:txBody>
                    <a:bodyPr/>
                    <a:lstStyle/>
                    <a:p>
                      <a:r>
                        <a:rPr lang="en-GB" dirty="0"/>
                        <a:t>ARTIST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Romero Britto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Georgia O’Keeffe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Amy </a:t>
                      </a:r>
                      <a:r>
                        <a:rPr lang="en-GB" dirty="0" err="1"/>
                        <a:t>Sherald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9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41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5D9AD5E-B0E9-4C53-ABF6-28DEF3654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395028"/>
              </p:ext>
            </p:extLst>
          </p:nvPr>
        </p:nvGraphicFramePr>
        <p:xfrm>
          <a:off x="1649414" y="649289"/>
          <a:ext cx="9788236" cy="552529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8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479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496069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Artist’s Interpretation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251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Watercolours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mixed with water, to create a thin watery consistency. This method of painting allows the colours to merge together more fluidly.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Acrylic paint is water resistant and dries quickly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Watercolour</a:t>
                      </a: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paint allows colours to easily merge together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Some paintbrushes will work better with different types of paint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David Hardy works with a number of different media to create his artwork including acrylic and watercolour paints, photography and digital art.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David</a:t>
                      </a:r>
                      <a:r>
                        <a:rPr lang="en-GB" sz="1200" b="1" u="sng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 Hardy </a:t>
                      </a: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 Hardy works with watercolours, acrylics, photography and digital art. He creates work that focuses on the depth, tone &amp; texture without the distraction of colour.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64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Acrylic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 waster resistant,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dries quickly, often, acrylic can easily peel or scrape from a surface. On card, it offers vibrant colour and works well.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54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Texture/Tone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Are the building blocks of composition in art. We build tone using value scale: white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being the lightest, black offering the darkest and grey for in between. This conveys the visual texture of a surface.  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9021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colours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Acrylic paints 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Paintbrushes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Pots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palette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Rulers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A4 white paper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David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Hardy information text/ PowerPoint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use hue, tint, tone, shades</a:t>
                      </a:r>
                      <a:r>
                        <a:rPr lang="en-GB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and mood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 </a:t>
                      </a: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explore the use of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texture in colour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identify and draw objects and use marks and lines to produce texture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research the work of David Hardy and use his work to replicate a style.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7D76326-B455-43FF-9A67-E2E45411EE7A}"/>
              </a:ext>
            </a:extLst>
          </p:cNvPr>
          <p:cNvSpPr txBox="1">
            <a:spLocks noChangeArrowheads="1"/>
          </p:cNvSpPr>
          <p:nvPr/>
        </p:nvSpPr>
        <p:spPr>
          <a:xfrm>
            <a:off x="1649414" y="157164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sz="1800" b="1" dirty="0">
              <a:solidFill>
                <a:srgbClr val="7FC18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8949" y="157164"/>
            <a:ext cx="7962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5: Painting Space Art using watercolour/acrylic Knowledge Mat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586" y="1776075"/>
            <a:ext cx="2218469" cy="147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86" y="3407120"/>
            <a:ext cx="2218469" cy="16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3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5D9AD5E-B0E9-4C53-ABF6-28DEF3654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295044"/>
              </p:ext>
            </p:extLst>
          </p:nvPr>
        </p:nvGraphicFramePr>
        <p:xfrm>
          <a:off x="601231" y="403225"/>
          <a:ext cx="10964139" cy="6142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6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1444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353791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Artist’s Interpretation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992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Stencilling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Stencil is a from of graffiti that is used to decorate and is made to from paper, cardboard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other media to create an image that is easily reproducible.  It creates  unique effects and finishes with a range of stencils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Banksy’s art sparks political conversations and aims to make a statement.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Banksy has been a famous British graffiti artist since the 1990s.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Stenciling is used to create images that are easily replicated.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Game changer-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Love Is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Bin- 2006</a:t>
                      </a:r>
                      <a:endParaRPr lang="en-GB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285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Spray-paint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Spray-paint is  paint held in an aerosol can for spraying on surfaces. It is versatile and can be used on many surfaces: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plastic, metal, wood, ceramic, plaster, concrete, canvas, particle board, laminate, glass,</a:t>
                      </a:r>
                    </a:p>
                    <a:p>
                      <a:pPr lvl="0"/>
                      <a:endParaRPr lang="en-GB" sz="8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/>
                      <a:endParaRPr lang="en-GB" sz="8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/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183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Digital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 Art </a:t>
                      </a:r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Digital art is creative work that uses digital technology,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including digital painting.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1674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brush, dabber, sponge, or roller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Tape or Spray Adhesive.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Acrylic paint, chalk paint,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Tray: to hold paint, blend and create custom colours.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Paper towels: To offload the paint before stencilling.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https://www.bbc.co.uk/bitesize/clips/zsghdmn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-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Example of Banksy style-stencilling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Digital Software: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Wacom </a:t>
                      </a:r>
                      <a:r>
                        <a:rPr lang="en-GB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Intuos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Pro Paper Edition.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Clip Studio Paint EX.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Wacom </a:t>
                      </a:r>
                      <a:r>
                        <a:rPr lang="en-GB" sz="105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MobileStudio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Pro.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iPad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 u</a:t>
                      </a: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se images which I have created, scanned and found, altering them where needed to create art.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</a:t>
                      </a: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combine graphics and text based on my research</a:t>
                      </a:r>
                      <a:r>
                        <a:rPr lang="en-GB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and replicate a style of Banksy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</a:t>
                      </a: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experiment</a:t>
                      </a:r>
                      <a:r>
                        <a:rPr lang="en-GB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with</a:t>
                      </a: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and gain an increasing awareness of different kinds of art, craft and design e.g. digital art.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</a:t>
                      </a:r>
                      <a:r>
                        <a:rPr lang="en-US" sz="9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use art in a way that can represent something important to me e.g. values or sense of identity.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7D76326-B455-43FF-9A67-E2E45411EE7A}"/>
              </a:ext>
            </a:extLst>
          </p:cNvPr>
          <p:cNvSpPr txBox="1">
            <a:spLocks noChangeArrowheads="1"/>
          </p:cNvSpPr>
          <p:nvPr/>
        </p:nvSpPr>
        <p:spPr>
          <a:xfrm>
            <a:off x="1649414" y="157164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sz="1800" b="1" dirty="0">
              <a:solidFill>
                <a:srgbClr val="7FC18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7091" y="800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5: Banksy inspired Digital Art Knowledge Mat</a:t>
            </a:r>
          </a:p>
          <a:p>
            <a:r>
              <a:rPr lang="en-GB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015" y="1095723"/>
            <a:ext cx="1715076" cy="1715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0" y="3056860"/>
            <a:ext cx="1386303" cy="24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7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3920"/>
              </p:ext>
            </p:extLst>
          </p:nvPr>
        </p:nvGraphicFramePr>
        <p:xfrm>
          <a:off x="257580" y="206066"/>
          <a:ext cx="11797045" cy="590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42">
                  <a:extLst>
                    <a:ext uri="{9D8B030D-6E8A-4147-A177-3AD203B41FA5}">
                      <a16:colId xmlns:a16="http://schemas.microsoft.com/office/drawing/2014/main" val="3676987627"/>
                    </a:ext>
                  </a:extLst>
                </a:gridCol>
                <a:gridCol w="1570343">
                  <a:extLst>
                    <a:ext uri="{9D8B030D-6E8A-4147-A177-3AD203B41FA5}">
                      <a16:colId xmlns:a16="http://schemas.microsoft.com/office/drawing/2014/main" val="4045224249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329520594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8409571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1462467516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21255064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227715269"/>
                    </a:ext>
                  </a:extLst>
                </a:gridCol>
              </a:tblGrid>
              <a:tr h="401317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ART Y6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83046"/>
                  </a:ext>
                </a:extLst>
              </a:tr>
              <a:tr h="401317">
                <a:tc>
                  <a:txBody>
                    <a:bodyPr/>
                    <a:lstStyle/>
                    <a:p>
                      <a:r>
                        <a:rPr lang="en-GB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Sculpting Clay Hearts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Draw a WW2 scene using oil pastels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Cubism Paintings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21560"/>
                  </a:ext>
                </a:extLst>
              </a:tr>
              <a:tr h="3774803">
                <a:tc>
                  <a:txBody>
                    <a:bodyPr/>
                    <a:lstStyle/>
                    <a:p>
                      <a:r>
                        <a:rPr lang="en-GB" dirty="0"/>
                        <a:t>KEY</a:t>
                      </a:r>
                      <a:r>
                        <a:rPr lang="en-GB" baseline="0" dirty="0"/>
                        <a:t> KNOWLEDGE AND SKILLS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can create models on a range of scales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can include technical aspects in their work, e.g. 3D design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/>
                        <a:t>I</a:t>
                      </a:r>
                      <a:r>
                        <a:rPr lang="en-GB" sz="1000" baseline="0" dirty="0"/>
                        <a:t> can</a:t>
                      </a:r>
                      <a:r>
                        <a:rPr lang="en-GB" sz="1000" dirty="0"/>
                        <a:t> improve my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mastery of art and design techniques, including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dirty="0"/>
                        <a:t>sculpture with clay.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can 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why I have used different tools to create art.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u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feedback to make amendments and improvements to my art.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0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am 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 about the</a:t>
                      </a:r>
                      <a:r>
                        <a:rPr lang="en-GB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of LS</a:t>
                      </a:r>
                      <a:r>
                        <a:rPr lang="en-US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Lowry</a:t>
                      </a:r>
                      <a:r>
                        <a:rPr lang="en-GB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looking at</a:t>
                      </a:r>
                      <a:r>
                        <a:rPr lang="en-GB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 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 in books,</a:t>
                      </a:r>
                      <a:r>
                        <a:rPr lang="en-GB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internet, visits</a:t>
                      </a:r>
                      <a:r>
                        <a:rPr lang="en-GB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galleries and</a:t>
                      </a:r>
                      <a:r>
                        <a:rPr lang="en-GB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sources</a:t>
                      </a:r>
                      <a:r>
                        <a:rPr lang="en-GB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information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</a:t>
                      </a:r>
                      <a:r>
                        <a:rPr kumimoji="0" lang="en-GB" sz="10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drawings communicate </a:t>
                      </a: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emotions and a sense of self with accuracy and imagination</a:t>
                      </a:r>
                      <a:endParaRPr kumimoji="0" lang="en-GB" sz="1000" kern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GB" sz="10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</a:t>
                      </a: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explain why I</a:t>
                      </a:r>
                      <a:r>
                        <a:rPr kumimoji="0" lang="en-GB" sz="10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have used</a:t>
                      </a:r>
                      <a:r>
                        <a:rPr kumimoji="0" lang="en-GB" sz="10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oil paint </a:t>
                      </a: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create my art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GB" sz="10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</a:t>
                      </a: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explain why they have chosen specific drawing techniques</a:t>
                      </a:r>
                      <a:r>
                        <a:rPr kumimoji="0" lang="en-GB" sz="10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u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feedback to make amendments and improvements to my art.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GB" sz="10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can e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xplain the style of my work and how it has been influenced by a famous artist.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kumimoji="0" lang="en-GB" sz="10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can experiment with different styles that</a:t>
                      </a:r>
                      <a:r>
                        <a:rPr kumimoji="0" lang="en-GB" sz="10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Lawrence</a:t>
                      </a:r>
                      <a:r>
                        <a:rPr kumimoji="0" lang="en-GB" sz="10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has used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can compare the artwork of Jacob Lawrence with other cubist artists such as Pablo</a:t>
                      </a:r>
                      <a:r>
                        <a:rPr lang="en-US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Picasso.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paintings communicate different emotions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know to look for textures and colours that compliment each other to portray a certain image when used together.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know who Jacob Lawrence is and about his role in the segregated art world in the 1960s.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can comment on the work of Jacob Lawrence and name some of his pieces.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kern="1200" baseline="0" dirty="0"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600" kern="1200" dirty="0"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14331"/>
                  </a:ext>
                </a:extLst>
              </a:tr>
              <a:tr h="747990">
                <a:tc>
                  <a:txBody>
                    <a:bodyPr/>
                    <a:lstStyle/>
                    <a:p>
                      <a:r>
                        <a:rPr lang="en-GB" dirty="0"/>
                        <a:t>ARTIST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Gunther Von </a:t>
                      </a:r>
                      <a:r>
                        <a:rPr lang="en-GB" dirty="0" err="1"/>
                        <a:t>Hagens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LS Lowry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Jacob Lawrence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9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73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BB2096-2C9C-49DA-B45C-2B6D45F4E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831014"/>
              </p:ext>
            </p:extLst>
          </p:nvPr>
        </p:nvGraphicFramePr>
        <p:xfrm>
          <a:off x="1433080" y="680125"/>
          <a:ext cx="9788236" cy="58895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8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479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47436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 Interpretation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08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Realism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accurate, detailed, unembellished depiction of nature or of contemporary life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Clay is a soft, loose, material that hardens as it dries.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Clay is used for artistic purposes but also practical.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Clay works well as a medium to convey finer details of 3D form (e.g. valves) due to the malleable nature of the material.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Plastination is a technique or process used in anatomy to preserve bodies or body parts, first developed by Gunther von </a:t>
                      </a:r>
                      <a:r>
                        <a:rPr lang="en-US" sz="1100" b="0" i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Hagens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 1977.</a:t>
                      </a:r>
                      <a:endParaRPr lang="en-US" sz="11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err="1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Compostition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complete work of art and, the way in which all its elements work together to produce an overall effect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11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3D Form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Form is a three dimensional shape, such as a cube, sphere or cone.</a:t>
                      </a:r>
                    </a:p>
                    <a:p>
                      <a:pPr lvl="0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Sculpture and 3D design are about creating forms.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950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Plastination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technique or process used in anatomy to preserve bodies or body parts, first developed by Gunther von </a:t>
                      </a:r>
                      <a:r>
                        <a:rPr lang="en-US" sz="800" b="0" i="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Hagens</a:t>
                      </a:r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 1977.</a:t>
                      </a: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95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Carve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act of using tools to shape something from a material by scraping away portions of that material.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98665"/>
                  </a:ext>
                </a:extLst>
              </a:tr>
              <a:tr h="1970566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Sculpting tools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Newspapers or oilcloth to protect the work table.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Acrylic and/or</a:t>
                      </a:r>
                      <a:r>
                        <a:rPr lang="en-GB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poster paint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9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create models on a range of scales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9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include technical aspects in my work, e.g. 3D design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latin typeface="Century Gothic" panose="020B0502020202020204" pitchFamily="34" charset="0"/>
                        </a:rPr>
                        <a:t>I can improve my mastery of sculpture with clay.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9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 can 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explain why I have used different tools to create art.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use feedback to make amendments and improvements to my art.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48AD89-EDBC-496B-8DC4-1F885BF5CC19}"/>
              </a:ext>
            </a:extLst>
          </p:cNvPr>
          <p:cNvSpPr/>
          <p:nvPr/>
        </p:nvSpPr>
        <p:spPr>
          <a:xfrm>
            <a:off x="3246231" y="141659"/>
            <a:ext cx="6354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6: Sculpting clay hearts Knowledge Mat</a:t>
            </a:r>
          </a:p>
          <a:p>
            <a:r>
              <a:rPr lang="en-GB" dirty="0"/>
              <a:t> </a:t>
            </a:r>
          </a:p>
        </p:txBody>
      </p:sp>
      <p:pic>
        <p:nvPicPr>
          <p:cNvPr id="7170" name="Picture 2" descr="Clay Heart | Heart pottery, Human heart, Clay art projects">
            <a:extLst>
              <a:ext uri="{FF2B5EF4-FFF2-40B4-BE49-F238E27FC236}">
                <a16:creationId xmlns:a16="http://schemas.microsoft.com/office/drawing/2014/main" id="{BA5AF8DD-5D9C-4E97-8208-7A01B6CC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93" y="1326456"/>
            <a:ext cx="1969811" cy="29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6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9092E-2DA0-4B6B-8CB5-52D61AAEA91A}"/>
              </a:ext>
            </a:extLst>
          </p:cNvPr>
          <p:cNvSpPr/>
          <p:nvPr/>
        </p:nvSpPr>
        <p:spPr>
          <a:xfrm>
            <a:off x="2467263" y="118796"/>
            <a:ext cx="7503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6: Drawing a WW2 scene using oil pastels Knowledge Mat</a:t>
            </a:r>
          </a:p>
          <a:p>
            <a:r>
              <a:rPr lang="en-GB" dirty="0"/>
              <a:t>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4CB4B1F-6757-4DE6-AA19-273CC0850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460917"/>
              </p:ext>
            </p:extLst>
          </p:nvPr>
        </p:nvGraphicFramePr>
        <p:xfrm>
          <a:off x="592283" y="441962"/>
          <a:ext cx="11253353" cy="564490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34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9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7010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480011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354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Lines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Straight or curved lines on a background with no gradations of colour or shade. 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5 types of line art: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Curved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Diagonal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Horizontal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Vertical</a:t>
                      </a:r>
                    </a:p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Zig-Zag</a:t>
                      </a:r>
                    </a:p>
                    <a:p>
                      <a:pPr lvl="0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LS Lowry spent much of his life in </a:t>
                      </a:r>
                      <a:r>
                        <a:rPr lang="en-US" sz="1100" baseline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Salford</a:t>
                      </a:r>
                      <a:r>
                        <a:rPr lang="en-US" sz="11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and his work is strongly associated with the city of Manchester and the surrounding areas.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LS Lowry</a:t>
                      </a:r>
                      <a:r>
                        <a:rPr lang="en-US" sz="11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focused mainly on industrial landscapes/cityscapes</a:t>
                      </a:r>
                      <a:endParaRPr lang="en-GB" sz="11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LS Lowry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112">
                <a:tc>
                  <a:txBody>
                    <a:bodyPr/>
                    <a:lstStyle/>
                    <a:p>
                      <a:pPr lvl="0"/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Mark-making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Mark-making</a:t>
                      </a:r>
                      <a:r>
                        <a:rPr lang="en-GB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can be done in an expressive way to represents mood, feeling and emotion. 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874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Texture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Texture is the way something feels to the touch, or looks to the eye. </a:t>
                      </a:r>
                      <a:endParaRPr lang="en-GB" sz="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462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Landscape</a:t>
                      </a:r>
                      <a:r>
                        <a:rPr lang="en-GB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visible area made up of natural/man-made features. E.g. a town square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3463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Oil pastels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Sketch books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0" lang="en-GB" sz="11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My drawings communicate </a:t>
                      </a:r>
                      <a:r>
                        <a:rPr lang="en-US" sz="1100" kern="1200" dirty="0"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emotions and a sense of self with accuracy and imagination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0" lang="en-US" sz="1100" kern="1200" dirty="0"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</a:t>
                      </a:r>
                      <a:r>
                        <a:rPr lang="en-GB" sz="11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clean oil pastels correctly</a:t>
                      </a:r>
                      <a:endParaRPr kumimoji="0" lang="en-GB" sz="1100" kern="12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use feedback to make amendments and improvements to my art.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Calibri" panose="020F0502020204030204" pitchFamily="34" charset="0"/>
                        </a:rPr>
                        <a:t>I can explain the style of my work and how it has been influenced by a famous artist.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122" name="Picture 2" descr="10 things to know about L.S. Lowry | Christie's">
            <a:extLst>
              <a:ext uri="{FF2B5EF4-FFF2-40B4-BE49-F238E27FC236}">
                <a16:creationId xmlns:a16="http://schemas.microsoft.com/office/drawing/2014/main" id="{B5F2E6BF-B478-445D-885A-2AE6EE3F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455956"/>
            <a:ext cx="2696817" cy="168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mage To L.S.Lowry by Liam Byrne | ArtGallery.co.uk">
            <a:extLst>
              <a:ext uri="{FF2B5EF4-FFF2-40B4-BE49-F238E27FC236}">
                <a16:creationId xmlns:a16="http://schemas.microsoft.com/office/drawing/2014/main" id="{866F610A-98A1-451D-9D90-58FF5F0B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17" y="3697165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79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A94218-B073-4901-8D20-7D9803DEFC32}"/>
              </a:ext>
            </a:extLst>
          </p:cNvPr>
          <p:cNvSpPr/>
          <p:nvPr/>
        </p:nvSpPr>
        <p:spPr>
          <a:xfrm>
            <a:off x="3633857" y="91592"/>
            <a:ext cx="7503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6: Cubism Paintings Knowledge Mat</a:t>
            </a:r>
          </a:p>
          <a:p>
            <a:r>
              <a:rPr lang="en-GB" dirty="0"/>
              <a:t>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536F496-7A24-49A8-8C76-BA4E51E3F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922777"/>
              </p:ext>
            </p:extLst>
          </p:nvPr>
        </p:nvGraphicFramePr>
        <p:xfrm>
          <a:off x="2092620" y="414758"/>
          <a:ext cx="8006758" cy="542724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623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587847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08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Surrealism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Surrealism is a style in art and literature in which ideas, images, and objects are combined in a strange way, like in a dream.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Looking for textures and colours that compliment each other can portray a certain image when used together.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Jacob Lawrence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broke a racial barrier by becoming the first African American artist whose work was acquired by The Museum of Modern Art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is 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Jacob</a:t>
                      </a:r>
                      <a:r>
                        <a:rPr lang="en-US" sz="1200" b="1" u="sng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 Lawrence</a:t>
                      </a: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786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Texture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Texture is the way something feels to the touch, or looks to the eye. </a:t>
                      </a:r>
                      <a:endParaRPr lang="en-GB" sz="3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376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Contrasting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8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principle of art that refers to the arrangement of opposite elements in a piece so as to create visual interest, excitement and drama.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76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Cubism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style of painting that was developed in the early 1900s. Cubist paintings show objects from many angles at once.</a:t>
                      </a: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9166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palette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9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experiment with different styles that</a:t>
                      </a:r>
                      <a:r>
                        <a:rPr kumimoji="0" lang="en-GB" sz="9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Lawrence</a:t>
                      </a:r>
                      <a:r>
                        <a:rPr kumimoji="0" lang="en-GB" sz="9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has used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compare the artwork of Jacob Lawrence with other cubist artists such as Pablo</a:t>
                      </a:r>
                      <a:r>
                        <a:rPr lang="en-US" sz="900" kern="1200" baseline="0" dirty="0"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Picasso.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baseline="0" dirty="0"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My paintings communicate different emotions</a:t>
                      </a:r>
                      <a:endParaRPr lang="en-GB" sz="1400" kern="1200" dirty="0">
                        <a:effectLst/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 descr="Jacob Lawrence | Depression | Whitney Museum of American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16" y="1551845"/>
            <a:ext cx="1899940" cy="15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he Builders - Jacob Lawrence — Google Arts &amp; 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84" y="3670300"/>
            <a:ext cx="2238403" cy="1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04F6781-D922-4D4B-AD01-E39DAC59A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072888"/>
              </p:ext>
            </p:extLst>
          </p:nvPr>
        </p:nvGraphicFramePr>
        <p:xfrm>
          <a:off x="2281899" y="523400"/>
          <a:ext cx="8006758" cy="616388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623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611231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203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Collage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piece of art made by sticking various different materials such as photographs and pieces of paper or fabric on to a backing.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 collage is artwork created by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using lots of different materials to create a new image.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Romero Britto used many bright colours to portray different animals and people.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Romero Britto’s work was a style of Pop Art.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Smooth materials that fit together can be used to make a smooth texture.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Romero Britto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28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Texture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Texture is the way something feels to the touch, or looks to the eye. Words like rough, silky, shiny and dull help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writers describe the texture of an object.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/>
                      <a:endParaRPr lang="en-GB" sz="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59">
                <a:tc rowSpan="2"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Pop</a:t>
                      </a:r>
                      <a:r>
                        <a:rPr lang="en-US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Art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 art 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movement that emerged in the 1950s and flourished in the 1960s in America and Britain, drawing inspiration from sources in popular culture.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rtl="0" fontAlgn="base">
                        <a:buFont typeface="Arial" panose="020B0604020202020204" pitchFamily="34" charset="0"/>
                        <a:buNone/>
                      </a:pP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4749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Overlay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cover with a coating or a layer, or to set one thing on top of another.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4126254"/>
                  </a:ext>
                </a:extLst>
              </a:tr>
              <a:tr h="412333">
                <a:tc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 can 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cut, roll and coil materials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s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elect, cut, assemble, tear, stick and collage different materials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d</a:t>
                      </a: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escribe what can be seen and give an opinion about the work of an artist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ask questions about a piece of art</a:t>
                      </a:r>
                      <a:endParaRPr lang="en-GB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77607"/>
                  </a:ext>
                </a:extLst>
              </a:tr>
              <a:tr h="611231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Layering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 layer can consist merely of one material or can involve multiple overlays covering the whole surface.</a:t>
                      </a:r>
                      <a:endParaRPr lang="en-GB" sz="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4106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Scissors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Glue stick or PVA glue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Scrap magazines/newspapers etc.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A4 white paper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2B97F3B-EA8E-467B-870A-C534FE8CC2AB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67117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1: Collage Knowledge Mat</a:t>
            </a:r>
          </a:p>
        </p:txBody>
      </p:sp>
      <p:pic>
        <p:nvPicPr>
          <p:cNvPr id="3074" name="Picture 2" descr="Romero Britto - Paradise for Sale | Artspace">
            <a:extLst>
              <a:ext uri="{FF2B5EF4-FFF2-40B4-BE49-F238E27FC236}">
                <a16:creationId xmlns:a16="http://schemas.microsoft.com/office/drawing/2014/main" id="{225737AE-C242-4A07-9FC3-D7FE14F2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68" y="1873721"/>
            <a:ext cx="2295089" cy="13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va Dia by Romero Britto, 2016 | Print | Artsper (277969)">
            <a:extLst>
              <a:ext uri="{FF2B5EF4-FFF2-40B4-BE49-F238E27FC236}">
                <a16:creationId xmlns:a16="http://schemas.microsoft.com/office/drawing/2014/main" id="{9C5BA6A9-259E-4993-B45D-8C75383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26" y="3592881"/>
            <a:ext cx="2199632" cy="17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3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EB149D23-94F4-4943-82C7-B40B064F6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752573"/>
              </p:ext>
            </p:extLst>
          </p:nvPr>
        </p:nvGraphicFramePr>
        <p:xfrm>
          <a:off x="914399" y="559242"/>
          <a:ext cx="9615488" cy="60595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5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4694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381746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9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Watercolour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Paint which is</a:t>
                      </a:r>
                      <a:r>
                        <a:rPr lang="en-US" sz="9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thinned with water rather than oil, giving a transparent colour.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Primary 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Colours</a:t>
                      </a:r>
                      <a:r>
                        <a:rPr lang="en-US" sz="10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are red, yellow and blue.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Georgia O’Keeffe was an American artist who was famous for her close up paintings of flowers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Watercolour</a:t>
                      </a:r>
                      <a:r>
                        <a:rPr lang="en-US" sz="10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paint is thinned with water, giving a more transparent </a:t>
                      </a:r>
                      <a:r>
                        <a:rPr lang="en-US" sz="1000" baseline="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colour</a:t>
                      </a:r>
                      <a:endParaRPr lang="en-GB" sz="10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Georgia O’Keeffe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32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Layering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 layer can consist merely of one small dab of paint, or can involve thick overlays covering the whole surface.</a:t>
                      </a:r>
                      <a:endParaRPr lang="en-GB" sz="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4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Blending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process of gently intermingling two or more colors to create a gradual transition or to soften lines.</a:t>
                      </a:r>
                      <a:endParaRPr lang="en-GB" sz="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569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Tonal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Tonal Colors are different shades of colors of same main color group. Different tones of a color e.g. light purple and dark purple.</a:t>
                      </a:r>
                      <a:endParaRPr lang="en-GB" sz="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6215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Watercolour Paint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Watercolour Paintbrushes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Pots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A4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white card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 can paint using watercolours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 can wash my brush and add water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to change the translucence of paint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I can describe and give an opinion about the work of Georgia O’Keeffe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I can ask questions about a piece of Georgia O’Keeffe’s artwork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I can select and use a variety of brushes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4C35010-34F7-482E-A7D4-A8B407863D37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67117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1:  Painting with Watercolours Knowledge Mat</a:t>
            </a:r>
          </a:p>
        </p:txBody>
      </p:sp>
      <p:pic>
        <p:nvPicPr>
          <p:cNvPr id="2050" name="Picture 2" descr="Georgia O'Keeffe – Exhibition at Tate Modern | Tate">
            <a:extLst>
              <a:ext uri="{FF2B5EF4-FFF2-40B4-BE49-F238E27FC236}">
                <a16:creationId xmlns:a16="http://schemas.microsoft.com/office/drawing/2014/main" id="{9FBCA6C5-25DA-429C-9E3B-DA98881A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77" y="1505749"/>
            <a:ext cx="1669783" cy="20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orgia O'Keeffe on the Art of Seeing – Brain Pickings">
            <a:extLst>
              <a:ext uri="{FF2B5EF4-FFF2-40B4-BE49-F238E27FC236}">
                <a16:creationId xmlns:a16="http://schemas.microsoft.com/office/drawing/2014/main" id="{3355A1C4-72D5-45A5-93E2-6BEA286A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77" y="4110240"/>
            <a:ext cx="1669783" cy="20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149D23-94F4-4943-82C7-B40B064F6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212394"/>
              </p:ext>
            </p:extLst>
          </p:nvPr>
        </p:nvGraphicFramePr>
        <p:xfrm>
          <a:off x="89453" y="397792"/>
          <a:ext cx="11718234" cy="631326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7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1770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655922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860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Portrait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portrait is a representation of a particular person. A self-portrait is a portrait of the artist by the artist.</a:t>
                      </a:r>
                      <a:endParaRPr lang="en-GB" sz="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Amy Sherald created portraits in a Realism style.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Primary </a:t>
                      </a:r>
                      <a:r>
                        <a:rPr lang="en-US" sz="1400" dirty="0" err="1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Colours</a:t>
                      </a:r>
                      <a:r>
                        <a:rPr lang="en-US" sz="14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are red, yellow and blue.</a:t>
                      </a:r>
                      <a:endParaRPr lang="en-US" sz="1400" baseline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 sketchbook is used to practice my sketches/drawings and reflect on my work.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Amy Sherald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188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Sketching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rough type of drawing that an artist might make in preparation for either a painting or a more formal drawing.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80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38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Primary Colours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Primary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colours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are red, yellow and blue.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315900"/>
                  </a:ext>
                </a:extLst>
              </a:tr>
              <a:tr h="79647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Realism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rtworks painted in a realistic almost photographic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way.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642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Poster paint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Paintbrushes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Pots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palette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Rulers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A4 white paper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800" lvl="0" indent="-172800">
                        <a:buFont typeface="Arial" pitchFamily="34" charset="0"/>
                        <a:buChar char="•"/>
                      </a:pPr>
                      <a:r>
                        <a:rPr kumimoji="0" lang="en-GB" sz="14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GB" sz="14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 draw</a:t>
                      </a:r>
                      <a:r>
                        <a:rPr kumimoji="0" lang="en-GB" sz="14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 picture of something I can see.</a:t>
                      </a:r>
                    </a:p>
                    <a:p>
                      <a:pPr marL="172800" lvl="0" indent="-172800">
                        <a:buFont typeface="Arial" pitchFamily="34" charset="0"/>
                        <a:buChar char="•"/>
                      </a:pPr>
                      <a:r>
                        <a:rPr kumimoji="0" lang="en-GB" sz="14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use soft pencil strokes to sketch a portrait</a:t>
                      </a:r>
                    </a:p>
                    <a:p>
                      <a:pPr marL="172800" lvl="0" indent="-172800">
                        <a:buFont typeface="Arial" pitchFamily="34" charset="0"/>
                        <a:buChar char="•"/>
                      </a:pPr>
                      <a:endParaRPr lang="en-GB" sz="14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2800" lvl="0" indent="-172800">
                        <a:buFont typeface="Arial" pitchFamily="34" charset="0"/>
                        <a:buChar char="•"/>
                      </a:pPr>
                      <a:r>
                        <a:rPr kumimoji="0" lang="en-GB" sz="14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kumimoji="0" lang="en-GB" sz="1400" kern="1200" baseline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can</a:t>
                      </a:r>
                      <a:r>
                        <a:rPr kumimoji="0" lang="en-GB" sz="14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describe what I can see and like in the work of another artist.</a:t>
                      </a:r>
                    </a:p>
                    <a:p>
                      <a:pPr marL="172800" indent="-172800">
                        <a:buFont typeface="Arial" pitchFamily="34" charset="0"/>
                        <a:buChar char="•"/>
                      </a:pPr>
                      <a:r>
                        <a:rPr kumimoji="0" lang="en-GB" sz="1400" kern="120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ask sensible questions about a piece of art.</a:t>
                      </a:r>
                      <a:endParaRPr lang="en-GB" sz="140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4C35010-34F7-482E-A7D4-A8B407863D37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67117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1: Drawing Self-Portraits Knowledge Mat</a:t>
            </a:r>
          </a:p>
        </p:txBody>
      </p:sp>
      <p:pic>
        <p:nvPicPr>
          <p:cNvPr id="2" name="Picture 2" descr="The Mystery of Amy Sherald's Portrait of Michelle Obama | The New Yo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798" y="1401532"/>
            <a:ext cx="2089801" cy="25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my Sherald Opens Up About Her Career and New West Coast Show | Art &amp; Ob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24" y="4175779"/>
            <a:ext cx="2988747" cy="19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5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78026"/>
              </p:ext>
            </p:extLst>
          </p:nvPr>
        </p:nvGraphicFramePr>
        <p:xfrm>
          <a:off x="257580" y="206067"/>
          <a:ext cx="11797045" cy="834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42">
                  <a:extLst>
                    <a:ext uri="{9D8B030D-6E8A-4147-A177-3AD203B41FA5}">
                      <a16:colId xmlns:a16="http://schemas.microsoft.com/office/drawing/2014/main" val="3676987627"/>
                    </a:ext>
                  </a:extLst>
                </a:gridCol>
                <a:gridCol w="1570343">
                  <a:extLst>
                    <a:ext uri="{9D8B030D-6E8A-4147-A177-3AD203B41FA5}">
                      <a16:colId xmlns:a16="http://schemas.microsoft.com/office/drawing/2014/main" val="4045224249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329520594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8409571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1462467516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2125506453"/>
                    </a:ext>
                  </a:extLst>
                </a:gridCol>
                <a:gridCol w="1685292">
                  <a:extLst>
                    <a:ext uri="{9D8B030D-6E8A-4147-A177-3AD203B41FA5}">
                      <a16:colId xmlns:a16="http://schemas.microsoft.com/office/drawing/2014/main" val="3227715269"/>
                    </a:ext>
                  </a:extLst>
                </a:gridCol>
              </a:tblGrid>
              <a:tr h="356560"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ART Y2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83046"/>
                  </a:ext>
                </a:extLst>
              </a:tr>
              <a:tr h="606394">
                <a:tc>
                  <a:txBody>
                    <a:bodyPr/>
                    <a:lstStyle/>
                    <a:p>
                      <a:r>
                        <a:rPr lang="en-GB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Printing using paint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Sculpting clay Zambian huts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Painting Surreal Portraits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21560"/>
                  </a:ext>
                </a:extLst>
              </a:tr>
              <a:tr h="5024409">
                <a:tc>
                  <a:txBody>
                    <a:bodyPr/>
                    <a:lstStyle/>
                    <a:p>
                      <a:r>
                        <a:rPr lang="en-GB" dirty="0"/>
                        <a:t>KEY</a:t>
                      </a:r>
                      <a:r>
                        <a:rPr lang="en-GB" baseline="0" dirty="0"/>
                        <a:t> KNOWLEDGE AND SKILLS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can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the differences and similarities between pieces of Morris’s work and make links with my own 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create a repeating pattern with print.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</a:t>
                      </a:r>
                      <a:r>
                        <a:rPr lang="en-US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create rubbings (from a print or textured surface).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Printing is when you transfer an image onto another surface.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Texture can be changed by using different amounts of paint to create a thick or thin layer.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William Morris is a fabric designer who used repeating patterns for wallpapers and textiles.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William Morris was an important and famous person in the Art and Craft Movement.</a:t>
                      </a:r>
                      <a:endParaRPr lang="en-GB" sz="9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000" baseline="0" dirty="0">
                          <a:latin typeface="Century Gothic" panose="020B0502020202020204" pitchFamily="34" charset="0"/>
                        </a:rPr>
                        <a:t> can e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xperiment with, construct and join materials.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000" baseline="0" dirty="0">
                          <a:latin typeface="Century Gothic" panose="020B0502020202020204" pitchFamily="34" charset="0"/>
                        </a:rPr>
                        <a:t> can e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xplore how 2D can become 3D, using drawing as a basis for design.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explore modelling and shaping with clay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use my sketchbook to design a sculpture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I can create</a:t>
                      </a:r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 surreal drawings to communicate</a:t>
                      </a: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 emotions e.g. draw an animal that makes you scared/sad in your portrait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I can develop sketching using different grades of pencil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I can add texture and shape using shading</a:t>
                      </a:r>
                      <a:endParaRPr lang="en-US" sz="900" dirty="0" smtClean="0"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US" sz="900" baseline="0" dirty="0">
                          <a:latin typeface="Century Gothic" panose="020B0502020202020204" pitchFamily="34" charset="0"/>
                        </a:rPr>
                        <a:t>can </a:t>
                      </a:r>
                      <a:r>
                        <a:rPr lang="en-US" sz="900" dirty="0">
                          <a:latin typeface="Century Gothic" panose="020B0502020202020204" pitchFamily="34" charset="0"/>
                        </a:rPr>
                        <a:t>use painting to develop and share my ideas</a:t>
                      </a:r>
                      <a:r>
                        <a:rPr lang="en-US" sz="900" baseline="0" dirty="0">
                          <a:latin typeface="Century Gothic" panose="020B0502020202020204" pitchFamily="34" charset="0"/>
                        </a:rPr>
                        <a:t> in response to an artist</a:t>
                      </a:r>
                      <a:endParaRPr lang="en-US" sz="900" dirty="0"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>
                          <a:latin typeface="Century Gothic" panose="020B0502020202020204" pitchFamily="34" charset="0"/>
                        </a:rPr>
                        <a:t>I can d</a:t>
                      </a:r>
                      <a:r>
                        <a:rPr lang="en-US" sz="900" dirty="0">
                          <a:latin typeface="Century Gothic" panose="020B0502020202020204" pitchFamily="34" charset="0"/>
                        </a:rPr>
                        <a:t>escribe the differences and similarities between </a:t>
                      </a:r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Magritte’s</a:t>
                      </a: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aseline="0" dirty="0">
                          <a:latin typeface="Century Gothic" panose="020B0502020202020204" pitchFamily="34" charset="0"/>
                        </a:rPr>
                        <a:t>artworks </a:t>
                      </a:r>
                      <a:r>
                        <a:rPr lang="en-US" sz="900" dirty="0">
                          <a:latin typeface="Century Gothic" panose="020B0502020202020204" pitchFamily="34" charset="0"/>
                        </a:rPr>
                        <a:t>and can make links to my</a:t>
                      </a:r>
                      <a:r>
                        <a:rPr lang="en-US" sz="9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dirty="0">
                          <a:latin typeface="Century Gothic" panose="020B0502020202020204" pitchFamily="34" charset="0"/>
                        </a:rPr>
                        <a:t>own 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Century Gothic" panose="020B0502020202020204" pitchFamily="34" charset="0"/>
                        </a:rPr>
                        <a:t>I can 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create tints with paint by adding white.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create tones with paint by adding black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9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mix paint to make all the secondary colours.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the Primary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and Secondary colours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if you add white to any colour, it will make the colour some shades lighter. This is called making a tint.</a:t>
                      </a:r>
                      <a:endParaRPr lang="en-US" sz="900" b="0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know if you add black to a colour, it will make the colour some shades darker.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Rene Magritte is a famous Belgian surrealist artist.</a:t>
                      </a:r>
                      <a:endParaRPr lang="en-US" sz="9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Magritte’s Surrealism 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paintings </a:t>
                      </a:r>
                      <a:r>
                        <a:rPr lang="en-GB" sz="9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showed usual objects</a:t>
                      </a:r>
                      <a:r>
                        <a:rPr lang="en-GB" sz="9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 unusual places.</a:t>
                      </a:r>
                      <a:endParaRPr lang="en-US" sz="900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14331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r>
                        <a:rPr lang="en-GB" dirty="0"/>
                        <a:t>ARTIST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William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</a:t>
                      </a:r>
                      <a:r>
                        <a:rPr lang="en-US" baseline="0" dirty="0" smtClean="0"/>
                        <a:t> Magritte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9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3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04F6781-D922-4D4B-AD01-E39DAC59A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175951"/>
              </p:ext>
            </p:extLst>
          </p:nvPr>
        </p:nvGraphicFramePr>
        <p:xfrm>
          <a:off x="346212" y="559242"/>
          <a:ext cx="11499574" cy="596957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5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1847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701930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337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Printing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Transferring an image onto another surface. 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/>
                      <a:endParaRPr lang="en-GB" sz="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Printing is when you transfer an image onto another surface.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Texture can be changed by using different amounts of paint to create a thick or thin layer.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William Morris is a fabric designer who used repeating patterns for wallpapers and textiles.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William Morris was an important and famous designer in the Art and Craft Movement.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William</a:t>
                      </a:r>
                      <a:r>
                        <a:rPr lang="en-US" sz="1200" b="1" u="sng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 Morris</a:t>
                      </a: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821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Texture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Texture is the way something feels to the touch, or looks to the eye. </a:t>
                      </a:r>
                      <a:endParaRPr lang="en-GB" sz="5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Media</a:t>
                      </a:r>
                    </a:p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 material and tools used by an artist, composer or designer to create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w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ork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 art, (pen and ink).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0"/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84419"/>
                  </a:ext>
                </a:extLst>
              </a:tr>
              <a:tr h="556465">
                <a:tc vMerge="1">
                  <a:txBody>
                    <a:bodyPr/>
                    <a:lstStyle/>
                    <a:p>
                      <a:pPr lvl="0"/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/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921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palette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Paintbrushes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Leaves,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flowers, sponges, vegetables etc. – any media you want to use for printing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A4 white paper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can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the differences and similarities between pieces of Morris’s work and make links with my own 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create a repeating pattern with print.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create rubbings (from a print or textured surface</a:t>
                      </a: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).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2B97F3B-EA8E-467B-870A-C534FE8CC2AB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67117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2: Printing with Paint Knowledge Mat</a:t>
            </a:r>
          </a:p>
        </p:txBody>
      </p:sp>
      <p:pic>
        <p:nvPicPr>
          <p:cNvPr id="2050" name="Picture 2" descr="William Morris &amp; Co Seasons by May 216686 Wallpaper | Indig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004" y="1642769"/>
            <a:ext cx="1532556" cy="153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lliam Morris Arts &amp; Crafts ref 18 ~ Pilgrim Ti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409" y="3544029"/>
            <a:ext cx="1827746" cy="18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4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F3B-EA8E-467B-870A-C534FE8CC2AB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211880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2: Sculpting Clay Zambian Huts Knowledge Mat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04F6781-D922-4D4B-AD01-E39DAC59A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186407"/>
              </p:ext>
            </p:extLst>
          </p:nvPr>
        </p:nvGraphicFramePr>
        <p:xfrm>
          <a:off x="1513490" y="704005"/>
          <a:ext cx="9506606" cy="59587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4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8546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505126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 Inspiration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645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Clay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Modelling clay is used in art and handicraft for sculpting. Clays are used for making pottery, and construction product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 e.g.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bricks.</a:t>
                      </a: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Clay is a malleable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material used in art for sculpting. Different types of clay can be used for making pottery and construction products e.g. bricks.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Sculpture is a type of 3D artwork made using carving, modelling, casting and/or constructing.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carve is to decorate a sculpture by cutting into it to change the shape or design.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assemble is to collect something together/to fit the different parts together.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African huts can be built using mud, bricks or grass in some cases.</a:t>
                      </a:r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Zambian</a:t>
                      </a:r>
                      <a:r>
                        <a:rPr lang="en-US" sz="1200" b="1" u="sng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 Huts</a:t>
                      </a: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31">
                <a:tc>
                  <a:txBody>
                    <a:bodyPr/>
                    <a:lstStyle/>
                    <a:p>
                      <a:pPr lvl="0"/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Sculpture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3-D artwork 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made by one of four basic processes: carving, modelling, casting, constructing. 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Model</a:t>
                      </a:r>
                    </a:p>
                    <a:p>
                      <a:endParaRPr lang="en-GB" dirty="0"/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make something out of a particular material.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513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Carving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decorate or form something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by cutting into it. 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47502"/>
                  </a:ext>
                </a:extLst>
              </a:tr>
              <a:tr h="573581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Assembling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collect something together/to fit the different parts together.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980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Straw/Grass/Hay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Sketchbooks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can e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xperiment with, construct and join materials.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can e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xplore how 2D can become 3D, using drawing as a basis for design.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explore modelling and shaping with clay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 can use my sketchbook to design a sculpture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50" name="Picture 2" descr="African Village House Zambia Stock Photos - Free &amp; Royalty-Free Stock  Photos from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977447"/>
            <a:ext cx="2257425" cy="15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rican Village House Zambia Stock Photos - Free &amp; Royalty-Free Stock  Photos from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4216539"/>
            <a:ext cx="2557462" cy="17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3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7F3B-EA8E-467B-870A-C534FE8CC2AB}"/>
              </a:ext>
            </a:extLst>
          </p:cNvPr>
          <p:cNvSpPr txBox="1">
            <a:spLocks noChangeArrowheads="1"/>
          </p:cNvSpPr>
          <p:nvPr/>
        </p:nvSpPr>
        <p:spPr>
          <a:xfrm>
            <a:off x="1662112" y="211880"/>
            <a:ext cx="8867775" cy="492125"/>
          </a:xfrm>
          <a:prstGeom prst="rect">
            <a:avLst/>
          </a:prstGeom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800" b="1" dirty="0">
                <a:solidFill>
                  <a:srgbClr val="7FC184"/>
                </a:solidFill>
                <a:latin typeface="Century Gothic" panose="020B0502020202020204" pitchFamily="34" charset="0"/>
              </a:rPr>
              <a:t>Year 2: Drawing Surreal Portraits &amp; Colour Mixing Knowledge Mat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04F6781-D922-4D4B-AD01-E39DAC59A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91763"/>
              </p:ext>
            </p:extLst>
          </p:nvPr>
        </p:nvGraphicFramePr>
        <p:xfrm>
          <a:off x="477078" y="573555"/>
          <a:ext cx="10992679" cy="61129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3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4905">
                  <a:extLst>
                    <a:ext uri="{9D8B030D-6E8A-4147-A177-3AD203B41FA5}">
                      <a16:colId xmlns:a16="http://schemas.microsoft.com/office/drawing/2014/main" val="1772473265"/>
                    </a:ext>
                  </a:extLst>
                </a:gridCol>
              </a:tblGrid>
              <a:tr h="375724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Subject Specific Vocabulary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Sticky Knowledge: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Artist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Century Gothic" pitchFamily="34"/>
                        </a:rPr>
                        <a:t>Inspiration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725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Colour Blocking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colours from opposite ends of the colour wheel/chart and pairing them together to make interesting colour combinations.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Secondary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colours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are made from mixing primary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colours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. Red + Yellow = Orange, Blue + Yellow = Green, Red + Blue = Purple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Adding white to any colour, will make the colour some shades lighter. This is called making a tint.</a:t>
                      </a:r>
                      <a:endParaRPr lang="en-US" sz="1400" b="0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Adding black to a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colour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will make the colour some shades darker.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Rene Magritte is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famous Belgian surrealist artist.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Magritte’s Surrealism paintings showed everyday objects</a:t>
                      </a:r>
                      <a:r>
                        <a:rPr lang="en-GB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 unusual places.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Rene</a:t>
                      </a:r>
                      <a:r>
                        <a:rPr lang="en-US" sz="1200" b="1" u="sng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itchFamily="34"/>
                        </a:rPr>
                        <a:t> Magritte</a:t>
                      </a:r>
                      <a:endParaRPr lang="en-GB" sz="12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540">
                <a:tc>
                  <a:txBody>
                    <a:bodyPr/>
                    <a:lstStyle/>
                    <a:p>
                      <a:pPr lvl="0"/>
                      <a:r>
                        <a:rPr lang="en-US" sz="1400" b="1" baseline="0" dirty="0" smtClean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Surrealism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 artistic movement developed in Europe after WW1. Surrealism turns familiar things into images you've never seen before,</a:t>
                      </a:r>
                      <a:r>
                        <a:rPr lang="en-US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often depicting dreamlike scenes and ideas.</a:t>
                      </a:r>
                      <a:endParaRPr lang="en-GB" sz="800" b="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Tint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When adding white to a colour it creates a tint.</a:t>
                      </a:r>
                      <a:endParaRPr lang="en-GB" sz="1100" b="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107585"/>
                  </a:ext>
                </a:extLst>
              </a:tr>
              <a:tr h="751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Texture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physical appearance of a drawing which can be seen through bumps, ridges, grooves and other physical details. Created using lines and shading.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2395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Secondary</a:t>
                      </a:r>
                      <a:r>
                        <a:rPr lang="en-US" sz="1400" b="1" baseline="0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 Colours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Secondary Colours include orange,</a:t>
                      </a:r>
                      <a:r>
                        <a:rPr lang="en-GB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purple and green.</a:t>
                      </a:r>
                      <a:endParaRPr lang="en-GB" sz="1100" b="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Skills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1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05994"/>
                  </a:ext>
                </a:extLst>
              </a:tr>
              <a:tr h="558725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rgbClr val="7FC184"/>
                          </a:solidFill>
                          <a:latin typeface="Century Gothic" pitchFamily="34"/>
                        </a:rPr>
                        <a:t>Tone</a:t>
                      </a:r>
                      <a:endParaRPr lang="en-GB" sz="1400" b="1" dirty="0">
                        <a:solidFill>
                          <a:srgbClr val="7FC184"/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entury Gothic" panose="020B0502020202020204" pitchFamily="34" charset="0"/>
                        </a:rPr>
                        <a:t>When</a:t>
                      </a:r>
                      <a:r>
                        <a:rPr lang="en-US" sz="1100" b="0" baseline="0" dirty="0">
                          <a:latin typeface="Century Gothic" panose="020B0502020202020204" pitchFamily="34" charset="0"/>
                        </a:rPr>
                        <a:t> adding black to a colour it creates a darker tone.</a:t>
                      </a:r>
                      <a:endParaRPr lang="en-GB" sz="1100" b="0" dirty="0"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I can 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create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surreal drawings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to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communicate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emotions e.g. draw an animal that makes you scared/sad in your portrait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I can develop sketching using different grades of pencil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I can add texture and shape using shading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I can d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escribe the differences and similarities between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Magritte’s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artworks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and can make links to my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own 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 can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create tints with paint by adding white.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can create tones with paint by adding black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mix paint to make all the secondary colours.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3467"/>
                  </a:ext>
                </a:extLst>
              </a:tr>
              <a:tr h="1601541">
                <a:tc gridSpan="2">
                  <a:txBody>
                    <a:bodyPr/>
                    <a:lstStyle/>
                    <a:p>
                      <a:pPr lvl="0"/>
                      <a:r>
                        <a:rPr lang="en-GB" sz="1600" b="1" dirty="0">
                          <a:solidFill>
                            <a:srgbClr val="7FC184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A4 white paper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(red, blue</a:t>
                      </a: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yellow, white, black)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 palette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Paintbrushes (thin and thick)</a:t>
                      </a:r>
                      <a:endParaRPr lang="en-US" sz="1050" b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Pencils of varied grade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Rubbers</a:t>
                      </a: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35" marB="4573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endParaRPr lang="en-GB" sz="11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itchFamily="34"/>
                      </a:endParaRP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26" name="Picture 2" descr="https://upload.wikimedia.org/wikipedia/en/thumb/e/e5/Magritte_TheSonOfMan.jpg/225px-Magritte_TheSonOf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25" y="1444809"/>
            <a:ext cx="1506537" cy="211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 in a Bowler Hat, 1964 by Rene Magrit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39" y="4213022"/>
            <a:ext cx="1319108" cy="16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6471</Words>
  <Application>Microsoft Office PowerPoint</Application>
  <PresentationFormat>Widescreen</PresentationFormat>
  <Paragraphs>1018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Charlestown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Jones</dc:creator>
  <cp:lastModifiedBy>Marnie Sumner</cp:lastModifiedBy>
  <cp:revision>483</cp:revision>
  <cp:lastPrinted>2023-11-20T12:35:25Z</cp:lastPrinted>
  <dcterms:created xsi:type="dcterms:W3CDTF">2019-11-28T12:21:12Z</dcterms:created>
  <dcterms:modified xsi:type="dcterms:W3CDTF">2024-03-19T16:01:49Z</dcterms:modified>
</cp:coreProperties>
</file>