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65" r:id="rId3"/>
    <p:sldId id="296" r:id="rId4"/>
    <p:sldId id="292" r:id="rId5"/>
    <p:sldId id="293" r:id="rId6"/>
    <p:sldId id="266" r:id="rId7"/>
    <p:sldId id="297" r:id="rId8"/>
    <p:sldId id="298" r:id="rId9"/>
    <p:sldId id="299" r:id="rId10"/>
    <p:sldId id="267" r:id="rId11"/>
    <p:sldId id="300" r:id="rId12"/>
    <p:sldId id="301" r:id="rId13"/>
    <p:sldId id="305" r:id="rId14"/>
    <p:sldId id="268" r:id="rId15"/>
    <p:sldId id="303" r:id="rId16"/>
    <p:sldId id="304" r:id="rId17"/>
    <p:sldId id="302" r:id="rId18"/>
    <p:sldId id="269" r:id="rId19"/>
    <p:sldId id="291" r:id="rId20"/>
    <p:sldId id="294" r:id="rId21"/>
    <p:sldId id="295" r:id="rId22"/>
    <p:sldId id="270" r:id="rId23"/>
    <p:sldId id="306" r:id="rId24"/>
    <p:sldId id="307" r:id="rId25"/>
    <p:sldId id="308" r:id="rId26"/>
    <p:sldId id="309" r:id="rId2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C184"/>
    <a:srgbClr val="99FF99"/>
    <a:srgbClr val="89C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84152" autoAdjust="0"/>
  </p:normalViewPr>
  <p:slideViewPr>
    <p:cSldViewPr snapToGrid="0">
      <p:cViewPr>
        <p:scale>
          <a:sx n="50" d="100"/>
          <a:sy n="50" d="100"/>
        </p:scale>
        <p:origin x="3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9036-E8BF-42C0-A6BC-A5595BAC4FA4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6C2F-2CEA-49DD-8561-E7D7F96C0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470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9036-E8BF-42C0-A6BC-A5595BAC4FA4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6C2F-2CEA-49DD-8561-E7D7F96C0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53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9036-E8BF-42C0-A6BC-A5595BAC4FA4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6C2F-2CEA-49DD-8561-E7D7F96C0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99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9036-E8BF-42C0-A6BC-A5595BAC4FA4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6C2F-2CEA-49DD-8561-E7D7F96C0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286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9036-E8BF-42C0-A6BC-A5595BAC4FA4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6C2F-2CEA-49DD-8561-E7D7F96C0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29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9036-E8BF-42C0-A6BC-A5595BAC4FA4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6C2F-2CEA-49DD-8561-E7D7F96C0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34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9036-E8BF-42C0-A6BC-A5595BAC4FA4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6C2F-2CEA-49DD-8561-E7D7F96C0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38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9036-E8BF-42C0-A6BC-A5595BAC4FA4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6C2F-2CEA-49DD-8561-E7D7F96C0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966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9036-E8BF-42C0-A6BC-A5595BAC4FA4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6C2F-2CEA-49DD-8561-E7D7F96C0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09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9036-E8BF-42C0-A6BC-A5595BAC4FA4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6C2F-2CEA-49DD-8561-E7D7F96C0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763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9036-E8BF-42C0-A6BC-A5595BAC4FA4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56C2F-2CEA-49DD-8561-E7D7F96C0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85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79036-E8BF-42C0-A6BC-A5595BAC4FA4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56C2F-2CEA-49DD-8561-E7D7F96C0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35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bbc.co.uk/bitesize/clips/zsghdmn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604922"/>
              </p:ext>
            </p:extLst>
          </p:nvPr>
        </p:nvGraphicFramePr>
        <p:xfrm>
          <a:off x="196809" y="-26262"/>
          <a:ext cx="11633198" cy="6909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371">
                  <a:extLst>
                    <a:ext uri="{9D8B030D-6E8A-4147-A177-3AD203B41FA5}">
                      <a16:colId xmlns:a16="http://schemas.microsoft.com/office/drawing/2014/main" val="3676987627"/>
                    </a:ext>
                  </a:extLst>
                </a:gridCol>
                <a:gridCol w="1590568">
                  <a:extLst>
                    <a:ext uri="{9D8B030D-6E8A-4147-A177-3AD203B41FA5}">
                      <a16:colId xmlns:a16="http://schemas.microsoft.com/office/drawing/2014/main" val="4045224249"/>
                    </a:ext>
                  </a:extLst>
                </a:gridCol>
                <a:gridCol w="2141719">
                  <a:extLst>
                    <a:ext uri="{9D8B030D-6E8A-4147-A177-3AD203B41FA5}">
                      <a16:colId xmlns:a16="http://schemas.microsoft.com/office/drawing/2014/main" val="3329520594"/>
                    </a:ext>
                  </a:extLst>
                </a:gridCol>
                <a:gridCol w="1661885">
                  <a:extLst>
                    <a:ext uri="{9D8B030D-6E8A-4147-A177-3AD203B41FA5}">
                      <a16:colId xmlns:a16="http://schemas.microsoft.com/office/drawing/2014/main" val="840957153"/>
                    </a:ext>
                  </a:extLst>
                </a:gridCol>
                <a:gridCol w="1661885">
                  <a:extLst>
                    <a:ext uri="{9D8B030D-6E8A-4147-A177-3AD203B41FA5}">
                      <a16:colId xmlns:a16="http://schemas.microsoft.com/office/drawing/2014/main" val="1462467516"/>
                    </a:ext>
                  </a:extLst>
                </a:gridCol>
                <a:gridCol w="1661885">
                  <a:extLst>
                    <a:ext uri="{9D8B030D-6E8A-4147-A177-3AD203B41FA5}">
                      <a16:colId xmlns:a16="http://schemas.microsoft.com/office/drawing/2014/main" val="2125506453"/>
                    </a:ext>
                  </a:extLst>
                </a:gridCol>
                <a:gridCol w="1661885">
                  <a:extLst>
                    <a:ext uri="{9D8B030D-6E8A-4147-A177-3AD203B41FA5}">
                      <a16:colId xmlns:a16="http://schemas.microsoft.com/office/drawing/2014/main" val="3227715269"/>
                    </a:ext>
                  </a:extLst>
                </a:gridCol>
              </a:tblGrid>
              <a:tr h="283951">
                <a:tc>
                  <a:txBody>
                    <a:bodyPr/>
                    <a:lstStyle/>
                    <a:p>
                      <a:r>
                        <a:rPr lang="en-GB" sz="1600" baseline="0" dirty="0"/>
                        <a:t>Art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Year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Year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Year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Year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Year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583046"/>
                  </a:ext>
                </a:extLst>
              </a:tr>
              <a:tr h="333602">
                <a:tc>
                  <a:txBody>
                    <a:bodyPr/>
                    <a:lstStyle/>
                    <a:p>
                      <a:r>
                        <a:rPr lang="en-GB" dirty="0"/>
                        <a:t>Autumn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/>
                        <a:t>ANDY WARHOL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Rocks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BANKSY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821560"/>
                  </a:ext>
                </a:extLst>
              </a:tr>
              <a:tr h="4716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dirty="0"/>
                        <a:t>Pop art portraits, </a:t>
                      </a:r>
                      <a:r>
                        <a:rPr lang="en-GB" sz="800" b="0" baseline="0" dirty="0"/>
                        <a:t>poster paint colour block x4  on A4 paper. 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Create</a:t>
                      </a:r>
                      <a:r>
                        <a:rPr lang="en-US" sz="800" baseline="0" dirty="0"/>
                        <a:t> a 3D model of a volcano adding texture using different media.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Banksy Art-  Research and</a:t>
                      </a:r>
                      <a:r>
                        <a:rPr lang="en-US" sz="800" baseline="0" dirty="0" smtClean="0"/>
                        <a:t> create digital g</a:t>
                      </a:r>
                      <a:r>
                        <a:rPr lang="en-US" sz="800" dirty="0" smtClean="0"/>
                        <a:t>raffiti artwork in the style of</a:t>
                      </a:r>
                      <a:r>
                        <a:rPr lang="en-US" sz="800" baseline="0" dirty="0" smtClean="0"/>
                        <a:t> Banksy</a:t>
                      </a:r>
                      <a:r>
                        <a:rPr lang="en-US" sz="800" baseline="0" dirty="0" smtClean="0"/>
                        <a:t>.</a:t>
                      </a:r>
                      <a:endParaRPr lang="en-GB" sz="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504415"/>
                  </a:ext>
                </a:extLst>
              </a:tr>
              <a:tr h="3724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Autumn 2</a:t>
                      </a:r>
                      <a:endParaRPr lang="en-GB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VICTORIANS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Natural</a:t>
                      </a:r>
                      <a:r>
                        <a:rPr lang="en-US" sz="800" baseline="0" dirty="0"/>
                        <a:t> Disasters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 smtClean="0"/>
                        <a:t>Circulatory System</a:t>
                      </a:r>
                      <a:endParaRPr lang="en-GB" sz="900" b="1" dirty="0" smtClean="0"/>
                    </a:p>
                    <a:p>
                      <a:endParaRPr lang="en-GB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344747"/>
                  </a:ext>
                </a:extLst>
              </a:tr>
              <a:tr h="5442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William Morris art – printing using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different media e.g.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flowers/foods – design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your own wallpaper.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Create</a:t>
                      </a:r>
                      <a:r>
                        <a:rPr lang="en-US" sz="800" baseline="0" dirty="0"/>
                        <a:t> a weather painting with a background wash using a range of different paint brushes – In the style of Monet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dirty="0" smtClean="0"/>
                        <a:t>Clay Heart -</a:t>
                      </a:r>
                    </a:p>
                    <a:p>
                      <a:pPr algn="l"/>
                      <a:r>
                        <a:rPr lang="en-US" sz="800" b="0" dirty="0" smtClean="0"/>
                        <a:t>Sculpture </a:t>
                      </a:r>
                      <a:endParaRPr lang="en-GB" sz="800" b="0" dirty="0" smtClean="0"/>
                    </a:p>
                    <a:p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14331"/>
                  </a:ext>
                </a:extLst>
              </a:tr>
              <a:tr h="295782">
                <a:tc>
                  <a:txBody>
                    <a:bodyPr/>
                    <a:lstStyle/>
                    <a:p>
                      <a:r>
                        <a:rPr lang="en-US" dirty="0"/>
                        <a:t>Spring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PLANTS</a:t>
                      </a:r>
                      <a:endParaRPr lang="en-GB" sz="1100" b="1" dirty="0"/>
                    </a:p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KENYA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Anglo Saxons and Vikings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/>
                        <a:t>FORCES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 smtClean="0"/>
                        <a:t>WW2</a:t>
                      </a:r>
                      <a:r>
                        <a:rPr lang="en-US" sz="800" b="0" baseline="0" dirty="0" smtClean="0"/>
                        <a:t> MANCHESTER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798162"/>
                  </a:ext>
                </a:extLst>
              </a:tr>
              <a:tr h="5945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Georgia</a:t>
                      </a:r>
                      <a:r>
                        <a:rPr lang="en-US" sz="800" baseline="0" dirty="0"/>
                        <a:t> O’Keeffe – Artist</a:t>
                      </a:r>
                    </a:p>
                    <a:p>
                      <a:pPr algn="l"/>
                      <a:r>
                        <a:rPr lang="en-US" sz="800" baseline="0" dirty="0"/>
                        <a:t>Water </a:t>
                      </a:r>
                      <a:r>
                        <a:rPr lang="en-US" sz="800" baseline="0" dirty="0" err="1"/>
                        <a:t>Colour</a:t>
                      </a:r>
                      <a:r>
                        <a:rPr lang="en-US" sz="800" baseline="0" dirty="0"/>
                        <a:t> 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African weaving art – use </a:t>
                      </a:r>
                      <a:r>
                        <a:rPr lang="en-US" sz="800" dirty="0" err="1"/>
                        <a:t>coloured</a:t>
                      </a:r>
                      <a:r>
                        <a:rPr lang="en-US" sz="800" dirty="0"/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paper weaving to make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a whole</a:t>
                      </a:r>
                      <a:r>
                        <a:rPr lang="en-US" sz="800" baseline="0" dirty="0"/>
                        <a:t> </a:t>
                      </a:r>
                      <a:r>
                        <a:rPr lang="en-US" sz="800" dirty="0"/>
                        <a:t>class patchwork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pattern/wall tapestry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Viking art mood paintings in sketch</a:t>
                      </a:r>
                      <a:r>
                        <a:rPr lang="en-US" sz="800" baseline="0" dirty="0"/>
                        <a:t> books using charcoal.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Using line, tone, shade to represent figures and movement using a range of pencils. </a:t>
                      </a:r>
                      <a:endParaRPr lang="en-GB" sz="9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dirty="0" smtClean="0"/>
                        <a:t>LS Lowry – </a:t>
                      </a:r>
                    </a:p>
                    <a:p>
                      <a:pPr algn="l"/>
                      <a:r>
                        <a:rPr lang="en-US" sz="800" b="0" dirty="0" smtClean="0"/>
                        <a:t>Oil War Paintings</a:t>
                      </a:r>
                      <a:endParaRPr lang="en-GB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025784"/>
                  </a:ext>
                </a:extLst>
              </a:tr>
              <a:tr h="226234">
                <a:tc>
                  <a:txBody>
                    <a:bodyPr/>
                    <a:lstStyle/>
                    <a:p>
                      <a:r>
                        <a:rPr lang="en-US" dirty="0"/>
                        <a:t>Spring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Romero </a:t>
                      </a:r>
                      <a:r>
                        <a:rPr lang="en-US" sz="800" b="1" dirty="0" err="1" smtClean="0"/>
                        <a:t>Britto</a:t>
                      </a:r>
                      <a:r>
                        <a:rPr lang="en-US" sz="800" b="1" dirty="0" smtClean="0"/>
                        <a:t>/Collage</a:t>
                      </a:r>
                      <a:endParaRPr lang="en-GB" sz="800" b="1" dirty="0" smtClean="0"/>
                    </a:p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baseline="0" dirty="0"/>
                        <a:t>EARTH AND SPACE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751967"/>
                  </a:ext>
                </a:extLst>
              </a:tr>
              <a:tr h="6859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Make</a:t>
                      </a:r>
                      <a:r>
                        <a:rPr lang="en-US" sz="800" baseline="0" dirty="0" smtClean="0"/>
                        <a:t> c</a:t>
                      </a:r>
                      <a:r>
                        <a:rPr lang="en-US" sz="800" dirty="0" smtClean="0"/>
                        <a:t>ollage art using newspapers/magazines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in the style of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err="1" smtClean="0"/>
                        <a:t>Brazillian</a:t>
                      </a:r>
                      <a:r>
                        <a:rPr lang="en-US" sz="800" baseline="0" dirty="0" smtClean="0"/>
                        <a:t> Artist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Romero</a:t>
                      </a:r>
                      <a:r>
                        <a:rPr lang="en-US" sz="800" baseline="0" dirty="0" smtClean="0"/>
                        <a:t> </a:t>
                      </a:r>
                      <a:r>
                        <a:rPr lang="en-US" sz="800" baseline="0" dirty="0" err="1" smtClean="0"/>
                        <a:t>Britto</a:t>
                      </a:r>
                      <a:endParaRPr lang="en-GB" sz="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Astro</a:t>
                      </a:r>
                      <a:r>
                        <a:rPr lang="en-US" sz="800" baseline="0" dirty="0"/>
                        <a:t> Art- Water </a:t>
                      </a:r>
                      <a:r>
                        <a:rPr lang="en-US" sz="800" baseline="0" dirty="0" err="1"/>
                        <a:t>colour</a:t>
                      </a:r>
                      <a:r>
                        <a:rPr lang="en-US" sz="800" baseline="0" dirty="0"/>
                        <a:t>/ acrylic space art in the style of David Hardy.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608259"/>
                  </a:ext>
                </a:extLst>
              </a:tr>
              <a:tr h="345614">
                <a:tc>
                  <a:txBody>
                    <a:bodyPr/>
                    <a:lstStyle/>
                    <a:p>
                      <a:r>
                        <a:rPr lang="en-US" dirty="0"/>
                        <a:t>Summer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Florence Nightingale</a:t>
                      </a:r>
                      <a:endParaRPr lang="en-GB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ROMANS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Egyptians</a:t>
                      </a:r>
                      <a:endParaRPr lang="en-GB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/>
                        <a:t>MAYAN</a:t>
                      </a:r>
                      <a:r>
                        <a:rPr lang="en-US" sz="800" b="1" baseline="0" dirty="0" smtClean="0"/>
                        <a:t> MASKS</a:t>
                      </a:r>
                      <a:endParaRPr lang="en-GB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502705"/>
                  </a:ext>
                </a:extLst>
              </a:tr>
              <a:tr h="6980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r>
                        <a:rPr lang="en-US" sz="9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Colour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Wheels</a:t>
                      </a:r>
                      <a:endParaRPr lang="en-GB" sz="9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Experiment with/mix paint to make secondary </a:t>
                      </a:r>
                      <a:r>
                        <a:rPr lang="en-US" sz="9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colours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create a picture of Florence Nightingale in the style of Picasso</a:t>
                      </a:r>
                      <a:endParaRPr lang="en-GB" sz="9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Sketch a Roman mosaic pattern. Combine hand drawn work with IT media </a:t>
                      </a:r>
                      <a:r>
                        <a:rPr lang="en-US" sz="100" baseline="0" dirty="0" smtClean="0"/>
                        <a:t>.</a:t>
                      </a:r>
                      <a:endParaRPr lang="en-GB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Clay modelling</a:t>
                      </a:r>
                      <a:r>
                        <a:rPr lang="en-US" sz="800" baseline="0" dirty="0"/>
                        <a:t>- create a traditional Egyptian vase using clay.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 err="1" smtClean="0"/>
                        <a:t>Papier</a:t>
                      </a:r>
                      <a:r>
                        <a:rPr lang="en-US" sz="800" b="0" dirty="0" smtClean="0"/>
                        <a:t> Mache</a:t>
                      </a:r>
                      <a:endParaRPr lang="en-GB" sz="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63439"/>
                  </a:ext>
                </a:extLst>
              </a:tr>
              <a:tr h="309880">
                <a:tc>
                  <a:txBody>
                    <a:bodyPr/>
                    <a:lstStyle/>
                    <a:p>
                      <a:r>
                        <a:rPr lang="en-US" dirty="0"/>
                        <a:t>Summer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/>
                        <a:t>Rivers</a:t>
                      </a:r>
                      <a:r>
                        <a:rPr lang="en-US" sz="800" b="1" baseline="0" dirty="0"/>
                        <a:t> and Mountains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/>
                        <a:t>Animals including Humans</a:t>
                      </a:r>
                      <a:endParaRPr lang="en-GB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Salvador Dali</a:t>
                      </a:r>
                      <a:endParaRPr lang="en-GB" sz="9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118664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Observational</a:t>
                      </a:r>
                      <a:r>
                        <a:rPr lang="en-US" sz="800" baseline="0" dirty="0"/>
                        <a:t> drawings of reflections in rivers using oil pastels. Focus on the Peak District (Peter Hill).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Use line,</a:t>
                      </a:r>
                      <a:r>
                        <a:rPr lang="en-US" sz="800" baseline="0" dirty="0"/>
                        <a:t> tone and shape to represent figures in movement. Use a range of sketching pencils.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 smtClean="0"/>
                        <a:t>Surrealism  collage</a:t>
                      </a:r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454745"/>
                  </a:ext>
                </a:extLst>
              </a:tr>
              <a:tr h="4309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Artist to Study</a:t>
                      </a:r>
                      <a:endParaRPr lang="en-GB" sz="120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During</a:t>
                      </a:r>
                      <a:r>
                        <a:rPr lang="en-US" sz="1200" baseline="0" dirty="0"/>
                        <a:t> the Year.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Georgia O’Keeffe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Pablo Picasso</a:t>
                      </a:r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Claude Monet</a:t>
                      </a:r>
                      <a:endParaRPr lang="en-GB" sz="800" dirty="0"/>
                    </a:p>
                    <a:p>
                      <a:pPr algn="l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Peter</a:t>
                      </a:r>
                      <a:r>
                        <a:rPr lang="en-US" sz="800" baseline="0" dirty="0"/>
                        <a:t> Hill </a:t>
                      </a:r>
                      <a:endParaRPr lang="en-GB" sz="800" dirty="0"/>
                    </a:p>
                    <a:p>
                      <a:pPr algn="l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Banksy</a:t>
                      </a:r>
                      <a:endParaRPr lang="en-GB" sz="800" dirty="0"/>
                    </a:p>
                    <a:p>
                      <a:pPr algn="l"/>
                      <a:endParaRPr lang="en-GB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Salvador Dali</a:t>
                      </a:r>
                      <a:endParaRPr lang="en-GB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73219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97205" y="2586028"/>
            <a:ext cx="395319" cy="4285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171" y="6433386"/>
            <a:ext cx="698805" cy="4495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356" y="6376483"/>
            <a:ext cx="436418" cy="458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410" y="6395998"/>
            <a:ext cx="455054" cy="4620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3374" y="6376483"/>
            <a:ext cx="759805" cy="4834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1149" y="6357938"/>
            <a:ext cx="784737" cy="5320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5640" y="4809878"/>
            <a:ext cx="735467" cy="5567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1412" y="1351667"/>
            <a:ext cx="643863" cy="737332"/>
          </a:xfrm>
          <a:prstGeom prst="rect">
            <a:avLst/>
          </a:prstGeom>
        </p:spPr>
      </p:pic>
      <p:pic>
        <p:nvPicPr>
          <p:cNvPr id="16" name="Picture 15" descr="Image result for romero britto art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569" y="3789071"/>
            <a:ext cx="583991" cy="45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Image result for paper weaving kenyan art ks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450" y="2724866"/>
            <a:ext cx="726974" cy="46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Image result for william morris art year 2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986" y="1608393"/>
            <a:ext cx="600956" cy="480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Related image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844" y="6433386"/>
            <a:ext cx="678901" cy="463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416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117165"/>
              </p:ext>
            </p:extLst>
          </p:nvPr>
        </p:nvGraphicFramePr>
        <p:xfrm>
          <a:off x="257580" y="206066"/>
          <a:ext cx="11797045" cy="6701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42">
                  <a:extLst>
                    <a:ext uri="{9D8B030D-6E8A-4147-A177-3AD203B41FA5}">
                      <a16:colId xmlns:a16="http://schemas.microsoft.com/office/drawing/2014/main" val="3676987627"/>
                    </a:ext>
                  </a:extLst>
                </a:gridCol>
                <a:gridCol w="1570343">
                  <a:extLst>
                    <a:ext uri="{9D8B030D-6E8A-4147-A177-3AD203B41FA5}">
                      <a16:colId xmlns:a16="http://schemas.microsoft.com/office/drawing/2014/main" val="4045224249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3329520594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840957153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1462467516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2125506453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3227715269"/>
                    </a:ext>
                  </a:extLst>
                </a:gridCol>
              </a:tblGrid>
              <a:tr h="401317">
                <a:tc>
                  <a:txBody>
                    <a:bodyPr/>
                    <a:lstStyle/>
                    <a:p>
                      <a:r>
                        <a:rPr lang="en-GB" sz="1600" baseline="0" dirty="0"/>
                        <a:t>ART Y3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583046"/>
                  </a:ext>
                </a:extLst>
              </a:tr>
              <a:tr h="401317">
                <a:tc>
                  <a:txBody>
                    <a:bodyPr/>
                    <a:lstStyle/>
                    <a:p>
                      <a:r>
                        <a:rPr lang="en-GB" dirty="0"/>
                        <a:t>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Rocks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Natural Disasters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Romans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821560"/>
                  </a:ext>
                </a:extLst>
              </a:tr>
              <a:tr h="401317">
                <a:tc>
                  <a:txBody>
                    <a:bodyPr/>
                    <a:lstStyle/>
                    <a:p>
                      <a:r>
                        <a:rPr lang="en-GB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344747"/>
                  </a:ext>
                </a:extLst>
              </a:tr>
              <a:tr h="4310527">
                <a:tc>
                  <a:txBody>
                    <a:bodyPr/>
                    <a:lstStyle/>
                    <a:p>
                      <a:r>
                        <a:rPr lang="en-GB" dirty="0"/>
                        <a:t>KEY</a:t>
                      </a:r>
                      <a:r>
                        <a:rPr lang="en-GB" baseline="0" dirty="0"/>
                        <a:t> KNOWLEDGE AND SKILLS</a:t>
                      </a:r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50" kern="1200" dirty="0">
                          <a:latin typeface="+mn-lt"/>
                        </a:rPr>
                        <a:t>Knowledge of how </a:t>
                      </a:r>
                      <a:r>
                        <a:rPr lang="en-US" sz="1050" dirty="0">
                          <a:latin typeface="+mn-lt"/>
                        </a:rPr>
                        <a:t>to improve their mastery of sculpture with a range of materials [for example, charcoal, paint, clay.]</a:t>
                      </a:r>
                      <a:endParaRPr lang="en-GB" sz="1050" dirty="0">
                        <a:latin typeface="+mn-lt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en-GB" sz="1050" kern="1200" dirty="0">
                          <a:latin typeface="+mn-lt"/>
                        </a:rPr>
                        <a:t>Can they add onto their rock to create texture and shape?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5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add texture to a piece of work?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 can use a range of brushes to create different effects in painting</a:t>
                      </a:r>
                      <a:r>
                        <a:rPr kumimoji="0" lang="en-US" sz="1050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the rocks.</a:t>
                      </a:r>
                      <a:endParaRPr kumimoji="0" lang="en-GB" sz="105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kumimoji="0" lang="en-GB" sz="1050" kern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/>
                        <a:t>Knowledge of how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dirty="0"/>
                        <a:t>to improve their mastery of art and design techniques, including drawing</a:t>
                      </a:r>
                      <a:r>
                        <a:rPr lang="en-US" sz="1000" baseline="0" dirty="0"/>
                        <a:t> and</a:t>
                      </a:r>
                      <a:r>
                        <a:rPr lang="en-US" sz="1000" dirty="0"/>
                        <a:t> painting with a pencil and paint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 can create a background using a wash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 can use a range of brushes to create different effects in painting</a:t>
                      </a:r>
                      <a:r>
                        <a:rPr kumimoji="0" lang="en-US" sz="1000" kern="1200" baseline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the rocks.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5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explore work from other artists</a:t>
                      </a:r>
                      <a:r>
                        <a:rPr kumimoji="0" lang="en-GB" sz="1050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(Monet)</a:t>
                      </a:r>
                      <a:r>
                        <a:rPr kumimoji="0" lang="en-GB" sz="105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5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</a:t>
                      </a:r>
                      <a:r>
                        <a:rPr kumimoji="0" lang="en-GB" sz="105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 different grades of pencil to shade and show different tones and textures?</a:t>
                      </a:r>
                      <a:endParaRPr kumimoji="0" lang="en-GB" sz="105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5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</a:t>
                      </a:r>
                      <a:r>
                        <a:rPr kumimoji="0" lang="en-GB" sz="105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they</a:t>
                      </a:r>
                      <a:r>
                        <a:rPr kumimoji="0" lang="en-GB" sz="1050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use digital images and combine with other media</a:t>
                      </a:r>
                      <a:r>
                        <a:rPr kumimoji="0" lang="en-GB" sz="105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kumimoji="0" lang="en-GB" sz="105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5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</a:t>
                      </a:r>
                      <a:r>
                        <a:rPr kumimoji="0" lang="en-GB" sz="105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use</a:t>
                      </a:r>
                      <a:r>
                        <a:rPr kumimoji="0" lang="en-GB" sz="1050" kern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IT to create art which includes their own work and that of others</a:t>
                      </a:r>
                      <a:r>
                        <a:rPr kumimoji="0" lang="en-GB" sz="105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 </a:t>
                      </a:r>
                      <a:endParaRPr kumimoji="0" lang="en-GB" sz="105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00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00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14331"/>
                  </a:ext>
                </a:extLst>
              </a:tr>
              <a:tr h="747990">
                <a:tc>
                  <a:txBody>
                    <a:bodyPr/>
                    <a:lstStyle/>
                    <a:p>
                      <a:r>
                        <a:rPr lang="en-GB" dirty="0"/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79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173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7F3B-EA8E-467B-870A-C534FE8CC2AB}"/>
              </a:ext>
            </a:extLst>
          </p:cNvPr>
          <p:cNvSpPr txBox="1">
            <a:spLocks noChangeArrowheads="1"/>
          </p:cNvSpPr>
          <p:nvPr/>
        </p:nvSpPr>
        <p:spPr>
          <a:xfrm>
            <a:off x="1662112" y="211880"/>
            <a:ext cx="8867775" cy="492125"/>
          </a:xfrm>
          <a:prstGeom prst="rect">
            <a:avLst/>
          </a:prstGeom>
        </p:spPr>
        <p:txBody>
          <a:bodyPr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800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3: Rocks (creating texture) Knowledge Mat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104F6781-D922-4D4B-AD01-E39DAC59AE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1832182"/>
              </p:ext>
            </p:extLst>
          </p:nvPr>
        </p:nvGraphicFramePr>
        <p:xfrm>
          <a:off x="2092619" y="704005"/>
          <a:ext cx="8437268" cy="547390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3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5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3508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651735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 Inspiration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386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Texture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Texture is the way something feels to the touch, or looks to the eye. Words like rough, silky, shiny and dull help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writers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describe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texture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of an object.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know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that if I use different media and combine them when building a model, I will achieve a new texture.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can alter a texture to look shinier by using reflective materials.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can make a texture appear rough by using </a:t>
                      </a:r>
                      <a:r>
                        <a:rPr lang="en-US" sz="900" b="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papier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b="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mache</a:t>
                      </a:r>
                      <a:endParaRPr lang="en-US" sz="90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90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Papier Mache rocks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078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Layering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 layer can consist merely of one material or can involve multiple overlays covering the whole surface.</a:t>
                      </a:r>
                      <a:endParaRPr lang="en-GB" sz="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394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Media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 material and tools used by an artist, composer or designer to create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w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ork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of art, for example, "pen and ink" where the pen is the tool and the ink is the material.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6280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Newspaper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Papier</a:t>
                      </a: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50" b="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mache</a:t>
                      </a:r>
                      <a:endParaRPr lang="en-US" sz="105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palette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Paintbrushes (thin and thick)</a:t>
                      </a:r>
                      <a:endParaRPr lang="en-US" sz="105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Charcoal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Oil pastels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900" kern="1200" dirty="0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kumimoji="0" lang="en-GB" sz="900" kern="1200" baseline="0" dirty="0">
                          <a:latin typeface="Century Gothic" panose="020B0502020202020204" pitchFamily="34" charset="0"/>
                        </a:rPr>
                        <a:t> know</a:t>
                      </a:r>
                      <a:r>
                        <a:rPr kumimoji="0" lang="en-GB" sz="900" kern="1200" dirty="0">
                          <a:latin typeface="Century Gothic" panose="020B0502020202020204" pitchFamily="34" charset="0"/>
                        </a:rPr>
                        <a:t> how </a:t>
                      </a:r>
                      <a:r>
                        <a:rPr lang="en-US" sz="900" dirty="0">
                          <a:latin typeface="Century Gothic" panose="020B0502020202020204" pitchFamily="34" charset="0"/>
                        </a:rPr>
                        <a:t>to improve my mastery of sculpture with a range of materials [for example, charcoal, paint, clay.]</a:t>
                      </a:r>
                      <a:endParaRPr lang="en-GB" sz="900" dirty="0"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en-GB" sz="900" kern="1200" dirty="0">
                          <a:latin typeface="Century Gothic" panose="020B0502020202020204" pitchFamily="34" charset="0"/>
                        </a:rPr>
                        <a:t>I can add onto my rock to create texture and shape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900" kern="12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can add texture to a piece of work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9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I can use a range of brushes to create different effects in painting</a:t>
                      </a:r>
                      <a:r>
                        <a:rPr kumimoji="0" lang="en-US" sz="900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the rocks.</a:t>
                      </a:r>
                      <a:endParaRPr kumimoji="0" lang="en-GB" sz="9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9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endParaRPr lang="en-GB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074" name="Picture 2" descr="Paper Mache rocks for our campfire. | Vbs, Paper mache, Decor">
            <a:extLst>
              <a:ext uri="{FF2B5EF4-FFF2-40B4-BE49-F238E27FC236}">
                <a16:creationId xmlns:a16="http://schemas.microsoft.com/office/drawing/2014/main" id="{42931706-C8F3-4B06-AA18-750CAE43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686" y="1886742"/>
            <a:ext cx="2075208" cy="15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aper Mache Rock Sculptures by ©Susan McCaslin - Susan McCaslin">
            <a:extLst>
              <a:ext uri="{FF2B5EF4-FFF2-40B4-BE49-F238E27FC236}">
                <a16:creationId xmlns:a16="http://schemas.microsoft.com/office/drawing/2014/main" id="{E20F72E0-23F4-4C18-AE91-6CB1F049E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173" y="4042203"/>
            <a:ext cx="2394277" cy="159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125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7F3B-EA8E-467B-870A-C534FE8CC2AB}"/>
              </a:ext>
            </a:extLst>
          </p:cNvPr>
          <p:cNvSpPr txBox="1">
            <a:spLocks noChangeArrowheads="1"/>
          </p:cNvSpPr>
          <p:nvPr/>
        </p:nvSpPr>
        <p:spPr>
          <a:xfrm>
            <a:off x="1662112" y="211880"/>
            <a:ext cx="8867775" cy="492125"/>
          </a:xfrm>
          <a:prstGeom prst="rect">
            <a:avLst/>
          </a:prstGeom>
        </p:spPr>
        <p:txBody>
          <a:bodyPr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800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3: Natural Disasters (watercolour background wash) Knowledge Mat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104F6781-D922-4D4B-AD01-E39DAC59AE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8516489"/>
              </p:ext>
            </p:extLst>
          </p:nvPr>
        </p:nvGraphicFramePr>
        <p:xfrm>
          <a:off x="2092619" y="704005"/>
          <a:ext cx="8437269" cy="551097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3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5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3508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651735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Artist Inspiration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386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Blending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process of gently intermingling two or more colors to create a gradual transition or to soften lines.</a:t>
                      </a:r>
                      <a:endParaRPr lang="en-GB" sz="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5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When using watercolours, dip the brush in water and then twirl it on the colour of choice. Dip again for a lighter and waterier colour. Always rinse the brush well in a water pot between different colour applications.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90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90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90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Claude Monet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394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Watercolour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Paint which is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thinned with water rather than oil, giving a transparent </a:t>
                      </a:r>
                      <a:r>
                        <a:rPr lang="en-US" sz="900" b="0" i="0" kern="1200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colour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34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Landscape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landscape is the visible features of an area of land, its landforms, and how they integrate with natural or man-made features.</a:t>
                      </a:r>
                      <a:endParaRPr lang="en-GB" sz="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dirty="0">
                          <a:latin typeface="Century Gothic" panose="020B0502020202020204" pitchFamily="34" charset="0"/>
                        </a:rPr>
                        <a:t>I know how to improve my mastery of art and design techniques, including drawing</a:t>
                      </a:r>
                      <a:r>
                        <a:rPr lang="en-US" sz="900" baseline="0" dirty="0">
                          <a:latin typeface="Century Gothic" panose="020B0502020202020204" pitchFamily="34" charset="0"/>
                        </a:rPr>
                        <a:t> and</a:t>
                      </a:r>
                      <a:r>
                        <a:rPr lang="en-US" sz="900" dirty="0">
                          <a:latin typeface="Century Gothic" panose="020B0502020202020204" pitchFamily="34" charset="0"/>
                        </a:rPr>
                        <a:t> painting with a pencil and paint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9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I can create a background using a </a:t>
                      </a:r>
                      <a:r>
                        <a:rPr kumimoji="0" lang="en-US" sz="900" kern="1200" dirty="0" err="1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watercolour</a:t>
                      </a:r>
                      <a:r>
                        <a:rPr kumimoji="0" lang="en-US" sz="9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 wash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9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I can use a range of brushes to create different effects in painting</a:t>
                      </a:r>
                      <a:r>
                        <a:rPr kumimoji="0" lang="en-US" sz="900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natural objects e.g. rocks, mountains, sea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kern="12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can explore work and draw inspiration from other artists such as Claude Monet.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9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endParaRPr lang="en-GB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83140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palette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Water pots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Paintbrushes (thin and thick)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Watercolour</a:t>
                      </a: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brush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Paper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Pencils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Rubbers 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891300"/>
                  </a:ext>
                </a:extLst>
              </a:tr>
            </a:tbl>
          </a:graphicData>
        </a:graphic>
      </p:graphicFrame>
      <p:pic>
        <p:nvPicPr>
          <p:cNvPr id="1026" name="Picture 2" descr="Claude Monet: The Garden Paintings - Announcements - e-flux">
            <a:extLst>
              <a:ext uri="{FF2B5EF4-FFF2-40B4-BE49-F238E27FC236}">
                <a16:creationId xmlns:a16="http://schemas.microsoft.com/office/drawing/2014/main" id="{7D42BF18-C57F-427A-A9C0-A0CB7ABDD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33" y="1808922"/>
            <a:ext cx="1828248" cy="136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aude Monet - Wikipedia">
            <a:extLst>
              <a:ext uri="{FF2B5EF4-FFF2-40B4-BE49-F238E27FC236}">
                <a16:creationId xmlns:a16="http://schemas.microsoft.com/office/drawing/2014/main" id="{A511815A-EFAA-4435-A55F-BAC285BC3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133" y="3275358"/>
            <a:ext cx="1756581" cy="136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533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1B35-4502-48CF-BD58-6351A6864988}"/>
              </a:ext>
            </a:extLst>
          </p:cNvPr>
          <p:cNvSpPr txBox="1">
            <a:spLocks noChangeArrowheads="1"/>
          </p:cNvSpPr>
          <p:nvPr/>
        </p:nvSpPr>
        <p:spPr>
          <a:xfrm>
            <a:off x="1662112" y="211880"/>
            <a:ext cx="8867775" cy="492125"/>
          </a:xfrm>
          <a:prstGeom prst="rect">
            <a:avLst/>
          </a:prstGeom>
        </p:spPr>
        <p:txBody>
          <a:bodyPr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800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3: Romans (texture with sewing) Knowledge Mat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15BA6569-6104-4EE7-A510-2F95F7A543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1015962"/>
              </p:ext>
            </p:extLst>
          </p:nvPr>
        </p:nvGraphicFramePr>
        <p:xfrm>
          <a:off x="2092619" y="704005"/>
          <a:ext cx="8437268" cy="553028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3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5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3508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516101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 Inspiration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291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 smtClean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Texture/Tone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9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Are the building blocks of composition in art. We build tone using value scale: white</a:t>
                      </a:r>
                      <a:r>
                        <a:rPr lang="en-GB" sz="9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being the lightest, black offering the darkest and grey for in between. This conveys the visual texture of a surface.  E.g. </a:t>
                      </a:r>
                    </a:p>
                    <a:p>
                      <a:r>
                        <a:rPr lang="en-GB" sz="9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Texture examples: smoothness, softness, rough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know how to </a:t>
                      </a:r>
                      <a:r>
                        <a:rPr lang="en-US" sz="1050" b="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use different grades of pencil to shade and to show different tones and texture. I can </a:t>
                      </a:r>
                      <a:r>
                        <a:rPr lang="en-US" sz="1050" b="0" baseline="0" dirty="0" err="1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recognise</a:t>
                      </a:r>
                      <a:r>
                        <a:rPr lang="en-US" sz="1050" b="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when art is from different historical periods and cultures. I can compare the work of different artists. I know how to identify the techniques used by different artists.</a:t>
                      </a:r>
                      <a:endParaRPr lang="en-US" sz="105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sng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Roman Vases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1" u="sng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615513"/>
                  </a:ext>
                </a:extLst>
              </a:tr>
              <a:tr h="822826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 smtClean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Media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 material and tools used by an artist, composer or designer to create</a:t>
                      </a:r>
                      <a:r>
                        <a:rPr lang="en-US" sz="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b="0" i="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w</a:t>
                      </a:r>
                      <a:r>
                        <a:rPr lang="en-US" sz="800" b="0" i="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ork</a:t>
                      </a:r>
                      <a:r>
                        <a:rPr lang="en-US" sz="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b="0" i="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of art, for example, "pen and ink" where the pen is the tool and the ink is the material.</a:t>
                      </a:r>
                      <a:endParaRPr lang="en-GB" sz="100" b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90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737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 smtClean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Sketch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traditionally a rough drawing or painting in which an artist notes down his preliminary ideas for a work that will eventually be realized with greater precision and detail.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73829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Sketchbook</a:t>
                      </a:r>
                      <a:endParaRPr lang="en-US" sz="105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Range of pencils (3B, 2H, 8B)</a:t>
                      </a:r>
                      <a:endParaRPr lang="en-US" sz="105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Computer/iPad/Laptop</a:t>
                      </a:r>
                      <a:endParaRPr lang="en-US" sz="105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Photographs of Roman vases</a:t>
                      </a:r>
                      <a:endParaRPr lang="en-US" sz="105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US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kern="12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</a:t>
                      </a:r>
                      <a:r>
                        <a:rPr kumimoji="0" lang="en-GB" sz="1200" kern="1200" dirty="0" smtClean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know</a:t>
                      </a:r>
                      <a:r>
                        <a:rPr kumimoji="0" lang="en-GB" sz="1200" kern="1200" baseline="0" dirty="0" smtClean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how to use sketches to create a final piece of art.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kern="1200" baseline="0" dirty="0" smtClean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know how to use digital images and combine with other media</a:t>
                      </a:r>
                      <a:endParaRPr kumimoji="0" lang="en-GB" sz="1200" kern="120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200" kern="12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can </a:t>
                      </a:r>
                      <a:r>
                        <a:rPr kumimoji="0" lang="en-GB" sz="1200" kern="1200" dirty="0" smtClean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use</a:t>
                      </a:r>
                      <a:r>
                        <a:rPr kumimoji="0" lang="en-GB" sz="1200" kern="1200" baseline="0" dirty="0" smtClean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IT to create art which includes my own work and that of others</a:t>
                      </a:r>
                      <a:endParaRPr kumimoji="0" lang="en-GB" sz="1200" kern="120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9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endParaRPr lang="en-GB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Picture 5" descr="Roman vase dating back 2,000 years 'virtually priceless' says Bonham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092" y="2003898"/>
            <a:ext cx="2075180" cy="129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This is a Roman vase, inspired by Grecian vases. They are usually painted  with a scen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035" y="3746048"/>
            <a:ext cx="1458595" cy="20910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182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518022"/>
              </p:ext>
            </p:extLst>
          </p:nvPr>
        </p:nvGraphicFramePr>
        <p:xfrm>
          <a:off x="232180" y="143556"/>
          <a:ext cx="11797045" cy="6417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42">
                  <a:extLst>
                    <a:ext uri="{9D8B030D-6E8A-4147-A177-3AD203B41FA5}">
                      <a16:colId xmlns:a16="http://schemas.microsoft.com/office/drawing/2014/main" val="3676987627"/>
                    </a:ext>
                  </a:extLst>
                </a:gridCol>
                <a:gridCol w="1570343">
                  <a:extLst>
                    <a:ext uri="{9D8B030D-6E8A-4147-A177-3AD203B41FA5}">
                      <a16:colId xmlns:a16="http://schemas.microsoft.com/office/drawing/2014/main" val="4045224249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3329520594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840957153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1462467516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2125506453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3227715269"/>
                    </a:ext>
                  </a:extLst>
                </a:gridCol>
              </a:tblGrid>
              <a:tr h="382522">
                <a:tc>
                  <a:txBody>
                    <a:bodyPr/>
                    <a:lstStyle/>
                    <a:p>
                      <a:r>
                        <a:rPr lang="en-GB" sz="1600" baseline="0" dirty="0"/>
                        <a:t>ART Y4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583046"/>
                  </a:ext>
                </a:extLst>
              </a:tr>
              <a:tr h="610102">
                <a:tc>
                  <a:txBody>
                    <a:bodyPr/>
                    <a:lstStyle/>
                    <a:p>
                      <a:r>
                        <a:rPr lang="en-GB" dirty="0"/>
                        <a:t>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Anglo Saxons and Vikings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Egyptians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Rivers and Mountains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821560"/>
                  </a:ext>
                </a:extLst>
              </a:tr>
              <a:tr h="382522">
                <a:tc>
                  <a:txBody>
                    <a:bodyPr/>
                    <a:lstStyle/>
                    <a:p>
                      <a:r>
                        <a:rPr lang="en-GB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344747"/>
                  </a:ext>
                </a:extLst>
              </a:tr>
              <a:tr h="4299769">
                <a:tc>
                  <a:txBody>
                    <a:bodyPr/>
                    <a:lstStyle/>
                    <a:p>
                      <a:r>
                        <a:rPr lang="en-GB" dirty="0"/>
                        <a:t>KEY</a:t>
                      </a:r>
                      <a:r>
                        <a:rPr lang="en-GB" baseline="0" dirty="0"/>
                        <a:t> KNOWLEDGE AND SKILLS</a:t>
                      </a:r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en-GB" sz="105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use their </a:t>
                      </a:r>
                      <a:r>
                        <a:rPr lang="en-US" sz="105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sketch books to express mood in Viking style paintings?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5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suggest improvements to their work by keeping notes in their sketch books?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5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use line, tone and shape to represent figures and forms in </a:t>
                      </a:r>
                      <a:r>
                        <a:rPr kumimoji="0" lang="en-US" sz="105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movement?</a:t>
                      </a:r>
                      <a:endParaRPr kumimoji="0" lang="en-US" sz="105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50" kern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</a:t>
                      </a:r>
                      <a:r>
                        <a:rPr kumimoji="0" lang="en-GB" sz="105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they successfully use shading to create mood and feeling?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05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05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05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Can they 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sculpt clay and other mouldable materials?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/>
                        <a:t>Knowledge</a:t>
                      </a:r>
                      <a:r>
                        <a:rPr lang="en-GB" sz="1000" baseline="0" dirty="0"/>
                        <a:t> of how </a:t>
                      </a:r>
                      <a:r>
                        <a:rPr lang="en-GB" sz="1000" dirty="0"/>
                        <a:t>to improve their mastery of sculpture</a:t>
                      </a:r>
                      <a:r>
                        <a:rPr lang="en-GB" sz="1000" baseline="0" dirty="0"/>
                        <a:t> </a:t>
                      </a:r>
                      <a:r>
                        <a:rPr lang="en-GB" sz="1000" dirty="0"/>
                        <a:t>techniques, including sculpture with clay.</a:t>
                      </a: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kumimoji="0" lang="en-GB" sz="1000" kern="1200" dirty="0">
                          <a:latin typeface="+mn-lt"/>
                        </a:rPr>
                        <a:t>Do they experiment with and combine materials and processes to design and make 3D form?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en-GB" sz="1000" kern="1200" dirty="0">
                          <a:latin typeface="+mn-lt"/>
                        </a:rPr>
                        <a:t>Can they begin to sculpt clay and other mouldable materials?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5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show reflections?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5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identify and draw simple landscapes, and use marks and lines to produce texture?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dirty="0"/>
                        <a:t>Knowledge of how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dirty="0"/>
                        <a:t>to improve their mastery of art and design techniques, including drawing</a:t>
                      </a:r>
                      <a:r>
                        <a:rPr lang="en-US" sz="1050" baseline="0" dirty="0"/>
                        <a:t> with oil pastels</a:t>
                      </a: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kumimoji="0" lang="en-GB" sz="1050" kern="1200" dirty="0">
                          <a:latin typeface="+mn-lt"/>
                        </a:rPr>
                        <a:t>Can they experiment with different styles that artists have used?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050" kern="1200" dirty="0">
                          <a:effectLst/>
                          <a:latin typeface="+mn-lt"/>
                        </a:rPr>
                        <a:t>Do</a:t>
                      </a:r>
                      <a:r>
                        <a:rPr lang="en-US" sz="1050" kern="1200" baseline="0" dirty="0">
                          <a:effectLst/>
                          <a:latin typeface="+mn-lt"/>
                        </a:rPr>
                        <a:t> they</a:t>
                      </a:r>
                      <a:r>
                        <a:rPr lang="en-US" sz="1050" kern="1200" dirty="0">
                          <a:effectLst/>
                          <a:latin typeface="+mn-lt"/>
                        </a:rPr>
                        <a:t> learn about the</a:t>
                      </a:r>
                      <a:r>
                        <a:rPr lang="en-GB" sz="105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50" kern="1200" dirty="0">
                          <a:effectLst/>
                          <a:latin typeface="+mn-lt"/>
                        </a:rPr>
                        <a:t>work of others</a:t>
                      </a:r>
                      <a:r>
                        <a:rPr lang="en-GB" sz="1050" kern="1200" baseline="0" dirty="0">
                          <a:effectLst/>
                          <a:latin typeface="+mn-lt"/>
                        </a:rPr>
                        <a:t> by</a:t>
                      </a:r>
                      <a:r>
                        <a:rPr lang="en-US" sz="1050" kern="1200" dirty="0">
                          <a:effectLst/>
                          <a:latin typeface="+mn-lt"/>
                        </a:rPr>
                        <a:t> looking at</a:t>
                      </a:r>
                      <a:r>
                        <a:rPr lang="en-GB" sz="105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50" kern="1200" baseline="0" dirty="0">
                          <a:effectLst/>
                          <a:latin typeface="+mn-lt"/>
                        </a:rPr>
                        <a:t>artists’ </a:t>
                      </a:r>
                      <a:r>
                        <a:rPr lang="en-US" sz="1050" kern="1200" dirty="0">
                          <a:effectLst/>
                          <a:latin typeface="+mn-lt"/>
                        </a:rPr>
                        <a:t>work in books,</a:t>
                      </a:r>
                      <a:r>
                        <a:rPr lang="en-GB" sz="105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50" kern="1200" dirty="0">
                          <a:effectLst/>
                          <a:latin typeface="+mn-lt"/>
                        </a:rPr>
                        <a:t>the internet, visits</a:t>
                      </a:r>
                      <a:r>
                        <a:rPr lang="en-GB" sz="105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50" kern="1200" dirty="0">
                          <a:effectLst/>
                          <a:latin typeface="+mn-lt"/>
                        </a:rPr>
                        <a:t>to galleries and</a:t>
                      </a:r>
                      <a:r>
                        <a:rPr lang="en-GB" sz="105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50" kern="1200" dirty="0">
                          <a:effectLst/>
                          <a:latin typeface="+mn-lt"/>
                        </a:rPr>
                        <a:t>other sources</a:t>
                      </a:r>
                      <a:r>
                        <a:rPr lang="en-GB" sz="105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50" kern="1200" dirty="0">
                          <a:effectLst/>
                          <a:latin typeface="+mn-lt"/>
                        </a:rPr>
                        <a:t>of information?</a:t>
                      </a:r>
                      <a:endParaRPr lang="en-GB" sz="1050" kern="1200" dirty="0"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050" dirty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05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05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000" kern="1200" dirty="0">
                        <a:latin typeface="Century Gothic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14331"/>
                  </a:ext>
                </a:extLst>
              </a:tr>
              <a:tr h="712958">
                <a:tc>
                  <a:txBody>
                    <a:bodyPr/>
                    <a:lstStyle/>
                    <a:p>
                      <a:r>
                        <a:rPr lang="en-GB" dirty="0"/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79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839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54A1111-DC19-4A3D-A249-F68B49E5EB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964869"/>
              </p:ext>
            </p:extLst>
          </p:nvPr>
        </p:nvGraphicFramePr>
        <p:xfrm>
          <a:off x="592283" y="441961"/>
          <a:ext cx="11253353" cy="620822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83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2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5824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577243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Artist Inspiration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622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Mood/ feeling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Colour</a:t>
                      </a:r>
                      <a:r>
                        <a:rPr lang="en-GB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represents the mood- vibrant colours may be Energetic, exciting, stimulating. Where as, dull colours maybe describes as boring, dull and lifeless. 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know which colours will be best used to achieve a certain mood, and whether or not to use lighter or darker shading to achieve said mood. I can create shapes using charcoal to portray figures or landscapes, and can create shadows to further the visual texture of the surface.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9023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Line</a:t>
                      </a:r>
                      <a:r>
                        <a:rPr lang="en-GB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 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Lines can be vertical, horizontal, diagonal, or curved.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5211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Tone</a:t>
                      </a:r>
                      <a:r>
                        <a:rPr lang="en-GB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 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 build tone using value scale: white being the lightest, black offering the darkest and grey for in between. This conveys the visual texture of a surface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sz="1800"/>
                    </a:p>
                  </a:txBody>
                  <a:tcPr marT="45733" marB="45733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0933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Shape</a:t>
                      </a:r>
                      <a:r>
                        <a:rPr lang="en-GB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 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Created through lines, textures, colours or an area enclosed by other shapes such as triangles, circles, and squares.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21190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Pencils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Rubbers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Sketch books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Charcoal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2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can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use sketch books to express mood in Viking style paintings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2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can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suggest improvements to my</a:t>
                      </a:r>
                      <a:r>
                        <a:rPr lang="en-GB" sz="12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work by keeping notes in my sketch books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2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can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use line, tone and shape to represent figures and forms in movement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2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can choose colours to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reflect</a:t>
                      </a:r>
                      <a:r>
                        <a:rPr lang="en-GB" sz="12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mood in my drawing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2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can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use shading to create mood and feeling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GB" sz="12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endParaRPr lang="en-GB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F5B3519-38BB-4752-90AD-7919E6416C0A}"/>
              </a:ext>
            </a:extLst>
          </p:cNvPr>
          <p:cNvSpPr txBox="1">
            <a:spLocks noChangeArrowheads="1"/>
          </p:cNvSpPr>
          <p:nvPr/>
        </p:nvSpPr>
        <p:spPr>
          <a:xfrm>
            <a:off x="592284" y="67117"/>
            <a:ext cx="11357262" cy="374844"/>
          </a:xfrm>
          <a:prstGeom prst="rect">
            <a:avLst/>
          </a:prstGeom>
        </p:spPr>
        <p:txBody>
          <a:bodyPr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800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4:  Anglo Saxons and Vikings (creating mood with charcoal) Knowledge Mat</a:t>
            </a:r>
          </a:p>
        </p:txBody>
      </p:sp>
      <p:pic>
        <p:nvPicPr>
          <p:cNvPr id="9218" name="Picture 2" descr="From the Bayeux Tapestry to The Crown: Britain's modern obsession ...">
            <a:extLst>
              <a:ext uri="{FF2B5EF4-FFF2-40B4-BE49-F238E27FC236}">
                <a16:creationId xmlns:a16="http://schemas.microsoft.com/office/drawing/2014/main" id="{DBAAD93D-ACAC-4E29-9C6C-B9E8BDBA4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779" y="1326460"/>
            <a:ext cx="3057938" cy="191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ou Speak Like a Viking! 10 Everyday Words in English with Old ...">
            <a:extLst>
              <a:ext uri="{FF2B5EF4-FFF2-40B4-BE49-F238E27FC236}">
                <a16:creationId xmlns:a16="http://schemas.microsoft.com/office/drawing/2014/main" id="{91407ED2-D951-4987-BF33-A05125CF2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927" y="3815796"/>
            <a:ext cx="2961789" cy="207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744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01572A-0E78-4356-BD02-55B9C2C64AEA}"/>
              </a:ext>
            </a:extLst>
          </p:cNvPr>
          <p:cNvSpPr txBox="1">
            <a:spLocks noChangeArrowheads="1"/>
          </p:cNvSpPr>
          <p:nvPr/>
        </p:nvSpPr>
        <p:spPr>
          <a:xfrm>
            <a:off x="800100" y="67117"/>
            <a:ext cx="11149445" cy="608292"/>
          </a:xfrm>
          <a:prstGeom prst="rect">
            <a:avLst/>
          </a:prstGeom>
        </p:spPr>
        <p:txBody>
          <a:bodyPr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800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4: Rivers and Mountains (oil pastels) Knowledge Mat 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7100FAB-0DAE-417C-9AEA-A9624C57A7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7055479"/>
              </p:ext>
            </p:extLst>
          </p:nvPr>
        </p:nvGraphicFramePr>
        <p:xfrm>
          <a:off x="592283" y="441962"/>
          <a:ext cx="11253353" cy="633401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83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2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25824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480011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Artist Inspiration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9354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Lines</a:t>
                      </a:r>
                      <a:r>
                        <a:rPr lang="en-GB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 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Straight or curved lines on a background with no gradations of colour or shade. </a:t>
                      </a:r>
                    </a:p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5 types of line art:</a:t>
                      </a:r>
                    </a:p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Curved</a:t>
                      </a:r>
                    </a:p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Diagonal</a:t>
                      </a:r>
                    </a:p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Horizontal</a:t>
                      </a:r>
                    </a:p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Vertical</a:t>
                      </a:r>
                    </a:p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Zig-Zag</a:t>
                      </a:r>
                    </a:p>
                    <a:p>
                      <a:pPr lvl="0"/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How to improve their mastery of art and design techniques, including drawing with oil pastels- model on IWB.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How</a:t>
                      </a:r>
                      <a:r>
                        <a:rPr lang="en-GB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use oil pastels correctly: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Heavy Pressure Blending-</a:t>
                      </a:r>
                      <a:r>
                        <a:rPr lang="en-GB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</a:t>
                      </a: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enerously add oil pastel in one direction onto your paper. ...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Light Pressure Blending-</a:t>
                      </a:r>
                      <a:r>
                        <a:rPr lang="en-GB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Lightly add oil pastels on paper with little pressure. ...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Color</a:t>
                      </a: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Mixing.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Stippling.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Scumbling</a:t>
                      </a: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Ensure children are aware that oil pastels never fully dry because their</a:t>
                      </a:r>
                      <a:r>
                        <a:rPr lang="en-GB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binder is a non-drying oil. However, it does fix and harden to reduce smudging. </a:t>
                      </a: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Peter Hill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0" u="none" dirty="0">
                          <a:solidFill>
                            <a:schemeClr val="tx1"/>
                          </a:solidFill>
                          <a:latin typeface="Century Gothic" pitchFamily="34"/>
                        </a:rPr>
                        <a:t>Artist Peter Hill was born in Kent in 1965.</a:t>
                      </a:r>
                      <a:r>
                        <a:rPr lang="en-GB" sz="1200" b="0" u="none" baseline="0" dirty="0">
                          <a:solidFill>
                            <a:schemeClr val="tx1"/>
                          </a:solidFill>
                          <a:latin typeface="Century Gothic" pitchFamily="34"/>
                        </a:rPr>
                        <a:t> He moved to Sheffield when he was </a:t>
                      </a:r>
                      <a:r>
                        <a:rPr lang="en-GB" sz="1200" b="0" u="none" dirty="0">
                          <a:solidFill>
                            <a:schemeClr val="tx1"/>
                          </a:solidFill>
                          <a:latin typeface="Century Gothic" pitchFamily="34"/>
                        </a:rPr>
                        <a:t>a child,</a:t>
                      </a:r>
                      <a:r>
                        <a:rPr lang="en-GB" sz="1200" b="0" u="none" baseline="0" dirty="0">
                          <a:solidFill>
                            <a:schemeClr val="tx1"/>
                          </a:solidFill>
                          <a:latin typeface="Century Gothic" pitchFamily="34"/>
                        </a:rPr>
                        <a:t> </a:t>
                      </a:r>
                      <a:r>
                        <a:rPr lang="en-GB" sz="1200" b="0" u="none" dirty="0">
                          <a:solidFill>
                            <a:schemeClr val="tx1"/>
                          </a:solidFill>
                          <a:latin typeface="Century Gothic" pitchFamily="34"/>
                        </a:rPr>
                        <a:t>on the edge of the Peak District. He draws heavily on the extraordinary landscapes that surround his National Park Galleries in Derbyshire and the Lake District.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084">
                <a:tc>
                  <a:txBody>
                    <a:bodyPr/>
                    <a:lstStyle/>
                    <a:p>
                      <a:pPr lvl="0"/>
                      <a:r>
                        <a:rPr lang="en-GB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Mark-making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Mark-making</a:t>
                      </a:r>
                      <a:r>
                        <a:rPr lang="en-GB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can be done in an expressive way to represents mood, feeling and emotion. 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460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Texture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Conveys the visual texture of a surface.  E.g. </a:t>
                      </a:r>
                    </a:p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Texture examples: smoothness, softness, rough, </a:t>
                      </a:r>
                    </a:p>
                    <a:p>
                      <a:pPr lvl="0"/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sz="1800"/>
                    </a:p>
                  </a:txBody>
                  <a:tcPr marT="45733" marB="45733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2462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Landscape</a:t>
                      </a:r>
                      <a:r>
                        <a:rPr lang="en-GB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 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visible area made up of natural and man-made features. EG the Peak District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3463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Pencils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Sketch books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Oil pastels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2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can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show reflections using oil pastels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2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can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identify and draw simple landscapes, and use marks and lines to produce texture?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</a:t>
                      </a:r>
                      <a:r>
                        <a:rPr lang="en-GB" sz="12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can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experiment with different styles that artists have used?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2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can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learn about the work of others by looking at artists’ work in books, the internet, visits to galleries and other sources of information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endParaRPr lang="en-GB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F61F0F4-CA2D-40B7-A9B0-11E6D49F6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657" y="1344078"/>
            <a:ext cx="2386437" cy="1587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725EFC-CDFA-4FB6-B1BB-5212A44CC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252" y="3085433"/>
            <a:ext cx="2211245" cy="168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32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9F173B0-48EA-4B22-B3E9-215F7C7233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1620930"/>
              </p:ext>
            </p:extLst>
          </p:nvPr>
        </p:nvGraphicFramePr>
        <p:xfrm>
          <a:off x="1433080" y="680125"/>
          <a:ext cx="9788236" cy="580325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484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5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9479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474367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Artist’s Interpretation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360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Sculpt</a:t>
                      </a:r>
                      <a:r>
                        <a:rPr lang="en-GB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 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Create or represent (something) by carving, casting, or other shaping techniques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White</a:t>
                      </a:r>
                      <a:r>
                        <a:rPr lang="en-GB" sz="1200" baseline="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clay will display paint best (acrylic paint. Poster paint will work too).</a:t>
                      </a:r>
                      <a:endParaRPr lang="en-GB" sz="120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sz="18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Egyptian Pottery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3572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Clay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Clay is a soft, loose, earthy material</a:t>
                      </a:r>
                      <a:r>
                        <a:rPr lang="en-GB" sz="8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made up of tiny particles of rock. When wet it is very soft which then hardens as it dries. </a:t>
                      </a:r>
                      <a:endParaRPr lang="en-GB" sz="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/>
                      <a:endParaRPr lang="en-GB" sz="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/>
                      <a:r>
                        <a:rPr lang="en-GB" sz="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Clay is used to make bricks, potteries, and ceramics. It is also used to make sculptures and decorative patterns and designs. .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11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3D Form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Form is a three dimensional shape, such as a cube, sphere or cone.</a:t>
                      </a:r>
                    </a:p>
                    <a:p>
                      <a:pPr lvl="0"/>
                      <a:r>
                        <a:rPr lang="en-GB" sz="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Sculpture and 3D design are about creating forms.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sz="1800"/>
                    </a:p>
                  </a:txBody>
                  <a:tcPr marT="45733" marB="45733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590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Pattern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 design that is created by repeating lines, shapes, tones or colours. The design used to create a pattern is often referred to as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amotif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 Motifs can be simple shapes or complex arrangements.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0566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Sculpting tools</a:t>
                      </a:r>
                      <a:r>
                        <a:rPr lang="en-GB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: 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knife,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stick</a:t>
                      </a:r>
                      <a:r>
                        <a:rPr lang="en-GB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and a wire modeller (as illustrated)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newspapers or oilcloth to protect the work table.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Clay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Acrylic and/or</a:t>
                      </a:r>
                      <a:r>
                        <a:rPr lang="en-GB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poster paint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9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900" baseline="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can </a:t>
                      </a: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sculpt clay and other mouldable materials to create a</a:t>
                      </a:r>
                      <a:r>
                        <a:rPr lang="en-GB" sz="900" baseline="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vase.</a:t>
                      </a:r>
                      <a:endParaRPr lang="en-GB" sz="90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know how to improve my mastery of sculpture techniques, including sculpture with clay.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900" baseline="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can </a:t>
                      </a: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experiment with and combine materials and processes to design and make 3D form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900" baseline="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can </a:t>
                      </a: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begin to sculpt clay and other mouldable materials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90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endParaRPr lang="en-GB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30C41C8-CA72-4712-8FC1-7FE170D2B151}"/>
              </a:ext>
            </a:extLst>
          </p:cNvPr>
          <p:cNvSpPr txBox="1">
            <a:spLocks noChangeArrowheads="1"/>
          </p:cNvSpPr>
          <p:nvPr/>
        </p:nvSpPr>
        <p:spPr>
          <a:xfrm>
            <a:off x="1662112" y="211880"/>
            <a:ext cx="8867775" cy="492125"/>
          </a:xfrm>
          <a:prstGeom prst="rect">
            <a:avLst/>
          </a:prstGeom>
        </p:spPr>
        <p:txBody>
          <a:bodyPr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800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4: Ancient Egyptians (sculpture) Knowledge Mat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1AD69-B97D-4AD6-89F6-4355986A1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426" y="2060864"/>
            <a:ext cx="1239549" cy="1860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0BB178-A4B2-4774-8FCB-AF4F30A7C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334" y="2061420"/>
            <a:ext cx="1345623" cy="186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76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471379"/>
              </p:ext>
            </p:extLst>
          </p:nvPr>
        </p:nvGraphicFramePr>
        <p:xfrm>
          <a:off x="257580" y="206066"/>
          <a:ext cx="11797045" cy="7097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42">
                  <a:extLst>
                    <a:ext uri="{9D8B030D-6E8A-4147-A177-3AD203B41FA5}">
                      <a16:colId xmlns:a16="http://schemas.microsoft.com/office/drawing/2014/main" val="3676987627"/>
                    </a:ext>
                  </a:extLst>
                </a:gridCol>
                <a:gridCol w="1570343">
                  <a:extLst>
                    <a:ext uri="{9D8B030D-6E8A-4147-A177-3AD203B41FA5}">
                      <a16:colId xmlns:a16="http://schemas.microsoft.com/office/drawing/2014/main" val="4045224249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3329520594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840957153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1462467516"/>
                    </a:ext>
                  </a:extLst>
                </a:gridCol>
                <a:gridCol w="1585374">
                  <a:extLst>
                    <a:ext uri="{9D8B030D-6E8A-4147-A177-3AD203B41FA5}">
                      <a16:colId xmlns:a16="http://schemas.microsoft.com/office/drawing/2014/main" val="2125506453"/>
                    </a:ext>
                  </a:extLst>
                </a:gridCol>
                <a:gridCol w="1785210">
                  <a:extLst>
                    <a:ext uri="{9D8B030D-6E8A-4147-A177-3AD203B41FA5}">
                      <a16:colId xmlns:a16="http://schemas.microsoft.com/office/drawing/2014/main" val="3227715269"/>
                    </a:ext>
                  </a:extLst>
                </a:gridCol>
              </a:tblGrid>
              <a:tr h="401317">
                <a:tc>
                  <a:txBody>
                    <a:bodyPr/>
                    <a:lstStyle/>
                    <a:p>
                      <a:r>
                        <a:rPr lang="en-GB" sz="1600" baseline="0" dirty="0"/>
                        <a:t>ART Y5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583046"/>
                  </a:ext>
                </a:extLst>
              </a:tr>
              <a:tr h="401317">
                <a:tc>
                  <a:txBody>
                    <a:bodyPr/>
                    <a:lstStyle/>
                    <a:p>
                      <a:r>
                        <a:rPr lang="en-GB" dirty="0"/>
                        <a:t>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BANKSY</a:t>
                      </a:r>
                      <a:r>
                        <a:rPr lang="en-GB" sz="1400" baseline="0" dirty="0"/>
                        <a:t>/DIGITAL ART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ANIMALS INCLUDING HUMANS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EARTH AND 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821560"/>
                  </a:ext>
                </a:extLst>
              </a:tr>
              <a:tr h="401317">
                <a:tc>
                  <a:txBody>
                    <a:bodyPr/>
                    <a:lstStyle/>
                    <a:p>
                      <a:r>
                        <a:rPr lang="en-GB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344747"/>
                  </a:ext>
                </a:extLst>
              </a:tr>
              <a:tr h="4310527">
                <a:tc>
                  <a:txBody>
                    <a:bodyPr/>
                    <a:lstStyle/>
                    <a:p>
                      <a:r>
                        <a:rPr lang="en-GB" dirty="0"/>
                        <a:t>KEY</a:t>
                      </a:r>
                      <a:r>
                        <a:rPr lang="en-GB" baseline="0" dirty="0"/>
                        <a:t> KNOWLEDGE AND SKILLS</a:t>
                      </a:r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kumimoji="0" lang="en-GB" sz="1000" kern="1200" dirty="0">
                          <a:latin typeface="+mn-lt"/>
                        </a:rPr>
                        <a:t>Can they create a piece of art work which includes the integration of digital images they have taken?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kumimoji="0" lang="en-GB" sz="1000" kern="1200" dirty="0">
                          <a:latin typeface="+mn-lt"/>
                        </a:rPr>
                        <a:t>Can they combine graphics and text based on their research?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kumimoji="0" lang="en-GB" sz="1000" kern="1200" dirty="0">
                          <a:latin typeface="+mn-lt"/>
                        </a:rPr>
                        <a:t>Can they </a:t>
                      </a:r>
                      <a:r>
                        <a:rPr lang="en-US" sz="1000" kern="1200" dirty="0">
                          <a:effectLst/>
                          <a:latin typeface="+mn-lt"/>
                        </a:rPr>
                        <a:t>scan images and</a:t>
                      </a:r>
                      <a:r>
                        <a:rPr lang="en-GB" sz="10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+mn-lt"/>
                        </a:rPr>
                        <a:t>take digital photos,</a:t>
                      </a:r>
                      <a:r>
                        <a:rPr lang="en-GB" sz="10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+mn-lt"/>
                        </a:rPr>
                        <a:t>and use software</a:t>
                      </a:r>
                      <a:r>
                        <a:rPr lang="en-GB" sz="10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+mn-lt"/>
                        </a:rPr>
                        <a:t>to alter them, adapt</a:t>
                      </a:r>
                      <a:r>
                        <a:rPr lang="en-GB" sz="10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+mn-lt"/>
                        </a:rPr>
                        <a:t>them and create</a:t>
                      </a:r>
                      <a:r>
                        <a:rPr lang="en-GB" sz="10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+mn-lt"/>
                        </a:rPr>
                        <a:t>work with meaning.</a:t>
                      </a:r>
                      <a:endParaRPr lang="en-GB" sz="1000" kern="1200" dirty="0">
                        <a:effectLst/>
                        <a:latin typeface="+mn-lt"/>
                      </a:endParaRP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Use images which I have created, scanned and found, altering them where needed to create art.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can research the work of</a:t>
                      </a:r>
                      <a:r>
                        <a:rPr lang="en-GB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Banksy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use his work to replicate a style.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Knowledge</a:t>
                      </a:r>
                      <a:r>
                        <a:rPr lang="en-GB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en-GB" sz="1000" dirty="0"/>
                        <a:t>experimentation and to gain an increasing awareness of different kinds of art, craft and design</a:t>
                      </a:r>
                      <a:r>
                        <a:rPr lang="en-GB" sz="1000" baseline="0" dirty="0"/>
                        <a:t> e.g. digital art.</a:t>
                      </a:r>
                      <a:endParaRPr lang="en-GB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organise line, tone, shape and colour to represent figures and forms in movement?</a:t>
                      </a: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they keep notes in their sketch books as to how they might develop their work further?</a:t>
                      </a: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they use their sketch books to compare and discuss ideas with others?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explain why they have chosen specific</a:t>
                      </a:r>
                      <a:r>
                        <a:rPr kumimoji="0" lang="en-GB" sz="1000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sketching pencils</a:t>
                      </a: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draw with?</a:t>
                      </a:r>
                      <a:endParaRPr lang="en-GB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endParaRPr kumimoji="0" lang="en-GB" sz="100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endParaRPr kumimoji="0" lang="en-GB" sz="100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endParaRPr kumimoji="0" lang="en-GB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can</a:t>
                      </a:r>
                      <a:r>
                        <a:rPr lang="en-GB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dentify and draw objects and use marks and lines to produce texture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can research the work of David</a:t>
                      </a:r>
                      <a:r>
                        <a:rPr lang="en-GB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Hardy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use his work to replicate a style. </a:t>
                      </a:r>
                      <a:endParaRPr lang="en-GB" sz="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en-GB" sz="1000" kern="1200" dirty="0">
                          <a:latin typeface="+mn-lt"/>
                        </a:rPr>
                        <a:t>Can they explain why they have chosen water</a:t>
                      </a:r>
                      <a:r>
                        <a:rPr kumimoji="0" lang="en-GB" sz="1000" kern="1200" baseline="0" dirty="0">
                          <a:latin typeface="+mn-lt"/>
                        </a:rPr>
                        <a:t> colour/acrylic</a:t>
                      </a:r>
                      <a:r>
                        <a:rPr kumimoji="0" lang="en-GB" sz="1000" kern="1200" dirty="0">
                          <a:latin typeface="+mn-lt"/>
                        </a:rPr>
                        <a:t> to paint with?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create all the </a:t>
                      </a:r>
                      <a:r>
                        <a:rPr kumimoji="0" lang="en-GB" sz="1000" kern="1200" dirty="0">
                          <a:latin typeface="+mn-lt"/>
                          <a:cs typeface="Calibri" panose="020F0502020204030204" pitchFamily="34" charset="0"/>
                        </a:rPr>
                        <a:t>colours they need? </a:t>
                      </a: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kumimoji="0" lang="en-GB" sz="1000" kern="1200" dirty="0">
                          <a:latin typeface="+mn-lt"/>
                        </a:rPr>
                        <a:t>Can they experiment with different styles that Hardy</a:t>
                      </a:r>
                      <a:r>
                        <a:rPr kumimoji="0" lang="en-GB" sz="1000" kern="1200" baseline="0" dirty="0">
                          <a:latin typeface="+mn-lt"/>
                        </a:rPr>
                        <a:t> has</a:t>
                      </a:r>
                      <a:r>
                        <a:rPr kumimoji="0" lang="en-GB" sz="1000" kern="1200" dirty="0">
                          <a:latin typeface="+mn-lt"/>
                        </a:rPr>
                        <a:t> used? 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lang="en-US" sz="1000" kern="1200" dirty="0">
                          <a:effectLst/>
                          <a:latin typeface="+mn-lt"/>
                        </a:rPr>
                        <a:t>Do</a:t>
                      </a:r>
                      <a:r>
                        <a:rPr lang="en-US" sz="1000" kern="1200" baseline="0" dirty="0">
                          <a:effectLst/>
                          <a:latin typeface="+mn-lt"/>
                        </a:rPr>
                        <a:t> they</a:t>
                      </a:r>
                      <a:r>
                        <a:rPr lang="en-US" sz="1000" kern="1200" dirty="0">
                          <a:effectLst/>
                          <a:latin typeface="+mn-lt"/>
                        </a:rPr>
                        <a:t> learn about the</a:t>
                      </a:r>
                      <a:r>
                        <a:rPr lang="en-GB" sz="10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+mn-lt"/>
                        </a:rPr>
                        <a:t>work of others</a:t>
                      </a:r>
                      <a:r>
                        <a:rPr lang="en-GB" sz="1000" kern="1200" baseline="0" dirty="0">
                          <a:effectLst/>
                          <a:latin typeface="+mn-lt"/>
                        </a:rPr>
                        <a:t> by</a:t>
                      </a:r>
                      <a:r>
                        <a:rPr lang="en-US" sz="1000" kern="1200" dirty="0">
                          <a:effectLst/>
                          <a:latin typeface="+mn-lt"/>
                        </a:rPr>
                        <a:t> looking at</a:t>
                      </a:r>
                      <a:r>
                        <a:rPr lang="en-GB" sz="10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00" kern="1200" baseline="0" dirty="0">
                          <a:effectLst/>
                          <a:latin typeface="+mn-lt"/>
                        </a:rPr>
                        <a:t>artists’ </a:t>
                      </a:r>
                      <a:r>
                        <a:rPr lang="en-US" sz="1000" kern="1200" dirty="0">
                          <a:effectLst/>
                          <a:latin typeface="+mn-lt"/>
                        </a:rPr>
                        <a:t>work in books,</a:t>
                      </a:r>
                      <a:r>
                        <a:rPr lang="en-GB" sz="10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+mn-lt"/>
                        </a:rPr>
                        <a:t>the internet, visits</a:t>
                      </a:r>
                      <a:r>
                        <a:rPr lang="en-GB" sz="10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+mn-lt"/>
                        </a:rPr>
                        <a:t>to galleries or</a:t>
                      </a:r>
                      <a:r>
                        <a:rPr lang="en-GB" sz="10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+mn-lt"/>
                        </a:rPr>
                        <a:t>other sources</a:t>
                      </a:r>
                      <a:r>
                        <a:rPr lang="en-GB" sz="10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+mn-lt"/>
                        </a:rPr>
                        <a:t>of information?</a:t>
                      </a:r>
                      <a:endParaRPr lang="en-GB" sz="1000" kern="1200" dirty="0">
                        <a:effectLst/>
                        <a:latin typeface="+mn-lt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00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00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14331"/>
                  </a:ext>
                </a:extLst>
              </a:tr>
              <a:tr h="747990">
                <a:tc>
                  <a:txBody>
                    <a:bodyPr/>
                    <a:lstStyle/>
                    <a:p>
                      <a:r>
                        <a:rPr lang="en-GB" dirty="0"/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79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328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25D9AD5E-B0E9-4C53-ABF6-28DEF3654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635371"/>
              </p:ext>
            </p:extLst>
          </p:nvPr>
        </p:nvGraphicFramePr>
        <p:xfrm>
          <a:off x="1649414" y="649289"/>
          <a:ext cx="9788236" cy="552529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484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5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9479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496069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Artist’s Interpretation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1251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Watercolours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mixed with water, to create a thin watery consistency. This method of painting allows the colours to merge together more fluidly, as the added water helps the colours to mix easily and can create a gradient effect.</a:t>
                      </a:r>
                    </a:p>
                    <a:p>
                      <a:pPr lvl="0"/>
                      <a:endParaRPr lang="en-GB" sz="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When using watercolours, dip the brush in water and then twirl it on the colour of choice. Dip again for a lighter and more watery colour. Always rinse the brush well in a water pot between different colour applications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David</a:t>
                      </a:r>
                      <a:r>
                        <a:rPr lang="en-GB" sz="1200" b="1" u="sng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 Hardy </a:t>
                      </a: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David Hardy works with watercolours, acrylics, photography and digital art. He creates work that focuses on the depth, tone &amp; texture without the distraction of colour.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364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Acrylic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Is waster resistant,</a:t>
                      </a:r>
                      <a:r>
                        <a:rPr lang="en-GB" sz="8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dries quickly, often, acrylic can easily peel or scrape from a surface. On card, it offers vibrant colour and works well. </a:t>
                      </a:r>
                      <a:endParaRPr lang="en-GB" sz="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sz="1800"/>
                    </a:p>
                  </a:txBody>
                  <a:tcPr marT="45733" marB="45733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0547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Texture/Tone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Are the building blocks of composition in art. We build tone using value scale: white</a:t>
                      </a:r>
                      <a:r>
                        <a:rPr lang="en-GB" sz="8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being the lightest, black offering the darkest and grey for in between. This conveys the visual texture of a surface.  </a:t>
                      </a:r>
                      <a:r>
                        <a:rPr lang="en-GB" sz="80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Eg</a:t>
                      </a:r>
                      <a:r>
                        <a:rPr lang="en-GB" sz="8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r>
                        <a:rPr lang="en-GB" sz="8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Texture examples: smoothness, softness, rough, </a:t>
                      </a:r>
                    </a:p>
                    <a:p>
                      <a:r>
                        <a:rPr lang="en-GB" sz="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99021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Water</a:t>
                      </a:r>
                      <a:r>
                        <a:rPr lang="en-GB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colours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Acrylic paints 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Paintbrushes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Pots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palette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Pencils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Rubbers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Rulers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A4 white paper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r>
                        <a:rPr lang="en-GB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Hardy information text/ PowerPoint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/>
                      <a:endParaRPr lang="en-GB" sz="9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can use hue, tint, tone, shades</a:t>
                      </a:r>
                      <a:r>
                        <a:rPr lang="en-GB" sz="900" baseline="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and mood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90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900" baseline="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can </a:t>
                      </a: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explore the use of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texture in colour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90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can colour for purposes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90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can identify and draw objects and use marks and lines to produce texture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can research the work of David Hardy and use his work to replicate a style. 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90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A7D76326-B455-43FF-9A67-E2E45411EE7A}"/>
              </a:ext>
            </a:extLst>
          </p:cNvPr>
          <p:cNvSpPr txBox="1">
            <a:spLocks noChangeArrowheads="1"/>
          </p:cNvSpPr>
          <p:nvPr/>
        </p:nvSpPr>
        <p:spPr>
          <a:xfrm>
            <a:off x="1649414" y="157164"/>
            <a:ext cx="8867775" cy="492125"/>
          </a:xfrm>
          <a:prstGeom prst="rect">
            <a:avLst/>
          </a:prstGeom>
        </p:spPr>
        <p:txBody>
          <a:bodyPr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altLang="en-US" sz="1800" b="1" dirty="0">
              <a:solidFill>
                <a:srgbClr val="7FC184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8950" y="157164"/>
            <a:ext cx="6852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5 Astro Art (watercolour/acrylic) Knowledge Mat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586" y="1776075"/>
            <a:ext cx="2218469" cy="1476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586" y="3407120"/>
            <a:ext cx="2218469" cy="16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30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900049"/>
              </p:ext>
            </p:extLst>
          </p:nvPr>
        </p:nvGraphicFramePr>
        <p:xfrm>
          <a:off x="257580" y="206066"/>
          <a:ext cx="11797045" cy="6462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42">
                  <a:extLst>
                    <a:ext uri="{9D8B030D-6E8A-4147-A177-3AD203B41FA5}">
                      <a16:colId xmlns:a16="http://schemas.microsoft.com/office/drawing/2014/main" val="3676987627"/>
                    </a:ext>
                  </a:extLst>
                </a:gridCol>
                <a:gridCol w="1570343">
                  <a:extLst>
                    <a:ext uri="{9D8B030D-6E8A-4147-A177-3AD203B41FA5}">
                      <a16:colId xmlns:a16="http://schemas.microsoft.com/office/drawing/2014/main" val="4045224249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3329520594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840957153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1462467516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2125506453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3227715269"/>
                    </a:ext>
                  </a:extLst>
                </a:gridCol>
              </a:tblGrid>
              <a:tr h="401317">
                <a:tc>
                  <a:txBody>
                    <a:bodyPr/>
                    <a:lstStyle/>
                    <a:p>
                      <a:r>
                        <a:rPr lang="en-GB" sz="1600" baseline="0" dirty="0"/>
                        <a:t>ART Y1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583046"/>
                  </a:ext>
                </a:extLst>
              </a:tr>
              <a:tr h="401317">
                <a:tc>
                  <a:txBody>
                    <a:bodyPr/>
                    <a:lstStyle/>
                    <a:p>
                      <a:r>
                        <a:rPr lang="en-GB" dirty="0"/>
                        <a:t>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Andy Warhol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Plants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821560"/>
                  </a:ext>
                </a:extLst>
              </a:tr>
              <a:tr h="401317">
                <a:tc>
                  <a:txBody>
                    <a:bodyPr/>
                    <a:lstStyle/>
                    <a:p>
                      <a:r>
                        <a:rPr lang="en-GB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344747"/>
                  </a:ext>
                </a:extLst>
              </a:tr>
              <a:tr h="4310527">
                <a:tc>
                  <a:txBody>
                    <a:bodyPr/>
                    <a:lstStyle/>
                    <a:p>
                      <a:r>
                        <a:rPr lang="en-GB" dirty="0"/>
                        <a:t>KEY</a:t>
                      </a:r>
                      <a:r>
                        <a:rPr lang="en-GB" baseline="0" dirty="0"/>
                        <a:t> KNOWLEDGE AND SKILLS</a:t>
                      </a:r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communicate something about themselves in their drawing?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communicate something about themselves</a:t>
                      </a:r>
                      <a:r>
                        <a:rPr kumimoji="0" lang="en-GB" sz="1000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their painting?</a:t>
                      </a:r>
                    </a:p>
                    <a:p>
                      <a:pPr marL="172800" lvl="0" indent="-172800">
                        <a:buFont typeface="Arial" pitchFamily="34" charset="0"/>
                        <a:buChar char="•"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paint a picture of something they can see?</a:t>
                      </a:r>
                    </a:p>
                    <a:p>
                      <a:pPr marL="172800" indent="-172800">
                        <a:buFont typeface="Arial" pitchFamily="34" charset="0"/>
                        <a:buChar char="•"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name the primary and secondary colours?</a:t>
                      </a:r>
                      <a:endParaRPr lang="en-GB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800" lvl="0" indent="-172800">
                        <a:buFont typeface="Arial" pitchFamily="34" charset="0"/>
                        <a:buChar char="•"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describe what they can see and like in the work of another artist?</a:t>
                      </a:r>
                    </a:p>
                    <a:p>
                      <a:pPr marL="172800" indent="-172800">
                        <a:buFont typeface="Arial" pitchFamily="34" charset="0"/>
                        <a:buChar char="•"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ask sensible questions about a piece of art?</a:t>
                      </a:r>
                      <a:endParaRPr lang="en-GB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Knowledge</a:t>
                      </a:r>
                      <a:r>
                        <a:rPr lang="en-US" sz="1000" baseline="0" dirty="0"/>
                        <a:t> of the </a:t>
                      </a:r>
                      <a:r>
                        <a:rPr lang="en-US" sz="1000" dirty="0"/>
                        <a:t>work of a Georgia</a:t>
                      </a:r>
                      <a:r>
                        <a:rPr lang="en-US" sz="1000" baseline="0" dirty="0"/>
                        <a:t> O’Keeffe</a:t>
                      </a:r>
                      <a:r>
                        <a:rPr lang="en-US" sz="1000" dirty="0"/>
                        <a:t>, describing the differences and similarities between different practices and disciplines, and making links to their own work.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Can they paint a picture of plants they can see?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I can name</a:t>
                      </a:r>
                      <a:r>
                        <a:rPr lang="en-US" sz="1000" baseline="0" dirty="0"/>
                        <a:t> the primary and secondary </a:t>
                      </a:r>
                      <a:r>
                        <a:rPr lang="en-US" sz="1000" baseline="0" dirty="0" err="1"/>
                        <a:t>colours</a:t>
                      </a:r>
                      <a:endParaRPr lang="en-US" sz="1000" baseline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aseline="0" dirty="0"/>
                        <a:t>I can describe what features of plants I see and give an opinion about the work of an artist linked to this subjects.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aseline="0" dirty="0"/>
                        <a:t>I can ask questions about a piece of Georgia O’Keeffe’s artwork. </a:t>
                      </a:r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Knowledge</a:t>
                      </a:r>
                      <a:r>
                        <a:rPr lang="en-US" sz="1000" baseline="0" dirty="0"/>
                        <a:t> of how to </a:t>
                      </a:r>
                      <a:r>
                        <a:rPr lang="en-US" sz="1000" dirty="0"/>
                        <a:t>develop</a:t>
                      </a:r>
                      <a:r>
                        <a:rPr lang="en-US" sz="1000" baseline="0" dirty="0"/>
                        <a:t> collage</a:t>
                      </a:r>
                      <a:r>
                        <a:rPr lang="en-US" sz="1000" dirty="0"/>
                        <a:t> techniques in using </a:t>
                      </a:r>
                      <a:r>
                        <a:rPr lang="en-US" sz="1000" dirty="0" err="1"/>
                        <a:t>colour</a:t>
                      </a:r>
                      <a:r>
                        <a:rPr lang="en-US" sz="1000" dirty="0"/>
                        <a:t>, pattern, texture, shape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dirty="0"/>
                        <a:t>to use a range of materials creatively to design and make products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dirty="0"/>
                        <a:t>I can 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cut</a:t>
                      </a:r>
                      <a:r>
                        <a:rPr lang="en-GB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glue 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moods in art work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14331"/>
                  </a:ext>
                </a:extLst>
              </a:tr>
              <a:tr h="747990">
                <a:tc>
                  <a:txBody>
                    <a:bodyPr/>
                    <a:lstStyle/>
                    <a:p>
                      <a:r>
                        <a:rPr lang="en-GB" dirty="0"/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79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5419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25D9AD5E-B0E9-4C53-ABF6-28DEF3654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83323"/>
              </p:ext>
            </p:extLst>
          </p:nvPr>
        </p:nvGraphicFramePr>
        <p:xfrm>
          <a:off x="826041" y="428625"/>
          <a:ext cx="10964139" cy="6234564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662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46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61444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353791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Artist’s Interpretation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992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Stencilling</a:t>
                      </a:r>
                      <a:r>
                        <a:rPr lang="en-GB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 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endParaRPr lang="en-GB" sz="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/>
                      <a:r>
                        <a:rPr lang="en-GB" sz="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Stencil is a from of graffiti that is used to decorate and is made to from paper, cardboard</a:t>
                      </a:r>
                      <a:r>
                        <a:rPr lang="en-GB" sz="8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and other media to create an image that is easily reproducible.  It creates  unique effects and finishes with a range of stencils</a:t>
                      </a:r>
                      <a:endParaRPr lang="en-GB" sz="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create a piece of art work which includes the integration of digital images they have taken?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scan images and take digital photos, and use software to alter them, adapt them and create work with meaning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Awareness of different kinds of art, craft and design e.g. digital art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Game changer-</a:t>
                      </a:r>
                      <a:r>
                        <a:rPr lang="en-GB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2020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Love Is</a:t>
                      </a:r>
                      <a:r>
                        <a:rPr lang="en-GB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the Bin- 2006</a:t>
                      </a: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Banksy - A famous British graffiti artist (born in 1974) since the 1990s. 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1285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Spray-paint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Spray-paint is  paint held in an aerosol can for spraying on surfaces. It is versatile and can be used on many surfaces:</a:t>
                      </a:r>
                      <a:r>
                        <a:rPr lang="en-GB" sz="8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plastic, metal, wood, ceramic, plaster, concrete, canvas, particle board, laminate, glass,</a:t>
                      </a:r>
                    </a:p>
                    <a:p>
                      <a:pPr lvl="0"/>
                      <a:endParaRPr lang="en-GB" sz="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sz="1800"/>
                    </a:p>
                  </a:txBody>
                  <a:tcPr marT="45733" marB="45733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1834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Digital</a:t>
                      </a:r>
                      <a:r>
                        <a:rPr lang="en-GB" sz="1400" b="1" baseline="0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 Art </a:t>
                      </a:r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Digital art is creative work that uses digital technology,</a:t>
                      </a:r>
                      <a:r>
                        <a:rPr lang="en-GB" sz="8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including digital painting. </a:t>
                      </a:r>
                    </a:p>
                    <a:p>
                      <a:endParaRPr lang="en-GB" sz="8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GB" sz="80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Besi</a:t>
                      </a:r>
                      <a:r>
                        <a:rPr lang="en-GB" sz="8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digital art software: Wacom Cintiq touch.</a:t>
                      </a:r>
                    </a:p>
                    <a:p>
                      <a:r>
                        <a:rPr lang="en-GB" sz="8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Clip Studio Paint EX. ...</a:t>
                      </a:r>
                    </a:p>
                    <a:p>
                      <a:r>
                        <a:rPr lang="en-GB" sz="8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Wacom </a:t>
                      </a:r>
                      <a:r>
                        <a:rPr lang="en-GB" sz="80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MobileStudio</a:t>
                      </a:r>
                      <a:r>
                        <a:rPr lang="en-GB" sz="8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Pro. ...</a:t>
                      </a:r>
                    </a:p>
                    <a:p>
                      <a:r>
                        <a:rPr lang="en-GB" sz="8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iPad Pro &amp; Apple Pencil</a:t>
                      </a:r>
                    </a:p>
                    <a:p>
                      <a:r>
                        <a:rPr lang="en-GB" sz="8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Clip Studio Paint EX for iOS</a:t>
                      </a:r>
                      <a:endParaRPr lang="en-GB" sz="8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1674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05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brush, dabber, sponge, or roller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tape or Spray Adhesive.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Acrylic paint ( matte), chalk paint, stencil </a:t>
                      </a:r>
                      <a:r>
                        <a:rPr lang="en-GB" sz="105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creme</a:t>
                      </a: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Tray: to hold paint, blend and create custom colours.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Paper towels: To offload the paint before stencilling.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hlinkClick r:id="rId2"/>
                        </a:rPr>
                        <a:t>https://www.bbc.co.uk/bitesize/clips/zsghdmn</a:t>
                      </a:r>
                      <a:r>
                        <a:rPr lang="en-GB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-</a:t>
                      </a: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Example of Banksy style-stencilling 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Digital Software: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Wacom </a:t>
                      </a:r>
                      <a:r>
                        <a:rPr lang="en-GB" sz="105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Intuos</a:t>
                      </a: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Pro Paper Edition.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Clip Studio Paint EX.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Wacom </a:t>
                      </a:r>
                      <a:r>
                        <a:rPr lang="en-GB" sz="105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MobileStudio</a:t>
                      </a: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Pro.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iPad Pro &amp; Apple Pencil.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/>
                      <a:endParaRPr lang="en-GB" sz="9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Use images which I have created, scanned and found, altering them where needed to create art.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900" baseline="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can</a:t>
                      </a: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combine graphics and text based on my research</a:t>
                      </a:r>
                      <a:r>
                        <a:rPr lang="en-GB" sz="900" baseline="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and replicate a style of Banksy </a:t>
                      </a:r>
                      <a:endParaRPr lang="en-GB" sz="90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90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9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Knowledge of experimentation and to gain an increasing awareness of different kinds of art, craft and design e.g. digital art.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90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A7D76326-B455-43FF-9A67-E2E45411EE7A}"/>
              </a:ext>
            </a:extLst>
          </p:cNvPr>
          <p:cNvSpPr txBox="1">
            <a:spLocks noChangeArrowheads="1"/>
          </p:cNvSpPr>
          <p:nvPr/>
        </p:nvSpPr>
        <p:spPr>
          <a:xfrm>
            <a:off x="1649414" y="157164"/>
            <a:ext cx="8867775" cy="492125"/>
          </a:xfrm>
          <a:prstGeom prst="rect">
            <a:avLst/>
          </a:prstGeom>
        </p:spPr>
        <p:txBody>
          <a:bodyPr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altLang="en-US" sz="1800" b="1" dirty="0">
              <a:solidFill>
                <a:srgbClr val="7FC184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87091" y="800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en-US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5: Banksy (Digital Art) Knowledge Mat</a:t>
            </a:r>
          </a:p>
          <a:p>
            <a:r>
              <a:rPr lang="en-GB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015" y="1095723"/>
            <a:ext cx="1715076" cy="17150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880" y="3056860"/>
            <a:ext cx="1386303" cy="242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70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25D9AD5E-B0E9-4C53-ABF6-28DEF3654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8960470"/>
              </p:ext>
            </p:extLst>
          </p:nvPr>
        </p:nvGraphicFramePr>
        <p:xfrm>
          <a:off x="681713" y="526496"/>
          <a:ext cx="11336897" cy="613518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719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9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5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82525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324593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 Interpretation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867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Line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Straight or curved lines on a background with no gradations of colour or shade. </a:t>
                      </a:r>
                    </a:p>
                    <a:p>
                      <a:pPr lvl="0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5 types</a:t>
                      </a:r>
                      <a:r>
                        <a:rPr lang="en-GB" sz="10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of line art:</a:t>
                      </a:r>
                    </a:p>
                    <a:p>
                      <a:pPr lvl="0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Curved</a:t>
                      </a:r>
                    </a:p>
                    <a:p>
                      <a:pPr lvl="0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Diagonal</a:t>
                      </a:r>
                    </a:p>
                    <a:p>
                      <a:pPr lvl="0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Horizontal</a:t>
                      </a:r>
                    </a:p>
                    <a:p>
                      <a:pPr lvl="0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Vertical</a:t>
                      </a:r>
                    </a:p>
                    <a:p>
                      <a:pPr lvl="0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Zig-Zag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know that my sketch book is to be used as a tool for practise, research, making notes and developing my work. It is not just for a finished product, it is to show the process of my ideas. Sketching is a rough form of drawing, with no solid lines, but many softer ones.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                          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301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Tone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We can use tone to create atmosphere and mood as well as to define form. </a:t>
                      </a:r>
                    </a:p>
                    <a:p>
                      <a:pPr lvl="0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Experimenting</a:t>
                      </a:r>
                      <a:r>
                        <a:rPr lang="en-GB" sz="10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with tones: We make lighter tones or tints by adding white to a colour, and we make darker tones or shades by adding black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209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Shape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created through lines, textures, colours or an area enclosed by other shapes such as triangles, circles, and squares.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sz="1800"/>
                    </a:p>
                  </a:txBody>
                  <a:tcPr marT="45733" marB="45733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4894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Colour</a:t>
                      </a:r>
                      <a:r>
                        <a:rPr lang="en-GB" sz="1400" b="1" baseline="0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Primary (red, blue and yellow)and secondary (purple, orange and green)colours used to create the mood/atmosphere</a:t>
                      </a:r>
                      <a:r>
                        <a:rPr lang="en-GB" sz="10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 Colour has 3 main characteristics: 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Hue,</a:t>
                      </a:r>
                      <a:r>
                        <a:rPr lang="en-GB" sz="10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b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rightness</a:t>
                      </a:r>
                      <a:r>
                        <a:rPr lang="en-GB" sz="10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, s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aturation.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6173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05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Specific</a:t>
                      </a:r>
                      <a:r>
                        <a:rPr lang="en-GB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sketching pencils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Sketch books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Rubbers 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/>
                      <a:endParaRPr lang="en-GB" sz="9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050" baseline="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can</a:t>
                      </a:r>
                      <a:r>
                        <a:rPr lang="en-GB" sz="105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organise line, tone, shape and colour to represent figures and forms in movement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050" baseline="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can</a:t>
                      </a:r>
                      <a:r>
                        <a:rPr lang="en-GB" sz="105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keep notes in my sketch book as to how I might develop my work further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050" baseline="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can</a:t>
                      </a:r>
                      <a:r>
                        <a:rPr lang="en-GB" sz="105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use my sketch book to compare and discuss ideas with others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</a:t>
                      </a:r>
                      <a:r>
                        <a:rPr lang="en-GB" sz="1050" baseline="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can</a:t>
                      </a:r>
                      <a:r>
                        <a:rPr lang="en-GB" sz="105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explain why I have chosen specific sketching pencils to draw with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679700" y="80060"/>
            <a:ext cx="7503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5: Animals including humans (Sketching) Knowledge Mat</a:t>
            </a:r>
          </a:p>
          <a:p>
            <a:r>
              <a:rPr lang="en-GB" dirty="0"/>
              <a:t> </a:t>
            </a:r>
          </a:p>
        </p:txBody>
      </p:sp>
      <p:pic>
        <p:nvPicPr>
          <p:cNvPr id="8194" name="Picture 2" descr="Figure Drawing Powerpoint">
            <a:extLst>
              <a:ext uri="{FF2B5EF4-FFF2-40B4-BE49-F238E27FC236}">
                <a16:creationId xmlns:a16="http://schemas.microsoft.com/office/drawing/2014/main" id="{2018DB25-0B85-4D72-973F-49ADC4653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53" y="1356486"/>
            <a:ext cx="3038475" cy="228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harcoal and chalk drawings inspired by the book 'Wolf Brother ...">
            <a:extLst>
              <a:ext uri="{FF2B5EF4-FFF2-40B4-BE49-F238E27FC236}">
                <a16:creationId xmlns:a16="http://schemas.microsoft.com/office/drawing/2014/main" id="{2E0375F7-A84E-452F-BF31-06194A9B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713" y="3916018"/>
            <a:ext cx="2591574" cy="259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2075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243951"/>
              </p:ext>
            </p:extLst>
          </p:nvPr>
        </p:nvGraphicFramePr>
        <p:xfrm>
          <a:off x="257580" y="206066"/>
          <a:ext cx="11797045" cy="6271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42">
                  <a:extLst>
                    <a:ext uri="{9D8B030D-6E8A-4147-A177-3AD203B41FA5}">
                      <a16:colId xmlns:a16="http://schemas.microsoft.com/office/drawing/2014/main" val="3676987627"/>
                    </a:ext>
                  </a:extLst>
                </a:gridCol>
                <a:gridCol w="1570343">
                  <a:extLst>
                    <a:ext uri="{9D8B030D-6E8A-4147-A177-3AD203B41FA5}">
                      <a16:colId xmlns:a16="http://schemas.microsoft.com/office/drawing/2014/main" val="4045224249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3329520594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840957153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1462467516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2125506453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3227715269"/>
                    </a:ext>
                  </a:extLst>
                </a:gridCol>
              </a:tblGrid>
              <a:tr h="401317">
                <a:tc>
                  <a:txBody>
                    <a:bodyPr/>
                    <a:lstStyle/>
                    <a:p>
                      <a:r>
                        <a:rPr lang="en-GB" sz="1600" baseline="0" dirty="0"/>
                        <a:t>ART Y6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583046"/>
                  </a:ext>
                </a:extLst>
              </a:tr>
              <a:tr h="401317">
                <a:tc>
                  <a:txBody>
                    <a:bodyPr/>
                    <a:lstStyle/>
                    <a:p>
                      <a:r>
                        <a:rPr lang="en-GB" dirty="0"/>
                        <a:t>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CIRCULATORY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WW2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MAYANS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SALVADOR DALI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821560"/>
                  </a:ext>
                </a:extLst>
              </a:tr>
              <a:tr h="410797">
                <a:tc>
                  <a:txBody>
                    <a:bodyPr/>
                    <a:lstStyle/>
                    <a:p>
                      <a:r>
                        <a:rPr lang="en-GB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344747"/>
                  </a:ext>
                </a:extLst>
              </a:tr>
              <a:tr h="4310527">
                <a:tc>
                  <a:txBody>
                    <a:bodyPr/>
                    <a:lstStyle/>
                    <a:p>
                      <a:r>
                        <a:rPr lang="en-GB" dirty="0"/>
                        <a:t>KEY</a:t>
                      </a:r>
                      <a:r>
                        <a:rPr lang="en-GB" baseline="0" dirty="0"/>
                        <a:t> KNOWLEDGE AND SKILLS</a:t>
                      </a:r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create models on a range of scales?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include technical aspects in their work, e.g. 3D design?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/>
                        <a:t>to improve their mastery of art and design techniques, including</a:t>
                      </a:r>
                      <a:r>
                        <a:rPr lang="en-GB" sz="1000" baseline="0" dirty="0"/>
                        <a:t> </a:t>
                      </a:r>
                      <a:r>
                        <a:rPr lang="en-GB" sz="1000" dirty="0"/>
                        <a:t>sculpture with clay.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 can 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why I have used different tools to create art.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feedback to make amendments and improvements to my art.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GB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</a:t>
                      </a:r>
                      <a:r>
                        <a:rPr lang="en-US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they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learn about the</a:t>
                      </a:r>
                      <a:r>
                        <a:rPr lang="en-GB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work of LS</a:t>
                      </a:r>
                      <a:r>
                        <a:rPr lang="en-US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Lowry</a:t>
                      </a:r>
                      <a:r>
                        <a:rPr lang="en-GB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by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looking at</a:t>
                      </a:r>
                      <a:r>
                        <a:rPr lang="en-GB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his 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work in books,</a:t>
                      </a:r>
                      <a:r>
                        <a:rPr lang="en-GB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internet, visits</a:t>
                      </a:r>
                      <a:r>
                        <a:rPr lang="en-GB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galleries and</a:t>
                      </a:r>
                      <a:r>
                        <a:rPr lang="en-GB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 sources</a:t>
                      </a:r>
                      <a:r>
                        <a:rPr lang="en-GB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 information?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their drawings communicate 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emotions and a sense of self with accuracy and imagination?</a:t>
                      </a:r>
                      <a:endParaRPr kumimoji="0" lang="en-GB" sz="100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explain why they have used</a:t>
                      </a:r>
                      <a:r>
                        <a:rPr kumimoji="0" lang="en-GB" sz="1000" kern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oil paint </a:t>
                      </a: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create their art?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explain why they have chosen specific drawing techniques e.g. oil paintings?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feedback to make amendments and improvements to my art.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Explain the style of my work and how it has been influenced by a famous artist. 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endParaRPr kumimoji="0" lang="en-GB" sz="1000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lvl="0" indent="-171450">
                        <a:buFont typeface="Arial" pitchFamily="34" charset="0"/>
                        <a:buChar char="•"/>
                      </a:pPr>
                      <a:endParaRPr kumimoji="0" lang="en-GB" sz="1000" kern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kern="1200" dirty="0">
                          <a:latin typeface="+mn-lt"/>
                        </a:rPr>
                        <a:t>Can they include both visual and tactile elements in their work?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why I have chosen specific techniques to create my art.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 feedback to make amendments and improvements to my art.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Explain why I have used different tools to create art.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000" dirty="0">
                        <a:latin typeface="Century Gothic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</a:t>
                      </a:r>
                      <a:r>
                        <a:rPr lang="en-GB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xplain why I have used different tools (e.g. scissors, glue) to create art.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/>
                        <a:t>To develop skills including their control of scissors and their use of materials, with creativity, experimentation and an increasing awareness of collage.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they experiment with different styles that Dali has used?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</a:t>
                      </a:r>
                      <a:r>
                        <a:rPr lang="en-US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they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learn about the</a:t>
                      </a:r>
                      <a:r>
                        <a:rPr lang="en-GB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work of</a:t>
                      </a:r>
                      <a:r>
                        <a:rPr lang="en-US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Salvador Dali </a:t>
                      </a:r>
                      <a:r>
                        <a:rPr lang="en-GB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looking at</a:t>
                      </a:r>
                      <a:r>
                        <a:rPr lang="en-GB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artists’ 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work in books,</a:t>
                      </a:r>
                      <a:r>
                        <a:rPr lang="en-GB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internet, visits</a:t>
                      </a:r>
                      <a:r>
                        <a:rPr lang="en-GB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galleries and</a:t>
                      </a:r>
                      <a:r>
                        <a:rPr lang="en-GB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other sources</a:t>
                      </a:r>
                      <a:r>
                        <a:rPr lang="en-GB" sz="1000" kern="120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000" kern="1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 information?</a:t>
                      </a:r>
                      <a:endParaRPr lang="en-GB" sz="1000" kern="12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14331"/>
                  </a:ext>
                </a:extLst>
              </a:tr>
              <a:tr h="747990">
                <a:tc>
                  <a:txBody>
                    <a:bodyPr/>
                    <a:lstStyle/>
                    <a:p>
                      <a:r>
                        <a:rPr lang="en-GB" dirty="0"/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79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730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A94218-B073-4901-8D20-7D9803DEFC32}"/>
              </a:ext>
            </a:extLst>
          </p:cNvPr>
          <p:cNvSpPr/>
          <p:nvPr/>
        </p:nvSpPr>
        <p:spPr>
          <a:xfrm>
            <a:off x="2679700" y="80060"/>
            <a:ext cx="7503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6: Salvador Dali (surrealism collage) Knowledge Mat</a:t>
            </a:r>
          </a:p>
          <a:p>
            <a:r>
              <a:rPr lang="en-GB" dirty="0"/>
              <a:t> 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536F496-7A24-49A8-8C76-BA4E51E3FC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355286"/>
              </p:ext>
            </p:extLst>
          </p:nvPr>
        </p:nvGraphicFramePr>
        <p:xfrm>
          <a:off x="2092620" y="414758"/>
          <a:ext cx="8006758" cy="613690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04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6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7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8623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587847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Artist Inspiration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808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Collage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piece of art made by sticking various different materials such as photographs and pieces of paper or fabric on to a backing.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Century Gothic" panose="020B0502020202020204" pitchFamily="34" charset="0"/>
                        </a:rPr>
                        <a:t>Developed skills including their control of scissors and their use of materials, with creativity, experimentation and an increasing awareness of collage. 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When collaging, look for textures and </a:t>
                      </a:r>
                      <a:r>
                        <a:rPr lang="en-US" sz="10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colours</a:t>
                      </a:r>
                      <a:r>
                        <a:rPr lang="en-US" sz="1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that compliment each other to portray a certain image when used together. Using</a:t>
                      </a:r>
                      <a:r>
                        <a:rPr lang="en-US" sz="10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overlapping with your materials will help you to achieve a rough texture. To achieve smoother textures, you can use smooth materials that fit seamlessly together.</a:t>
                      </a:r>
                      <a:endParaRPr lang="en-GB" sz="1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Salvador Dali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3786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Texture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Texture is the way something feels to the touch, or looks to the eye. Words like rough, silky, shiny and dull help writers describe the texture of an object.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/>
                      <a:endParaRPr lang="en-GB" sz="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7760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Contrasting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principle of art that refers to the arrangement of opposite elements (light vs. dark colors, rough vs. smooth textures, large vs. small shapes, etc.) in a piece so as to create visual interest, excitement and drama.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sz="1800"/>
                    </a:p>
                  </a:txBody>
                  <a:tcPr marT="45733" marB="45733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7760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Surrealism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20th-century avant-garde movement in art and literature which sought to release the creative potential of the unconscious mind, for example by the irrational juxtaposition of images.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6238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Scissors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Glue stick or PVA glue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Scrap magazines/newspapers etc.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palette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Pencils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Rubbers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A4 white paper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9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can e</a:t>
                      </a:r>
                      <a:r>
                        <a:rPr lang="en-GB" sz="9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xplain why I have used different tools (e.g. scissors, glue) to create art.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900" kern="12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can experiment with different styles that Dali has used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have learned about the</a:t>
                      </a:r>
                      <a:r>
                        <a:rPr lang="en-GB" sz="9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work of</a:t>
                      </a:r>
                      <a:r>
                        <a:rPr lang="en-US" sz="9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Salvador Dali </a:t>
                      </a:r>
                      <a:r>
                        <a:rPr lang="en-GB" sz="9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by</a:t>
                      </a:r>
                      <a:r>
                        <a:rPr lang="en-US" sz="9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looking at</a:t>
                      </a:r>
                      <a:r>
                        <a:rPr lang="en-GB" sz="9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his </a:t>
                      </a:r>
                      <a:r>
                        <a:rPr lang="en-US" sz="9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work in books,</a:t>
                      </a:r>
                      <a:r>
                        <a:rPr lang="en-GB" sz="9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the internet, visits</a:t>
                      </a:r>
                      <a:r>
                        <a:rPr lang="en-GB" sz="9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to galleries and</a:t>
                      </a:r>
                      <a:r>
                        <a:rPr lang="en-GB" sz="9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other sources</a:t>
                      </a:r>
                      <a:r>
                        <a:rPr lang="en-GB" sz="9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9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of information</a:t>
                      </a:r>
                      <a:endParaRPr lang="en-GB" sz="1400" kern="1200" dirty="0">
                        <a:effectLst/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endParaRPr lang="en-GB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098" name="Picture 2" descr="Salvador Dali | Biography &amp; Facts | Britannica">
            <a:extLst>
              <a:ext uri="{FF2B5EF4-FFF2-40B4-BE49-F238E27FC236}">
                <a16:creationId xmlns:a16="http://schemas.microsoft.com/office/drawing/2014/main" id="{C1F0E5E0-6651-4D5F-BB4A-B52898BA1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435" y="1651692"/>
            <a:ext cx="1992243" cy="132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alvador Dalí: Art print &quot;The Temptation of St. Anthony&quot; (1946 ...">
            <a:extLst>
              <a:ext uri="{FF2B5EF4-FFF2-40B4-BE49-F238E27FC236}">
                <a16:creationId xmlns:a16="http://schemas.microsoft.com/office/drawing/2014/main" id="{AED9CDB7-C89C-4101-A5D9-8C7304844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886" y="3311281"/>
            <a:ext cx="2303000" cy="177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55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D9092E-2DA0-4B6B-8CB5-52D61AAEA91A}"/>
              </a:ext>
            </a:extLst>
          </p:cNvPr>
          <p:cNvSpPr/>
          <p:nvPr/>
        </p:nvSpPr>
        <p:spPr>
          <a:xfrm>
            <a:off x="3653735" y="2511"/>
            <a:ext cx="7503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6: WW2 (oil paintings) Knowledge Mat</a:t>
            </a:r>
          </a:p>
          <a:p>
            <a:r>
              <a:rPr lang="en-GB" dirty="0"/>
              <a:t> 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4CB4B1F-6757-4DE6-AA19-273CC08501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6362826"/>
              </p:ext>
            </p:extLst>
          </p:nvPr>
        </p:nvGraphicFramePr>
        <p:xfrm>
          <a:off x="592283" y="441962"/>
          <a:ext cx="11253353" cy="578206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834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2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93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7010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480011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Artist Inspiration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9354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Lines</a:t>
                      </a:r>
                      <a:r>
                        <a:rPr lang="en-GB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 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Straight or curved lines on a background with no gradations of colour or shade. </a:t>
                      </a:r>
                    </a:p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The 5 types of line art:</a:t>
                      </a:r>
                    </a:p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Curved</a:t>
                      </a:r>
                    </a:p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Diagonal</a:t>
                      </a:r>
                    </a:p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Horizontal</a:t>
                      </a:r>
                    </a:p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Vertical</a:t>
                      </a:r>
                    </a:p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Zig-Zag</a:t>
                      </a:r>
                    </a:p>
                    <a:p>
                      <a:pPr lvl="0"/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05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How to improve their mastery of art and design techniques, including  using oil paintings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05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How</a:t>
                      </a:r>
                      <a:r>
                        <a:rPr lang="en-GB" sz="1050" baseline="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to clean oil paints correctly: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05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When washing your brush, water alone will not clean it; squeeze the excess paint off your paint brush with a paper towel, then wash your brush in soapy water. Lather rinse and repeat until you brush is clean to dip in a new colour.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05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LS Lowry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112">
                <a:tc>
                  <a:txBody>
                    <a:bodyPr/>
                    <a:lstStyle/>
                    <a:p>
                      <a:pPr lvl="0"/>
                      <a:r>
                        <a:rPr lang="en-GB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Mark-making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Mark-making</a:t>
                      </a:r>
                      <a:r>
                        <a:rPr lang="en-GB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can be done in an expressive way to represents mood, feeling and emotion. 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874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Texture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Conveys the visual texture of a surface.  E.g. </a:t>
                      </a:r>
                    </a:p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Texture examples: smoothness, softness, rough, </a:t>
                      </a:r>
                    </a:p>
                    <a:p>
                      <a:pPr lvl="0"/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sz="1800"/>
                    </a:p>
                  </a:txBody>
                  <a:tcPr marT="45733" marB="45733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2462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Landscape</a:t>
                      </a:r>
                      <a:r>
                        <a:rPr lang="en-GB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 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 visible area made up of natural and man-made features. E.g. a town square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13463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Pencils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Rubbers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Oil paint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palette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Paintbrushes (thick and thin)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Sketch books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have learned about the</a:t>
                      </a:r>
                      <a:r>
                        <a:rPr lang="en-GB" sz="11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1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work of LS</a:t>
                      </a:r>
                      <a:r>
                        <a:rPr lang="en-US" sz="11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Lowry</a:t>
                      </a:r>
                      <a:r>
                        <a:rPr lang="en-GB" sz="11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by</a:t>
                      </a:r>
                      <a:r>
                        <a:rPr lang="en-US" sz="11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looking at</a:t>
                      </a:r>
                      <a:r>
                        <a:rPr lang="en-GB" sz="11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1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his </a:t>
                      </a:r>
                      <a:r>
                        <a:rPr lang="en-US" sz="11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work in books,</a:t>
                      </a:r>
                      <a:r>
                        <a:rPr lang="en-GB" sz="11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1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the internet, visits</a:t>
                      </a:r>
                      <a:r>
                        <a:rPr lang="en-GB" sz="11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1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to galleries and</a:t>
                      </a:r>
                      <a:r>
                        <a:rPr lang="en-GB" sz="11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1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other sources</a:t>
                      </a:r>
                      <a:r>
                        <a:rPr lang="en-GB" sz="1100" kern="1200" baseline="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1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of information</a:t>
                      </a:r>
                    </a:p>
                    <a:p>
                      <a:pPr marL="171450" indent="-171450">
                        <a:buFont typeface="Arial" pitchFamily="34" charset="0"/>
                        <a:buChar char="•"/>
                      </a:pPr>
                      <a:r>
                        <a:rPr kumimoji="0" lang="en-GB" sz="1100" kern="12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My drawings communicate </a:t>
                      </a:r>
                      <a:r>
                        <a:rPr lang="en-US" sz="1100" kern="1200" dirty="0">
                          <a:effectLst/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emotions and a sense of self with accuracy and imagination</a:t>
                      </a:r>
                      <a:endParaRPr kumimoji="0" lang="en-GB" sz="1100" kern="120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can use feedback to make amendments and improvements to my art.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GB" sz="11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I can explain the style of my work and how it has been influenced by a famous artist.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endParaRPr lang="en-GB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122" name="Picture 2" descr="10 things to know about L.S. Lowry | Christie's">
            <a:extLst>
              <a:ext uri="{FF2B5EF4-FFF2-40B4-BE49-F238E27FC236}">
                <a16:creationId xmlns:a16="http://schemas.microsoft.com/office/drawing/2014/main" id="{B5F2E6BF-B478-445D-885A-2AE6EE3F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455956"/>
            <a:ext cx="2696817" cy="168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omage To L.S.Lowry by Liam Byrne | ArtGallery.co.uk">
            <a:extLst>
              <a:ext uri="{FF2B5EF4-FFF2-40B4-BE49-F238E27FC236}">
                <a16:creationId xmlns:a16="http://schemas.microsoft.com/office/drawing/2014/main" id="{866F610A-98A1-451D-9D90-58FF5F0B7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317" y="3697165"/>
            <a:ext cx="285750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079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9BB2096-2C9C-49DA-B45C-2B6D45F4EF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0161198"/>
              </p:ext>
            </p:extLst>
          </p:nvPr>
        </p:nvGraphicFramePr>
        <p:xfrm>
          <a:off x="1433080" y="680125"/>
          <a:ext cx="9788236" cy="5803253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484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8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5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9479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474367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 Interpretation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360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Sculpt</a:t>
                      </a:r>
                      <a:r>
                        <a:rPr lang="en-GB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 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Create or represent (something) by carving, casting, or other shaping techniques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White</a:t>
                      </a:r>
                      <a:r>
                        <a:rPr lang="en-GB" sz="1200" baseline="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clay will display paint best (acrylic paint. Poster paint will work too).</a:t>
                      </a:r>
                      <a:endParaRPr lang="en-GB" sz="120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3572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Clay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Clay is a soft, loose, earthy material</a:t>
                      </a:r>
                      <a:r>
                        <a:rPr lang="en-GB" sz="8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made up of tiny particles of rock. When wet it is very soft which then hardens as it dries. </a:t>
                      </a:r>
                      <a:endParaRPr lang="en-GB" sz="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/>
                      <a:endParaRPr lang="en-GB" sz="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/>
                      <a:r>
                        <a:rPr lang="en-GB" sz="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Clay is used to make bricks, potteries, and ceramics. It is also used to make sculptures and decorative patterns and designs. .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11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3D Form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GB" sz="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Form is a three dimensional shape, such as a cube, sphere or cone.</a:t>
                      </a:r>
                    </a:p>
                    <a:p>
                      <a:pPr lvl="0"/>
                      <a:r>
                        <a:rPr lang="en-GB" sz="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Sculpture and 3D design are about creating forms.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sz="1800"/>
                    </a:p>
                  </a:txBody>
                  <a:tcPr marT="45733" marB="45733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5900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Pattern 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 design that is created by repeating lines, shapes, tones or colours. The design used to create a pattern is often referred to as </a:t>
                      </a:r>
                      <a:r>
                        <a:rPr lang="en-GB" sz="80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amotif</a:t>
                      </a:r>
                      <a:r>
                        <a:rPr lang="en-GB" sz="80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 Motifs can be simple shapes or complex arrangements.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0566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Sculpting tools</a:t>
                      </a:r>
                      <a:r>
                        <a:rPr lang="en-GB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: 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knife,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Stick</a:t>
                      </a:r>
                      <a:r>
                        <a:rPr lang="en-GB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and a wire modeller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newspapers or oilcloth to protect the work table.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Clay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Acrylic and/or</a:t>
                      </a:r>
                      <a:r>
                        <a:rPr lang="en-GB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poster paint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9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900" kern="12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can create models on a range of scales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900" kern="12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can include technical aspects in my work, e.g. 3D design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900" dirty="0">
                          <a:latin typeface="Century Gothic" panose="020B0502020202020204" pitchFamily="34" charset="0"/>
                        </a:rPr>
                        <a:t>I can improve my mastery of art and design techniques, including</a:t>
                      </a:r>
                      <a:r>
                        <a:rPr lang="en-GB" sz="9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dirty="0">
                          <a:latin typeface="Century Gothic" panose="020B0502020202020204" pitchFamily="34" charset="0"/>
                        </a:rPr>
                        <a:t>sculpture with clay.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9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I can </a:t>
                      </a:r>
                      <a:r>
                        <a:rPr lang="en-GB" sz="9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explain why I have used different tools to create art.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9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can use feedback to make amendments and improvements to my art.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900" dirty="0"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endParaRPr lang="en-GB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448AD89-EDBC-496B-8DC4-1F885BF5CC19}"/>
              </a:ext>
            </a:extLst>
          </p:cNvPr>
          <p:cNvSpPr/>
          <p:nvPr/>
        </p:nvSpPr>
        <p:spPr>
          <a:xfrm>
            <a:off x="3246231" y="141659"/>
            <a:ext cx="6354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6: Circulatory System (sculpture) Knowledge Mat</a:t>
            </a:r>
          </a:p>
          <a:p>
            <a:r>
              <a:rPr lang="en-GB" dirty="0"/>
              <a:t> </a:t>
            </a:r>
          </a:p>
        </p:txBody>
      </p:sp>
      <p:pic>
        <p:nvPicPr>
          <p:cNvPr id="7170" name="Picture 2" descr="Clay Heart | Heart pottery, Human heart, Clay art projects">
            <a:extLst>
              <a:ext uri="{FF2B5EF4-FFF2-40B4-BE49-F238E27FC236}">
                <a16:creationId xmlns:a16="http://schemas.microsoft.com/office/drawing/2014/main" id="{BA5AF8DD-5D9C-4E97-8208-7A01B6CCF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93" y="1326456"/>
            <a:ext cx="1969811" cy="29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961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71173B-1C30-42EA-BB1D-57B046D6F52F}"/>
              </a:ext>
            </a:extLst>
          </p:cNvPr>
          <p:cNvSpPr/>
          <p:nvPr/>
        </p:nvSpPr>
        <p:spPr>
          <a:xfrm>
            <a:off x="2494722" y="141659"/>
            <a:ext cx="7106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6: Mayans (working with Papier Mache) Knowledge Mat</a:t>
            </a:r>
          </a:p>
          <a:p>
            <a:r>
              <a:rPr lang="en-GB" dirty="0"/>
              <a:t> 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C547159F-87A9-4849-937A-FD60D5477F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7100959"/>
              </p:ext>
            </p:extLst>
          </p:nvPr>
        </p:nvGraphicFramePr>
        <p:xfrm>
          <a:off x="2092619" y="704005"/>
          <a:ext cx="8437268" cy="5473909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3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5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3508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651735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 Inspiration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386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Texture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Texture is the way something feels to the touch, or looks to the eye. Words like rough, silky, shiny and dull help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writers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describe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texture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of an object.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know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that if I use different media and combine them when building a model, I will achieve a new texture.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can alter a texture to look shinier by using reflective materials.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can make a texture appear rough by using Papier Mache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90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Papier Mache masks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078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Layering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 layer can consist merely of one material or can involve multiple overlays covering the whole surface.</a:t>
                      </a:r>
                      <a:endParaRPr lang="en-GB" sz="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394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Media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 material and tools used by an artist, composer or designer to create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w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ork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of art, for example, "pen and ink" where the pen is the tool and the ink is the material.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6280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Newspaper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Papier</a:t>
                      </a: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050" b="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mache</a:t>
                      </a:r>
                      <a:endParaRPr lang="en-US" sz="105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palette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Paintbrushes (thin and thick)</a:t>
                      </a:r>
                      <a:endParaRPr lang="en-US" sz="105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Acrylic paint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Oil pastels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900" kern="1200" dirty="0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kumimoji="0" lang="en-GB" sz="900" kern="1200" baseline="0" dirty="0">
                          <a:latin typeface="Century Gothic" panose="020B0502020202020204" pitchFamily="34" charset="0"/>
                        </a:rPr>
                        <a:t> know</a:t>
                      </a:r>
                      <a:r>
                        <a:rPr kumimoji="0" lang="en-GB" sz="900" kern="1200" dirty="0">
                          <a:latin typeface="Century Gothic" panose="020B0502020202020204" pitchFamily="34" charset="0"/>
                        </a:rPr>
                        <a:t> how </a:t>
                      </a:r>
                      <a:r>
                        <a:rPr lang="en-US" sz="900" dirty="0">
                          <a:latin typeface="Century Gothic" panose="020B0502020202020204" pitchFamily="34" charset="0"/>
                        </a:rPr>
                        <a:t>to improve my mastery of sculpture with a range of materials [for example, charcoal, paint, clay.]</a:t>
                      </a:r>
                      <a:endParaRPr lang="en-GB" sz="900" dirty="0"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en-GB" sz="900" kern="1200" dirty="0">
                          <a:latin typeface="Century Gothic" panose="020B0502020202020204" pitchFamily="34" charset="0"/>
                        </a:rPr>
                        <a:t>I can add onto my mask to create texture and shape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900" kern="12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 can add texture to a piece of work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9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I can use a range of brushes to create different effects in painting</a:t>
                      </a:r>
                      <a:r>
                        <a:rPr kumimoji="0" lang="en-US" sz="900" kern="1200" baseline="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Calibri" panose="020F0502020204030204" pitchFamily="34" charset="0"/>
                        </a:rPr>
                        <a:t> the rocks.</a:t>
                      </a:r>
                      <a:endParaRPr kumimoji="0" lang="en-GB" sz="900" kern="1200" dirty="0">
                        <a:solidFill>
                          <a:schemeClr val="dk1"/>
                        </a:solidFill>
                        <a:latin typeface="Century Gothic" panose="020B050202020202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9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endParaRPr lang="en-GB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6146" name="Picture 2" descr="Mayan Masks! | Willoughby Primary School, Nottinghamshire">
            <a:extLst>
              <a:ext uri="{FF2B5EF4-FFF2-40B4-BE49-F238E27FC236}">
                <a16:creationId xmlns:a16="http://schemas.microsoft.com/office/drawing/2014/main" id="{429DCECB-1BB1-45AD-9EC0-4D0584A6F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943" y="1779104"/>
            <a:ext cx="1659836" cy="221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yan Masks! | Willoughby Primary School, Nottinghamshire">
            <a:extLst>
              <a:ext uri="{FF2B5EF4-FFF2-40B4-BE49-F238E27FC236}">
                <a16:creationId xmlns:a16="http://schemas.microsoft.com/office/drawing/2014/main" id="{602F29B7-37A4-434E-8203-605AAD5BB2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4" b="63001"/>
          <a:stretch/>
        </p:blipFill>
        <p:spPr bwMode="auto">
          <a:xfrm>
            <a:off x="8355943" y="4274742"/>
            <a:ext cx="1659835" cy="161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798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B149D23-94F4-4943-82C7-B40B064F6E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9831538"/>
              </p:ext>
            </p:extLst>
          </p:nvPr>
        </p:nvGraphicFramePr>
        <p:xfrm>
          <a:off x="1957546" y="534284"/>
          <a:ext cx="9186703" cy="5961765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93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5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70705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436322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Artist Inspiration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1929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Portrait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Portrait painting is a genre in painting, where the intent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is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to represent a specific human, creature or character subject. The term 'portrait painting' can also describe the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actual painted portrait.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primary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colours</a:t>
                      </a:r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are red, blue and yellow. You can mix these to make green, orange and purple. Adding white or black to a </a:t>
                      </a:r>
                      <a:r>
                        <a:rPr lang="en-US" sz="12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colour</a:t>
                      </a:r>
                      <a:r>
                        <a:rPr lang="en-US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will make it lighter or darker respectively.  Take time to sketch the outline of your chosen portrait that is being copied before you use paint. </a:t>
                      </a: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Andy</a:t>
                      </a:r>
                      <a:r>
                        <a:rPr lang="en-US" sz="1200" b="1" u="sng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 Warhol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5160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 err="1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Colour</a:t>
                      </a:r>
                      <a:r>
                        <a:rPr lang="en-US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 Blocking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process of using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baseline="0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colours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from opposite ends of the </a:t>
                      </a:r>
                      <a:r>
                        <a:rPr lang="en-US" sz="900" b="0" i="0" kern="1200" baseline="0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colour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wheel/chart and pairing them together to make interesting and complimentary </a:t>
                      </a:r>
                      <a:r>
                        <a:rPr lang="en-US" sz="900" b="0" i="0" kern="1200" baseline="0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colour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combinations.</a:t>
                      </a:r>
                      <a:endParaRPr lang="en-GB" sz="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sz="1800"/>
                    </a:p>
                  </a:txBody>
                  <a:tcPr marT="45733" marB="45733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622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Printing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Making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 copy of an image you have created and transferring the image onto another surface. 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6732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Poster paint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Paintbrushes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Pots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palette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Pencils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Rubbers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Rulers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A4 white paper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/>
                      <a:endParaRPr lang="en-GB" sz="9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2800" lvl="0" indent="-172800">
                        <a:buFont typeface="Arial" pitchFamily="34" charset="0"/>
                        <a:buChar char="•"/>
                      </a:pPr>
                      <a:r>
                        <a:rPr kumimoji="0" lang="en-GB" sz="11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I paint a picture of something I can see?</a:t>
                      </a:r>
                    </a:p>
                    <a:p>
                      <a:pPr marL="172800" indent="-172800">
                        <a:buFont typeface="Arial" pitchFamily="34" charset="0"/>
                        <a:buChar char="•"/>
                      </a:pPr>
                      <a:r>
                        <a:rPr kumimoji="0" lang="en-GB" sz="11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I name the primary and secondary colours?</a:t>
                      </a:r>
                      <a:endParaRPr lang="en-GB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2800" lvl="0" indent="-172800">
                        <a:buFont typeface="Arial" pitchFamily="34" charset="0"/>
                        <a:buChar char="•"/>
                      </a:pPr>
                      <a:r>
                        <a:rPr kumimoji="0" lang="en-GB" sz="11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I describe what I can see and like in the work of another artist?</a:t>
                      </a:r>
                    </a:p>
                    <a:p>
                      <a:pPr marL="172800" indent="-172800">
                        <a:buFont typeface="Arial" pitchFamily="34" charset="0"/>
                        <a:buChar char="•"/>
                      </a:pPr>
                      <a:r>
                        <a:rPr kumimoji="0" lang="en-GB" sz="1100" kern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 I ask sensible questions about a piece of art?</a:t>
                      </a:r>
                      <a:endParaRPr lang="en-GB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14C35010-34F7-482E-A7D4-A8B407863D37}"/>
              </a:ext>
            </a:extLst>
          </p:cNvPr>
          <p:cNvSpPr txBox="1">
            <a:spLocks noChangeArrowheads="1"/>
          </p:cNvSpPr>
          <p:nvPr/>
        </p:nvSpPr>
        <p:spPr>
          <a:xfrm>
            <a:off x="1662112" y="67117"/>
            <a:ext cx="8867775" cy="492125"/>
          </a:xfrm>
          <a:prstGeom prst="rect">
            <a:avLst/>
          </a:prstGeom>
        </p:spPr>
        <p:txBody>
          <a:bodyPr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800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1: Andy Warhol (painting portraits) Knowledge Mat</a:t>
            </a:r>
          </a:p>
        </p:txBody>
      </p:sp>
      <p:pic>
        <p:nvPicPr>
          <p:cNvPr id="1026" name="Picture 2" descr="Exhibition: &quot;Andy Warhol. L'alchimista degli anni Sessanta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535986" y="1983757"/>
            <a:ext cx="2297113" cy="153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dy Warhol's Pop Art Portraits: Characteristics of Silkscree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36" y="4131148"/>
            <a:ext cx="2005014" cy="203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75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EB149D23-94F4-4943-82C7-B40B064F6E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5848142"/>
              </p:ext>
            </p:extLst>
          </p:nvPr>
        </p:nvGraphicFramePr>
        <p:xfrm>
          <a:off x="1957547" y="559242"/>
          <a:ext cx="8572340" cy="598024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2999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2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1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8726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381746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Artist Inspiration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890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Watercolour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Paint which is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thinned with water rather than oil, giving a transparent </a:t>
                      </a:r>
                      <a:r>
                        <a:rPr lang="en-US" sz="900" b="0" i="0" kern="1200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colour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When using watercolours, dip the brush in water and then twirl it on the colour of choice. Dip again for a lighter and more watery colour. Always rinse the brush well in a water pot between different colour applications.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Georgia O’Keeffe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032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Layering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 layer can consist merely of one small dab of paint, or can involve thick overlays covering the whole surface.</a:t>
                      </a:r>
                      <a:endParaRPr lang="en-GB" sz="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8190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Blending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process of gently intermingling two or more colors to create a gradual transition or to soften lines.</a:t>
                      </a:r>
                      <a:endParaRPr lang="en-GB" sz="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sz="1800"/>
                    </a:p>
                  </a:txBody>
                  <a:tcPr marT="45733" marB="45733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1175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Tonal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Tonal Colors are different shades of colors of same main color group. Different tones of a color e.g. light purple and dark purple.</a:t>
                      </a:r>
                      <a:endParaRPr lang="en-GB" sz="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  <a:r>
                        <a:rPr lang="en-US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8032"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Landscape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landscape is the visible features of an area of land, its landforms, and how they integrate with natural or man-made features.</a:t>
                      </a:r>
                      <a:endParaRPr lang="en-GB" sz="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I can paint a picture of plants I can see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Century Gothic" panose="020B0502020202020204" pitchFamily="34" charset="0"/>
                        </a:rPr>
                        <a:t>I can name</a:t>
                      </a:r>
                      <a:r>
                        <a:rPr lang="en-US" sz="1100" baseline="0" dirty="0">
                          <a:latin typeface="Century Gothic" panose="020B0502020202020204" pitchFamily="34" charset="0"/>
                        </a:rPr>
                        <a:t> the primary and secondary </a:t>
                      </a:r>
                      <a:r>
                        <a:rPr lang="en-US" sz="1100" baseline="0" dirty="0" err="1">
                          <a:latin typeface="Century Gothic" panose="020B0502020202020204" pitchFamily="34" charset="0"/>
                        </a:rPr>
                        <a:t>colours</a:t>
                      </a:r>
                      <a:endParaRPr lang="en-US" sz="1100" baseline="0" dirty="0">
                        <a:latin typeface="Century Gothic" panose="020B0502020202020204" pitchFamily="34" charset="0"/>
                      </a:endParaRP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100" baseline="0" dirty="0">
                          <a:latin typeface="Century Gothic" panose="020B0502020202020204" pitchFamily="34" charset="0"/>
                        </a:rPr>
                        <a:t>I can describe what features of plants I see and give an opinion about the work of an artist linked to Plants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100" baseline="0" dirty="0">
                          <a:latin typeface="Century Gothic" panose="020B0502020202020204" pitchFamily="34" charset="0"/>
                        </a:rPr>
                        <a:t>I can ask questions about a piece of Georgia O’Keeffe’s artwork </a:t>
                      </a:r>
                      <a:endParaRPr lang="en-GB" sz="1100" dirty="0"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endParaRPr lang="en-GB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8183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Poster paint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Paintbrushes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Pots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palette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Pencils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Rubbers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Rulers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A4 white paper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/>
                      <a:endParaRPr lang="en-GB" sz="9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14C35010-34F7-482E-A7D4-A8B407863D37}"/>
              </a:ext>
            </a:extLst>
          </p:cNvPr>
          <p:cNvSpPr txBox="1">
            <a:spLocks noChangeArrowheads="1"/>
          </p:cNvSpPr>
          <p:nvPr/>
        </p:nvSpPr>
        <p:spPr>
          <a:xfrm>
            <a:off x="1662112" y="67117"/>
            <a:ext cx="8867775" cy="492125"/>
          </a:xfrm>
          <a:prstGeom prst="rect">
            <a:avLst/>
          </a:prstGeom>
        </p:spPr>
        <p:txBody>
          <a:bodyPr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800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1: Plants (watercolour) Knowledge Mat</a:t>
            </a:r>
          </a:p>
        </p:txBody>
      </p:sp>
      <p:pic>
        <p:nvPicPr>
          <p:cNvPr id="2050" name="Picture 2" descr="Georgia O'Keeffe – Exhibition at Tate Modern | Tate">
            <a:extLst>
              <a:ext uri="{FF2B5EF4-FFF2-40B4-BE49-F238E27FC236}">
                <a16:creationId xmlns:a16="http://schemas.microsoft.com/office/drawing/2014/main" id="{9FBCA6C5-25DA-429C-9E3B-DA98881AC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77" y="1505749"/>
            <a:ext cx="1669783" cy="203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orgia O'Keeffe on the Art of Seeing – Brain Pickings">
            <a:extLst>
              <a:ext uri="{FF2B5EF4-FFF2-40B4-BE49-F238E27FC236}">
                <a16:creationId xmlns:a16="http://schemas.microsoft.com/office/drawing/2014/main" id="{3355A1C4-72D5-45A5-93E2-6BEA286AD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77" y="4110240"/>
            <a:ext cx="1669783" cy="202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208D7-675C-4C34-AD4D-BE8DCF0CE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067" y="2065488"/>
            <a:ext cx="1858733" cy="69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104F6781-D922-4D4B-AD01-E39DAC59AE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6705076"/>
              </p:ext>
            </p:extLst>
          </p:nvPr>
        </p:nvGraphicFramePr>
        <p:xfrm>
          <a:off x="2092620" y="414756"/>
          <a:ext cx="8006758" cy="6259641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04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6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7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8623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619905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Artist Inspiration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735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Collage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piece of art made by sticking various different materials such as photographs and pieces of paper or fabric on to a backing.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When collaging, look for textures and </a:t>
                      </a:r>
                      <a:r>
                        <a:rPr lang="en-US" sz="105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colours</a:t>
                      </a: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that compliment each other to portray a certain image when used together. Using</a:t>
                      </a: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overlapping with your materials will help you to achieve a rough texture,. To achieve smoother textures, you can use smooth materials that fit seamlessly together.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2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Romero Britto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905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Texture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Texture is the way something feels to the touch, or looks to the eye. Words like rough, silky, shiny and dull help writers describe the texture of an object.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/>
                      <a:endParaRPr lang="en-GB" sz="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5083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Contrasting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principle of art that refers to the arrangement of opposite elements (light vs. dark colors, rough vs. smooth textures, large vs. small shapes, etc.) in a piece so as to create visual interest, excitement and drama.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sz="1800"/>
                    </a:p>
                  </a:txBody>
                  <a:tcPr marT="45733" marB="45733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0884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Layering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 layer can consist merely of one material or can involve multiple overlays covering the whole surface.</a:t>
                      </a:r>
                      <a:endParaRPr lang="en-GB" sz="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3771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Scissors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Glue stick or PVA glue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Scrap magazines/newspapers etc.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palette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Pencils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Rubbers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A4 white paper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 know </a:t>
                      </a:r>
                      <a:r>
                        <a:rPr lang="en-US" sz="1200" baseline="0" dirty="0">
                          <a:latin typeface="Century Gothic" panose="020B0502020202020204" pitchFamily="34" charset="0"/>
                        </a:rPr>
                        <a:t>how to 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develop</a:t>
                      </a:r>
                      <a:r>
                        <a:rPr lang="en-US" sz="1200" baseline="0" dirty="0">
                          <a:latin typeface="Century Gothic" panose="020B0502020202020204" pitchFamily="34" charset="0"/>
                        </a:rPr>
                        <a:t> collage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 techniques in using </a:t>
                      </a:r>
                      <a:r>
                        <a:rPr lang="en-US" sz="1200" dirty="0" err="1">
                          <a:latin typeface="Century Gothic" panose="020B0502020202020204" pitchFamily="34" charset="0"/>
                        </a:rPr>
                        <a:t>colour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, pattern, texture and shape</a:t>
                      </a:r>
                      <a:r>
                        <a:rPr lang="en-US" sz="12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to use a range of materials creatively to design and make products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dirty="0">
                          <a:latin typeface="Century Gothic" panose="020B0502020202020204" pitchFamily="34" charset="0"/>
                        </a:rPr>
                        <a:t>I can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cut</a:t>
                      </a:r>
                      <a:r>
                        <a:rPr lang="en-GB" sz="12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and glue </a:t>
                      </a: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materials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can create moods in artwork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endParaRPr lang="en-GB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32B97F3B-EA8E-467B-870A-C534FE8CC2AB}"/>
              </a:ext>
            </a:extLst>
          </p:cNvPr>
          <p:cNvSpPr txBox="1">
            <a:spLocks noChangeArrowheads="1"/>
          </p:cNvSpPr>
          <p:nvPr/>
        </p:nvSpPr>
        <p:spPr>
          <a:xfrm>
            <a:off x="1662112" y="67117"/>
            <a:ext cx="8867775" cy="492125"/>
          </a:xfrm>
          <a:prstGeom prst="rect">
            <a:avLst/>
          </a:prstGeom>
        </p:spPr>
        <p:txBody>
          <a:bodyPr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800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1: Brazil (collage) Knowledge Mat</a:t>
            </a:r>
          </a:p>
        </p:txBody>
      </p:sp>
      <p:pic>
        <p:nvPicPr>
          <p:cNvPr id="3074" name="Picture 2" descr="Romero Britto - Paradise for Sale | Artspace">
            <a:extLst>
              <a:ext uri="{FF2B5EF4-FFF2-40B4-BE49-F238E27FC236}">
                <a16:creationId xmlns:a16="http://schemas.microsoft.com/office/drawing/2014/main" id="{225737AE-C242-4A07-9FC3-D7FE14F26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011" y="1461470"/>
            <a:ext cx="2295089" cy="139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va Dia by Romero Britto, 2016 | Print | Artsper (277969)">
            <a:extLst>
              <a:ext uri="{FF2B5EF4-FFF2-40B4-BE49-F238E27FC236}">
                <a16:creationId xmlns:a16="http://schemas.microsoft.com/office/drawing/2014/main" id="{9C5BA6A9-259E-4993-B45D-8C753831F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3227712"/>
            <a:ext cx="2295089" cy="183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ord brazil with brazilian flag under it Vector Image">
            <a:extLst>
              <a:ext uri="{FF2B5EF4-FFF2-40B4-BE49-F238E27FC236}">
                <a16:creationId xmlns:a16="http://schemas.microsoft.com/office/drawing/2014/main" id="{9255AC47-B1C0-45FC-A5C9-E6C8FAEA2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3" b="39000"/>
          <a:stretch/>
        </p:blipFill>
        <p:spPr bwMode="auto">
          <a:xfrm>
            <a:off x="5331615" y="2999111"/>
            <a:ext cx="2192353" cy="54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237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741679"/>
              </p:ext>
            </p:extLst>
          </p:nvPr>
        </p:nvGraphicFramePr>
        <p:xfrm>
          <a:off x="257580" y="206066"/>
          <a:ext cx="11797045" cy="6262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42">
                  <a:extLst>
                    <a:ext uri="{9D8B030D-6E8A-4147-A177-3AD203B41FA5}">
                      <a16:colId xmlns:a16="http://schemas.microsoft.com/office/drawing/2014/main" val="3676987627"/>
                    </a:ext>
                  </a:extLst>
                </a:gridCol>
                <a:gridCol w="1570343">
                  <a:extLst>
                    <a:ext uri="{9D8B030D-6E8A-4147-A177-3AD203B41FA5}">
                      <a16:colId xmlns:a16="http://schemas.microsoft.com/office/drawing/2014/main" val="4045224249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3329520594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840957153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1462467516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2125506453"/>
                    </a:ext>
                  </a:extLst>
                </a:gridCol>
                <a:gridCol w="1685292">
                  <a:extLst>
                    <a:ext uri="{9D8B030D-6E8A-4147-A177-3AD203B41FA5}">
                      <a16:colId xmlns:a16="http://schemas.microsoft.com/office/drawing/2014/main" val="3227715269"/>
                    </a:ext>
                  </a:extLst>
                </a:gridCol>
              </a:tblGrid>
              <a:tr h="401317">
                <a:tc>
                  <a:txBody>
                    <a:bodyPr/>
                    <a:lstStyle/>
                    <a:p>
                      <a:r>
                        <a:rPr lang="en-GB" sz="1600" baseline="0" dirty="0"/>
                        <a:t>ART Y2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AUTUMN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SUMMER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583046"/>
                  </a:ext>
                </a:extLst>
              </a:tr>
              <a:tr h="401317">
                <a:tc>
                  <a:txBody>
                    <a:bodyPr/>
                    <a:lstStyle/>
                    <a:p>
                      <a:r>
                        <a:rPr lang="en-GB" dirty="0"/>
                        <a:t>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Victorians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Kenya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Picasso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821560"/>
                  </a:ext>
                </a:extLst>
              </a:tr>
              <a:tr h="401317">
                <a:tc>
                  <a:txBody>
                    <a:bodyPr/>
                    <a:lstStyle/>
                    <a:p>
                      <a:r>
                        <a:rPr lang="en-GB" dirty="0"/>
                        <a:t>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344747"/>
                  </a:ext>
                </a:extLst>
              </a:tr>
              <a:tr h="4310527">
                <a:tc>
                  <a:txBody>
                    <a:bodyPr/>
                    <a:lstStyle/>
                    <a:p>
                      <a:r>
                        <a:rPr lang="en-GB" dirty="0"/>
                        <a:t>KEY</a:t>
                      </a:r>
                      <a:r>
                        <a:rPr lang="en-GB" baseline="0" dirty="0"/>
                        <a:t> KNOWLEDGE AND SKILLS</a:t>
                      </a:r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baseline="0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Knowledge of how to develop</a:t>
                      </a:r>
                      <a:r>
                        <a:rPr lang="en-US" sz="1000" baseline="0" dirty="0"/>
                        <a:t> a</a:t>
                      </a:r>
                      <a:r>
                        <a:rPr lang="en-US" sz="1000" dirty="0"/>
                        <a:t> range of printing techniques in using </a:t>
                      </a:r>
                      <a:r>
                        <a:rPr lang="en-US" sz="1000" dirty="0" err="1"/>
                        <a:t>colour</a:t>
                      </a:r>
                      <a:r>
                        <a:rPr lang="en-US" sz="1000" dirty="0"/>
                        <a:t>, pattern</a:t>
                      </a:r>
                      <a:r>
                        <a:rPr lang="en-US" sz="1000" baseline="0" dirty="0"/>
                        <a:t> and </a:t>
                      </a:r>
                      <a:r>
                        <a:rPr lang="en-US" sz="1000" dirty="0"/>
                        <a:t>texture using different media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Knowledge about the work of a range of artists, craft makers and designers, describing the differences and similarities between different practices and disciplines, and making links to their own work.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I can 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brown with paint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can create tints with paint by adding white.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1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can c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reate tones with paint by adding black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can create a piece of art in response to the work of another artist.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Knowledge</a:t>
                      </a:r>
                      <a:r>
                        <a:rPr lang="en-US" sz="1000" baseline="0" dirty="0"/>
                        <a:t> of how </a:t>
                      </a:r>
                      <a:r>
                        <a:rPr lang="en-US" sz="1000" dirty="0"/>
                        <a:t>to use a paper creatively to design and make a</a:t>
                      </a:r>
                      <a:r>
                        <a:rPr lang="en-US" sz="1000" baseline="0" dirty="0"/>
                        <a:t> wall tapestry.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Knowledge of how to develop</a:t>
                      </a:r>
                      <a:r>
                        <a:rPr lang="en-US" sz="1000" baseline="0" dirty="0"/>
                        <a:t> weaving</a:t>
                      </a:r>
                      <a:r>
                        <a:rPr lang="en-US" sz="1000" dirty="0"/>
                        <a:t> techniques in using </a:t>
                      </a:r>
                      <a:r>
                        <a:rPr lang="en-US" sz="1000" dirty="0" err="1"/>
                        <a:t>colour</a:t>
                      </a:r>
                      <a:r>
                        <a:rPr lang="en-US" sz="1000" baseline="0" dirty="0"/>
                        <a:t> and </a:t>
                      </a:r>
                      <a:r>
                        <a:rPr lang="en-US" sz="1000" dirty="0"/>
                        <a:t>pattern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I can join materials together to create a new product</a:t>
                      </a:r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Knowledge</a:t>
                      </a:r>
                      <a:r>
                        <a:rPr lang="en-US" sz="1000" baseline="0" dirty="0"/>
                        <a:t> of how to </a:t>
                      </a:r>
                      <a:r>
                        <a:rPr lang="en-US" sz="1000" dirty="0"/>
                        <a:t>use painting to develop and share their ideas</a:t>
                      </a:r>
                      <a:r>
                        <a:rPr lang="en-US" sz="1000" baseline="0" dirty="0"/>
                        <a:t> in response to an artist</a:t>
                      </a:r>
                      <a:endParaRPr lang="en-US" sz="10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Knowledge</a:t>
                      </a:r>
                      <a:r>
                        <a:rPr lang="en-US" sz="1000" baseline="0" dirty="0"/>
                        <a:t> </a:t>
                      </a:r>
                      <a:r>
                        <a:rPr lang="en-US" sz="1000" dirty="0"/>
                        <a:t>about the work of</a:t>
                      </a:r>
                      <a:r>
                        <a:rPr lang="en-US" sz="1000" baseline="0" dirty="0"/>
                        <a:t> Picasso</a:t>
                      </a:r>
                      <a:r>
                        <a:rPr lang="en-US" sz="1000" dirty="0"/>
                        <a:t>, describing the differences and similarities between different practices and disciplines, and making links to their own work.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/>
                        <a:t>I can </a:t>
                      </a: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tints with paint by adding white.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can create tones with paint by adding black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can </a:t>
                      </a:r>
                      <a:r>
                        <a:rPr lang="en-GB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suggest how Picasso has used colour pattern and shape.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can mix paint to make all the secondary </a:t>
                      </a:r>
                      <a:r>
                        <a:rPr lang="en-US" sz="105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colours</a:t>
                      </a:r>
                      <a:r>
                        <a:rPr lang="en-US" sz="105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05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3014331"/>
                  </a:ext>
                </a:extLst>
              </a:tr>
              <a:tr h="747990">
                <a:tc>
                  <a:txBody>
                    <a:bodyPr/>
                    <a:lstStyle/>
                    <a:p>
                      <a:r>
                        <a:rPr lang="en-GB" dirty="0"/>
                        <a:t>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79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346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104F6781-D922-4D4B-AD01-E39DAC59AE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5753584"/>
              </p:ext>
            </p:extLst>
          </p:nvPr>
        </p:nvGraphicFramePr>
        <p:xfrm>
          <a:off x="2092620" y="494455"/>
          <a:ext cx="7927680" cy="5715847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292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7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4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83847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618887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Artist Inspiration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499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Printing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Making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a copy of an image you have created and transferring the image onto another surface. 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/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When printing, if you want to achieve a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thicker or heavier effect on your chosen surface, apply more paint to your chosen media you are printing with. Alternatively, lightly cover your printing media with paint to achieve a thinner, lighter effect on the surface. </a:t>
                      </a:r>
                      <a:endParaRPr lang="en-GB" sz="1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William</a:t>
                      </a:r>
                      <a:r>
                        <a:rPr lang="en-US" sz="1200" b="1" u="sng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 Morris</a:t>
                      </a: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5736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Texture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Texture is the way something feels to the touch, or looks to the eye. Words like rough, silky, shiny and dull help</a:t>
                      </a:r>
                      <a:r>
                        <a:rPr lang="en-US" sz="8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writers</a:t>
                      </a:r>
                      <a:r>
                        <a:rPr lang="en-US" sz="8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describe</a:t>
                      </a:r>
                      <a:r>
                        <a:rPr lang="en-US" sz="8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</a:t>
                      </a:r>
                      <a:r>
                        <a:rPr lang="en-US" sz="8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texture</a:t>
                      </a:r>
                      <a:r>
                        <a:rPr lang="en-US" sz="8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of an object.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lvl="0"/>
                      <a:endParaRPr lang="en-GB" sz="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574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Media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 material and tools used by an artist, composer or designer to create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w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ork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of art, for example, "pen and ink" where the pen is the tool and the ink is the material.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4072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palette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Paintbrushes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Leaves,</a:t>
                      </a: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flowers, sponges etc. – any media you want to use for printing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Pencils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Rubbers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A4 white paper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900" baseline="0" dirty="0">
                          <a:latin typeface="Century Gothic" panose="020B0502020202020204" pitchFamily="34" charset="0"/>
                        </a:rPr>
                        <a:t> know</a:t>
                      </a:r>
                      <a:r>
                        <a:rPr lang="en-US" sz="900" dirty="0">
                          <a:latin typeface="Century Gothic" panose="020B0502020202020204" pitchFamily="34" charset="0"/>
                        </a:rPr>
                        <a:t> about the work of William Morris and can describe the differences and similarities between his pieces and can make links to</a:t>
                      </a:r>
                      <a:r>
                        <a:rPr lang="en-US" sz="900" baseline="0" dirty="0">
                          <a:latin typeface="Century Gothic" panose="020B0502020202020204" pitchFamily="34" charset="0"/>
                        </a:rPr>
                        <a:t> my</a:t>
                      </a:r>
                      <a:r>
                        <a:rPr lang="en-US" sz="900" dirty="0">
                          <a:latin typeface="Century Gothic" panose="020B0502020202020204" pitchFamily="34" charset="0"/>
                        </a:rPr>
                        <a:t> own work.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latin typeface="Century Gothic" panose="020B0502020202020204" pitchFamily="34" charset="0"/>
                        </a:rPr>
                        <a:t>I can </a:t>
                      </a:r>
                      <a:r>
                        <a:rPr lang="en-GB" sz="9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create brown with paint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9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can create tints with paint by adding white.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9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GB" sz="9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can c</a:t>
                      </a:r>
                      <a:r>
                        <a:rPr lang="en-GB" sz="9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reate tones with paint by adding black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2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endParaRPr lang="en-GB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32B97F3B-EA8E-467B-870A-C534FE8CC2AB}"/>
              </a:ext>
            </a:extLst>
          </p:cNvPr>
          <p:cNvSpPr txBox="1">
            <a:spLocks noChangeArrowheads="1"/>
          </p:cNvSpPr>
          <p:nvPr/>
        </p:nvSpPr>
        <p:spPr>
          <a:xfrm>
            <a:off x="1662112" y="67117"/>
            <a:ext cx="8867775" cy="492125"/>
          </a:xfrm>
          <a:prstGeom prst="rect">
            <a:avLst/>
          </a:prstGeom>
        </p:spPr>
        <p:txBody>
          <a:bodyPr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800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2: Victorians (printing) Knowledge Mat</a:t>
            </a:r>
          </a:p>
        </p:txBody>
      </p:sp>
      <p:pic>
        <p:nvPicPr>
          <p:cNvPr id="2050" name="Picture 2" descr="William Morris &amp; Co Seasons by May 216686 Wallpaper | Indigo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844" y="1637553"/>
            <a:ext cx="1532556" cy="153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illiam Morris Arts &amp; Crafts ref 18 ~ Pilgrim Ti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49" y="3568761"/>
            <a:ext cx="1827746" cy="182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44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7F3B-EA8E-467B-870A-C534FE8CC2AB}"/>
              </a:ext>
            </a:extLst>
          </p:cNvPr>
          <p:cNvSpPr txBox="1">
            <a:spLocks noChangeArrowheads="1"/>
          </p:cNvSpPr>
          <p:nvPr/>
        </p:nvSpPr>
        <p:spPr>
          <a:xfrm>
            <a:off x="1662112" y="211880"/>
            <a:ext cx="8867775" cy="492125"/>
          </a:xfrm>
          <a:prstGeom prst="rect">
            <a:avLst/>
          </a:prstGeom>
        </p:spPr>
        <p:txBody>
          <a:bodyPr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800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2: Kenya (weaving) Knowledge Mat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104F6781-D922-4D4B-AD01-E39DAC59AE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4020125"/>
              </p:ext>
            </p:extLst>
          </p:nvPr>
        </p:nvGraphicFramePr>
        <p:xfrm>
          <a:off x="2092619" y="704005"/>
          <a:ext cx="8437268" cy="554430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9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9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3508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651735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 Inspiration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386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Weaving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Weaving is a method of textile production in which two distinct sets of material are interlaced at right angles to form a fabric or cloth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When weaving with paper, make sure the end of the two strips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of paper have already been decorated. Secure the two strips, corner to corner on a right angle, one facing vertically, one horizontally, their ends meeting into a corner. Take a third strip to attach to the vertical  strip. Repeat this until you have strips of paper going across and strips going down, in a </a:t>
                      </a:r>
                      <a:r>
                        <a:rPr lang="en-US" sz="900" b="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criss-cross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pattern. You can now take your first strip and weave it under and over, under and over until it reaches the end.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u="sng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Kente</a:t>
                      </a:r>
                      <a:r>
                        <a:rPr lang="en-US" sz="12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 Cloth Weaving</a:t>
                      </a: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9908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Texture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Texture is the way something feels to the touch, or looks to the eye. Words like rough, silky, shiny and dull help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writers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describe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texture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of an object.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735">
                <a:tc>
                  <a:txBody>
                    <a:bodyPr/>
                    <a:lstStyle/>
                    <a:p>
                      <a:pPr lvl="0"/>
                      <a:r>
                        <a:rPr lang="en-GB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Layering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 layer can consist merely of one material or can involve multiple overlays covering the whole surface.</a:t>
                      </a:r>
                      <a:endParaRPr lang="en-GB" sz="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6280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Sugar paper (different colours)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</a:t>
                      </a: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(to decorate)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Paintbrushes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scissors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Pencil</a:t>
                      </a:r>
                      <a:r>
                        <a:rPr lang="en-GB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crayons (to decorate)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Felt tips (to decorate)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Pencils (to decorate)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Rubbers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aseline="0" dirty="0">
                          <a:latin typeface="Century Gothic" panose="020B0502020202020204" pitchFamily="34" charset="0"/>
                        </a:rPr>
                        <a:t>I know how 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to use paper creatively to design and make a</a:t>
                      </a:r>
                      <a:r>
                        <a:rPr lang="en-US" sz="1000" baseline="0" dirty="0">
                          <a:latin typeface="Century Gothic" panose="020B0502020202020204" pitchFamily="34" charset="0"/>
                        </a:rPr>
                        <a:t> wall tapestry.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000" baseline="0" dirty="0">
                          <a:latin typeface="Century Gothic" panose="020B0502020202020204" pitchFamily="34" charset="0"/>
                        </a:rPr>
                        <a:t> know 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how to develop</a:t>
                      </a:r>
                      <a:r>
                        <a:rPr lang="en-US" sz="1000" baseline="0" dirty="0">
                          <a:latin typeface="Century Gothic" panose="020B0502020202020204" pitchFamily="34" charset="0"/>
                        </a:rPr>
                        <a:t> weaving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 techniques in using </a:t>
                      </a:r>
                      <a:r>
                        <a:rPr lang="en-US" sz="1000" dirty="0" err="1">
                          <a:latin typeface="Century Gothic" panose="020B0502020202020204" pitchFamily="34" charset="0"/>
                        </a:rPr>
                        <a:t>colour</a:t>
                      </a:r>
                      <a:r>
                        <a:rPr lang="en-US" sz="1000" baseline="0" dirty="0">
                          <a:latin typeface="Century Gothic" panose="020B0502020202020204" pitchFamily="34" charset="0"/>
                        </a:rPr>
                        <a:t> and </a:t>
                      </a: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pattern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latin typeface="Century Gothic" panose="020B0502020202020204" pitchFamily="34" charset="0"/>
                        </a:rPr>
                        <a:t>I can join materials together to create a new product</a:t>
                      </a:r>
                      <a:endParaRPr lang="en-GB" sz="1000" dirty="0"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2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endParaRPr lang="en-GB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074" name="Picture 2" descr="African Weavings by paintedpaper, via Flickr | African ar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942" y="3615038"/>
            <a:ext cx="1406525" cy="210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ente cloth (Asante and Ewe peoples) (article) | Khan Acade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286" y="1839176"/>
            <a:ext cx="2391839" cy="134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237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7F3B-EA8E-467B-870A-C534FE8CC2AB}"/>
              </a:ext>
            </a:extLst>
          </p:cNvPr>
          <p:cNvSpPr txBox="1">
            <a:spLocks noChangeArrowheads="1"/>
          </p:cNvSpPr>
          <p:nvPr/>
        </p:nvSpPr>
        <p:spPr>
          <a:xfrm>
            <a:off x="1662112" y="211880"/>
            <a:ext cx="8867775" cy="492125"/>
          </a:xfrm>
          <a:prstGeom prst="rect">
            <a:avLst/>
          </a:prstGeom>
        </p:spPr>
        <p:txBody>
          <a:bodyPr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800" b="1" dirty="0">
                <a:solidFill>
                  <a:srgbClr val="7FC184"/>
                </a:solidFill>
                <a:latin typeface="Century Gothic" panose="020B0502020202020204" pitchFamily="34" charset="0"/>
              </a:rPr>
              <a:t>Year 2: Picasso (mixing colours) Knowledge Mat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104F6781-D922-4D4B-AD01-E39DAC59AE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017481"/>
              </p:ext>
            </p:extLst>
          </p:nvPr>
        </p:nvGraphicFramePr>
        <p:xfrm>
          <a:off x="2092619" y="704005"/>
          <a:ext cx="8437268" cy="5466267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37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3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5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3508">
                  <a:extLst>
                    <a:ext uri="{9D8B030D-6E8A-4147-A177-3AD203B41FA5}">
                      <a16:colId xmlns:a16="http://schemas.microsoft.com/office/drawing/2014/main" val="1772473265"/>
                    </a:ext>
                  </a:extLst>
                </a:gridCol>
              </a:tblGrid>
              <a:tr h="651735">
                <a:tc gridSpan="2">
                  <a:txBody>
                    <a:bodyPr/>
                    <a:lstStyle/>
                    <a:p>
                      <a:pPr lvl="0" algn="ctr"/>
                      <a:r>
                        <a:rPr lang="en-GB" sz="180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Subject Specific Vocabulary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Sticky Knowledge: </a:t>
                      </a:r>
                      <a:endParaRPr lang="en-GB" sz="1800" b="1" dirty="0">
                        <a:solidFill>
                          <a:schemeClr val="bg1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Century Gothic" pitchFamily="34"/>
                        </a:rPr>
                        <a:t>Artist Inspiration</a:t>
                      </a: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386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Primary</a:t>
                      </a:r>
                      <a:r>
                        <a:rPr lang="en-US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Colours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Primary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baseline="0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colours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include Red, Blue and Yellow.</a:t>
                      </a:r>
                      <a:endParaRPr lang="en-GB" sz="1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Red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and Blue mix together to make Purple.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Red and Yellow mix together to make Orange.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Blue and Yellow mix together to make Green.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If you add white to any </a:t>
                      </a:r>
                      <a:r>
                        <a:rPr lang="en-US" sz="900" b="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colour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, it will make the </a:t>
                      </a:r>
                      <a:r>
                        <a:rPr lang="en-US" sz="900" b="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colour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some shades lighter.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If you add black to and </a:t>
                      </a:r>
                      <a:r>
                        <a:rPr lang="en-US" sz="900" b="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colour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, it will make the </a:t>
                      </a:r>
                      <a:r>
                        <a:rPr lang="en-US" sz="900" b="0" baseline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colour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 some shades darker. 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Calibri" panose="020F050202020403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u="sng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entury Gothic" pitchFamily="34"/>
                        </a:rPr>
                        <a:t>Picasso</a:t>
                      </a:r>
                      <a:endParaRPr lang="en-GB" sz="1200" b="1" u="sng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526">
                <a:tc>
                  <a:txBody>
                    <a:bodyPr/>
                    <a:lstStyle/>
                    <a:p>
                      <a:pPr lvl="0"/>
                      <a:r>
                        <a:rPr lang="en-US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Secondary </a:t>
                      </a:r>
                      <a:r>
                        <a:rPr lang="en-US" sz="1400" b="1" baseline="0" dirty="0" err="1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Colours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Secondary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colours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include Green, Orange and Purple. </a:t>
                      </a:r>
                      <a:endParaRPr lang="en-GB" sz="9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735">
                <a:tc>
                  <a:txBody>
                    <a:bodyPr/>
                    <a:lstStyle/>
                    <a:p>
                      <a:pPr lvl="0"/>
                      <a:r>
                        <a:rPr lang="en-US" sz="1400" b="1" dirty="0" err="1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Colour</a:t>
                      </a:r>
                      <a:r>
                        <a:rPr lang="en-US" sz="1400" b="1" baseline="0" dirty="0">
                          <a:solidFill>
                            <a:srgbClr val="7FC184"/>
                          </a:solidFill>
                          <a:latin typeface="Century Gothic" pitchFamily="34"/>
                        </a:rPr>
                        <a:t> Blocking</a:t>
                      </a:r>
                      <a:endParaRPr lang="en-GB" sz="1400" b="1" dirty="0">
                        <a:solidFill>
                          <a:srgbClr val="7FC184"/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900" b="0" i="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process of using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900" b="0" i="0" kern="1200" baseline="0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colours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from opposite ends of the </a:t>
                      </a:r>
                      <a:r>
                        <a:rPr lang="en-US" sz="900" b="0" i="0" kern="1200" baseline="0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colour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wheel/chart and pairing them together to make interesting and complimentary </a:t>
                      </a:r>
                      <a:r>
                        <a:rPr lang="en-US" sz="900" b="0" i="0" kern="1200" baseline="0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colour</a:t>
                      </a:r>
                      <a:r>
                        <a:rPr lang="en-US" sz="900" b="0" i="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combinations.</a:t>
                      </a:r>
                      <a:endParaRPr lang="en-GB" sz="2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Skills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C18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6280">
                <a:tc gridSpan="2">
                  <a:txBody>
                    <a:bodyPr/>
                    <a:lstStyle/>
                    <a:p>
                      <a:pPr lvl="0"/>
                      <a:r>
                        <a:rPr lang="en-GB" sz="1600" b="1" dirty="0">
                          <a:solidFill>
                            <a:srgbClr val="7FC184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A4 white paper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</a:t>
                      </a: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 palette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Paintbrushes (thin and thick)</a:t>
                      </a:r>
                      <a:endParaRPr lang="en-US" sz="1050" b="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Pencils</a:t>
                      </a:r>
                      <a:endParaRPr lang="en-GB" sz="105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Rubbers</a:t>
                      </a: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aseline="0" dirty="0">
                          <a:latin typeface="Century Gothic" panose="020B0502020202020204" pitchFamily="34" charset="0"/>
                        </a:rPr>
                        <a:t>I know how to </a:t>
                      </a:r>
                      <a:r>
                        <a:rPr lang="en-US" sz="900" dirty="0">
                          <a:latin typeface="Century Gothic" panose="020B0502020202020204" pitchFamily="34" charset="0"/>
                        </a:rPr>
                        <a:t>use painting to develop and share my ideas</a:t>
                      </a:r>
                      <a:r>
                        <a:rPr lang="en-US" sz="900" baseline="0" dirty="0">
                          <a:latin typeface="Century Gothic" panose="020B0502020202020204" pitchFamily="34" charset="0"/>
                        </a:rPr>
                        <a:t> in response to an artist</a:t>
                      </a:r>
                      <a:endParaRPr lang="en-US" sz="900" dirty="0">
                        <a:latin typeface="Century Gothic" panose="020B0502020202020204" pitchFamily="34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aseline="0" dirty="0">
                          <a:latin typeface="Century Gothic" panose="020B0502020202020204" pitchFamily="34" charset="0"/>
                        </a:rPr>
                        <a:t>I know </a:t>
                      </a:r>
                      <a:r>
                        <a:rPr lang="en-US" sz="900" dirty="0">
                          <a:latin typeface="Century Gothic" panose="020B0502020202020204" pitchFamily="34" charset="0"/>
                        </a:rPr>
                        <a:t>about the work of</a:t>
                      </a:r>
                      <a:r>
                        <a:rPr lang="en-US" sz="900" baseline="0" dirty="0">
                          <a:latin typeface="Century Gothic" panose="020B0502020202020204" pitchFamily="34" charset="0"/>
                        </a:rPr>
                        <a:t> Picasso</a:t>
                      </a:r>
                      <a:r>
                        <a:rPr lang="en-US" sz="900" dirty="0">
                          <a:latin typeface="Century Gothic" panose="020B0502020202020204" pitchFamily="34" charset="0"/>
                        </a:rPr>
                        <a:t>, describing the differences and similarities between different practices and disciplines, and can make links to my</a:t>
                      </a:r>
                      <a:r>
                        <a:rPr lang="en-US" sz="900" baseline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900" dirty="0">
                          <a:latin typeface="Century Gothic" panose="020B0502020202020204" pitchFamily="34" charset="0"/>
                        </a:rPr>
                        <a:t>own work.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latin typeface="Century Gothic" panose="020B0502020202020204" pitchFamily="34" charset="0"/>
                        </a:rPr>
                        <a:t>I can </a:t>
                      </a:r>
                      <a:r>
                        <a:rPr lang="en-GB" sz="9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create tints with paint by adding white.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9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can create tones with paint by adding black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 can </a:t>
                      </a:r>
                      <a:r>
                        <a:rPr lang="en-GB" sz="9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suggest how Picasso has used colour pattern and shape.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900" kern="120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9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can mix paint to make all the secondary </a:t>
                      </a:r>
                      <a:r>
                        <a:rPr lang="en-US" sz="900" kern="1200" baseline="0" dirty="0" err="1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colours</a:t>
                      </a:r>
                      <a:r>
                        <a:rPr lang="en-US" sz="900" kern="1200" baseline="0" dirty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9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T="45735" marB="45735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lvl="0" indent="-171450" algn="ctr">
                        <a:buFont typeface="Arial" panose="020B0604020202020204" pitchFamily="34" charset="0"/>
                        <a:buChar char="•"/>
                      </a:pPr>
                      <a:endParaRPr lang="en-GB" sz="1100" b="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entury Gothic" pitchFamily="34"/>
                      </a:endParaRPr>
                    </a:p>
                  </a:txBody>
                  <a:tcPr marT="45735" marB="457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098" name="Picture 2" descr="Picasso Painting of a Lover in a Beret Brings $69.4 Million - Th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965" y="1657773"/>
            <a:ext cx="1365318" cy="181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asso warm/ cool portrait project | Knutselen thema kunst, Kuns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22" y="3968280"/>
            <a:ext cx="1222203" cy="168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69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2963</TotalTime>
  <Words>6922</Words>
  <Application>Microsoft Office PowerPoint</Application>
  <PresentationFormat>Widescreen</PresentationFormat>
  <Paragraphs>1034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Charlestown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Jones</dc:creator>
  <cp:lastModifiedBy>Marnie Sumner</cp:lastModifiedBy>
  <cp:revision>241</cp:revision>
  <cp:lastPrinted>2019-12-20T08:35:38Z</cp:lastPrinted>
  <dcterms:created xsi:type="dcterms:W3CDTF">2019-11-28T12:21:12Z</dcterms:created>
  <dcterms:modified xsi:type="dcterms:W3CDTF">2021-10-19T15:56:06Z</dcterms:modified>
</cp:coreProperties>
</file>