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5288-42CC-4140-BEF8-70E07598DFD8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BB6B0-765B-4625-9AF4-02F5478A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8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381884A-BA7E-4F56-9447-2FCAA2BE8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1939B981-CB4D-4373-AC5C-6D8E830E1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302AD2F3-3C6E-4A3E-9BA2-ECF976A463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© Stockport Council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0E32AFCD-4E78-469A-82C3-A7D1EEDCA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302B044-342F-433A-9D2F-451D9E12F9FF}" type="slidenum">
              <a:rPr lang="en-GB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1</a:t>
            </a:fld>
            <a:endParaRPr lang="en-GB" altLang="en-US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0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1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0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5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4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26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2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6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0151-AE60-479F-9219-5FEC50864619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9889C91-9F3E-4EE3-8BE8-2B22848DD132}"/>
              </a:ext>
            </a:extLst>
          </p:cNvPr>
          <p:cNvGrpSpPr/>
          <p:nvPr/>
        </p:nvGrpSpPr>
        <p:grpSpPr>
          <a:xfrm>
            <a:off x="661462" y="852231"/>
            <a:ext cx="7961957" cy="5983815"/>
            <a:chOff x="1042988" y="1268413"/>
            <a:chExt cx="6729412" cy="511761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0504F5E-ECA0-462D-9C58-4E9CF633BBCC}"/>
                </a:ext>
              </a:extLst>
            </p:cNvPr>
            <p:cNvGrpSpPr/>
            <p:nvPr/>
          </p:nvGrpSpPr>
          <p:grpSpPr>
            <a:xfrm>
              <a:off x="1042988" y="1268413"/>
              <a:ext cx="6729412" cy="5117614"/>
              <a:chOff x="1042988" y="1268413"/>
              <a:chExt cx="6729412" cy="5117614"/>
            </a:xfrm>
          </p:grpSpPr>
          <p:sp>
            <p:nvSpPr>
              <p:cNvPr id="5" name="Trapezoid 4">
                <a:extLst>
                  <a:ext uri="{FF2B5EF4-FFF2-40B4-BE49-F238E27FC236}">
                    <a16:creationId xmlns:a16="http://schemas.microsoft.com/office/drawing/2014/main" id="{49481B89-2159-4D1E-B7E0-2C223CB50A93}"/>
                  </a:ext>
                </a:extLst>
              </p:cNvPr>
              <p:cNvSpPr/>
              <p:nvPr/>
            </p:nvSpPr>
            <p:spPr bwMode="auto">
              <a:xfrm>
                <a:off x="1042988" y="1268413"/>
                <a:ext cx="6729412" cy="5002212"/>
              </a:xfrm>
              <a:prstGeom prst="trapezoid">
                <a:avLst>
                  <a:gd name="adj" fmla="val 6938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7F1AE4C-228A-4CF9-85C4-2F1A8166E33E}"/>
                  </a:ext>
                </a:extLst>
              </p:cNvPr>
              <p:cNvSpPr/>
              <p:nvPr/>
            </p:nvSpPr>
            <p:spPr>
              <a:xfrm rot="3348510">
                <a:off x="6731030" y="5245555"/>
                <a:ext cx="1570026" cy="3462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/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Universal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B1B57B-7299-4241-BED4-D50A05883A95}"/>
                  </a:ext>
                </a:extLst>
              </p:cNvPr>
              <p:cNvSpPr/>
              <p:nvPr/>
            </p:nvSpPr>
            <p:spPr>
              <a:xfrm rot="3320987">
                <a:off x="5597526" y="3538841"/>
                <a:ext cx="1524000" cy="3460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Targeted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1333D67-96E8-4A6F-A75F-B3921430F4CB}"/>
                  </a:ext>
                </a:extLst>
              </p:cNvPr>
              <p:cNvSpPr/>
              <p:nvPr/>
            </p:nvSpPr>
            <p:spPr>
              <a:xfrm rot="3353433">
                <a:off x="4531135" y="1866956"/>
                <a:ext cx="1494557" cy="52676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68580" tIns="34290" rIns="68580" bIns="34290">
                <a:spAutoFit/>
              </a:bodyPr>
              <a:lstStyle/>
              <a:p>
                <a:pPr algn="ctr" fontAlgn="base">
                  <a:spcBef>
                    <a:spcPct val="0"/>
                  </a:spcBef>
                </a:pPr>
                <a:r>
                  <a:rPr lang="en-GB" b="1" dirty="0" smtClean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Individualised / Specialist </a:t>
                </a:r>
                <a:endParaRPr lang="en-GB" b="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11275" name="TextBox 18">
                <a:extLst>
                  <a:ext uri="{FF2B5EF4-FFF2-40B4-BE49-F238E27FC236}">
                    <a16:creationId xmlns:a16="http://schemas.microsoft.com/office/drawing/2014/main" id="{90D39809-6B9D-4641-B6A1-8A0C709593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7358" y="4721137"/>
                <a:ext cx="5269519" cy="16648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CA"/>
                </a:defPPr>
                <a:lvl1pPr algn="ctr">
                  <a:buClrTx/>
                  <a:buFontTx/>
                  <a:buNone/>
                  <a:defRPr sz="1400"/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9pPr>
              </a:lstStyle>
              <a:p>
                <a:r>
                  <a:rPr lang="en-GB" altLang="en-US" dirty="0" smtClean="0">
                    <a:solidFill>
                      <a:srgbClr val="000000"/>
                    </a:solidFill>
                  </a:rPr>
                  <a:t>Purple Mash scheme </a:t>
                </a:r>
              </a:p>
              <a:p>
                <a:r>
                  <a:rPr lang="en-US" altLang="en-US" dirty="0" smtClean="0">
                    <a:solidFill>
                      <a:srgbClr val="000000"/>
                    </a:solidFill>
                  </a:rPr>
                  <a:t>Ipad's/Computer suite</a:t>
                </a:r>
              </a:p>
              <a:p>
                <a:r>
                  <a:rPr lang="en-US" altLang="en-US" dirty="0">
                    <a:solidFill>
                      <a:srgbClr val="000000"/>
                    </a:solidFill>
                  </a:rPr>
                  <a:t>exposes children to a wide variety of digital tools, technological skills and innovations to</a:t>
                </a:r>
              </a:p>
              <a:p>
                <a:r>
                  <a:rPr lang="en-US" altLang="en-US" dirty="0">
                    <a:solidFill>
                      <a:srgbClr val="000000"/>
                    </a:solidFill>
                  </a:rPr>
                  <a:t>enable them to become informed members of the digital community.</a:t>
                </a:r>
              </a:p>
              <a:p>
                <a:r>
                  <a:rPr lang="en-US" altLang="en-US" dirty="0" smtClean="0">
                    <a:solidFill>
                      <a:srgbClr val="000000"/>
                    </a:solidFill>
                  </a:rPr>
                  <a:t>Coding </a:t>
                </a:r>
                <a:r>
                  <a:rPr lang="en-US" altLang="en-US" dirty="0">
                    <a:solidFill>
                      <a:srgbClr val="000000"/>
                    </a:solidFill>
                  </a:rPr>
                  <a:t>Club and Digital Leaders give rise to opportunities for</a:t>
                </a:r>
              </a:p>
              <a:p>
                <a:r>
                  <a:rPr lang="en-US" altLang="en-US" dirty="0">
                    <a:solidFill>
                      <a:srgbClr val="000000"/>
                    </a:solidFill>
                  </a:rPr>
                  <a:t>broadening horizons for all children regardless of their starting point</a:t>
                </a:r>
                <a:endParaRPr lang="en-US" altLang="en-US" dirty="0" smtClean="0">
                  <a:solidFill>
                    <a:srgbClr val="000000"/>
                  </a:solidFill>
                </a:endParaRPr>
              </a:p>
              <a:p>
                <a:endParaRPr lang="en-US" altLang="en-US" sz="1050" dirty="0" smtClean="0">
                  <a:solidFill>
                    <a:srgbClr val="000000"/>
                  </a:solidFill>
                </a:endParaRPr>
              </a:p>
              <a:p>
                <a:endParaRPr lang="en-GB" alt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6" name="TextBox 19">
                <a:extLst>
                  <a:ext uri="{FF2B5EF4-FFF2-40B4-BE49-F238E27FC236}">
                    <a16:creationId xmlns:a16="http://schemas.microsoft.com/office/drawing/2014/main" id="{265683F2-4D71-4172-9CEC-FCDABE4339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9138" y="3039652"/>
                <a:ext cx="2432076" cy="1678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300" dirty="0" smtClean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crash </a:t>
                </a:r>
                <a:r>
                  <a:rPr lang="en-US" altLang="en-US" sz="1400" dirty="0">
                    <a:solidFill>
                      <a:srgbClr val="000000"/>
                    </a:solidFill>
                  </a:rPr>
                  <a:t>course units for Spreadsheets using </a:t>
                </a: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2Calculate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dirty="0">
                    <a:solidFill>
                      <a:srgbClr val="000000"/>
                    </a:solidFill>
                  </a:rPr>
                  <a:t>crash course units for Coding using </a:t>
                </a: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2Code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dirty="0">
                    <a:solidFill>
                      <a:srgbClr val="000000"/>
                    </a:solidFill>
                  </a:rPr>
                  <a:t>integrate into the </a:t>
                </a: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day-to-day </a:t>
                </a:r>
                <a:r>
                  <a:rPr lang="en-US" altLang="en-US" sz="1400" dirty="0">
                    <a:solidFill>
                      <a:srgbClr val="000000"/>
                    </a:solidFill>
                  </a:rPr>
                  <a:t>routine</a:t>
                </a:r>
                <a:endParaRPr lang="en-GB" altLang="en-US" sz="1400" dirty="0" smtClean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7" name="TextBox 20">
                <a:extLst>
                  <a:ext uri="{FF2B5EF4-FFF2-40B4-BE49-F238E27FC236}">
                    <a16:creationId xmlns:a16="http://schemas.microsoft.com/office/drawing/2014/main" id="{436AB610-3A2A-4037-8230-399E8694FD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1538" y="1919759"/>
                <a:ext cx="1773238" cy="908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 smtClean="0">
                    <a:solidFill>
                      <a:srgbClr val="000000"/>
                    </a:solidFill>
                  </a:rPr>
                  <a:t>Computing </a:t>
                </a:r>
                <a:r>
                  <a:rPr lang="en-GB" altLang="en-US" sz="1050" dirty="0">
                    <a:solidFill>
                      <a:srgbClr val="000000"/>
                    </a:solidFill>
                  </a:rPr>
                  <a:t>life skills </a:t>
                </a:r>
                <a:r>
                  <a:rPr lang="en-GB" altLang="en-US" sz="1050" dirty="0" smtClean="0">
                    <a:solidFill>
                      <a:srgbClr val="000000"/>
                    </a:solidFill>
                  </a:rPr>
                  <a:t>foci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050" dirty="0">
                    <a:solidFill>
                      <a:srgbClr val="000000"/>
                    </a:solidFill>
                  </a:rPr>
                  <a:t>incorporate the computational skills into other </a:t>
                </a:r>
                <a:r>
                  <a:rPr lang="en-US" altLang="en-US" sz="1050" dirty="0" smtClean="0">
                    <a:solidFill>
                      <a:srgbClr val="000000"/>
                    </a:solidFill>
                  </a:rPr>
                  <a:t>subjects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050" dirty="0" smtClean="0">
                    <a:solidFill>
                      <a:srgbClr val="000000"/>
                    </a:solidFill>
                  </a:rPr>
                  <a:t>Personal iPad</a:t>
                </a:r>
                <a:endParaRPr lang="en-GB" altLang="en-US" sz="105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DEA7992-66F9-459A-B0CF-B60A49B644BD}"/>
                </a:ext>
              </a:extLst>
            </p:cNvPr>
            <p:cNvCxnSpPr>
              <a:cxnSpLocks/>
            </p:cNvCxnSpPr>
            <p:nvPr/>
          </p:nvCxnSpPr>
          <p:spPr>
            <a:xfrm>
              <a:off x="2096306" y="4721137"/>
              <a:ext cx="465613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2710664-BBCD-40FD-889B-3BA0C6C767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52663" y="2981991"/>
              <a:ext cx="227262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8830E80-C805-4463-834D-A90DFAFE40BE}"/>
              </a:ext>
            </a:extLst>
          </p:cNvPr>
          <p:cNvSpPr/>
          <p:nvPr/>
        </p:nvSpPr>
        <p:spPr>
          <a:xfrm>
            <a:off x="107950" y="110122"/>
            <a:ext cx="8537575" cy="53091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GB" sz="3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Computing Graduated Response</a:t>
            </a:r>
            <a:endParaRPr lang="en-GB" sz="30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52761" y="1475937"/>
            <a:ext cx="2659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of </a:t>
            </a:r>
            <a:r>
              <a:rPr lang="en-US" sz="1400" dirty="0">
                <a:solidFill>
                  <a:schemeClr val="bg1"/>
                </a:solidFill>
              </a:rPr>
              <a:t>understanding of texts.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97259"/>
            <a:ext cx="1510507" cy="14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9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100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Lee</dc:creator>
  <cp:lastModifiedBy>J Flint</cp:lastModifiedBy>
  <cp:revision>24</cp:revision>
  <cp:lastPrinted>2021-07-07T12:30:52Z</cp:lastPrinted>
  <dcterms:created xsi:type="dcterms:W3CDTF">2021-06-29T10:05:54Z</dcterms:created>
  <dcterms:modified xsi:type="dcterms:W3CDTF">2023-11-17T08:46:00Z</dcterms:modified>
</cp:coreProperties>
</file>