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1"/>
  </p:notesMasterIdLst>
  <p:sldIdLst>
    <p:sldId id="256" r:id="rId2"/>
    <p:sldId id="284" r:id="rId3"/>
    <p:sldId id="285" r:id="rId4"/>
    <p:sldId id="286" r:id="rId5"/>
    <p:sldId id="287" r:id="rId6"/>
    <p:sldId id="288" r:id="rId7"/>
    <p:sldId id="289" r:id="rId8"/>
    <p:sldId id="264" r:id="rId9"/>
    <p:sldId id="278" r:id="rId10"/>
    <p:sldId id="272" r:id="rId11"/>
    <p:sldId id="279" r:id="rId12"/>
    <p:sldId id="273" r:id="rId13"/>
    <p:sldId id="280" r:id="rId14"/>
    <p:sldId id="274" r:id="rId15"/>
    <p:sldId id="281" r:id="rId16"/>
    <p:sldId id="275" r:id="rId17"/>
    <p:sldId id="282" r:id="rId18"/>
    <p:sldId id="276" r:id="rId19"/>
    <p:sldId id="283" r:id="rId20"/>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125E5076-3810-47DD-B79F-674D7AD40C01}" styleName="深色样式 1 - 强调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028" autoAdjust="0"/>
    <p:restoredTop sz="87471" autoAdjust="0"/>
  </p:normalViewPr>
  <p:slideViewPr>
    <p:cSldViewPr snapToGrid="0">
      <p:cViewPr>
        <p:scale>
          <a:sx n="48" d="100"/>
          <a:sy n="48" d="100"/>
        </p:scale>
        <p:origin x="852" y="3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296DDB85-C66A-4E65-BB50-2AB6D7422386}" type="datetimeFigureOut">
              <a:rPr lang="en-GB" smtClean="0"/>
              <a:t>06/10/2023</a:t>
            </a:fld>
            <a:endParaRPr lang="en-GB"/>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450" y="4776788"/>
            <a:ext cx="5438775" cy="3908425"/>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0C96EDB3-BCAB-4340-8C35-EDB08C4C830E}" type="slidenum">
              <a:rPr lang="en-GB" smtClean="0"/>
              <a:t>‹#›</a:t>
            </a:fld>
            <a:endParaRPr lang="en-GB"/>
          </a:p>
        </p:txBody>
      </p:sp>
    </p:spTree>
    <p:extLst>
      <p:ext uri="{BB962C8B-B14F-4D97-AF65-F5344CB8AC3E}">
        <p14:creationId xmlns:p14="http://schemas.microsoft.com/office/powerpoint/2010/main" val="29959173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0C96EDB3-BCAB-4340-8C35-EDB08C4C830E}" type="slidenum">
              <a:rPr lang="en-GB" smtClean="0"/>
              <a:t>15</a:t>
            </a:fld>
            <a:endParaRPr lang="en-GB"/>
          </a:p>
        </p:txBody>
      </p:sp>
    </p:spTree>
    <p:extLst>
      <p:ext uri="{BB962C8B-B14F-4D97-AF65-F5344CB8AC3E}">
        <p14:creationId xmlns:p14="http://schemas.microsoft.com/office/powerpoint/2010/main" val="25840594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B6E60481-7826-4165-B39D-A00B98766E00}" type="datetimeFigureOut">
              <a:rPr lang="en-GB" smtClean="0"/>
              <a:t>06/10/2023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2009521-8198-40C8-9D01-836FB6E701EC}" type="slidenum">
              <a:rPr lang="en-GB" smtClean="0"/>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B6E60481-7826-4165-B39D-A00B98766E00}" type="datetimeFigureOut">
              <a:rPr lang="en-GB" smtClean="0"/>
              <a:t>06/10/2023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2009521-8198-40C8-9D01-836FB6E701EC}"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B6E60481-7826-4165-B39D-A00B98766E00}" type="datetimeFigureOut">
              <a:rPr lang="en-GB" smtClean="0"/>
              <a:t>06/10/2023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2009521-8198-40C8-9D01-836FB6E701EC}"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B6E60481-7826-4165-B39D-A00B98766E00}" type="datetimeFigureOut">
              <a:rPr lang="en-GB" smtClean="0"/>
              <a:t>06/10/2023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2009521-8198-40C8-9D01-836FB6E701EC}"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E60481-7826-4165-B39D-A00B98766E00}" type="datetimeFigureOut">
              <a:rPr lang="en-GB" smtClean="0"/>
              <a:t>06/10/2023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2009521-8198-40C8-9D01-836FB6E701EC}" type="slidenum">
              <a:rPr lang="en-GB" smtClean="0"/>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B6E60481-7826-4165-B39D-A00B98766E00}" type="datetimeFigureOut">
              <a:rPr lang="en-GB" smtClean="0"/>
              <a:t>06/10/2023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2009521-8198-40C8-9D01-836FB6E701EC}" type="slidenum">
              <a:rPr lang="en-GB" smtClean="0"/>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B6E60481-7826-4165-B39D-A00B98766E00}" type="datetimeFigureOut">
              <a:rPr lang="en-GB" smtClean="0"/>
              <a:t>06/10/2023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2009521-8198-40C8-9D01-836FB6E701EC}"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B6E60481-7826-4165-B39D-A00B98766E00}" type="datetimeFigureOut">
              <a:rPr lang="en-GB" smtClean="0"/>
              <a:t>06/10/2023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2009521-8198-40C8-9D01-836FB6E701EC}"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E60481-7826-4165-B39D-A00B98766E00}" type="datetimeFigureOut">
              <a:rPr lang="en-GB" smtClean="0"/>
              <a:t>06/10/2023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2009521-8198-40C8-9D01-836FB6E701EC}"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6E60481-7826-4165-B39D-A00B98766E00}" type="datetimeFigureOut">
              <a:rPr lang="en-GB" smtClean="0"/>
              <a:t>06/10/2023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2009521-8198-40C8-9D01-836FB6E701EC}" type="slidenum">
              <a:rPr lang="en-GB" smtClean="0"/>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6E60481-7826-4165-B39D-A00B98766E00}" type="datetimeFigureOut">
              <a:rPr lang="en-GB" smtClean="0"/>
              <a:t>06/10/2023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2009521-8198-40C8-9D01-836FB6E701EC}" type="slidenum">
              <a:rPr lang="en-GB" smtClean="0"/>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6E60481-7826-4165-B39D-A00B98766E00}" type="datetimeFigureOut">
              <a:rPr lang="en-GB" smtClean="0"/>
              <a:t>06/10/2023</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2009521-8198-40C8-9D01-836FB6E701EC}"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1630028169"/>
              </p:ext>
            </p:extLst>
          </p:nvPr>
        </p:nvGraphicFramePr>
        <p:xfrm>
          <a:off x="0" y="9615"/>
          <a:ext cx="12191998" cy="7833360"/>
        </p:xfrm>
        <a:graphic>
          <a:graphicData uri="http://schemas.openxmlformats.org/drawingml/2006/table">
            <a:tbl>
              <a:tblPr firstRow="1" bandRow="1">
                <a:tableStyleId>{5C22544A-7EE6-4342-B048-85BDC9FD1C3A}</a:tableStyleId>
              </a:tblPr>
              <a:tblGrid>
                <a:gridCol w="1469091">
                  <a:extLst>
                    <a:ext uri="{9D8B030D-6E8A-4147-A177-3AD203B41FA5}">
                      <a16:colId xmlns:a16="http://schemas.microsoft.com/office/drawing/2014/main" val="20000"/>
                    </a:ext>
                  </a:extLst>
                </a:gridCol>
                <a:gridCol w="1282497">
                  <a:extLst>
                    <a:ext uri="{9D8B030D-6E8A-4147-A177-3AD203B41FA5}">
                      <a16:colId xmlns:a16="http://schemas.microsoft.com/office/drawing/2014/main" val="901292177"/>
                    </a:ext>
                  </a:extLst>
                </a:gridCol>
                <a:gridCol w="1561332">
                  <a:extLst>
                    <a:ext uri="{9D8B030D-6E8A-4147-A177-3AD203B41FA5}">
                      <a16:colId xmlns:a16="http://schemas.microsoft.com/office/drawing/2014/main" val="360446287"/>
                    </a:ext>
                  </a:extLst>
                </a:gridCol>
                <a:gridCol w="1158240">
                  <a:extLst>
                    <a:ext uri="{9D8B030D-6E8A-4147-A177-3AD203B41FA5}">
                      <a16:colId xmlns:a16="http://schemas.microsoft.com/office/drawing/2014/main" val="20001"/>
                    </a:ext>
                  </a:extLst>
                </a:gridCol>
                <a:gridCol w="1219694">
                  <a:extLst>
                    <a:ext uri="{9D8B030D-6E8A-4147-A177-3AD203B41FA5}">
                      <a16:colId xmlns:a16="http://schemas.microsoft.com/office/drawing/2014/main" val="20002"/>
                    </a:ext>
                  </a:extLst>
                </a:gridCol>
                <a:gridCol w="1375286">
                  <a:extLst>
                    <a:ext uri="{9D8B030D-6E8A-4147-A177-3AD203B41FA5}">
                      <a16:colId xmlns:a16="http://schemas.microsoft.com/office/drawing/2014/main" val="20003"/>
                    </a:ext>
                  </a:extLst>
                </a:gridCol>
                <a:gridCol w="1375286">
                  <a:extLst>
                    <a:ext uri="{9D8B030D-6E8A-4147-A177-3AD203B41FA5}">
                      <a16:colId xmlns:a16="http://schemas.microsoft.com/office/drawing/2014/main" val="20004"/>
                    </a:ext>
                  </a:extLst>
                </a:gridCol>
                <a:gridCol w="1375286">
                  <a:extLst>
                    <a:ext uri="{9D8B030D-6E8A-4147-A177-3AD203B41FA5}">
                      <a16:colId xmlns:a16="http://schemas.microsoft.com/office/drawing/2014/main" val="20005"/>
                    </a:ext>
                  </a:extLst>
                </a:gridCol>
                <a:gridCol w="1375286">
                  <a:extLst>
                    <a:ext uri="{9D8B030D-6E8A-4147-A177-3AD203B41FA5}">
                      <a16:colId xmlns:a16="http://schemas.microsoft.com/office/drawing/2014/main" val="20006"/>
                    </a:ext>
                  </a:extLst>
                </a:gridCol>
              </a:tblGrid>
              <a:tr h="355956">
                <a:tc>
                  <a:txBody>
                    <a:bodyPr/>
                    <a:lstStyle/>
                    <a:p>
                      <a:r>
                        <a:rPr lang="en-GB" sz="1600" baseline="0" dirty="0"/>
                        <a:t>English</a:t>
                      </a:r>
                      <a:endParaRPr lang="en-GB" sz="1600" dirty="0"/>
                    </a:p>
                  </a:txBody>
                  <a:tcPr/>
                </a:tc>
                <a:tc>
                  <a:txBody>
                    <a:bodyPr/>
                    <a:lstStyle/>
                    <a:p>
                      <a:r>
                        <a:rPr lang="en-GB" dirty="0"/>
                        <a:t>Nursery</a:t>
                      </a:r>
                    </a:p>
                  </a:txBody>
                  <a:tcPr/>
                </a:tc>
                <a:tc>
                  <a:txBody>
                    <a:bodyPr/>
                    <a:lstStyle/>
                    <a:p>
                      <a:r>
                        <a:rPr lang="en-GB" dirty="0"/>
                        <a:t>Reception</a:t>
                      </a:r>
                    </a:p>
                  </a:txBody>
                  <a:tcPr/>
                </a:tc>
                <a:tc>
                  <a:txBody>
                    <a:bodyPr/>
                    <a:lstStyle/>
                    <a:p>
                      <a:r>
                        <a:rPr lang="en-GB" dirty="0"/>
                        <a:t>Year 1</a:t>
                      </a:r>
                    </a:p>
                  </a:txBody>
                  <a:tcPr/>
                </a:tc>
                <a:tc>
                  <a:txBody>
                    <a:bodyPr/>
                    <a:lstStyle/>
                    <a:p>
                      <a:r>
                        <a:rPr lang="en-GB" dirty="0"/>
                        <a:t>Year 2</a:t>
                      </a:r>
                    </a:p>
                  </a:txBody>
                  <a:tcPr/>
                </a:tc>
                <a:tc>
                  <a:txBody>
                    <a:bodyPr/>
                    <a:lstStyle/>
                    <a:p>
                      <a:pPr algn="ctr"/>
                      <a:r>
                        <a:rPr lang="en-GB" dirty="0"/>
                        <a:t>Year 3</a:t>
                      </a:r>
                    </a:p>
                  </a:txBody>
                  <a:tcPr/>
                </a:tc>
                <a:tc>
                  <a:txBody>
                    <a:bodyPr/>
                    <a:lstStyle/>
                    <a:p>
                      <a:pPr algn="ctr"/>
                      <a:r>
                        <a:rPr lang="en-GB" dirty="0"/>
                        <a:t>Year 4</a:t>
                      </a:r>
                    </a:p>
                  </a:txBody>
                  <a:tcPr/>
                </a:tc>
                <a:tc>
                  <a:txBody>
                    <a:bodyPr/>
                    <a:lstStyle/>
                    <a:p>
                      <a:pPr algn="ctr"/>
                      <a:r>
                        <a:rPr lang="en-GB" dirty="0"/>
                        <a:t>Year 5</a:t>
                      </a:r>
                    </a:p>
                  </a:txBody>
                  <a:tcPr/>
                </a:tc>
                <a:tc>
                  <a:txBody>
                    <a:bodyPr/>
                    <a:lstStyle/>
                    <a:p>
                      <a:pPr algn="ctr"/>
                      <a:r>
                        <a:rPr lang="en-GB" dirty="0"/>
                        <a:t>Year 6</a:t>
                      </a:r>
                    </a:p>
                  </a:txBody>
                  <a:tcPr/>
                </a:tc>
                <a:extLst>
                  <a:ext uri="{0D108BD9-81ED-4DB2-BD59-A6C34878D82A}">
                    <a16:rowId xmlns:a16="http://schemas.microsoft.com/office/drawing/2014/main" val="10000"/>
                  </a:ext>
                </a:extLst>
              </a:tr>
              <a:tr h="1023374">
                <a:tc>
                  <a:txBody>
                    <a:bodyPr/>
                    <a:lstStyle/>
                    <a:p>
                      <a:r>
                        <a:rPr lang="en-GB" dirty="0"/>
                        <a:t>Autumn 1</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defRPr/>
                      </a:pPr>
                      <a:r>
                        <a:rPr lang="en-GB" sz="1050" b="0" baseline="0" dirty="0"/>
                        <a:t>Draw circles, lines and other shapes</a:t>
                      </a:r>
                    </a:p>
                    <a:p>
                      <a:pPr marL="0" marR="0" indent="0" algn="ctr" defTabSz="914400" rtl="0" eaLnBrk="1" fontAlgn="auto" latinLnBrk="0" hangingPunct="1">
                        <a:lnSpc>
                          <a:spcPct val="100000"/>
                        </a:lnSpc>
                        <a:spcBef>
                          <a:spcPts val="0"/>
                        </a:spcBef>
                        <a:spcAft>
                          <a:spcPts val="0"/>
                        </a:spcAft>
                        <a:buClrTx/>
                        <a:buSzTx/>
                        <a:buFontTx/>
                        <a:buNone/>
                        <a:defRPr/>
                      </a:pPr>
                      <a:r>
                        <a:rPr lang="en-GB" sz="1050" kern="1200" dirty="0">
                          <a:solidFill>
                            <a:schemeClr val="dk1"/>
                          </a:solidFill>
                          <a:effectLst/>
                          <a:latin typeface="+mn-lt"/>
                          <a:ea typeface="+mn-ea"/>
                          <a:cs typeface="+mn-cs"/>
                        </a:rPr>
                        <a:t>Add some marks to their drawings which they give meaning to </a:t>
                      </a:r>
                      <a:endParaRPr lang="en-US" altLang="en-GB" sz="1050" dirty="0">
                        <a:latin typeface="+mn-lt"/>
                      </a:endParaRPr>
                    </a:p>
                  </a:txBody>
                  <a:tcPr/>
                </a:tc>
                <a:tc>
                  <a:txBody>
                    <a:bodyPr/>
                    <a:lstStyle/>
                    <a:p>
                      <a:pPr algn="ctr"/>
                      <a:r>
                        <a:rPr lang="en-GB" sz="800" kern="1200" dirty="0">
                          <a:solidFill>
                            <a:schemeClr val="dk1"/>
                          </a:solidFill>
                          <a:effectLst/>
                          <a:latin typeface="+mn-lt"/>
                          <a:ea typeface="+mn-ea"/>
                          <a:cs typeface="+mn-cs"/>
                        </a:rPr>
                        <a:t>Form some lowercase letters correctly: m a s d t</a:t>
                      </a:r>
                    </a:p>
                    <a:p>
                      <a:pPr marL="0" marR="0" lvl="0" indent="0" algn="ctr" defTabSz="914400" rtl="0" eaLnBrk="1" fontAlgn="auto" latinLnBrk="0" hangingPunct="1">
                        <a:lnSpc>
                          <a:spcPct val="100000"/>
                        </a:lnSpc>
                        <a:spcBef>
                          <a:spcPts val="0"/>
                        </a:spcBef>
                        <a:spcAft>
                          <a:spcPts val="0"/>
                        </a:spcAft>
                        <a:buClrTx/>
                        <a:buSzTx/>
                        <a:buFontTx/>
                        <a:buNone/>
                        <a:defRPr/>
                      </a:pPr>
                      <a:r>
                        <a:rPr lang="en-GB" sz="800" kern="1200" dirty="0">
                          <a:solidFill>
                            <a:schemeClr val="dk1"/>
                          </a:solidFill>
                          <a:effectLst/>
                          <a:latin typeface="+mn-lt"/>
                          <a:ea typeface="+mn-ea"/>
                          <a:cs typeface="+mn-cs"/>
                        </a:rPr>
                        <a:t>Can write simple captions with more than an initial sound.</a:t>
                      </a:r>
                    </a:p>
                    <a:p>
                      <a:pPr algn="ctr"/>
                      <a:endParaRPr lang="en-US" altLang="en-GB" sz="800" dirty="0">
                        <a:latin typeface="+mn-lt"/>
                      </a:endParaRPr>
                    </a:p>
                  </a:txBody>
                  <a:tcPr/>
                </a:tc>
                <a:tc>
                  <a:txBody>
                    <a:bodyPr/>
                    <a:lstStyle/>
                    <a:p>
                      <a:pPr algn="ctr"/>
                      <a:r>
                        <a:rPr lang="en-US" sz="1050" dirty="0">
                          <a:latin typeface="+mn-lt"/>
                        </a:rPr>
                        <a:t>Labels, lists and character description</a:t>
                      </a:r>
                    </a:p>
                    <a:p>
                      <a:pPr algn="ctr"/>
                      <a:endParaRPr lang="en-US" sz="1050" dirty="0">
                        <a:latin typeface="+mn-lt"/>
                      </a:endParaRPr>
                    </a:p>
                    <a:p>
                      <a:pPr algn="ctr"/>
                      <a:r>
                        <a:rPr lang="en-US" altLang="en-GB" sz="1050" dirty="0">
                          <a:latin typeface="+mn-lt"/>
                        </a:rPr>
                        <a:t>speech bubbles and captions</a:t>
                      </a:r>
                    </a:p>
                  </a:txBody>
                  <a:tcPr/>
                </a:tc>
                <a:tc>
                  <a:txBody>
                    <a:bodyPr/>
                    <a:lstStyle/>
                    <a:p>
                      <a:pPr algn="ctr"/>
                      <a:r>
                        <a:rPr lang="en-US" sz="1050" dirty="0">
                          <a:latin typeface="+mn-lt"/>
                        </a:rPr>
                        <a:t>Instructions</a:t>
                      </a:r>
                    </a:p>
                    <a:p>
                      <a:pPr algn="ctr"/>
                      <a:endParaRPr lang="en-US" sz="1050" dirty="0">
                        <a:latin typeface="+mn-lt"/>
                      </a:endParaRPr>
                    </a:p>
                    <a:p>
                      <a:pPr algn="ctr"/>
                      <a:r>
                        <a:rPr lang="en-US" sz="1050" dirty="0">
                          <a:latin typeface="+mn-lt"/>
                        </a:rPr>
                        <a:t>Character description</a:t>
                      </a:r>
                      <a:r>
                        <a:rPr lang="en-US" sz="1050" baseline="0" dirty="0">
                          <a:latin typeface="+mn-lt"/>
                        </a:rPr>
                        <a:t> </a:t>
                      </a:r>
                      <a:endParaRPr lang="en-GB" sz="1050" dirty="0">
                        <a:latin typeface="+mn-lt"/>
                      </a:endParaRPr>
                    </a:p>
                  </a:txBody>
                  <a:tcPr/>
                </a:tc>
                <a:tc>
                  <a:txBody>
                    <a:bodyPr/>
                    <a:lstStyle/>
                    <a:p>
                      <a:pPr algn="ctr"/>
                      <a:r>
                        <a:rPr lang="en-US" sz="1050" dirty="0">
                          <a:latin typeface="+mn-lt"/>
                        </a:rPr>
                        <a:t>Setting Description</a:t>
                      </a:r>
                    </a:p>
                    <a:p>
                      <a:pPr algn="ctr"/>
                      <a:endParaRPr lang="en-US" sz="1050" dirty="0">
                        <a:latin typeface="+mn-lt"/>
                      </a:endParaRPr>
                    </a:p>
                    <a:p>
                      <a:pPr algn="ctr"/>
                      <a:r>
                        <a:rPr lang="en-US" sz="1050" dirty="0">
                          <a:latin typeface="+mn-lt"/>
                        </a:rPr>
                        <a:t>Narrative</a:t>
                      </a:r>
                    </a:p>
                    <a:p>
                      <a:pPr algn="ctr"/>
                      <a:endParaRPr lang="en-US" sz="1050" dirty="0">
                        <a:latin typeface="+mn-lt"/>
                      </a:endParaRPr>
                    </a:p>
                    <a:p>
                      <a:pPr algn="ctr"/>
                      <a:r>
                        <a:rPr lang="en-US" sz="1050" dirty="0">
                          <a:latin typeface="+mn-lt"/>
                        </a:rPr>
                        <a:t>Explanation text </a:t>
                      </a:r>
                      <a:endParaRPr lang="en-GB" sz="1050" dirty="0">
                        <a:latin typeface="+mn-lt"/>
                      </a:endParaRPr>
                    </a:p>
                  </a:txBody>
                  <a:tcPr/>
                </a:tc>
                <a:tc>
                  <a:txBody>
                    <a:bodyPr/>
                    <a:lstStyle/>
                    <a:p>
                      <a:pPr algn="ctr"/>
                      <a:r>
                        <a:rPr lang="en-US" sz="1050" dirty="0">
                          <a:sym typeface="+mn-ea"/>
                        </a:rPr>
                        <a:t>Narrative</a:t>
                      </a:r>
                    </a:p>
                    <a:p>
                      <a:pPr algn="ctr"/>
                      <a:endParaRPr lang="en-US" sz="1050" dirty="0"/>
                    </a:p>
                    <a:p>
                      <a:pPr algn="ctr"/>
                      <a:r>
                        <a:rPr lang="en-US" sz="1050" dirty="0">
                          <a:sym typeface="+mn-ea"/>
                        </a:rPr>
                        <a:t>Persuasive text</a:t>
                      </a:r>
                      <a:endParaRPr lang="en-GB" sz="1050" dirty="0">
                        <a:latin typeface="+mn-lt"/>
                      </a:endParaRPr>
                    </a:p>
                  </a:txBody>
                  <a:tcPr/>
                </a:tc>
                <a:tc>
                  <a:txBody>
                    <a:bodyPr/>
                    <a:lstStyle/>
                    <a:p>
                      <a:pPr algn="ctr"/>
                      <a:r>
                        <a:rPr lang="en-GB" sz="1050" dirty="0">
                          <a:latin typeface="+mn-lt"/>
                        </a:rPr>
                        <a:t>Non-</a:t>
                      </a:r>
                      <a:r>
                        <a:rPr lang="en-GB" sz="1050" dirty="0" err="1">
                          <a:latin typeface="+mn-lt"/>
                        </a:rPr>
                        <a:t>Chron</a:t>
                      </a:r>
                      <a:r>
                        <a:rPr lang="en-GB" sz="1050" dirty="0">
                          <a:latin typeface="+mn-lt"/>
                        </a:rPr>
                        <a:t> Report</a:t>
                      </a:r>
                    </a:p>
                    <a:p>
                      <a:pPr algn="ctr"/>
                      <a:endParaRPr lang="en-US" sz="1050" dirty="0">
                        <a:latin typeface="+mn-lt"/>
                      </a:endParaRPr>
                    </a:p>
                    <a:p>
                      <a:pPr algn="ctr"/>
                      <a:r>
                        <a:rPr lang="en-US" sz="1050" dirty="0">
                          <a:latin typeface="+mn-lt"/>
                        </a:rPr>
                        <a:t>Narrative – Myth</a:t>
                      </a:r>
                    </a:p>
                  </a:txBody>
                  <a:tcPr/>
                </a:tc>
                <a:tc>
                  <a:txBody>
                    <a:bodyPr/>
                    <a:lstStyle/>
                    <a:p>
                      <a:pPr algn="ctr"/>
                      <a:r>
                        <a:rPr lang="en-US" sz="1050" dirty="0">
                          <a:latin typeface="+mn-lt"/>
                        </a:rPr>
                        <a:t>Narrative</a:t>
                      </a:r>
                    </a:p>
                    <a:p>
                      <a:pPr algn="ctr"/>
                      <a:endParaRPr lang="en-US" sz="1050" dirty="0">
                        <a:latin typeface="+mn-lt"/>
                      </a:endParaRPr>
                    </a:p>
                    <a:p>
                      <a:pPr algn="ctr"/>
                      <a:r>
                        <a:rPr lang="en-US" sz="1050" dirty="0">
                          <a:latin typeface="+mn-lt"/>
                        </a:rPr>
                        <a:t>Non-</a:t>
                      </a:r>
                      <a:r>
                        <a:rPr lang="en-US" sz="1050" dirty="0" err="1">
                          <a:latin typeface="+mn-lt"/>
                        </a:rPr>
                        <a:t>chron</a:t>
                      </a:r>
                      <a:r>
                        <a:rPr lang="en-US" sz="1050" dirty="0">
                          <a:latin typeface="+mn-lt"/>
                        </a:rPr>
                        <a:t> report</a:t>
                      </a:r>
                      <a:endParaRPr lang="en-GB" sz="1050" dirty="0">
                        <a:latin typeface="+mn-lt"/>
                      </a:endParaRPr>
                    </a:p>
                    <a:p>
                      <a:pPr algn="ctr"/>
                      <a:endParaRPr lang="en-US" sz="1050" dirty="0">
                        <a:latin typeface="+mn-lt"/>
                      </a:endParaRPr>
                    </a:p>
                    <a:p>
                      <a:pPr algn="ctr"/>
                      <a:endParaRPr lang="en-US" sz="1050" dirty="0">
                        <a:latin typeface="+mn-lt"/>
                      </a:endParaRPr>
                    </a:p>
                  </a:txBody>
                  <a:tcPr/>
                </a:tc>
                <a:extLst>
                  <a:ext uri="{0D108BD9-81ED-4DB2-BD59-A6C34878D82A}">
                    <a16:rowId xmlns:a16="http://schemas.microsoft.com/office/drawing/2014/main" val="10001"/>
                  </a:ext>
                </a:extLst>
              </a:tr>
              <a:tr h="1179105">
                <a:tc>
                  <a:txBody>
                    <a:bodyPr/>
                    <a:lstStyle/>
                    <a:p>
                      <a:pPr marL="0" marR="0" indent="0" algn="l" defTabSz="914400" rtl="0" eaLnBrk="1" fontAlgn="auto" latinLnBrk="0" hangingPunct="1">
                        <a:lnSpc>
                          <a:spcPct val="100000"/>
                        </a:lnSpc>
                        <a:spcBef>
                          <a:spcPts val="0"/>
                        </a:spcBef>
                        <a:spcAft>
                          <a:spcPts val="0"/>
                        </a:spcAft>
                        <a:buClrTx/>
                        <a:buSzTx/>
                        <a:buFontTx/>
                        <a:buNone/>
                        <a:defRPr/>
                      </a:pPr>
                      <a:r>
                        <a:rPr lang="en-US" baseline="0" dirty="0"/>
                        <a:t>Autumn 2</a:t>
                      </a:r>
                      <a:endParaRPr lang="en-GB" baseline="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defRPr/>
                      </a:pPr>
                      <a:r>
                        <a:rPr lang="en-GB" sz="1050" kern="1200" dirty="0">
                          <a:solidFill>
                            <a:schemeClr val="dk1"/>
                          </a:solidFill>
                          <a:effectLst/>
                          <a:latin typeface="+mn-lt"/>
                          <a:ea typeface="+mn-ea"/>
                          <a:cs typeface="+mn-cs"/>
                        </a:rPr>
                        <a:t>Make marks on their picture to stand for their name</a:t>
                      </a:r>
                    </a:p>
                    <a:p>
                      <a:pPr marL="0" marR="0" indent="0" algn="ctr" defTabSz="914400" rtl="0" eaLnBrk="1" fontAlgn="auto" latinLnBrk="0" hangingPunct="1">
                        <a:lnSpc>
                          <a:spcPct val="100000"/>
                        </a:lnSpc>
                        <a:spcBef>
                          <a:spcPts val="0"/>
                        </a:spcBef>
                        <a:spcAft>
                          <a:spcPts val="0"/>
                        </a:spcAft>
                        <a:buClrTx/>
                        <a:buSzTx/>
                        <a:buFontTx/>
                        <a:buNone/>
                        <a:defRPr/>
                      </a:pPr>
                      <a:r>
                        <a:rPr lang="en-GB" sz="1050" kern="1200" dirty="0">
                          <a:solidFill>
                            <a:schemeClr val="dk1"/>
                          </a:solidFill>
                          <a:effectLst/>
                          <a:latin typeface="+mn-lt"/>
                          <a:ea typeface="+mn-ea"/>
                          <a:cs typeface="+mn-cs"/>
                        </a:rPr>
                        <a:t>Write the first letter of their names</a:t>
                      </a:r>
                    </a:p>
                    <a:p>
                      <a:pPr algn="ctr"/>
                      <a:endParaRPr lang="en-US" sz="1050" dirty="0">
                        <a:latin typeface="+mn-lt"/>
                      </a:endParaRPr>
                    </a:p>
                  </a:txBody>
                  <a:tcPr/>
                </a:tc>
                <a:tc>
                  <a:txBody>
                    <a:bodyPr/>
                    <a:lstStyle/>
                    <a:p>
                      <a:pPr algn="ctr"/>
                      <a:r>
                        <a:rPr lang="en-GB" sz="800" kern="1200" dirty="0">
                          <a:solidFill>
                            <a:schemeClr val="dk1"/>
                          </a:solidFill>
                          <a:effectLst/>
                          <a:latin typeface="+mn-lt"/>
                          <a:ea typeface="+mn-ea"/>
                          <a:cs typeface="+mn-cs"/>
                        </a:rPr>
                        <a:t>Spell words by identifying the sounds and then writing the sound with letter/s.</a:t>
                      </a:r>
                    </a:p>
                    <a:p>
                      <a:pPr marL="0" marR="0" lvl="0" indent="0" algn="ctr" defTabSz="914400" rtl="0" eaLnBrk="1" fontAlgn="auto" latinLnBrk="0" hangingPunct="1">
                        <a:lnSpc>
                          <a:spcPct val="100000"/>
                        </a:lnSpc>
                        <a:spcBef>
                          <a:spcPts val="0"/>
                        </a:spcBef>
                        <a:spcAft>
                          <a:spcPts val="0"/>
                        </a:spcAft>
                        <a:buClrTx/>
                        <a:buSzTx/>
                        <a:buFontTx/>
                        <a:buNone/>
                        <a:defRPr/>
                      </a:pPr>
                      <a:r>
                        <a:rPr lang="en-GB" sz="800" kern="1200" dirty="0">
                          <a:solidFill>
                            <a:schemeClr val="dk1"/>
                          </a:solidFill>
                          <a:effectLst/>
                          <a:latin typeface="+mn-lt"/>
                          <a:ea typeface="+mn-ea"/>
                          <a:cs typeface="+mn-cs"/>
                        </a:rPr>
                        <a:t>Can write CVC words with little support. </a:t>
                      </a:r>
                    </a:p>
                    <a:p>
                      <a:pPr algn="ctr"/>
                      <a:endParaRPr lang="en-US" sz="800" dirty="0">
                        <a:latin typeface="+mn-lt"/>
                      </a:endParaRPr>
                    </a:p>
                  </a:txBody>
                  <a:tcPr/>
                </a:tc>
                <a:tc>
                  <a:txBody>
                    <a:bodyPr/>
                    <a:lstStyle/>
                    <a:p>
                      <a:pPr algn="ctr"/>
                      <a:r>
                        <a:rPr lang="en-US" sz="1050" dirty="0">
                          <a:latin typeface="+mn-lt"/>
                        </a:rPr>
                        <a:t>Postcad (from toy)</a:t>
                      </a:r>
                    </a:p>
                    <a:p>
                      <a:pPr algn="ctr"/>
                      <a:r>
                        <a:rPr lang="en-US" sz="1050" dirty="0">
                          <a:latin typeface="+mn-lt"/>
                        </a:rPr>
                        <a:t>Letter to Santa </a:t>
                      </a:r>
                    </a:p>
                    <a:p>
                      <a:pPr algn="ctr"/>
                      <a:endParaRPr lang="en-US" sz="1050" dirty="0">
                        <a:latin typeface="+mn-lt"/>
                      </a:endParaRPr>
                    </a:p>
                    <a:p>
                      <a:pPr algn="ctr"/>
                      <a:r>
                        <a:rPr lang="en-US" sz="1050" dirty="0">
                          <a:latin typeface="+mn-lt"/>
                        </a:rPr>
                        <a:t>Poetry-Acrostic and List Poems</a:t>
                      </a:r>
                    </a:p>
                  </a:txBody>
                  <a:tcPr/>
                </a:tc>
                <a:tc>
                  <a:txBody>
                    <a:bodyPr/>
                    <a:lstStyle/>
                    <a:p>
                      <a:pPr algn="ctr"/>
                      <a:r>
                        <a:rPr lang="en-US" sz="1050" dirty="0">
                          <a:sym typeface="+mn-ea"/>
                        </a:rPr>
                        <a:t>Letter </a:t>
                      </a:r>
                    </a:p>
                    <a:p>
                      <a:pPr algn="ctr"/>
                      <a:endParaRPr lang="en-US" sz="1050" dirty="0"/>
                    </a:p>
                    <a:p>
                      <a:pPr algn="ctr"/>
                      <a:r>
                        <a:rPr lang="en-US" sz="1050" dirty="0">
                          <a:sym typeface="+mn-ea"/>
                        </a:rPr>
                        <a:t>Narrative</a:t>
                      </a:r>
                      <a:endParaRPr lang="en-US" sz="1050" baseline="0" dirty="0"/>
                    </a:p>
                    <a:p>
                      <a:pPr algn="ctr"/>
                      <a:endParaRPr lang="en-US" sz="1050" dirty="0">
                        <a:latin typeface="+mn-lt"/>
                      </a:endParaRPr>
                    </a:p>
                    <a:p>
                      <a:pPr algn="ctr"/>
                      <a:r>
                        <a:rPr lang="en-US" sz="1050" dirty="0">
                          <a:latin typeface="+mn-lt"/>
                        </a:rPr>
                        <a:t>Poetry- Free Verse</a:t>
                      </a:r>
                      <a:endParaRPr lang="en-GB" sz="1050" dirty="0">
                        <a:latin typeface="+mn-lt"/>
                      </a:endParaRPr>
                    </a:p>
                  </a:txBody>
                  <a:tcPr/>
                </a:tc>
                <a:tc>
                  <a:txBody>
                    <a:bodyPr/>
                    <a:lstStyle/>
                    <a:p>
                      <a:pPr algn="ctr"/>
                      <a:r>
                        <a:rPr lang="en-US" sz="1050" dirty="0">
                          <a:latin typeface="+mn-lt"/>
                        </a:rPr>
                        <a:t>Letter</a:t>
                      </a:r>
                    </a:p>
                    <a:p>
                      <a:pPr algn="ctr"/>
                      <a:endParaRPr lang="en-US" sz="1050" dirty="0">
                        <a:latin typeface="+mn-lt"/>
                      </a:endParaRPr>
                    </a:p>
                    <a:p>
                      <a:pPr algn="ctr"/>
                      <a:r>
                        <a:rPr lang="en-US" sz="1050" dirty="0">
                          <a:latin typeface="+mn-lt"/>
                        </a:rPr>
                        <a:t>Newspaper</a:t>
                      </a:r>
                      <a:r>
                        <a:rPr lang="en-US" sz="1050" baseline="0" dirty="0">
                          <a:latin typeface="+mn-lt"/>
                        </a:rPr>
                        <a:t> Article</a:t>
                      </a:r>
                    </a:p>
                    <a:p>
                      <a:pPr algn="ctr"/>
                      <a:endParaRPr lang="en-US" sz="1050" baseline="0" dirty="0">
                        <a:latin typeface="+mn-lt"/>
                      </a:endParaRPr>
                    </a:p>
                    <a:p>
                      <a:pPr algn="ctr"/>
                      <a:r>
                        <a:rPr lang="en-US" sz="1050" baseline="0" dirty="0">
                          <a:latin typeface="+mn-lt"/>
                        </a:rPr>
                        <a:t>Poetry- Free Verse</a:t>
                      </a:r>
                      <a:endParaRPr lang="en-GB" sz="1050" dirty="0">
                        <a:latin typeface="+mn-lt"/>
                      </a:endParaRPr>
                    </a:p>
                  </a:txBody>
                  <a:tcPr/>
                </a:tc>
                <a:tc>
                  <a:txBody>
                    <a:bodyPr/>
                    <a:lstStyle/>
                    <a:p>
                      <a:pPr algn="ctr"/>
                      <a:r>
                        <a:rPr lang="en-US" sz="1050" dirty="0">
                          <a:latin typeface="+mn-lt"/>
                        </a:rPr>
                        <a:t>Biography – Les Paul</a:t>
                      </a:r>
                    </a:p>
                    <a:p>
                      <a:pPr algn="ctr"/>
                      <a:endParaRPr lang="en-US" sz="1050" dirty="0">
                        <a:latin typeface="+mn-lt"/>
                      </a:endParaRPr>
                    </a:p>
                    <a:p>
                      <a:pPr algn="ctr"/>
                      <a:r>
                        <a:rPr lang="en-US" sz="1050" dirty="0">
                          <a:latin typeface="+mn-lt"/>
                        </a:rPr>
                        <a:t>Non-</a:t>
                      </a:r>
                      <a:r>
                        <a:rPr lang="en-US" sz="1050" dirty="0" err="1">
                          <a:latin typeface="+mn-lt"/>
                        </a:rPr>
                        <a:t>chron</a:t>
                      </a:r>
                      <a:r>
                        <a:rPr lang="en-US" sz="1050" dirty="0">
                          <a:latin typeface="+mn-lt"/>
                        </a:rPr>
                        <a:t> Report</a:t>
                      </a:r>
                    </a:p>
                    <a:p>
                      <a:pPr algn="ctr"/>
                      <a:endParaRPr lang="en-US" sz="1050" dirty="0">
                        <a:latin typeface="+mn-lt"/>
                      </a:endParaRPr>
                    </a:p>
                    <a:p>
                      <a:pPr marL="0" marR="0" lvl="0" indent="0" algn="ctr" defTabSz="914400" rtl="0" eaLnBrk="1" fontAlgn="auto" latinLnBrk="0" hangingPunct="1">
                        <a:lnSpc>
                          <a:spcPct val="100000"/>
                        </a:lnSpc>
                        <a:spcBef>
                          <a:spcPts val="0"/>
                        </a:spcBef>
                        <a:spcAft>
                          <a:spcPts val="0"/>
                        </a:spcAft>
                        <a:buClrTx/>
                        <a:buSzTx/>
                        <a:buFontTx/>
                        <a:buNone/>
                        <a:defRPr/>
                      </a:pPr>
                      <a:r>
                        <a:rPr lang="en-US" sz="1050" baseline="0" dirty="0">
                          <a:latin typeface="+mn-lt"/>
                        </a:rPr>
                        <a:t>Poetry- Free Verse</a:t>
                      </a:r>
                      <a:endParaRPr lang="en-GB" sz="1050" dirty="0">
                        <a:latin typeface="+mn-lt"/>
                      </a:endParaRPr>
                    </a:p>
                  </a:txBody>
                  <a:tcPr/>
                </a:tc>
                <a:tc>
                  <a:txBody>
                    <a:bodyPr/>
                    <a:lstStyle/>
                    <a:p>
                      <a:pPr algn="ctr"/>
                      <a:r>
                        <a:rPr lang="en-US" sz="1050" dirty="0">
                          <a:latin typeface="+mn-lt"/>
                        </a:rPr>
                        <a:t>Instructions</a:t>
                      </a:r>
                      <a:r>
                        <a:rPr lang="en-US" sz="1050" baseline="0" dirty="0">
                          <a:latin typeface="+mn-lt"/>
                        </a:rPr>
                        <a:t> </a:t>
                      </a:r>
                    </a:p>
                    <a:p>
                      <a:pPr algn="ctr"/>
                      <a:endParaRPr lang="en-US" sz="1050" dirty="0">
                        <a:latin typeface="+mn-lt"/>
                      </a:endParaRPr>
                    </a:p>
                    <a:p>
                      <a:pPr algn="ctr"/>
                      <a:r>
                        <a:rPr lang="en-US" sz="1050" dirty="0">
                          <a:latin typeface="+mn-lt"/>
                        </a:rPr>
                        <a:t>Narrative</a:t>
                      </a:r>
                      <a:endParaRPr lang="en-GB" sz="1050" dirty="0">
                        <a:latin typeface="+mn-lt"/>
                      </a:endParaRPr>
                    </a:p>
                    <a:p>
                      <a:pPr marL="0" marR="0" indent="0" algn="ctr" defTabSz="914400" rtl="0" eaLnBrk="1" fontAlgn="auto" latinLnBrk="0" hangingPunct="1">
                        <a:lnSpc>
                          <a:spcPct val="100000"/>
                        </a:lnSpc>
                        <a:spcBef>
                          <a:spcPts val="0"/>
                        </a:spcBef>
                        <a:spcAft>
                          <a:spcPts val="0"/>
                        </a:spcAft>
                        <a:buClrTx/>
                        <a:buSzTx/>
                        <a:buFontTx/>
                        <a:buNone/>
                        <a:defRPr/>
                      </a:pPr>
                      <a:endParaRPr lang="en-US" sz="1050" dirty="0">
                        <a:latin typeface="+mn-lt"/>
                      </a:endParaRPr>
                    </a:p>
                    <a:p>
                      <a:pPr marL="0" marR="0" lvl="0" indent="0" algn="ctr" defTabSz="914400" rtl="0" eaLnBrk="1" fontAlgn="auto" latinLnBrk="0" hangingPunct="1">
                        <a:lnSpc>
                          <a:spcPct val="100000"/>
                        </a:lnSpc>
                        <a:spcBef>
                          <a:spcPts val="0"/>
                        </a:spcBef>
                        <a:spcAft>
                          <a:spcPts val="0"/>
                        </a:spcAft>
                        <a:buClrTx/>
                        <a:buSzTx/>
                        <a:buFontTx/>
                        <a:buNone/>
                        <a:defRPr/>
                      </a:pPr>
                      <a:r>
                        <a:rPr lang="en-US" sz="1050" baseline="0" dirty="0">
                          <a:latin typeface="+mn-lt"/>
                        </a:rPr>
                        <a:t>Poetry- Figurative Language </a:t>
                      </a:r>
                      <a:endParaRPr lang="en-US" sz="1050" dirty="0">
                        <a:latin typeface="+mn-lt"/>
                      </a:endParaRPr>
                    </a:p>
                  </a:txBody>
                  <a:tcPr/>
                </a:tc>
                <a:tc>
                  <a:txBody>
                    <a:bodyPr/>
                    <a:lstStyle/>
                    <a:p>
                      <a:pPr algn="ctr"/>
                      <a:r>
                        <a:rPr lang="en-US" sz="1050" dirty="0">
                          <a:latin typeface="+mn-lt"/>
                        </a:rPr>
                        <a:t>Formal Letter</a:t>
                      </a:r>
                    </a:p>
                    <a:p>
                      <a:pPr algn="ctr"/>
                      <a:endParaRPr lang="en-US" sz="1050" dirty="0">
                        <a:latin typeface="+mn-lt"/>
                      </a:endParaRPr>
                    </a:p>
                    <a:p>
                      <a:pPr algn="ctr"/>
                      <a:r>
                        <a:rPr lang="en-US" sz="1050" dirty="0">
                          <a:latin typeface="+mn-lt"/>
                        </a:rPr>
                        <a:t>Balanced Argument</a:t>
                      </a:r>
                    </a:p>
                    <a:p>
                      <a:pPr algn="ctr"/>
                      <a:endParaRPr lang="en-US" sz="1050" dirty="0">
                        <a:latin typeface="+mn-lt"/>
                      </a:endParaRPr>
                    </a:p>
                    <a:p>
                      <a:pPr marL="0" marR="0" lvl="0" indent="0" algn="ctr" defTabSz="914400" rtl="0" eaLnBrk="1" fontAlgn="auto" latinLnBrk="0" hangingPunct="1">
                        <a:lnSpc>
                          <a:spcPct val="100000"/>
                        </a:lnSpc>
                        <a:spcBef>
                          <a:spcPts val="0"/>
                        </a:spcBef>
                        <a:spcAft>
                          <a:spcPts val="0"/>
                        </a:spcAft>
                        <a:buClrTx/>
                        <a:buSzTx/>
                        <a:buFontTx/>
                        <a:buNone/>
                        <a:defRPr/>
                      </a:pPr>
                      <a:r>
                        <a:rPr lang="en-US" sz="1050" baseline="0" dirty="0">
                          <a:latin typeface="+mn-lt"/>
                        </a:rPr>
                        <a:t>Poetry- Classic Poetry </a:t>
                      </a:r>
                      <a:endParaRPr lang="en-GB" sz="1050" dirty="0">
                        <a:latin typeface="+mn-lt"/>
                      </a:endParaRPr>
                    </a:p>
                    <a:p>
                      <a:pPr algn="ctr"/>
                      <a:endParaRPr lang="en-GB" sz="1050" dirty="0">
                        <a:latin typeface="+mn-lt"/>
                      </a:endParaRPr>
                    </a:p>
                  </a:txBody>
                  <a:tcPr/>
                </a:tc>
                <a:extLst>
                  <a:ext uri="{0D108BD9-81ED-4DB2-BD59-A6C34878D82A}">
                    <a16:rowId xmlns:a16="http://schemas.microsoft.com/office/drawing/2014/main" val="10002"/>
                  </a:ext>
                </a:extLst>
              </a:tr>
              <a:tr h="711913">
                <a:tc>
                  <a:txBody>
                    <a:bodyPr/>
                    <a:lstStyle/>
                    <a:p>
                      <a:r>
                        <a:rPr lang="en-US" dirty="0"/>
                        <a:t>Spring 1</a:t>
                      </a:r>
                      <a:endParaRPr lang="en-GB"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defRPr/>
                      </a:pPr>
                      <a:r>
                        <a:rPr lang="en-GB" sz="1050" b="0" kern="1200" dirty="0">
                          <a:solidFill>
                            <a:schemeClr val="dk1"/>
                          </a:solidFill>
                          <a:effectLst/>
                          <a:latin typeface="+mn-lt"/>
                          <a:ea typeface="+mn-ea"/>
                          <a:cs typeface="+mn-cs"/>
                        </a:rPr>
                        <a:t>Draws letter shapes</a:t>
                      </a:r>
                    </a:p>
                    <a:p>
                      <a:pPr marL="0" marR="0" lvl="0" indent="0" algn="ctr" defTabSz="914400" rtl="0" eaLnBrk="1" fontAlgn="auto" latinLnBrk="0" hangingPunct="1">
                        <a:lnSpc>
                          <a:spcPct val="100000"/>
                        </a:lnSpc>
                        <a:spcBef>
                          <a:spcPts val="0"/>
                        </a:spcBef>
                        <a:spcAft>
                          <a:spcPts val="0"/>
                        </a:spcAft>
                        <a:buClrTx/>
                        <a:buSzTx/>
                        <a:buFontTx/>
                        <a:buNone/>
                        <a:defRPr/>
                      </a:pPr>
                      <a:r>
                        <a:rPr lang="en-GB" sz="1050" b="0" kern="1200" dirty="0">
                          <a:solidFill>
                            <a:schemeClr val="dk1"/>
                          </a:solidFill>
                          <a:effectLst/>
                          <a:latin typeface="+mn-lt"/>
                          <a:ea typeface="+mn-ea"/>
                          <a:cs typeface="+mn-cs"/>
                        </a:rPr>
                        <a:t>Writes some of their first name</a:t>
                      </a:r>
                    </a:p>
                    <a:p>
                      <a:pPr algn="ctr"/>
                      <a:endParaRPr lang="en-US" sz="1050" dirty="0"/>
                    </a:p>
                  </a:txBody>
                  <a:tcPr/>
                </a:tc>
                <a:tc>
                  <a:txBody>
                    <a:bodyPr/>
                    <a:lstStyle/>
                    <a:p>
                      <a:pPr algn="ctr"/>
                      <a:r>
                        <a:rPr lang="en-GB" sz="800" kern="1200" dirty="0">
                          <a:solidFill>
                            <a:schemeClr val="dk1"/>
                          </a:solidFill>
                          <a:effectLst/>
                          <a:latin typeface="+mn-lt"/>
                          <a:ea typeface="+mn-ea"/>
                          <a:cs typeface="+mn-cs"/>
                        </a:rPr>
                        <a:t>Form the majority of lowercase letters correctly: m n h r b p c a o g d e s f l </a:t>
                      </a:r>
                      <a:r>
                        <a:rPr lang="en-GB" sz="800" kern="1200" dirty="0" err="1">
                          <a:solidFill>
                            <a:schemeClr val="dk1"/>
                          </a:solidFill>
                          <a:effectLst/>
                          <a:latin typeface="+mn-lt"/>
                          <a:ea typeface="+mn-ea"/>
                          <a:cs typeface="+mn-cs"/>
                        </a:rPr>
                        <a:t>i</a:t>
                      </a:r>
                      <a:r>
                        <a:rPr lang="en-GB" sz="800" kern="1200" dirty="0">
                          <a:solidFill>
                            <a:schemeClr val="dk1"/>
                          </a:solidFill>
                          <a:effectLst/>
                          <a:latin typeface="+mn-lt"/>
                          <a:ea typeface="+mn-ea"/>
                          <a:cs typeface="+mn-cs"/>
                        </a:rPr>
                        <a:t> t j y u </a:t>
                      </a:r>
                    </a:p>
                    <a:p>
                      <a:pPr algn="ctr"/>
                      <a:r>
                        <a:rPr lang="en-GB" sz="800" kern="1200" dirty="0">
                          <a:solidFill>
                            <a:schemeClr val="dk1"/>
                          </a:solidFill>
                          <a:effectLst/>
                          <a:latin typeface="+mn-lt"/>
                          <a:ea typeface="+mn-ea"/>
                          <a:cs typeface="+mn-cs"/>
                        </a:rPr>
                        <a:t>Confidently write CVC words containing some Set 1 special friends</a:t>
                      </a:r>
                    </a:p>
                    <a:p>
                      <a:pPr algn="ctr"/>
                      <a:r>
                        <a:rPr lang="en-GB" sz="800" kern="1200" dirty="0">
                          <a:solidFill>
                            <a:schemeClr val="dk1"/>
                          </a:solidFill>
                          <a:effectLst/>
                          <a:latin typeface="+mn-lt"/>
                          <a:ea typeface="+mn-ea"/>
                          <a:cs typeface="+mn-cs"/>
                        </a:rPr>
                        <a:t>Begin to use Fred fingers to identify how many sounds are in a word.</a:t>
                      </a:r>
                    </a:p>
                    <a:p>
                      <a:pPr algn="ctr"/>
                      <a:r>
                        <a:rPr lang="en-GB" sz="800" kern="1200" dirty="0">
                          <a:solidFill>
                            <a:schemeClr val="dk1"/>
                          </a:solidFill>
                          <a:effectLst/>
                          <a:latin typeface="+mn-lt"/>
                          <a:ea typeface="+mn-ea"/>
                          <a:cs typeface="+mn-cs"/>
                        </a:rPr>
                        <a:t>Begin to segment CCVC and CCVC words</a:t>
                      </a:r>
                    </a:p>
                    <a:p>
                      <a:pPr algn="ctr"/>
                      <a:endParaRPr lang="en-US" sz="800" dirty="0"/>
                    </a:p>
                  </a:txBody>
                  <a:tcPr/>
                </a:tc>
                <a:tc>
                  <a:txBody>
                    <a:bodyPr/>
                    <a:lstStyle/>
                    <a:p>
                      <a:pPr algn="ctr"/>
                      <a:r>
                        <a:rPr lang="en-US" sz="1050" dirty="0">
                          <a:sym typeface="+mn-ea"/>
                        </a:rPr>
                        <a:t>Setting Description</a:t>
                      </a:r>
                    </a:p>
                    <a:p>
                      <a:pPr algn="ctr"/>
                      <a:endParaRPr lang="en-US" sz="1050" dirty="0"/>
                    </a:p>
                    <a:p>
                      <a:pPr algn="ctr"/>
                      <a:r>
                        <a:rPr lang="en-US" sz="1050" dirty="0">
                          <a:sym typeface="+mn-ea"/>
                        </a:rPr>
                        <a:t>Invitation (to a party-link to text)</a:t>
                      </a:r>
                      <a:endParaRPr lang="en-US" sz="1050" dirty="0"/>
                    </a:p>
                  </a:txBody>
                  <a:tcPr/>
                </a:tc>
                <a:tc>
                  <a:txBody>
                    <a:bodyPr/>
                    <a:lstStyle/>
                    <a:p>
                      <a:pPr algn="ctr"/>
                      <a:r>
                        <a:rPr lang="en-US" sz="1050" dirty="0">
                          <a:latin typeface="+mn-lt"/>
                        </a:rPr>
                        <a:t>Recount/Diary</a:t>
                      </a:r>
                    </a:p>
                    <a:p>
                      <a:pPr algn="ctr"/>
                      <a:endParaRPr lang="en-US" sz="1050" dirty="0">
                        <a:latin typeface="+mn-lt"/>
                      </a:endParaRPr>
                    </a:p>
                    <a:p>
                      <a:pPr algn="ctr"/>
                      <a:r>
                        <a:rPr lang="en-US" sz="1050" dirty="0">
                          <a:latin typeface="+mn-lt"/>
                        </a:rPr>
                        <a:t>Non-</a:t>
                      </a:r>
                      <a:r>
                        <a:rPr lang="en-US" sz="1050" dirty="0" err="1">
                          <a:latin typeface="+mn-lt"/>
                        </a:rPr>
                        <a:t>chron</a:t>
                      </a:r>
                      <a:r>
                        <a:rPr lang="en-US" sz="1050" dirty="0">
                          <a:latin typeface="+mn-lt"/>
                        </a:rPr>
                        <a:t> Report</a:t>
                      </a:r>
                      <a:endParaRPr lang="en-GB" sz="1050" dirty="0">
                        <a:latin typeface="+mn-lt"/>
                      </a:endParaRPr>
                    </a:p>
                  </a:txBody>
                  <a:tcPr/>
                </a:tc>
                <a:tc>
                  <a:txBody>
                    <a:bodyPr/>
                    <a:lstStyle/>
                    <a:p>
                      <a:pPr algn="ctr"/>
                      <a:r>
                        <a:rPr lang="en-US" sz="1050" dirty="0">
                          <a:latin typeface="+mn-lt"/>
                        </a:rPr>
                        <a:t>Diary/recount</a:t>
                      </a:r>
                    </a:p>
                    <a:p>
                      <a:pPr algn="ctr"/>
                      <a:endParaRPr lang="en-US" sz="1050" dirty="0">
                        <a:latin typeface="+mn-lt"/>
                      </a:endParaRPr>
                    </a:p>
                    <a:p>
                      <a:pPr algn="ctr"/>
                      <a:r>
                        <a:rPr lang="en-US" sz="1050" dirty="0">
                          <a:latin typeface="+mn-lt"/>
                        </a:rPr>
                        <a:t>Non-</a:t>
                      </a:r>
                      <a:r>
                        <a:rPr lang="en-US" sz="1050" dirty="0" err="1">
                          <a:latin typeface="+mn-lt"/>
                        </a:rPr>
                        <a:t>chron</a:t>
                      </a:r>
                      <a:r>
                        <a:rPr lang="en-US" sz="1050" dirty="0">
                          <a:latin typeface="+mn-lt"/>
                        </a:rPr>
                        <a:t> Report</a:t>
                      </a:r>
                      <a:endParaRPr lang="en-GB" sz="1050" dirty="0">
                        <a:latin typeface="+mn-lt"/>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defRPr/>
                      </a:pPr>
                      <a:r>
                        <a:rPr lang="en-US" sz="1050" b="0" dirty="0">
                          <a:latin typeface="+mn-lt"/>
                        </a:rPr>
                        <a:t>Historical</a:t>
                      </a:r>
                      <a:r>
                        <a:rPr lang="en-US" sz="1050" b="0" baseline="0" dirty="0">
                          <a:latin typeface="+mn-lt"/>
                        </a:rPr>
                        <a:t> Narrative</a:t>
                      </a:r>
                    </a:p>
                    <a:p>
                      <a:pPr marL="0" marR="0" indent="0" algn="ctr" defTabSz="914400" rtl="0" eaLnBrk="1" fontAlgn="auto" latinLnBrk="0" hangingPunct="1">
                        <a:lnSpc>
                          <a:spcPct val="100000"/>
                        </a:lnSpc>
                        <a:spcBef>
                          <a:spcPts val="0"/>
                        </a:spcBef>
                        <a:spcAft>
                          <a:spcPts val="0"/>
                        </a:spcAft>
                        <a:buClrTx/>
                        <a:buSzTx/>
                        <a:buFontTx/>
                        <a:buNone/>
                        <a:defRPr/>
                      </a:pPr>
                      <a:endParaRPr lang="en-US" sz="1050" b="0" baseline="0" dirty="0">
                        <a:latin typeface="+mn-lt"/>
                      </a:endParaRPr>
                    </a:p>
                    <a:p>
                      <a:pPr marL="0" marR="0" indent="0" algn="ctr" defTabSz="914400" rtl="0" eaLnBrk="1" fontAlgn="auto" latinLnBrk="0" hangingPunct="1">
                        <a:lnSpc>
                          <a:spcPct val="100000"/>
                        </a:lnSpc>
                        <a:spcBef>
                          <a:spcPts val="0"/>
                        </a:spcBef>
                        <a:spcAft>
                          <a:spcPts val="0"/>
                        </a:spcAft>
                        <a:buClrTx/>
                        <a:buSzTx/>
                        <a:buFontTx/>
                        <a:buNone/>
                        <a:defRPr/>
                      </a:pPr>
                      <a:r>
                        <a:rPr lang="en-US" sz="1050" b="0" baseline="0" dirty="0">
                          <a:latin typeface="+mn-lt"/>
                        </a:rPr>
                        <a:t>Recount – Diary / Letter</a:t>
                      </a:r>
                      <a:endParaRPr lang="en-GB" sz="1050" b="0" dirty="0">
                        <a:latin typeface="+mn-lt"/>
                      </a:endParaRPr>
                    </a:p>
                  </a:txBody>
                  <a:tcPr/>
                </a:tc>
                <a:tc>
                  <a:txBody>
                    <a:bodyPr/>
                    <a:lstStyle/>
                    <a:p>
                      <a:pPr algn="ctr"/>
                      <a:r>
                        <a:rPr lang="en-US" sz="1050" dirty="0">
                          <a:latin typeface="+mn-lt"/>
                        </a:rPr>
                        <a:t>Biography</a:t>
                      </a:r>
                    </a:p>
                    <a:p>
                      <a:pPr algn="ctr"/>
                      <a:endParaRPr lang="en-US" sz="1050" dirty="0">
                        <a:latin typeface="+mn-lt"/>
                      </a:endParaRPr>
                    </a:p>
                    <a:p>
                      <a:pPr marL="0" marR="0" indent="0" algn="ctr" defTabSz="914400" rtl="0" eaLnBrk="1" fontAlgn="auto" latinLnBrk="0" hangingPunct="1">
                        <a:lnSpc>
                          <a:spcPct val="100000"/>
                        </a:lnSpc>
                        <a:spcBef>
                          <a:spcPts val="0"/>
                        </a:spcBef>
                        <a:spcAft>
                          <a:spcPts val="0"/>
                        </a:spcAft>
                        <a:buClrTx/>
                        <a:buSzTx/>
                        <a:buFontTx/>
                        <a:buNone/>
                        <a:defRPr/>
                      </a:pPr>
                      <a:r>
                        <a:rPr lang="en-GB" sz="1050" dirty="0">
                          <a:latin typeface="+mn-lt"/>
                        </a:rPr>
                        <a:t>Newspaper </a:t>
                      </a:r>
                      <a:r>
                        <a:rPr lang="en-US" sz="1050" baseline="0" dirty="0">
                          <a:latin typeface="+mn-lt"/>
                        </a:rPr>
                        <a:t>Article</a:t>
                      </a:r>
                      <a:r>
                        <a:rPr lang="en-GB" sz="1050" dirty="0">
                          <a:latin typeface="+mn-lt"/>
                        </a:rPr>
                        <a:t> </a:t>
                      </a:r>
                    </a:p>
                    <a:p>
                      <a:pPr algn="ctr"/>
                      <a:endParaRPr lang="en-GB" sz="1050" dirty="0">
                        <a:latin typeface="+mn-lt"/>
                      </a:endParaRPr>
                    </a:p>
                  </a:txBody>
                  <a:tcPr/>
                </a:tc>
                <a:tc>
                  <a:txBody>
                    <a:bodyPr/>
                    <a:lstStyle/>
                    <a:p>
                      <a:pPr algn="ctr"/>
                      <a:r>
                        <a:rPr lang="en-US" sz="1050" b="0" dirty="0">
                          <a:latin typeface="+mn-lt"/>
                        </a:rPr>
                        <a:t>Narrative</a:t>
                      </a:r>
                    </a:p>
                    <a:p>
                      <a:pPr algn="ctr"/>
                      <a:endParaRPr lang="en-US" sz="1050" b="0" dirty="0">
                        <a:latin typeface="+mn-lt"/>
                      </a:endParaRPr>
                    </a:p>
                    <a:p>
                      <a:pPr algn="ctr"/>
                      <a:r>
                        <a:rPr lang="en-US" sz="1050" b="0" dirty="0">
                          <a:latin typeface="+mn-lt"/>
                        </a:rPr>
                        <a:t>Informal</a:t>
                      </a:r>
                      <a:r>
                        <a:rPr lang="en-US" sz="1050" b="0" baseline="0" dirty="0">
                          <a:latin typeface="+mn-lt"/>
                        </a:rPr>
                        <a:t> </a:t>
                      </a:r>
                      <a:r>
                        <a:rPr lang="en-US" sz="1050" b="0" dirty="0">
                          <a:latin typeface="+mn-lt"/>
                        </a:rPr>
                        <a:t>Letter</a:t>
                      </a:r>
                    </a:p>
                  </a:txBody>
                  <a:tcPr/>
                </a:tc>
                <a:extLst>
                  <a:ext uri="{0D108BD9-81ED-4DB2-BD59-A6C34878D82A}">
                    <a16:rowId xmlns:a16="http://schemas.microsoft.com/office/drawing/2014/main" val="10003"/>
                  </a:ext>
                </a:extLst>
              </a:tr>
              <a:tr h="1179105">
                <a:tc>
                  <a:txBody>
                    <a:bodyPr/>
                    <a:lstStyle/>
                    <a:p>
                      <a:r>
                        <a:rPr lang="en-US" dirty="0"/>
                        <a:t>Spring 2</a:t>
                      </a:r>
                      <a:endParaRPr lang="en-GB"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50" kern="1200" dirty="0">
                          <a:solidFill>
                            <a:schemeClr val="dk1"/>
                          </a:solidFill>
                          <a:effectLst/>
                          <a:latin typeface="+mn-lt"/>
                          <a:ea typeface="+mn-ea"/>
                          <a:cs typeface="+mn-cs"/>
                        </a:rPr>
                        <a:t>Use some of their print and letter knowledge in early writing such as a pretend shopping list.</a:t>
                      </a:r>
                      <a:endParaRPr lang="en-GB" sz="1050" b="0" kern="1200" dirty="0">
                        <a:solidFill>
                          <a:schemeClr val="dk1"/>
                        </a:solidFill>
                        <a:effectLst/>
                        <a:latin typeface="+mn-lt"/>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defRPr/>
                      </a:pPr>
                      <a:endParaRPr lang="en-GB" sz="1050" dirty="0">
                        <a:latin typeface="+mn-lt"/>
                      </a:endParaRPr>
                    </a:p>
                  </a:txBody>
                  <a:tcPr/>
                </a:tc>
                <a:tc>
                  <a:txBody>
                    <a:bodyPr/>
                    <a:lstStyle/>
                    <a:p>
                      <a:pPr algn="ctr"/>
                      <a:r>
                        <a:rPr lang="en-GB" sz="800" kern="1200" dirty="0">
                          <a:solidFill>
                            <a:schemeClr val="dk1"/>
                          </a:solidFill>
                          <a:effectLst/>
                          <a:latin typeface="+mn-lt"/>
                          <a:ea typeface="+mn-ea"/>
                          <a:cs typeface="+mn-cs"/>
                        </a:rPr>
                        <a:t>Write captions with words with known sound- letter correspondences </a:t>
                      </a:r>
                    </a:p>
                    <a:p>
                      <a:pPr algn="ctr"/>
                      <a:r>
                        <a:rPr lang="en-GB" sz="800" kern="1200" dirty="0">
                          <a:solidFill>
                            <a:schemeClr val="dk1"/>
                          </a:solidFill>
                          <a:effectLst/>
                          <a:latin typeface="+mn-lt"/>
                          <a:ea typeface="+mn-ea"/>
                          <a:cs typeface="+mn-cs"/>
                        </a:rPr>
                        <a:t>Use capital letters and full stops</a:t>
                      </a:r>
                    </a:p>
                    <a:p>
                      <a:pPr algn="ctr"/>
                      <a:r>
                        <a:rPr lang="en-GB" sz="800" kern="1200" dirty="0">
                          <a:solidFill>
                            <a:schemeClr val="dk1"/>
                          </a:solidFill>
                          <a:effectLst/>
                          <a:latin typeface="+mn-lt"/>
                          <a:ea typeface="+mn-ea"/>
                          <a:cs typeface="+mn-cs"/>
                        </a:rPr>
                        <a:t>Mostly use finger spaces</a:t>
                      </a:r>
                    </a:p>
                    <a:p>
                      <a:pPr algn="ctr"/>
                      <a:r>
                        <a:rPr lang="en-GB" sz="800" kern="1200" dirty="0">
                          <a:solidFill>
                            <a:schemeClr val="dk1"/>
                          </a:solidFill>
                          <a:effectLst/>
                          <a:latin typeface="+mn-lt"/>
                          <a:ea typeface="+mn-ea"/>
                          <a:cs typeface="+mn-cs"/>
                        </a:rPr>
                        <a:t>Copy full name from a name card</a:t>
                      </a:r>
                    </a:p>
                    <a:p>
                      <a:pPr marL="0" marR="0" lvl="0" indent="0" algn="ctr" defTabSz="914400" rtl="0" eaLnBrk="1" fontAlgn="auto" latinLnBrk="0" hangingPunct="1">
                        <a:lnSpc>
                          <a:spcPct val="100000"/>
                        </a:lnSpc>
                        <a:spcBef>
                          <a:spcPts val="0"/>
                        </a:spcBef>
                        <a:spcAft>
                          <a:spcPts val="0"/>
                        </a:spcAft>
                        <a:buClrTx/>
                        <a:buSzTx/>
                        <a:buFontTx/>
                        <a:buNone/>
                        <a:defRPr/>
                      </a:pPr>
                      <a:endParaRPr lang="en-GB" sz="800" dirty="0">
                        <a:latin typeface="+mn-lt"/>
                      </a:endParaRPr>
                    </a:p>
                  </a:txBody>
                  <a:tcPr/>
                </a:tc>
                <a:tc>
                  <a:txBody>
                    <a:bodyPr/>
                    <a:lstStyle/>
                    <a:p>
                      <a:pPr algn="ctr"/>
                      <a:r>
                        <a:rPr lang="en-US" sz="1050" dirty="0">
                          <a:sym typeface="+mn-ea"/>
                        </a:rPr>
                        <a:t>Recipe /Instructions</a:t>
                      </a:r>
                    </a:p>
                    <a:p>
                      <a:pPr algn="ctr"/>
                      <a:endParaRPr lang="en-US" sz="1050" dirty="0"/>
                    </a:p>
                    <a:p>
                      <a:pPr algn="ctr"/>
                      <a:r>
                        <a:rPr lang="en-US" altLang="en-GB" sz="1050" dirty="0">
                          <a:sym typeface="+mn-ea"/>
                        </a:rPr>
                        <a:t>Narrative </a:t>
                      </a:r>
                      <a:endParaRPr lang="en-GB" sz="1050" dirty="0"/>
                    </a:p>
                    <a:p>
                      <a:pPr algn="ctr"/>
                      <a:endParaRPr lang="en-GB" sz="1050" dirty="0"/>
                    </a:p>
                    <a:p>
                      <a:pPr marL="0" marR="0" lvl="0" indent="0" algn="l" defTabSz="914400" rtl="0" eaLnBrk="1" fontAlgn="auto" latinLnBrk="0" hangingPunct="1">
                        <a:lnSpc>
                          <a:spcPct val="100000"/>
                        </a:lnSpc>
                        <a:spcBef>
                          <a:spcPts val="0"/>
                        </a:spcBef>
                        <a:spcAft>
                          <a:spcPts val="0"/>
                        </a:spcAft>
                        <a:buClrTx/>
                        <a:buSzTx/>
                        <a:buFontTx/>
                        <a:buNone/>
                        <a:defRPr/>
                      </a:pPr>
                      <a:r>
                        <a:rPr lang="en-GB" sz="1050" dirty="0">
                          <a:sym typeface="+mn-ea"/>
                        </a:rPr>
                        <a:t>Poetry- Free Verse</a:t>
                      </a:r>
                      <a:endParaRPr lang="en-GB" sz="1050" dirty="0">
                        <a:latin typeface="+mn-lt"/>
                      </a:endParaRPr>
                    </a:p>
                  </a:txBody>
                  <a:tcPr/>
                </a:tc>
                <a:tc>
                  <a:txBody>
                    <a:bodyPr/>
                    <a:lstStyle/>
                    <a:p>
                      <a:pPr algn="ctr"/>
                      <a:r>
                        <a:rPr lang="en-US" sz="1050" dirty="0">
                          <a:latin typeface="+mn-lt"/>
                        </a:rPr>
                        <a:t>Narrative</a:t>
                      </a:r>
                    </a:p>
                    <a:p>
                      <a:pPr algn="ctr"/>
                      <a:endParaRPr lang="en-US" sz="1050" dirty="0">
                        <a:latin typeface="+mn-lt"/>
                      </a:endParaRPr>
                    </a:p>
                    <a:p>
                      <a:pPr algn="ctr"/>
                      <a:r>
                        <a:rPr lang="en-US" sz="1050" dirty="0">
                          <a:latin typeface="+mn-lt"/>
                        </a:rPr>
                        <a:t>Letter</a:t>
                      </a:r>
                    </a:p>
                    <a:p>
                      <a:pPr algn="ctr"/>
                      <a:endParaRPr lang="en-US" sz="1050" dirty="0">
                        <a:latin typeface="+mn-lt"/>
                      </a:endParaRPr>
                    </a:p>
                    <a:p>
                      <a:pPr algn="ctr"/>
                      <a:r>
                        <a:rPr lang="en-US" sz="1050" dirty="0">
                          <a:latin typeface="+mn-lt"/>
                        </a:rPr>
                        <a:t>Poetry-  Repeating Patterns </a:t>
                      </a:r>
                      <a:endParaRPr lang="en-GB" sz="1050" dirty="0">
                        <a:latin typeface="+mn-lt"/>
                      </a:endParaRPr>
                    </a:p>
                    <a:p>
                      <a:pPr algn="ctr"/>
                      <a:endParaRPr lang="en-GB" sz="1050" dirty="0">
                        <a:latin typeface="+mn-lt"/>
                      </a:endParaRPr>
                    </a:p>
                  </a:txBody>
                  <a:tcPr/>
                </a:tc>
                <a:tc>
                  <a:txBody>
                    <a:bodyPr/>
                    <a:lstStyle/>
                    <a:p>
                      <a:pPr algn="ctr"/>
                      <a:r>
                        <a:rPr lang="en-US" sz="1050" dirty="0">
                          <a:latin typeface="+mn-lt"/>
                        </a:rPr>
                        <a:t>Instructions</a:t>
                      </a:r>
                    </a:p>
                    <a:p>
                      <a:pPr algn="ctr"/>
                      <a:endParaRPr lang="en-US" sz="1050" dirty="0">
                        <a:latin typeface="+mn-lt"/>
                      </a:endParaRPr>
                    </a:p>
                    <a:p>
                      <a:pPr algn="ctr"/>
                      <a:r>
                        <a:rPr lang="en-US" sz="1050" dirty="0">
                          <a:latin typeface="+mn-lt"/>
                        </a:rPr>
                        <a:t>Narrative</a:t>
                      </a:r>
                    </a:p>
                    <a:p>
                      <a:pPr algn="ctr"/>
                      <a:endParaRPr lang="en-US" sz="1050" dirty="0">
                        <a:latin typeface="+mn-lt"/>
                      </a:endParaRPr>
                    </a:p>
                    <a:p>
                      <a:pPr marL="0" marR="0" lvl="0" indent="0" algn="ctr" defTabSz="914400" rtl="0" eaLnBrk="1" fontAlgn="auto" latinLnBrk="0" hangingPunct="1">
                        <a:lnSpc>
                          <a:spcPct val="100000"/>
                        </a:lnSpc>
                        <a:spcBef>
                          <a:spcPts val="0"/>
                        </a:spcBef>
                        <a:spcAft>
                          <a:spcPts val="0"/>
                        </a:spcAft>
                        <a:buClrTx/>
                        <a:buSzTx/>
                        <a:buFontTx/>
                        <a:buNone/>
                        <a:defRPr/>
                      </a:pPr>
                      <a:r>
                        <a:rPr lang="en-US" sz="1050" baseline="0" dirty="0">
                          <a:latin typeface="+mn-lt"/>
                        </a:rPr>
                        <a:t>Poetry- Kennings and Quatrains </a:t>
                      </a:r>
                      <a:endParaRPr lang="en-GB" sz="1050" dirty="0">
                        <a:latin typeface="+mn-lt"/>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defRPr/>
                      </a:pPr>
                      <a:r>
                        <a:rPr lang="en-US" sz="1050" dirty="0">
                          <a:latin typeface="+mn-lt"/>
                        </a:rPr>
                        <a:t>Letter</a:t>
                      </a:r>
                    </a:p>
                    <a:p>
                      <a:pPr marL="0" marR="0" indent="0" algn="ctr" defTabSz="914400" rtl="0" eaLnBrk="1" fontAlgn="auto" latinLnBrk="0" hangingPunct="1">
                        <a:lnSpc>
                          <a:spcPct val="100000"/>
                        </a:lnSpc>
                        <a:spcBef>
                          <a:spcPts val="0"/>
                        </a:spcBef>
                        <a:spcAft>
                          <a:spcPts val="0"/>
                        </a:spcAft>
                        <a:buClrTx/>
                        <a:buSzTx/>
                        <a:buFontTx/>
                        <a:buNone/>
                        <a:defRPr/>
                      </a:pPr>
                      <a:endParaRPr lang="en-US" sz="1050" dirty="0">
                        <a:latin typeface="+mn-lt"/>
                      </a:endParaRPr>
                    </a:p>
                    <a:p>
                      <a:pPr marL="0" marR="0" indent="0" algn="ctr" defTabSz="914400" rtl="0" eaLnBrk="1" fontAlgn="auto" latinLnBrk="0" hangingPunct="1">
                        <a:lnSpc>
                          <a:spcPct val="100000"/>
                        </a:lnSpc>
                        <a:spcBef>
                          <a:spcPts val="0"/>
                        </a:spcBef>
                        <a:spcAft>
                          <a:spcPts val="0"/>
                        </a:spcAft>
                        <a:buClrTx/>
                        <a:buSzTx/>
                        <a:buFontTx/>
                        <a:buNone/>
                        <a:defRPr/>
                      </a:pPr>
                      <a:r>
                        <a:rPr lang="en-US" sz="1050" dirty="0">
                          <a:latin typeface="+mn-lt"/>
                        </a:rPr>
                        <a:t>Narrative</a:t>
                      </a:r>
                      <a:r>
                        <a:rPr lang="en-US" sz="1050" baseline="0" dirty="0">
                          <a:latin typeface="+mn-lt"/>
                        </a:rPr>
                        <a:t> </a:t>
                      </a:r>
                    </a:p>
                    <a:p>
                      <a:pPr marL="0" marR="0" indent="0" algn="ctr" defTabSz="914400" rtl="0" eaLnBrk="1" fontAlgn="auto" latinLnBrk="0" hangingPunct="1">
                        <a:lnSpc>
                          <a:spcPct val="100000"/>
                        </a:lnSpc>
                        <a:spcBef>
                          <a:spcPts val="0"/>
                        </a:spcBef>
                        <a:spcAft>
                          <a:spcPts val="0"/>
                        </a:spcAft>
                        <a:buClrTx/>
                        <a:buSzTx/>
                        <a:buFontTx/>
                        <a:buNone/>
                        <a:defRPr/>
                      </a:pPr>
                      <a:endParaRPr lang="en-US" sz="1050" baseline="0" dirty="0">
                        <a:latin typeface="+mn-lt"/>
                      </a:endParaRPr>
                    </a:p>
                    <a:p>
                      <a:pPr marL="0" marR="0" lvl="0" indent="0" algn="ctr" defTabSz="914400" rtl="0" eaLnBrk="1" fontAlgn="auto" latinLnBrk="0" hangingPunct="1">
                        <a:lnSpc>
                          <a:spcPct val="100000"/>
                        </a:lnSpc>
                        <a:spcBef>
                          <a:spcPts val="0"/>
                        </a:spcBef>
                        <a:spcAft>
                          <a:spcPts val="0"/>
                        </a:spcAft>
                        <a:buClrTx/>
                        <a:buSzTx/>
                        <a:buFontTx/>
                        <a:buNone/>
                        <a:defRPr/>
                      </a:pPr>
                      <a:r>
                        <a:rPr lang="en-US" sz="1050" baseline="0" dirty="0">
                          <a:latin typeface="+mn-lt"/>
                        </a:rPr>
                        <a:t>Poetry- Haikus, </a:t>
                      </a:r>
                      <a:r>
                        <a:rPr lang="en-US" sz="1050" baseline="0" dirty="0" err="1">
                          <a:latin typeface="+mn-lt"/>
                        </a:rPr>
                        <a:t>Tankas</a:t>
                      </a:r>
                      <a:r>
                        <a:rPr lang="en-US" sz="1050" baseline="0" dirty="0">
                          <a:latin typeface="+mn-lt"/>
                        </a:rPr>
                        <a:t> and </a:t>
                      </a:r>
                      <a:r>
                        <a:rPr lang="en-US" sz="1050" baseline="0" dirty="0" err="1">
                          <a:latin typeface="+mn-lt"/>
                        </a:rPr>
                        <a:t>Cinquains</a:t>
                      </a:r>
                      <a:r>
                        <a:rPr lang="en-US" sz="1050" baseline="0" dirty="0">
                          <a:latin typeface="+mn-lt"/>
                        </a:rPr>
                        <a:t> </a:t>
                      </a:r>
                      <a:endParaRPr lang="en-GB" sz="1050" dirty="0">
                        <a:latin typeface="+mn-lt"/>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defRPr/>
                      </a:pPr>
                      <a:r>
                        <a:rPr lang="en-US" sz="1050" dirty="0">
                          <a:latin typeface="+mn-lt"/>
                        </a:rPr>
                        <a:t>Narrative</a:t>
                      </a:r>
                    </a:p>
                    <a:p>
                      <a:pPr marL="0" marR="0" indent="0" algn="ctr" defTabSz="914400" rtl="0" eaLnBrk="1" fontAlgn="auto" latinLnBrk="0" hangingPunct="1">
                        <a:lnSpc>
                          <a:spcPct val="100000"/>
                        </a:lnSpc>
                        <a:spcBef>
                          <a:spcPts val="0"/>
                        </a:spcBef>
                        <a:spcAft>
                          <a:spcPts val="0"/>
                        </a:spcAft>
                        <a:buClrTx/>
                        <a:buSzTx/>
                        <a:buFontTx/>
                        <a:buNone/>
                        <a:defRPr/>
                      </a:pPr>
                      <a:endParaRPr lang="en-US" sz="1050" dirty="0">
                        <a:latin typeface="+mn-lt"/>
                      </a:endParaRPr>
                    </a:p>
                    <a:p>
                      <a:pPr marL="0" marR="0" indent="0" algn="ctr" defTabSz="914400" rtl="0" eaLnBrk="1" fontAlgn="auto" latinLnBrk="0" hangingPunct="1">
                        <a:lnSpc>
                          <a:spcPct val="100000"/>
                        </a:lnSpc>
                        <a:spcBef>
                          <a:spcPts val="0"/>
                        </a:spcBef>
                        <a:spcAft>
                          <a:spcPts val="0"/>
                        </a:spcAft>
                        <a:buClrTx/>
                        <a:buSzTx/>
                        <a:buFontTx/>
                        <a:buNone/>
                        <a:defRPr/>
                      </a:pPr>
                      <a:r>
                        <a:rPr lang="en-US" sz="1050" dirty="0">
                          <a:latin typeface="+mn-lt"/>
                        </a:rPr>
                        <a:t>Balanced Argument</a:t>
                      </a:r>
                    </a:p>
                    <a:p>
                      <a:pPr marL="0" marR="0" indent="0" algn="ctr" defTabSz="914400" rtl="0" eaLnBrk="1" fontAlgn="auto" latinLnBrk="0" hangingPunct="1">
                        <a:lnSpc>
                          <a:spcPct val="100000"/>
                        </a:lnSpc>
                        <a:spcBef>
                          <a:spcPts val="0"/>
                        </a:spcBef>
                        <a:spcAft>
                          <a:spcPts val="0"/>
                        </a:spcAft>
                        <a:buClrTx/>
                        <a:buSzTx/>
                        <a:buFontTx/>
                        <a:buNone/>
                        <a:defRPr/>
                      </a:pPr>
                      <a:endParaRPr lang="en-US" sz="1050" dirty="0">
                        <a:latin typeface="+mn-lt"/>
                      </a:endParaRPr>
                    </a:p>
                    <a:p>
                      <a:pPr marL="0" marR="0" lvl="0" indent="0" algn="ctr" defTabSz="914400" rtl="0" eaLnBrk="1" fontAlgn="auto" latinLnBrk="0" hangingPunct="1">
                        <a:lnSpc>
                          <a:spcPct val="100000"/>
                        </a:lnSpc>
                        <a:spcBef>
                          <a:spcPts val="0"/>
                        </a:spcBef>
                        <a:spcAft>
                          <a:spcPts val="0"/>
                        </a:spcAft>
                        <a:buClrTx/>
                        <a:buSzTx/>
                        <a:buFontTx/>
                        <a:buNone/>
                        <a:defRPr/>
                      </a:pPr>
                      <a:r>
                        <a:rPr lang="en-US" sz="1050" baseline="0" dirty="0">
                          <a:latin typeface="+mn-lt"/>
                        </a:rPr>
                        <a:t>Poetry- free Verse</a:t>
                      </a:r>
                      <a:endParaRPr lang="en-GB" sz="1050" dirty="0">
                        <a:latin typeface="+mn-lt"/>
                      </a:endParaRPr>
                    </a:p>
                  </a:txBody>
                  <a:tcPr/>
                </a:tc>
                <a:tc>
                  <a:txBody>
                    <a:bodyPr/>
                    <a:lstStyle/>
                    <a:p>
                      <a:pPr algn="ctr"/>
                      <a:r>
                        <a:rPr lang="en-US" sz="1050" dirty="0">
                          <a:latin typeface="+mn-lt"/>
                        </a:rPr>
                        <a:t>Narrative</a:t>
                      </a:r>
                    </a:p>
                    <a:p>
                      <a:pPr algn="ctr"/>
                      <a:endParaRPr lang="en-US" sz="1050" dirty="0">
                        <a:latin typeface="+mn-lt"/>
                      </a:endParaRPr>
                    </a:p>
                    <a:p>
                      <a:pPr algn="ctr"/>
                      <a:r>
                        <a:rPr lang="en-US" sz="1050" dirty="0">
                          <a:latin typeface="+mn-lt"/>
                        </a:rPr>
                        <a:t>Recount</a:t>
                      </a:r>
                    </a:p>
                    <a:p>
                      <a:pPr algn="ctr"/>
                      <a:endParaRPr lang="en-US" sz="1050" dirty="0">
                        <a:latin typeface="+mn-lt"/>
                      </a:endParaRPr>
                    </a:p>
                    <a:p>
                      <a:pPr marL="0" marR="0" lvl="0" indent="0" algn="ctr" defTabSz="914400" rtl="0" eaLnBrk="1" fontAlgn="auto" latinLnBrk="0" hangingPunct="1">
                        <a:lnSpc>
                          <a:spcPct val="100000"/>
                        </a:lnSpc>
                        <a:spcBef>
                          <a:spcPts val="0"/>
                        </a:spcBef>
                        <a:spcAft>
                          <a:spcPts val="0"/>
                        </a:spcAft>
                        <a:buClrTx/>
                        <a:buSzTx/>
                        <a:buFontTx/>
                        <a:buNone/>
                        <a:defRPr/>
                      </a:pPr>
                      <a:r>
                        <a:rPr lang="en-US" sz="1050" baseline="0" dirty="0">
                          <a:latin typeface="+mn-lt"/>
                        </a:rPr>
                        <a:t>Poetry- Narrative Poetry</a:t>
                      </a:r>
                      <a:endParaRPr lang="en-GB" sz="1050" dirty="0">
                        <a:latin typeface="+mn-lt"/>
                      </a:endParaRPr>
                    </a:p>
                    <a:p>
                      <a:pPr algn="ctr"/>
                      <a:endParaRPr lang="en-GB" sz="1050" dirty="0">
                        <a:latin typeface="+mn-lt"/>
                      </a:endParaRPr>
                    </a:p>
                  </a:txBody>
                  <a:tcPr/>
                </a:tc>
                <a:extLst>
                  <a:ext uri="{0D108BD9-81ED-4DB2-BD59-A6C34878D82A}">
                    <a16:rowId xmlns:a16="http://schemas.microsoft.com/office/drawing/2014/main" val="10004"/>
                  </a:ext>
                </a:extLst>
              </a:tr>
              <a:tr h="867644">
                <a:tc>
                  <a:txBody>
                    <a:bodyPr/>
                    <a:lstStyle/>
                    <a:p>
                      <a:r>
                        <a:rPr lang="en-US" dirty="0"/>
                        <a:t>Summer 1</a:t>
                      </a:r>
                      <a:endParaRPr lang="en-GB"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50" b="0" kern="1200" dirty="0">
                          <a:solidFill>
                            <a:schemeClr val="dk1"/>
                          </a:solidFill>
                          <a:effectLst/>
                          <a:latin typeface="+mn-lt"/>
                          <a:ea typeface="+mn-ea"/>
                          <a:cs typeface="+mn-cs"/>
                        </a:rPr>
                        <a:t>Write first name independently</a:t>
                      </a:r>
                    </a:p>
                    <a:p>
                      <a:pPr algn="ctr"/>
                      <a:endParaRPr lang="en-GB" sz="1050" dirty="0"/>
                    </a:p>
                  </a:txBody>
                  <a:tcPr/>
                </a:tc>
                <a:tc>
                  <a:txBody>
                    <a:bodyPr/>
                    <a:lstStyle/>
                    <a:p>
                      <a:pPr algn="ctr"/>
                      <a:r>
                        <a:rPr lang="en-GB" sz="800" kern="1200" dirty="0">
                          <a:solidFill>
                            <a:schemeClr val="dk1"/>
                          </a:solidFill>
                          <a:effectLst/>
                          <a:latin typeface="+mn-lt"/>
                          <a:ea typeface="+mn-ea"/>
                          <a:cs typeface="+mn-cs"/>
                        </a:rPr>
                        <a:t>Form most lowercase letters and some capital letters correctly  v w x z k q</a:t>
                      </a:r>
                    </a:p>
                    <a:p>
                      <a:pPr algn="ctr"/>
                      <a:r>
                        <a:rPr lang="en-GB" sz="800" kern="1200" dirty="0">
                          <a:solidFill>
                            <a:schemeClr val="dk1"/>
                          </a:solidFill>
                          <a:effectLst/>
                          <a:latin typeface="+mn-lt"/>
                          <a:ea typeface="+mn-ea"/>
                          <a:cs typeface="+mn-cs"/>
                        </a:rPr>
                        <a:t>Segment and write CCVC and CVCC words</a:t>
                      </a:r>
                    </a:p>
                    <a:p>
                      <a:pPr algn="ctr"/>
                      <a:r>
                        <a:rPr lang="en-GB" sz="800" kern="1200" dirty="0">
                          <a:solidFill>
                            <a:schemeClr val="dk1"/>
                          </a:solidFill>
                          <a:effectLst/>
                          <a:latin typeface="+mn-lt"/>
                          <a:ea typeface="+mn-ea"/>
                          <a:cs typeface="+mn-cs"/>
                        </a:rPr>
                        <a:t>Use ‘Fred fingers’ to segment words</a:t>
                      </a:r>
                    </a:p>
                    <a:p>
                      <a:pPr algn="ctr"/>
                      <a:endParaRPr lang="en-GB" sz="800" dirty="0"/>
                    </a:p>
                  </a:txBody>
                  <a:tcPr/>
                </a:tc>
                <a:tc>
                  <a:txBody>
                    <a:bodyPr/>
                    <a:lstStyle/>
                    <a:p>
                      <a:pPr algn="ctr"/>
                      <a:r>
                        <a:rPr lang="en-US" altLang="en-GB" sz="1050" dirty="0">
                          <a:sym typeface="+mn-ea"/>
                        </a:rPr>
                        <a:t>Letter (to Beegu, based on end of story)</a:t>
                      </a:r>
                    </a:p>
                    <a:p>
                      <a:pPr algn="ctr"/>
                      <a:endParaRPr lang="en-US" altLang="en-GB" sz="1050" dirty="0"/>
                    </a:p>
                    <a:p>
                      <a:pPr algn="ctr"/>
                      <a:r>
                        <a:rPr lang="en-US" altLang="en-GB" sz="1050" dirty="0">
                          <a:sym typeface="+mn-ea"/>
                        </a:rPr>
                        <a:t>Narrative</a:t>
                      </a:r>
                      <a:endParaRPr lang="en-GB" sz="1050" dirty="0"/>
                    </a:p>
                  </a:txBody>
                  <a:tcPr/>
                </a:tc>
                <a:tc>
                  <a:txBody>
                    <a:bodyPr/>
                    <a:lstStyle/>
                    <a:p>
                      <a:pPr algn="ctr"/>
                      <a:r>
                        <a:rPr lang="en-US" sz="1050" dirty="0">
                          <a:sym typeface="+mn-ea"/>
                        </a:rPr>
                        <a:t>Non-chron report (simple biography)</a:t>
                      </a:r>
                    </a:p>
                    <a:p>
                      <a:pPr algn="ctr"/>
                      <a:endParaRPr lang="en-US" sz="1050" dirty="0"/>
                    </a:p>
                    <a:p>
                      <a:pPr algn="ctr"/>
                      <a:r>
                        <a:rPr lang="en-US" sz="1050" dirty="0">
                          <a:sym typeface="+mn-ea"/>
                        </a:rPr>
                        <a:t>Recount/diary</a:t>
                      </a:r>
                      <a:endParaRPr lang="en-GB" sz="1050" dirty="0">
                        <a:latin typeface="+mn-lt"/>
                      </a:endParaRPr>
                    </a:p>
                  </a:txBody>
                  <a:tcPr/>
                </a:tc>
                <a:tc>
                  <a:txBody>
                    <a:bodyPr/>
                    <a:lstStyle/>
                    <a:p>
                      <a:pPr algn="ctr"/>
                      <a:r>
                        <a:rPr lang="en-US" sz="1050" dirty="0">
                          <a:sym typeface="+mn-ea"/>
                        </a:rPr>
                        <a:t>Newspaper Report</a:t>
                      </a:r>
                      <a:endParaRPr lang="en-US" sz="1050" dirty="0"/>
                    </a:p>
                    <a:p>
                      <a:pPr algn="ctr"/>
                      <a:endParaRPr lang="en-US" sz="1050" dirty="0">
                        <a:sym typeface="+mn-ea"/>
                      </a:endParaRPr>
                    </a:p>
                    <a:p>
                      <a:pPr algn="ctr"/>
                      <a:r>
                        <a:rPr lang="en-US" sz="1050" dirty="0">
                          <a:sym typeface="+mn-ea"/>
                        </a:rPr>
                        <a:t>Biography </a:t>
                      </a:r>
                    </a:p>
                    <a:p>
                      <a:pPr algn="ctr"/>
                      <a:endParaRPr lang="en-US" sz="1050" dirty="0"/>
                    </a:p>
                    <a:p>
                      <a:pPr algn="ctr"/>
                      <a:r>
                        <a:rPr lang="en-US" altLang="en-GB" sz="1050" dirty="0">
                          <a:sym typeface="+mn-ea"/>
                        </a:rPr>
                        <a:t>Recount/diary entry </a:t>
                      </a:r>
                      <a:endParaRPr lang="en-GB" sz="1050" dirty="0">
                        <a:latin typeface="+mn-lt"/>
                      </a:endParaRPr>
                    </a:p>
                  </a:txBody>
                  <a:tcPr/>
                </a:tc>
                <a:tc>
                  <a:txBody>
                    <a:bodyPr/>
                    <a:lstStyle/>
                    <a:p>
                      <a:pPr algn="ctr"/>
                      <a:r>
                        <a:rPr lang="en-US" sz="1050" dirty="0">
                          <a:latin typeface="+mn-lt"/>
                        </a:rPr>
                        <a:t>Newspaper Article</a:t>
                      </a:r>
                    </a:p>
                    <a:p>
                      <a:pPr algn="ctr"/>
                      <a:endParaRPr lang="en-US" sz="1050" dirty="0">
                        <a:latin typeface="+mn-lt"/>
                      </a:endParaRPr>
                    </a:p>
                    <a:p>
                      <a:pPr algn="ctr"/>
                      <a:r>
                        <a:rPr lang="en-US" sz="1050" dirty="0">
                          <a:latin typeface="+mn-lt"/>
                        </a:rPr>
                        <a:t>Narrative</a:t>
                      </a:r>
                      <a:endParaRPr lang="en-GB" sz="1050" dirty="0">
                        <a:latin typeface="+mn-lt"/>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defRPr/>
                      </a:pPr>
                      <a:r>
                        <a:rPr lang="en-US" sz="1050" dirty="0">
                          <a:latin typeface="+mn-lt"/>
                        </a:rPr>
                        <a:t>Balanced Argument</a:t>
                      </a:r>
                    </a:p>
                    <a:p>
                      <a:pPr marL="0" marR="0" indent="0" algn="ctr" defTabSz="914400" rtl="0" eaLnBrk="1" fontAlgn="auto" latinLnBrk="0" hangingPunct="1">
                        <a:lnSpc>
                          <a:spcPct val="100000"/>
                        </a:lnSpc>
                        <a:spcBef>
                          <a:spcPts val="0"/>
                        </a:spcBef>
                        <a:spcAft>
                          <a:spcPts val="0"/>
                        </a:spcAft>
                        <a:buClrTx/>
                        <a:buSzTx/>
                        <a:buFontTx/>
                        <a:buNone/>
                        <a:defRPr/>
                      </a:pPr>
                      <a:endParaRPr lang="en-US" sz="1050" dirty="0">
                        <a:latin typeface="+mn-lt"/>
                      </a:endParaRPr>
                    </a:p>
                    <a:p>
                      <a:pPr marL="0" marR="0" indent="0" algn="ctr" defTabSz="914400" rtl="0" eaLnBrk="1" fontAlgn="auto" latinLnBrk="0" hangingPunct="1">
                        <a:lnSpc>
                          <a:spcPct val="100000"/>
                        </a:lnSpc>
                        <a:spcBef>
                          <a:spcPts val="0"/>
                        </a:spcBef>
                        <a:spcAft>
                          <a:spcPts val="0"/>
                        </a:spcAft>
                        <a:buClrTx/>
                        <a:buSzTx/>
                        <a:buFontTx/>
                        <a:buNone/>
                        <a:defRPr/>
                      </a:pPr>
                      <a:r>
                        <a:rPr lang="en-US" sz="1050" dirty="0">
                          <a:latin typeface="+mn-lt"/>
                        </a:rPr>
                        <a:t>Narrative</a:t>
                      </a:r>
                      <a:endParaRPr lang="en-GB" sz="1050" dirty="0">
                        <a:latin typeface="+mn-lt"/>
                      </a:endParaRPr>
                    </a:p>
                  </a:txBody>
                  <a:tcPr/>
                </a:tc>
                <a:tc>
                  <a:txBody>
                    <a:bodyPr/>
                    <a:lstStyle/>
                    <a:p>
                      <a:pPr algn="ctr"/>
                      <a:r>
                        <a:rPr lang="en-US" sz="1050" dirty="0">
                          <a:latin typeface="+mn-lt"/>
                        </a:rPr>
                        <a:t>Persuasive Text</a:t>
                      </a:r>
                    </a:p>
                    <a:p>
                      <a:pPr algn="ctr"/>
                      <a:endParaRPr lang="en-US" sz="1050" dirty="0">
                        <a:latin typeface="+mn-lt"/>
                      </a:endParaRPr>
                    </a:p>
                    <a:p>
                      <a:pPr algn="ctr"/>
                      <a:r>
                        <a:rPr lang="en-US" sz="1050" dirty="0">
                          <a:latin typeface="+mn-lt"/>
                        </a:rPr>
                        <a:t>Narrative</a:t>
                      </a:r>
                      <a:endParaRPr lang="en-GB" sz="1050" dirty="0">
                        <a:latin typeface="+mn-lt"/>
                      </a:endParaRPr>
                    </a:p>
                    <a:p>
                      <a:pPr marL="0" marR="0" indent="0" algn="ctr" defTabSz="914400" rtl="0" eaLnBrk="1" fontAlgn="auto" latinLnBrk="0" hangingPunct="1">
                        <a:lnSpc>
                          <a:spcPct val="100000"/>
                        </a:lnSpc>
                        <a:spcBef>
                          <a:spcPts val="0"/>
                        </a:spcBef>
                        <a:spcAft>
                          <a:spcPts val="0"/>
                        </a:spcAft>
                        <a:buClrTx/>
                        <a:buSzTx/>
                        <a:buFontTx/>
                        <a:buNone/>
                        <a:defRPr/>
                      </a:pPr>
                      <a:endParaRPr lang="en-GB" sz="1050" dirty="0">
                        <a:latin typeface="+mn-lt"/>
                      </a:endParaRPr>
                    </a:p>
                  </a:txBody>
                  <a:tcPr/>
                </a:tc>
                <a:extLst>
                  <a:ext uri="{0D108BD9-81ED-4DB2-BD59-A6C34878D82A}">
                    <a16:rowId xmlns:a16="http://schemas.microsoft.com/office/drawing/2014/main" val="10005"/>
                  </a:ext>
                </a:extLst>
              </a:tr>
              <a:tr h="1334836">
                <a:tc>
                  <a:txBody>
                    <a:bodyPr/>
                    <a:lstStyle/>
                    <a:p>
                      <a:r>
                        <a:rPr lang="en-US" dirty="0"/>
                        <a:t>Summer 2</a:t>
                      </a:r>
                      <a:endParaRPr lang="en-GB" dirty="0"/>
                    </a:p>
                  </a:txBody>
                  <a:tcPr/>
                </a:tc>
                <a:tc>
                  <a:txBody>
                    <a:bodyPr/>
                    <a:lstStyle/>
                    <a:p>
                      <a:pPr algn="ctr"/>
                      <a:r>
                        <a:rPr lang="en-GB" sz="1050" kern="1200" dirty="0">
                          <a:solidFill>
                            <a:schemeClr val="dk1"/>
                          </a:solidFill>
                          <a:effectLst/>
                          <a:latin typeface="+mn-lt"/>
                          <a:ea typeface="+mn-ea"/>
                          <a:cs typeface="+mn-cs"/>
                        </a:rPr>
                        <a:t>Begin to use letters in their writing</a:t>
                      </a:r>
                    </a:p>
                    <a:p>
                      <a:pPr algn="ctr"/>
                      <a:r>
                        <a:rPr lang="en-GB" sz="1050" kern="1200" dirty="0">
                          <a:solidFill>
                            <a:schemeClr val="dk1"/>
                          </a:solidFill>
                          <a:effectLst/>
                          <a:latin typeface="+mn-lt"/>
                          <a:ea typeface="+mn-ea"/>
                          <a:cs typeface="+mn-cs"/>
                        </a:rPr>
                        <a:t>Using some initial sounds in writing</a:t>
                      </a:r>
                      <a:endParaRPr lang="en-GB" sz="1050" b="0" kern="1200" dirty="0">
                        <a:solidFill>
                          <a:schemeClr val="dk1"/>
                        </a:solidFill>
                        <a:effectLst/>
                        <a:latin typeface="+mn-lt"/>
                        <a:ea typeface="+mn-ea"/>
                        <a:cs typeface="+mn-cs"/>
                      </a:endParaRPr>
                    </a:p>
                    <a:p>
                      <a:pPr algn="ctr"/>
                      <a:endParaRPr lang="en-GB" sz="1050" dirty="0">
                        <a:latin typeface="+mn-lt"/>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defRPr/>
                      </a:pPr>
                      <a:r>
                        <a:rPr lang="en-GB" sz="800" kern="1200" dirty="0">
                          <a:solidFill>
                            <a:schemeClr val="dk1"/>
                          </a:solidFill>
                          <a:effectLst/>
                          <a:latin typeface="+mn-lt"/>
                          <a:ea typeface="+mn-ea"/>
                          <a:cs typeface="+mn-cs"/>
                        </a:rPr>
                        <a:t>Use a capital letter at the beginning of a sentence and a full stop at the end.</a:t>
                      </a:r>
                    </a:p>
                    <a:p>
                      <a:pPr algn="ctr"/>
                      <a:r>
                        <a:rPr lang="en-GB" sz="800" kern="1200" dirty="0">
                          <a:solidFill>
                            <a:schemeClr val="dk1"/>
                          </a:solidFill>
                          <a:effectLst/>
                          <a:latin typeface="+mn-lt"/>
                          <a:ea typeface="+mn-ea"/>
                          <a:cs typeface="+mn-cs"/>
                        </a:rPr>
                        <a:t>Write their first name and surname independently.</a:t>
                      </a:r>
                    </a:p>
                    <a:p>
                      <a:pPr algn="ctr"/>
                      <a:endParaRPr lang="en-GB" sz="800" dirty="0">
                        <a:latin typeface="+mn-lt"/>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defRPr/>
                      </a:pPr>
                      <a:r>
                        <a:rPr lang="en-US" sz="1050" dirty="0">
                          <a:sym typeface="+mn-ea"/>
                        </a:rPr>
                        <a:t>Letter</a:t>
                      </a:r>
                    </a:p>
                    <a:p>
                      <a:pPr marL="0" marR="0" indent="0" algn="ctr" defTabSz="914400" rtl="0" eaLnBrk="1" fontAlgn="auto" latinLnBrk="0" hangingPunct="1">
                        <a:lnSpc>
                          <a:spcPct val="100000"/>
                        </a:lnSpc>
                        <a:spcBef>
                          <a:spcPts val="0"/>
                        </a:spcBef>
                        <a:spcAft>
                          <a:spcPts val="0"/>
                        </a:spcAft>
                        <a:buClrTx/>
                        <a:buSzTx/>
                        <a:buFontTx/>
                        <a:buNone/>
                        <a:defRPr/>
                      </a:pPr>
                      <a:endParaRPr lang="en-US" sz="1050" dirty="0">
                        <a:sym typeface="+mn-ea"/>
                      </a:endParaRPr>
                    </a:p>
                    <a:p>
                      <a:pPr algn="ctr"/>
                      <a:r>
                        <a:rPr lang="en-US" altLang="en-GB" sz="1050" dirty="0">
                          <a:sym typeface="+mn-ea"/>
                        </a:rPr>
                        <a:t>Non-chron report</a:t>
                      </a:r>
                    </a:p>
                    <a:p>
                      <a:pPr algn="ctr"/>
                      <a:endParaRPr lang="en-US" sz="1050" baseline="0" dirty="0">
                        <a:latin typeface="+mn-lt"/>
                      </a:endParaRPr>
                    </a:p>
                    <a:p>
                      <a:pPr algn="ctr"/>
                      <a:r>
                        <a:rPr lang="en-US" sz="1050" baseline="0" dirty="0">
                          <a:latin typeface="+mn-lt"/>
                        </a:rPr>
                        <a:t>Poetry- Riddles </a:t>
                      </a:r>
                      <a:endParaRPr lang="en-GB" sz="1050" dirty="0">
                        <a:latin typeface="+mn-lt"/>
                      </a:endParaRPr>
                    </a:p>
                  </a:txBody>
                  <a:tcPr/>
                </a:tc>
                <a:tc>
                  <a:txBody>
                    <a:bodyPr/>
                    <a:lstStyle/>
                    <a:p>
                      <a:pPr algn="ctr"/>
                      <a:r>
                        <a:rPr lang="en-US" sz="1050" dirty="0">
                          <a:sym typeface="+mn-ea"/>
                        </a:rPr>
                        <a:t>Narrative</a:t>
                      </a:r>
                    </a:p>
                    <a:p>
                      <a:pPr algn="ctr"/>
                      <a:endParaRPr lang="en-US" sz="1050" dirty="0"/>
                    </a:p>
                    <a:p>
                      <a:pPr algn="ctr"/>
                      <a:r>
                        <a:rPr lang="en-US" sz="1050" dirty="0">
                          <a:sym typeface="+mn-ea"/>
                        </a:rPr>
                        <a:t>Non-chron based on habitats</a:t>
                      </a:r>
                      <a:endParaRPr lang="en-US" sz="1050" dirty="0"/>
                    </a:p>
                    <a:p>
                      <a:pPr algn="ctr"/>
                      <a:endParaRPr lang="en-US" sz="1050" dirty="0">
                        <a:latin typeface="+mn-lt"/>
                      </a:endParaRPr>
                    </a:p>
                    <a:p>
                      <a:pPr algn="ctr"/>
                      <a:r>
                        <a:rPr lang="en-US" sz="1050" dirty="0">
                          <a:latin typeface="+mn-lt"/>
                        </a:rPr>
                        <a:t>Poetry- Shape and Diamante Poems </a:t>
                      </a:r>
                    </a:p>
                  </a:txBody>
                  <a:tcPr/>
                </a:tc>
                <a:tc>
                  <a:txBody>
                    <a:bodyPr/>
                    <a:lstStyle/>
                    <a:p>
                      <a:pPr algn="ctr"/>
                      <a:r>
                        <a:rPr lang="en-US" sz="1050" dirty="0">
                          <a:latin typeface="+mn-lt"/>
                        </a:rPr>
                        <a:t>Narrative</a:t>
                      </a:r>
                    </a:p>
                    <a:p>
                      <a:pPr algn="ctr"/>
                      <a:endParaRPr lang="en-US" sz="1050" dirty="0">
                        <a:latin typeface="+mn-lt"/>
                      </a:endParaRPr>
                    </a:p>
                    <a:p>
                      <a:pPr algn="ctr"/>
                      <a:r>
                        <a:rPr lang="en-US" sz="1050" dirty="0">
                          <a:latin typeface="+mn-lt"/>
                        </a:rPr>
                        <a:t>Explanation </a:t>
                      </a:r>
                    </a:p>
                    <a:p>
                      <a:pPr algn="ctr"/>
                      <a:endParaRPr lang="en-US" sz="1050" dirty="0">
                        <a:latin typeface="+mn-lt"/>
                      </a:endParaRPr>
                    </a:p>
                    <a:p>
                      <a:pPr marL="0" marR="0" lvl="0" indent="0" algn="ctr" defTabSz="914400" rtl="0" eaLnBrk="1" fontAlgn="auto" latinLnBrk="0" hangingPunct="1">
                        <a:lnSpc>
                          <a:spcPct val="100000"/>
                        </a:lnSpc>
                        <a:spcBef>
                          <a:spcPts val="0"/>
                        </a:spcBef>
                        <a:spcAft>
                          <a:spcPts val="0"/>
                        </a:spcAft>
                        <a:buClrTx/>
                        <a:buSzTx/>
                        <a:buFontTx/>
                        <a:buNone/>
                        <a:defRPr/>
                      </a:pPr>
                      <a:r>
                        <a:rPr lang="en-US" sz="1050" baseline="0" dirty="0">
                          <a:latin typeface="+mn-lt"/>
                        </a:rPr>
                        <a:t>Poetry- Limericks and Clerihews </a:t>
                      </a:r>
                      <a:endParaRPr lang="en-GB" sz="1050" dirty="0">
                        <a:latin typeface="+mn-lt"/>
                      </a:endParaRPr>
                    </a:p>
                    <a:p>
                      <a:pPr algn="ctr"/>
                      <a:endParaRPr lang="en-GB" sz="1050" dirty="0">
                        <a:latin typeface="+mn-lt"/>
                      </a:endParaRPr>
                    </a:p>
                  </a:txBody>
                  <a:tcPr/>
                </a:tc>
                <a:tc>
                  <a:txBody>
                    <a:bodyPr/>
                    <a:lstStyle/>
                    <a:p>
                      <a:pPr algn="ctr"/>
                      <a:r>
                        <a:rPr lang="en-US" sz="1050" dirty="0">
                          <a:latin typeface="+mn-lt"/>
                        </a:rPr>
                        <a:t>Persuasive</a:t>
                      </a:r>
                      <a:r>
                        <a:rPr lang="en-US" sz="1050" baseline="0" dirty="0">
                          <a:latin typeface="+mn-lt"/>
                        </a:rPr>
                        <a:t> Text (letter)</a:t>
                      </a:r>
                    </a:p>
                    <a:p>
                      <a:pPr algn="ctr"/>
                      <a:endParaRPr lang="en-US" sz="1050" dirty="0">
                        <a:latin typeface="+mn-lt"/>
                      </a:endParaRPr>
                    </a:p>
                    <a:p>
                      <a:pPr algn="ctr"/>
                      <a:r>
                        <a:rPr lang="en-US" sz="1050" dirty="0">
                          <a:latin typeface="+mn-lt"/>
                        </a:rPr>
                        <a:t>Explanation</a:t>
                      </a:r>
                    </a:p>
                    <a:p>
                      <a:pPr algn="ctr"/>
                      <a:endParaRPr lang="en-US" sz="1050" dirty="0">
                        <a:latin typeface="+mn-lt"/>
                      </a:endParaRPr>
                    </a:p>
                    <a:p>
                      <a:pPr marL="0" marR="0" lvl="0" indent="0" algn="ctr" defTabSz="914400" rtl="0" eaLnBrk="1" fontAlgn="auto" latinLnBrk="0" hangingPunct="1">
                        <a:lnSpc>
                          <a:spcPct val="100000"/>
                        </a:lnSpc>
                        <a:spcBef>
                          <a:spcPts val="0"/>
                        </a:spcBef>
                        <a:spcAft>
                          <a:spcPts val="0"/>
                        </a:spcAft>
                        <a:buClrTx/>
                        <a:buSzTx/>
                        <a:buFontTx/>
                        <a:buNone/>
                        <a:defRPr/>
                      </a:pPr>
                      <a:r>
                        <a:rPr lang="en-US" sz="1050" baseline="0" dirty="0">
                          <a:latin typeface="+mn-lt"/>
                        </a:rPr>
                        <a:t>Poetry- Simile and Metaphor </a:t>
                      </a:r>
                      <a:endParaRPr lang="en-GB" sz="1050" dirty="0">
                        <a:latin typeface="+mn-lt"/>
                      </a:endParaRPr>
                    </a:p>
                    <a:p>
                      <a:pPr algn="ctr"/>
                      <a:endParaRPr lang="en-GB" sz="1050" dirty="0">
                        <a:latin typeface="+mn-lt"/>
                      </a:endParaRPr>
                    </a:p>
                  </a:txBody>
                  <a:tcPr/>
                </a:tc>
                <a:tc>
                  <a:txBody>
                    <a:bodyPr/>
                    <a:lstStyle/>
                    <a:p>
                      <a:pPr algn="ctr"/>
                      <a:r>
                        <a:rPr lang="en-US" sz="1050" baseline="0" dirty="0">
                          <a:latin typeface="+mn-lt"/>
                        </a:rPr>
                        <a:t>Recount – Diary &amp; Letter</a:t>
                      </a:r>
                    </a:p>
                    <a:p>
                      <a:pPr algn="ctr"/>
                      <a:endParaRPr lang="en-US" sz="1050" baseline="0" dirty="0">
                        <a:latin typeface="+mn-lt"/>
                      </a:endParaRPr>
                    </a:p>
                    <a:p>
                      <a:pPr algn="ctr"/>
                      <a:r>
                        <a:rPr lang="en-US" sz="1050" baseline="0" dirty="0">
                          <a:latin typeface="+mn-lt"/>
                        </a:rPr>
                        <a:t>Explanation</a:t>
                      </a:r>
                    </a:p>
                    <a:p>
                      <a:pPr algn="ctr"/>
                      <a:endParaRPr lang="en-US" sz="1050" baseline="0" dirty="0">
                        <a:latin typeface="+mn-lt"/>
                      </a:endParaRPr>
                    </a:p>
                    <a:p>
                      <a:pPr marL="0" marR="0" lvl="0" indent="0" algn="ctr" defTabSz="914400" rtl="0" eaLnBrk="1" fontAlgn="auto" latinLnBrk="0" hangingPunct="1">
                        <a:lnSpc>
                          <a:spcPct val="100000"/>
                        </a:lnSpc>
                        <a:spcBef>
                          <a:spcPts val="0"/>
                        </a:spcBef>
                        <a:spcAft>
                          <a:spcPts val="0"/>
                        </a:spcAft>
                        <a:buClrTx/>
                        <a:buSzTx/>
                        <a:buFontTx/>
                        <a:buNone/>
                        <a:defRPr/>
                      </a:pPr>
                      <a:r>
                        <a:rPr lang="en-US" sz="1050" baseline="0" dirty="0">
                          <a:latin typeface="+mn-lt"/>
                        </a:rPr>
                        <a:t>Poetry- Narrative Poetry</a:t>
                      </a:r>
                      <a:endParaRPr lang="en-GB" sz="1050" dirty="0">
                        <a:latin typeface="+mn-lt"/>
                      </a:endParaRPr>
                    </a:p>
                    <a:p>
                      <a:pPr algn="ctr"/>
                      <a:endParaRPr lang="en-GB" sz="1050" dirty="0">
                        <a:latin typeface="+mn-lt"/>
                      </a:endParaRPr>
                    </a:p>
                  </a:txBody>
                  <a:tcPr/>
                </a:tc>
                <a:tc>
                  <a:txBody>
                    <a:bodyPr/>
                    <a:lstStyle/>
                    <a:p>
                      <a:pPr algn="ctr"/>
                      <a:r>
                        <a:rPr lang="en-US" sz="1050" dirty="0">
                          <a:latin typeface="+mn-lt"/>
                        </a:rPr>
                        <a:t>Non-</a:t>
                      </a:r>
                      <a:r>
                        <a:rPr lang="en-US" sz="1050" dirty="0" err="1">
                          <a:latin typeface="+mn-lt"/>
                        </a:rPr>
                        <a:t>chron</a:t>
                      </a:r>
                      <a:r>
                        <a:rPr lang="en-US" sz="1050" dirty="0">
                          <a:latin typeface="+mn-lt"/>
                        </a:rPr>
                        <a:t> report</a:t>
                      </a:r>
                    </a:p>
                    <a:p>
                      <a:pPr algn="ctr"/>
                      <a:endParaRPr lang="en-US" sz="1050" dirty="0">
                        <a:latin typeface="+mn-lt"/>
                      </a:endParaRPr>
                    </a:p>
                    <a:p>
                      <a:pPr algn="ctr"/>
                      <a:r>
                        <a:rPr lang="en-US" sz="1050" dirty="0">
                          <a:latin typeface="+mn-lt"/>
                        </a:rPr>
                        <a:t>Biography</a:t>
                      </a:r>
                    </a:p>
                    <a:p>
                      <a:pPr algn="ctr"/>
                      <a:endParaRPr lang="en-US" sz="1050" dirty="0">
                        <a:latin typeface="+mn-lt"/>
                      </a:endParaRPr>
                    </a:p>
                    <a:p>
                      <a:pPr marL="0" marR="0" lvl="0" indent="0" algn="ctr" defTabSz="914400" rtl="0" eaLnBrk="1" fontAlgn="auto" latinLnBrk="0" hangingPunct="1">
                        <a:lnSpc>
                          <a:spcPct val="100000"/>
                        </a:lnSpc>
                        <a:spcBef>
                          <a:spcPts val="0"/>
                        </a:spcBef>
                        <a:spcAft>
                          <a:spcPts val="0"/>
                        </a:spcAft>
                        <a:buClrTx/>
                        <a:buSzTx/>
                        <a:buFontTx/>
                        <a:buNone/>
                        <a:defRPr/>
                      </a:pPr>
                      <a:r>
                        <a:rPr lang="en-US" sz="1050" baseline="0" dirty="0">
                          <a:latin typeface="+mn-lt"/>
                        </a:rPr>
                        <a:t>Poetry- Sonnets </a:t>
                      </a:r>
                      <a:endParaRPr lang="en-GB" sz="1050" dirty="0">
                        <a:latin typeface="+mn-lt"/>
                      </a:endParaRPr>
                    </a:p>
                    <a:p>
                      <a:pPr algn="ctr"/>
                      <a:endParaRPr lang="en-GB" sz="1050" dirty="0">
                        <a:latin typeface="+mn-lt"/>
                      </a:endParaRPr>
                    </a:p>
                    <a:p>
                      <a:pPr algn="ctr"/>
                      <a:endParaRPr lang="en-GB" sz="1050" dirty="0">
                        <a:latin typeface="+mn-lt"/>
                      </a:endParaRPr>
                    </a:p>
                  </a:txBody>
                  <a:tcPr/>
                </a:tc>
                <a:extLst>
                  <a:ext uri="{0D108BD9-81ED-4DB2-BD59-A6C34878D82A}">
                    <a16:rowId xmlns:a16="http://schemas.microsoft.com/office/drawing/2014/main" val="10006"/>
                  </a:ext>
                </a:extLst>
              </a:tr>
            </a:tbl>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211242" y="194816"/>
          <a:ext cx="11769515" cy="5603943"/>
        </p:xfrm>
        <a:graphic>
          <a:graphicData uri="http://schemas.openxmlformats.org/drawingml/2006/table">
            <a:tbl>
              <a:tblPr firstRow="1" bandRow="1">
                <a:tableStyleId>{5C22544A-7EE6-4342-B048-85BDC9FD1C3A}</a:tableStyleId>
              </a:tblPr>
              <a:tblGrid>
                <a:gridCol w="1545093">
                  <a:extLst>
                    <a:ext uri="{9D8B030D-6E8A-4147-A177-3AD203B41FA5}">
                      <a16:colId xmlns:a16="http://schemas.microsoft.com/office/drawing/2014/main" val="20000"/>
                    </a:ext>
                  </a:extLst>
                </a:gridCol>
                <a:gridCol w="1942012">
                  <a:extLst>
                    <a:ext uri="{9D8B030D-6E8A-4147-A177-3AD203B41FA5}">
                      <a16:colId xmlns:a16="http://schemas.microsoft.com/office/drawing/2014/main" val="20001"/>
                    </a:ext>
                  </a:extLst>
                </a:gridCol>
                <a:gridCol w="1578857">
                  <a:extLst>
                    <a:ext uri="{9D8B030D-6E8A-4147-A177-3AD203B41FA5}">
                      <a16:colId xmlns:a16="http://schemas.microsoft.com/office/drawing/2014/main" val="20002"/>
                    </a:ext>
                  </a:extLst>
                </a:gridCol>
                <a:gridCol w="1564937">
                  <a:extLst>
                    <a:ext uri="{9D8B030D-6E8A-4147-A177-3AD203B41FA5}">
                      <a16:colId xmlns:a16="http://schemas.microsoft.com/office/drawing/2014/main" val="20003"/>
                    </a:ext>
                  </a:extLst>
                </a:gridCol>
                <a:gridCol w="1786839">
                  <a:extLst>
                    <a:ext uri="{9D8B030D-6E8A-4147-A177-3AD203B41FA5}">
                      <a16:colId xmlns:a16="http://schemas.microsoft.com/office/drawing/2014/main" val="20004"/>
                    </a:ext>
                  </a:extLst>
                </a:gridCol>
                <a:gridCol w="1675889">
                  <a:extLst>
                    <a:ext uri="{9D8B030D-6E8A-4147-A177-3AD203B41FA5}">
                      <a16:colId xmlns:a16="http://schemas.microsoft.com/office/drawing/2014/main" val="20005"/>
                    </a:ext>
                  </a:extLst>
                </a:gridCol>
                <a:gridCol w="1675888">
                  <a:extLst>
                    <a:ext uri="{9D8B030D-6E8A-4147-A177-3AD203B41FA5}">
                      <a16:colId xmlns:a16="http://schemas.microsoft.com/office/drawing/2014/main" val="20006"/>
                    </a:ext>
                  </a:extLst>
                </a:gridCol>
              </a:tblGrid>
              <a:tr h="360384">
                <a:tc>
                  <a:txBody>
                    <a:bodyPr/>
                    <a:lstStyle/>
                    <a:p>
                      <a:r>
                        <a:rPr lang="en-US" sz="1600" dirty="0"/>
                        <a:t>Year Two</a:t>
                      </a:r>
                      <a:endParaRPr lang="en-GB" sz="1600" dirty="0"/>
                    </a:p>
                  </a:txBody>
                  <a:tcPr/>
                </a:tc>
                <a:tc gridSpan="6">
                  <a:txBody>
                    <a:bodyPr/>
                    <a:lstStyle/>
                    <a:p>
                      <a:pPr marL="0" marR="0" indent="0" algn="ctr" defTabSz="914400" rtl="0" eaLnBrk="1" fontAlgn="auto" latinLnBrk="0" hangingPunct="1">
                        <a:lnSpc>
                          <a:spcPct val="100000"/>
                        </a:lnSpc>
                        <a:spcBef>
                          <a:spcPts val="0"/>
                        </a:spcBef>
                        <a:spcAft>
                          <a:spcPts val="0"/>
                        </a:spcAft>
                        <a:buClrTx/>
                        <a:buSzTx/>
                        <a:buFontTx/>
                        <a:buNone/>
                        <a:defRPr/>
                      </a:pPr>
                      <a:r>
                        <a:rPr lang="en-GB" sz="1800" dirty="0"/>
                        <a:t>KEY</a:t>
                      </a:r>
                      <a:r>
                        <a:rPr lang="en-GB" sz="1800" baseline="0" dirty="0"/>
                        <a:t> KNOWLEDGE AND SKILLS</a:t>
                      </a:r>
                      <a:endParaRPr lang="en-GB" dirty="0"/>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1171248">
                <a:tc>
                  <a:txBody>
                    <a:bodyPr/>
                    <a:lstStyle/>
                    <a:p>
                      <a:r>
                        <a:rPr lang="en-US" sz="1600" dirty="0"/>
                        <a:t>Reading </a:t>
                      </a:r>
                    </a:p>
                    <a:p>
                      <a:r>
                        <a:rPr lang="en-US" sz="1600" dirty="0"/>
                        <a:t>Word Level</a:t>
                      </a:r>
                      <a:endParaRPr lang="en-GB" sz="1600" dirty="0"/>
                    </a:p>
                  </a:txBody>
                  <a:tcPr/>
                </a:tc>
                <a:tc gridSpan="6">
                  <a:txBody>
                    <a:bodyPr/>
                    <a:lstStyle/>
                    <a:p>
                      <a:r>
                        <a:rPr lang="en-US" sz="900" dirty="0"/>
                        <a:t>Pupils should be taught to: </a:t>
                      </a:r>
                    </a:p>
                    <a:p>
                      <a:pPr marL="171450" indent="-171450">
                        <a:buFont typeface="Arial" panose="020B0604020202020204" pitchFamily="34" charset="0"/>
                        <a:buChar char="•"/>
                      </a:pPr>
                      <a:r>
                        <a:rPr lang="en-US" sz="900" dirty="0"/>
                        <a:t>continue to apply phonic knowledge and skills as the route to decode words until automatic decoding has become embedded and reading is fluent </a:t>
                      </a:r>
                    </a:p>
                    <a:p>
                      <a:pPr marL="171450" indent="-171450">
                        <a:buFont typeface="Arial" panose="020B0604020202020204" pitchFamily="34" charset="0"/>
                        <a:buChar char="•"/>
                      </a:pPr>
                      <a:r>
                        <a:rPr lang="en-US" sz="900" dirty="0"/>
                        <a:t> read accurately by blending the sounds in words that contain the graphemes taught so far, especially </a:t>
                      </a:r>
                      <a:r>
                        <a:rPr lang="en-US" sz="900" dirty="0" err="1"/>
                        <a:t>recognising</a:t>
                      </a:r>
                      <a:r>
                        <a:rPr lang="en-US" sz="900" dirty="0"/>
                        <a:t> alternative sounds for graphemes  read accurately words of two or more syllables that contain the same graphemes as above </a:t>
                      </a:r>
                    </a:p>
                    <a:p>
                      <a:pPr marL="171450" indent="-171450">
                        <a:buFont typeface="Arial" panose="020B0604020202020204" pitchFamily="34" charset="0"/>
                        <a:buChar char="•"/>
                      </a:pPr>
                      <a:r>
                        <a:rPr lang="en-US" sz="900" dirty="0"/>
                        <a:t>read words containing common suffixes  read further common exception words, noting unusual correspondences between spelling and sound and where these occur in the word </a:t>
                      </a:r>
                    </a:p>
                    <a:p>
                      <a:pPr marL="171450" indent="-171450">
                        <a:buFont typeface="Arial" panose="020B0604020202020204" pitchFamily="34" charset="0"/>
                        <a:buChar char="•"/>
                      </a:pPr>
                      <a:r>
                        <a:rPr lang="en-US" sz="900" dirty="0"/>
                        <a:t>read most words quickly and accurately, without overt sounding and blending, when they have been frequently encountered </a:t>
                      </a:r>
                    </a:p>
                    <a:p>
                      <a:pPr marL="171450" indent="-171450">
                        <a:buFont typeface="Arial" panose="020B0604020202020204" pitchFamily="34" charset="0"/>
                        <a:buChar char="•"/>
                      </a:pPr>
                      <a:r>
                        <a:rPr lang="en-US" sz="900" dirty="0"/>
                        <a:t>read aloud books closely matched to their improving phonic knowledge, sounding out unfamiliar words accurately, automatically and without undue hesitation </a:t>
                      </a:r>
                    </a:p>
                    <a:p>
                      <a:pPr marL="171450" indent="-171450">
                        <a:buFont typeface="Arial" panose="020B0604020202020204" pitchFamily="34" charset="0"/>
                        <a:buChar char="•"/>
                      </a:pPr>
                      <a:r>
                        <a:rPr lang="en-US" sz="900" dirty="0"/>
                        <a:t>re-read these books to build up their fluency and confidence in word reading.</a:t>
                      </a:r>
                      <a:endParaRPr lang="en-GB" sz="900" dirty="0"/>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1"/>
                  </a:ext>
                </a:extLst>
              </a:tr>
              <a:tr h="1711824">
                <a:tc>
                  <a:txBody>
                    <a:bodyPr/>
                    <a:lstStyle/>
                    <a:p>
                      <a:pPr marL="0" marR="0" indent="0" algn="l" defTabSz="914400" rtl="0" eaLnBrk="1" fontAlgn="auto" latinLnBrk="0" hangingPunct="1">
                        <a:lnSpc>
                          <a:spcPct val="100000"/>
                        </a:lnSpc>
                        <a:spcBef>
                          <a:spcPts val="0"/>
                        </a:spcBef>
                        <a:spcAft>
                          <a:spcPts val="0"/>
                        </a:spcAft>
                        <a:buClrTx/>
                        <a:buSzTx/>
                        <a:buFontTx/>
                        <a:buNone/>
                        <a:defRPr/>
                      </a:pPr>
                      <a:r>
                        <a:rPr lang="en-US" sz="1600" dirty="0"/>
                        <a:t>Reading Comprehension</a:t>
                      </a:r>
                      <a:endParaRPr lang="en-GB" sz="1600" dirty="0"/>
                    </a:p>
                  </a:txBody>
                  <a:tcPr/>
                </a:tc>
                <a:tc gridSpan="6">
                  <a:txBody>
                    <a:bodyPr/>
                    <a:lstStyle/>
                    <a:p>
                      <a:r>
                        <a:rPr lang="en-US" sz="900" dirty="0"/>
                        <a:t>Pupils should be taught to: </a:t>
                      </a:r>
                    </a:p>
                    <a:p>
                      <a:r>
                        <a:rPr lang="en-US" sz="900" dirty="0"/>
                        <a:t>*develop pleasure in reading, motivation to read, vocabulary and understanding by: </a:t>
                      </a:r>
                    </a:p>
                    <a:p>
                      <a:pPr marL="171450" indent="-171450">
                        <a:buFontTx/>
                        <a:buChar char="-"/>
                      </a:pPr>
                      <a:r>
                        <a:rPr lang="en-US" sz="900" dirty="0"/>
                        <a:t>listening to, discussing and expressing views about a wide range of contemporary and classic poetry, stories and non-fiction at a level beyond that at which they can read independently </a:t>
                      </a:r>
                    </a:p>
                    <a:p>
                      <a:pPr marL="171450" indent="-171450">
                        <a:buFontTx/>
                        <a:buChar char="-"/>
                      </a:pPr>
                      <a:r>
                        <a:rPr lang="en-US" sz="900" dirty="0"/>
                        <a:t> discussing the sequence of events in books and how items of information are related  becoming increasingly familiar with and retelling a wider range of stories, fairy stories and traditional tales </a:t>
                      </a:r>
                    </a:p>
                    <a:p>
                      <a:pPr marL="171450" indent="-171450">
                        <a:buFontTx/>
                        <a:buChar char="-"/>
                      </a:pPr>
                      <a:r>
                        <a:rPr lang="en-US" sz="900" dirty="0"/>
                        <a:t>being introduced to non-fiction books that are structured in different ways </a:t>
                      </a:r>
                      <a:r>
                        <a:rPr lang="en-US" sz="900" baseline="0" dirty="0"/>
                        <a:t>        -</a:t>
                      </a:r>
                      <a:r>
                        <a:rPr lang="en-US" sz="900" dirty="0" err="1"/>
                        <a:t>recognising</a:t>
                      </a:r>
                      <a:r>
                        <a:rPr lang="en-US" sz="900" dirty="0"/>
                        <a:t> simple recurring literary language in stories and poetry</a:t>
                      </a:r>
                    </a:p>
                    <a:p>
                      <a:pPr marL="171450" indent="-171450">
                        <a:buFontTx/>
                        <a:buChar char="-"/>
                      </a:pPr>
                      <a:r>
                        <a:rPr lang="en-US" sz="900" dirty="0"/>
                        <a:t> discussing and clarifying the meanings of words, linking new meanings to known vocabulary </a:t>
                      </a:r>
                    </a:p>
                    <a:p>
                      <a:pPr marL="171450" indent="-171450">
                        <a:buFontTx/>
                        <a:buChar char="-"/>
                      </a:pPr>
                      <a:r>
                        <a:rPr lang="en-US" sz="900" dirty="0"/>
                        <a:t> discussing their </a:t>
                      </a:r>
                      <a:r>
                        <a:rPr lang="en-US" sz="900" dirty="0" err="1"/>
                        <a:t>favourite</a:t>
                      </a:r>
                      <a:r>
                        <a:rPr lang="en-US" sz="900" dirty="0"/>
                        <a:t> words and phrases </a:t>
                      </a:r>
                      <a:r>
                        <a:rPr lang="en-US" sz="900" baseline="0" dirty="0"/>
                        <a:t>    -</a:t>
                      </a:r>
                      <a:r>
                        <a:rPr lang="en-US" sz="900" dirty="0"/>
                        <a:t>continuing to build up a repertoire of poems learnt by heart, appreciating these and reciting some, with appropriate intonation to make the meaning clear </a:t>
                      </a:r>
                    </a:p>
                    <a:p>
                      <a:pPr marL="0" indent="0">
                        <a:buFontTx/>
                        <a:buNone/>
                      </a:pPr>
                      <a:r>
                        <a:rPr lang="en-US" sz="900" dirty="0"/>
                        <a:t>*understand both the books that they can already read accurately and fluently and those that they listen to by: </a:t>
                      </a:r>
                    </a:p>
                    <a:p>
                      <a:pPr marL="171450" indent="-171450">
                        <a:buFontTx/>
                        <a:buChar char="-"/>
                      </a:pPr>
                      <a:r>
                        <a:rPr lang="en-US" sz="900" dirty="0"/>
                        <a:t>drawing on what they already know or on background information and vocabulary provided by the teacher </a:t>
                      </a:r>
                      <a:r>
                        <a:rPr lang="en-US" sz="900" baseline="0" dirty="0"/>
                        <a:t>        -</a:t>
                      </a:r>
                      <a:r>
                        <a:rPr lang="en-US" sz="900" dirty="0"/>
                        <a:t>checking that the text makes sense to them as they read and correcting inaccurate reading </a:t>
                      </a:r>
                    </a:p>
                    <a:p>
                      <a:pPr marL="171450" indent="-171450">
                        <a:buFontTx/>
                        <a:buChar char="-"/>
                      </a:pPr>
                      <a:r>
                        <a:rPr lang="en-US" sz="900" dirty="0"/>
                        <a:t>making inferences on the basis of what is being said and done </a:t>
                      </a:r>
                      <a:r>
                        <a:rPr lang="en-US" sz="900" baseline="0" dirty="0"/>
                        <a:t>           -</a:t>
                      </a:r>
                      <a:r>
                        <a:rPr lang="en-US" sz="900" dirty="0"/>
                        <a:t>answering and asking questions  predicting what might happen on the basis of what has been read so far </a:t>
                      </a:r>
                    </a:p>
                    <a:p>
                      <a:pPr marL="0" indent="0">
                        <a:buFont typeface="Arial" panose="020B0604020202020204" pitchFamily="34" charset="0"/>
                        <a:buNone/>
                      </a:pPr>
                      <a:r>
                        <a:rPr lang="en-US" sz="900" dirty="0"/>
                        <a:t>*participate in discussion about books, poems and other works that are read to them and those that they can read for themselves, taking turns and listening to what others say </a:t>
                      </a:r>
                    </a:p>
                    <a:p>
                      <a:pPr marL="0" indent="0">
                        <a:buFont typeface="Arial" panose="020B0604020202020204" pitchFamily="34" charset="0"/>
                        <a:buNone/>
                      </a:pPr>
                      <a:r>
                        <a:rPr lang="en-US" sz="900" dirty="0"/>
                        <a:t>*explain and discuss their understanding of books, poems and other material, both those that they listen to and those that they read for themselves. </a:t>
                      </a:r>
                      <a:endParaRPr lang="en-GB" sz="900" dirty="0"/>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2"/>
                  </a:ext>
                </a:extLst>
              </a:tr>
              <a:tr h="765816">
                <a:tc>
                  <a:txBody>
                    <a:bodyPr/>
                    <a:lstStyle/>
                    <a:p>
                      <a:pPr marL="0" marR="0" indent="0" algn="l" defTabSz="914400" rtl="0" eaLnBrk="1" fontAlgn="auto" latinLnBrk="0" hangingPunct="1">
                        <a:lnSpc>
                          <a:spcPct val="100000"/>
                        </a:lnSpc>
                        <a:spcBef>
                          <a:spcPts val="0"/>
                        </a:spcBef>
                        <a:spcAft>
                          <a:spcPts val="0"/>
                        </a:spcAft>
                        <a:buClrTx/>
                        <a:buSzTx/>
                        <a:buFontTx/>
                        <a:buNone/>
                        <a:defRPr/>
                      </a:pPr>
                      <a:r>
                        <a:rPr lang="en-US" sz="1600" dirty="0"/>
                        <a:t>Handwriting</a:t>
                      </a:r>
                      <a:endParaRPr lang="en-GB" sz="1600" dirty="0"/>
                    </a:p>
                  </a:txBody>
                  <a:tcPr/>
                </a:tc>
                <a:tc gridSpan="6">
                  <a:txBody>
                    <a:bodyPr/>
                    <a:lstStyle/>
                    <a:p>
                      <a:r>
                        <a:rPr lang="en-US" sz="900" dirty="0"/>
                        <a:t>Pupils should be taught to: </a:t>
                      </a:r>
                    </a:p>
                    <a:p>
                      <a:pPr marL="171450" indent="-171450">
                        <a:buFont typeface="Arial" panose="020B0604020202020204" pitchFamily="34" charset="0"/>
                        <a:buChar char="•"/>
                      </a:pPr>
                      <a:r>
                        <a:rPr lang="en-US" sz="900" dirty="0"/>
                        <a:t>form lower-case letters of the correct size relative to one another </a:t>
                      </a:r>
                    </a:p>
                    <a:p>
                      <a:pPr marL="171450" indent="-171450">
                        <a:buFont typeface="Arial" panose="020B0604020202020204" pitchFamily="34" charset="0"/>
                        <a:buChar char="•"/>
                      </a:pPr>
                      <a:r>
                        <a:rPr lang="en-US" sz="900" dirty="0"/>
                        <a:t>start using some of the diagonal and horizontal strokes needed to join letters and understand which letters, when adjacent to one another, are best left </a:t>
                      </a:r>
                      <a:r>
                        <a:rPr lang="en-US" sz="900" dirty="0" err="1"/>
                        <a:t>unjoined</a:t>
                      </a:r>
                      <a:r>
                        <a:rPr lang="en-US" sz="900" dirty="0"/>
                        <a:t> </a:t>
                      </a:r>
                    </a:p>
                    <a:p>
                      <a:pPr marL="171450" indent="-171450">
                        <a:buFont typeface="Arial" panose="020B0604020202020204" pitchFamily="34" charset="0"/>
                        <a:buChar char="•"/>
                      </a:pPr>
                      <a:r>
                        <a:rPr lang="en-US" sz="900" dirty="0"/>
                        <a:t>write capital letters and digits of the correct size, orientation and relationship to one another and to lower case letters</a:t>
                      </a:r>
                    </a:p>
                    <a:p>
                      <a:pPr marL="171450" indent="-171450">
                        <a:buFont typeface="Arial" panose="020B0604020202020204" pitchFamily="34" charset="0"/>
                        <a:buChar char="•"/>
                      </a:pPr>
                      <a:r>
                        <a:rPr lang="en-US" sz="900" dirty="0"/>
                        <a:t> use spacing between words that reflects the size of the letters.</a:t>
                      </a:r>
                      <a:endParaRPr lang="en-GB" sz="900" dirty="0"/>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3"/>
                  </a:ext>
                </a:extLst>
              </a:tr>
              <a:tr h="1534863">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sz="1600" dirty="0"/>
                        <a:t>Spelling </a:t>
                      </a:r>
                      <a:endParaRPr lang="en-GB" sz="1600" dirty="0"/>
                    </a:p>
                    <a:p>
                      <a:pPr marL="0" marR="0" indent="0" algn="l" defTabSz="914400" rtl="0" eaLnBrk="1" fontAlgn="auto" latinLnBrk="0" hangingPunct="1">
                        <a:lnSpc>
                          <a:spcPct val="100000"/>
                        </a:lnSpc>
                        <a:spcBef>
                          <a:spcPts val="0"/>
                        </a:spcBef>
                        <a:spcAft>
                          <a:spcPts val="0"/>
                        </a:spcAft>
                        <a:buClrTx/>
                        <a:buSzTx/>
                        <a:buFontTx/>
                        <a:buNone/>
                        <a:defRPr/>
                      </a:pPr>
                      <a:endParaRPr lang="en-GB" sz="1600" baseline="0" dirty="0"/>
                    </a:p>
                  </a:txBody>
                  <a:tcPr/>
                </a:tc>
                <a:tc>
                  <a:txBody>
                    <a:bodyPr/>
                    <a:lstStyle/>
                    <a:p>
                      <a:r>
                        <a:rPr lang="en-GB" sz="1000" b="1" dirty="0"/>
                        <a:t>Autumn 1</a:t>
                      </a:r>
                    </a:p>
                    <a:p>
                      <a:r>
                        <a:rPr lang="en-GB" sz="1000" b="1" dirty="0"/>
                        <a:t>Wk1:  </a:t>
                      </a:r>
                      <a:r>
                        <a:rPr lang="en-GB" sz="1000" b="0" dirty="0"/>
                        <a:t>mixed words from last year </a:t>
                      </a:r>
                    </a:p>
                    <a:p>
                      <a:r>
                        <a:rPr lang="en-GB" sz="1000" b="1" dirty="0" err="1"/>
                        <a:t>Wk</a:t>
                      </a:r>
                      <a:r>
                        <a:rPr lang="en-GB" sz="1000" b="1" dirty="0"/>
                        <a:t> 2: </a:t>
                      </a:r>
                      <a:r>
                        <a:rPr lang="en-GB" sz="1000" b="0" dirty="0"/>
                        <a:t>de </a:t>
                      </a:r>
                      <a:r>
                        <a:rPr lang="en-GB" sz="1000" b="0" dirty="0" err="1"/>
                        <a:t>dge</a:t>
                      </a:r>
                      <a:r>
                        <a:rPr lang="en-GB" sz="1000" b="0" dirty="0"/>
                        <a:t> sound </a:t>
                      </a:r>
                    </a:p>
                    <a:p>
                      <a:r>
                        <a:rPr lang="en-GB" sz="1000" b="1" dirty="0" err="1"/>
                        <a:t>Wk</a:t>
                      </a:r>
                      <a:r>
                        <a:rPr lang="en-GB" sz="1000" b="1" dirty="0"/>
                        <a:t> 3: </a:t>
                      </a:r>
                      <a:r>
                        <a:rPr lang="en-GB" sz="1000" b="0" dirty="0"/>
                        <a:t>homophones </a:t>
                      </a:r>
                    </a:p>
                    <a:p>
                      <a:r>
                        <a:rPr lang="en-GB" sz="1000" b="1" dirty="0" err="1"/>
                        <a:t>Wk</a:t>
                      </a:r>
                      <a:r>
                        <a:rPr lang="en-GB" sz="1000" b="1" dirty="0"/>
                        <a:t> 4: </a:t>
                      </a:r>
                      <a:r>
                        <a:rPr lang="en-GB" sz="1000" b="0" dirty="0"/>
                        <a:t>/</a:t>
                      </a:r>
                      <a:r>
                        <a:rPr lang="en-GB" sz="1000" b="0" dirty="0" err="1"/>
                        <a:t>i</a:t>
                      </a:r>
                      <a:r>
                        <a:rPr lang="en-GB" sz="1000" b="0" dirty="0"/>
                        <a:t>/ sound spelt </a:t>
                      </a:r>
                      <a:r>
                        <a:rPr lang="en-GB" sz="1000" b="0" dirty="0" err="1"/>
                        <a:t>ey</a:t>
                      </a:r>
                      <a:r>
                        <a:rPr lang="en-GB" sz="1000" b="0" dirty="0"/>
                        <a:t> </a:t>
                      </a:r>
                    </a:p>
                    <a:p>
                      <a:r>
                        <a:rPr lang="en-GB" sz="1000" b="1" dirty="0" err="1"/>
                        <a:t>Wk</a:t>
                      </a:r>
                      <a:r>
                        <a:rPr lang="en-GB" sz="1000" b="1" dirty="0"/>
                        <a:t> 5: </a:t>
                      </a:r>
                      <a:r>
                        <a:rPr lang="en-GB" sz="1000" b="0" dirty="0"/>
                        <a:t>exception words </a:t>
                      </a:r>
                    </a:p>
                    <a:p>
                      <a:r>
                        <a:rPr lang="en-GB" sz="1000" b="1" dirty="0" err="1"/>
                        <a:t>Wk</a:t>
                      </a:r>
                      <a:r>
                        <a:rPr lang="en-GB" sz="1000" b="1" dirty="0"/>
                        <a:t> 6: </a:t>
                      </a:r>
                      <a:r>
                        <a:rPr lang="en-GB" sz="1000" b="0" dirty="0"/>
                        <a:t>a after w and q </a:t>
                      </a:r>
                      <a:endParaRPr lang="en-US" sz="10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defRPr/>
                      </a:pPr>
                      <a:r>
                        <a:rPr lang="en-GB" sz="1000" b="1" dirty="0"/>
                        <a:t>Autumn 2 </a:t>
                      </a:r>
                    </a:p>
                    <a:p>
                      <a:pPr marL="0" marR="0" indent="0" algn="l" defTabSz="914400" rtl="0" eaLnBrk="1" fontAlgn="auto" latinLnBrk="0" hangingPunct="1">
                        <a:lnSpc>
                          <a:spcPct val="100000"/>
                        </a:lnSpc>
                        <a:spcBef>
                          <a:spcPts val="0"/>
                        </a:spcBef>
                        <a:spcAft>
                          <a:spcPts val="0"/>
                        </a:spcAft>
                        <a:buClrTx/>
                        <a:buSzTx/>
                        <a:buFontTx/>
                        <a:buNone/>
                        <a:defRPr/>
                      </a:pPr>
                      <a:r>
                        <a:rPr lang="en-GB" sz="1000" b="1" dirty="0" err="1"/>
                        <a:t>Wk</a:t>
                      </a:r>
                      <a:r>
                        <a:rPr lang="en-GB" sz="1000" b="1" dirty="0"/>
                        <a:t> 1:</a:t>
                      </a:r>
                      <a:r>
                        <a:rPr lang="en-GB" sz="1000" b="0" dirty="0"/>
                        <a:t> or after w </a:t>
                      </a:r>
                    </a:p>
                    <a:p>
                      <a:pPr marL="0" marR="0" indent="0" algn="l" defTabSz="914400" rtl="0" eaLnBrk="1" fontAlgn="auto" latinLnBrk="0" hangingPunct="1">
                        <a:lnSpc>
                          <a:spcPct val="100000"/>
                        </a:lnSpc>
                        <a:spcBef>
                          <a:spcPts val="0"/>
                        </a:spcBef>
                        <a:spcAft>
                          <a:spcPts val="0"/>
                        </a:spcAft>
                        <a:buClrTx/>
                        <a:buSzTx/>
                        <a:buFontTx/>
                        <a:buNone/>
                        <a:defRPr/>
                      </a:pPr>
                      <a:r>
                        <a:rPr lang="en-GB" sz="1000" b="1" dirty="0" err="1"/>
                        <a:t>Wk</a:t>
                      </a:r>
                      <a:r>
                        <a:rPr lang="en-GB" sz="1000" b="1" dirty="0"/>
                        <a:t> 2: </a:t>
                      </a:r>
                      <a:r>
                        <a:rPr lang="en-GB" sz="1000" b="0" dirty="0"/>
                        <a:t>certain suffixes </a:t>
                      </a:r>
                    </a:p>
                    <a:p>
                      <a:pPr marL="0" marR="0" indent="0" algn="l" defTabSz="914400" rtl="0" eaLnBrk="1" fontAlgn="auto" latinLnBrk="0" hangingPunct="1">
                        <a:lnSpc>
                          <a:spcPct val="100000"/>
                        </a:lnSpc>
                        <a:spcBef>
                          <a:spcPts val="0"/>
                        </a:spcBef>
                        <a:spcAft>
                          <a:spcPts val="0"/>
                        </a:spcAft>
                        <a:buClrTx/>
                        <a:buSzTx/>
                        <a:buFontTx/>
                        <a:buNone/>
                        <a:defRPr/>
                      </a:pPr>
                      <a:r>
                        <a:rPr lang="en-GB" sz="1000" b="1" dirty="0" err="1"/>
                        <a:t>Wk</a:t>
                      </a:r>
                      <a:r>
                        <a:rPr lang="en-GB" sz="1000" b="1" dirty="0"/>
                        <a:t> 3: </a:t>
                      </a:r>
                      <a:r>
                        <a:rPr lang="en-GB" sz="1000" b="0" dirty="0"/>
                        <a:t>contractions </a:t>
                      </a:r>
                    </a:p>
                    <a:p>
                      <a:pPr marL="0" marR="0" indent="0" algn="l" defTabSz="914400" rtl="0" eaLnBrk="1" fontAlgn="auto" latinLnBrk="0" hangingPunct="1">
                        <a:lnSpc>
                          <a:spcPct val="100000"/>
                        </a:lnSpc>
                        <a:spcBef>
                          <a:spcPts val="0"/>
                        </a:spcBef>
                        <a:spcAft>
                          <a:spcPts val="0"/>
                        </a:spcAft>
                        <a:buClrTx/>
                        <a:buSzTx/>
                        <a:buFontTx/>
                        <a:buNone/>
                        <a:defRPr/>
                      </a:pPr>
                      <a:r>
                        <a:rPr lang="en-GB" sz="1000" b="1" dirty="0" err="1"/>
                        <a:t>Wk</a:t>
                      </a:r>
                      <a:r>
                        <a:rPr lang="en-GB" sz="1000" b="1" dirty="0"/>
                        <a:t> 4: </a:t>
                      </a:r>
                      <a:r>
                        <a:rPr lang="en-GB" sz="1000" b="0" dirty="0"/>
                        <a:t>words ending in-</a:t>
                      </a:r>
                      <a:r>
                        <a:rPr lang="en-GB" sz="1000" b="0" dirty="0" err="1"/>
                        <a:t>tion</a:t>
                      </a:r>
                      <a:r>
                        <a:rPr lang="en-GB" sz="1000" b="0" dirty="0"/>
                        <a:t> </a:t>
                      </a:r>
                    </a:p>
                    <a:p>
                      <a:pPr marL="0" marR="0" indent="0" algn="l" defTabSz="914400" rtl="0" eaLnBrk="1" fontAlgn="auto" latinLnBrk="0" hangingPunct="1">
                        <a:lnSpc>
                          <a:spcPct val="100000"/>
                        </a:lnSpc>
                        <a:spcBef>
                          <a:spcPts val="0"/>
                        </a:spcBef>
                        <a:spcAft>
                          <a:spcPts val="0"/>
                        </a:spcAft>
                        <a:buClrTx/>
                        <a:buSzTx/>
                        <a:buFontTx/>
                        <a:buNone/>
                        <a:defRPr/>
                      </a:pPr>
                      <a:r>
                        <a:rPr lang="en-GB" sz="1000" b="1" dirty="0" err="1"/>
                        <a:t>Wk</a:t>
                      </a:r>
                      <a:r>
                        <a:rPr lang="en-GB" sz="1000" b="1" dirty="0"/>
                        <a:t> 5: </a:t>
                      </a:r>
                      <a:r>
                        <a:rPr lang="en-GB" sz="1000" b="0" dirty="0"/>
                        <a:t>exception words </a:t>
                      </a:r>
                    </a:p>
                    <a:p>
                      <a:pPr marL="0" marR="0" indent="0" algn="l" defTabSz="914400" rtl="0" eaLnBrk="1" fontAlgn="auto" latinLnBrk="0" hangingPunct="1">
                        <a:lnSpc>
                          <a:spcPct val="100000"/>
                        </a:lnSpc>
                        <a:spcBef>
                          <a:spcPts val="0"/>
                        </a:spcBef>
                        <a:spcAft>
                          <a:spcPts val="0"/>
                        </a:spcAft>
                        <a:buClrTx/>
                        <a:buSzTx/>
                        <a:buFontTx/>
                        <a:buNone/>
                        <a:defRPr/>
                      </a:pPr>
                      <a:r>
                        <a:rPr lang="en-GB" sz="1000" b="1" dirty="0" err="1"/>
                        <a:t>Wk</a:t>
                      </a:r>
                      <a:r>
                        <a:rPr lang="en-GB" sz="1000" b="1" dirty="0"/>
                        <a:t> 6:  </a:t>
                      </a:r>
                      <a:r>
                        <a:rPr lang="en-GB" sz="1000" b="0" dirty="0"/>
                        <a:t>consolidation </a:t>
                      </a:r>
                      <a:endParaRPr lang="en-GB" sz="1000" baseline="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defRPr/>
                      </a:pPr>
                      <a:r>
                        <a:rPr lang="en-GB" sz="1000" b="1" dirty="0"/>
                        <a:t>Spring 1</a:t>
                      </a:r>
                    </a:p>
                    <a:p>
                      <a:pPr marL="0" marR="0" indent="0" algn="l" defTabSz="914400" rtl="0" eaLnBrk="1" fontAlgn="auto" latinLnBrk="0" hangingPunct="1">
                        <a:lnSpc>
                          <a:spcPct val="100000"/>
                        </a:lnSpc>
                        <a:spcBef>
                          <a:spcPts val="0"/>
                        </a:spcBef>
                        <a:spcAft>
                          <a:spcPts val="0"/>
                        </a:spcAft>
                        <a:buClrTx/>
                        <a:buSzTx/>
                        <a:buFontTx/>
                        <a:buNone/>
                        <a:defRPr/>
                      </a:pPr>
                      <a:r>
                        <a:rPr lang="en-GB" sz="1000" b="1" dirty="0" err="1"/>
                        <a:t>Wk</a:t>
                      </a:r>
                      <a:r>
                        <a:rPr lang="en-GB" sz="1000" b="1" dirty="0"/>
                        <a:t> 1:</a:t>
                      </a:r>
                      <a:r>
                        <a:rPr lang="en-GB" sz="1000" b="0" dirty="0"/>
                        <a:t>-le at end of words </a:t>
                      </a:r>
                    </a:p>
                    <a:p>
                      <a:pPr marL="0" marR="0" indent="0" algn="l" defTabSz="914400" rtl="0" eaLnBrk="1" fontAlgn="auto" latinLnBrk="0" hangingPunct="1">
                        <a:lnSpc>
                          <a:spcPct val="100000"/>
                        </a:lnSpc>
                        <a:spcBef>
                          <a:spcPts val="0"/>
                        </a:spcBef>
                        <a:spcAft>
                          <a:spcPts val="0"/>
                        </a:spcAft>
                        <a:buClrTx/>
                        <a:buSzTx/>
                        <a:buFontTx/>
                        <a:buNone/>
                        <a:defRPr/>
                      </a:pPr>
                      <a:r>
                        <a:rPr lang="en-GB" sz="1000" b="1" dirty="0" err="1"/>
                        <a:t>Wk</a:t>
                      </a:r>
                      <a:r>
                        <a:rPr lang="en-GB" sz="1000" b="1" dirty="0"/>
                        <a:t> 2: </a:t>
                      </a:r>
                      <a:r>
                        <a:rPr lang="en-GB" sz="1000" b="0" dirty="0"/>
                        <a:t>homophones </a:t>
                      </a:r>
                    </a:p>
                    <a:p>
                      <a:pPr marL="0" marR="0" indent="0" algn="l" defTabSz="914400" rtl="0" eaLnBrk="1" fontAlgn="auto" latinLnBrk="0" hangingPunct="1">
                        <a:lnSpc>
                          <a:spcPct val="100000"/>
                        </a:lnSpc>
                        <a:spcBef>
                          <a:spcPts val="0"/>
                        </a:spcBef>
                        <a:spcAft>
                          <a:spcPts val="0"/>
                        </a:spcAft>
                        <a:buClrTx/>
                        <a:buSzTx/>
                        <a:buFontTx/>
                        <a:buNone/>
                        <a:defRPr/>
                      </a:pPr>
                      <a:r>
                        <a:rPr lang="en-GB" sz="1000" b="1" dirty="0" err="1"/>
                        <a:t>Wk</a:t>
                      </a:r>
                      <a:r>
                        <a:rPr lang="en-GB" sz="1000" b="1" dirty="0"/>
                        <a:t> 3: </a:t>
                      </a:r>
                      <a:r>
                        <a:rPr lang="en-GB" sz="1000" b="0" dirty="0"/>
                        <a:t>-el at word ends </a:t>
                      </a:r>
                    </a:p>
                    <a:p>
                      <a:pPr marL="0" marR="0" indent="0" algn="l" defTabSz="914400" rtl="0" eaLnBrk="1" fontAlgn="auto" latinLnBrk="0" hangingPunct="1">
                        <a:lnSpc>
                          <a:spcPct val="100000"/>
                        </a:lnSpc>
                        <a:spcBef>
                          <a:spcPts val="0"/>
                        </a:spcBef>
                        <a:spcAft>
                          <a:spcPts val="0"/>
                        </a:spcAft>
                        <a:buClrTx/>
                        <a:buSzTx/>
                        <a:buFontTx/>
                        <a:buNone/>
                        <a:defRPr/>
                      </a:pPr>
                      <a:r>
                        <a:rPr lang="en-GB" sz="1000" b="1" dirty="0" err="1"/>
                        <a:t>Wk</a:t>
                      </a:r>
                      <a:r>
                        <a:rPr lang="en-GB" sz="1000" b="1" dirty="0"/>
                        <a:t> 4: </a:t>
                      </a:r>
                      <a:r>
                        <a:rPr lang="en-GB" sz="1000" b="0" dirty="0"/>
                        <a:t>-al at word ends </a:t>
                      </a:r>
                    </a:p>
                    <a:p>
                      <a:pPr marL="0" marR="0" indent="0" algn="l" defTabSz="914400" rtl="0" eaLnBrk="1" fontAlgn="auto" latinLnBrk="0" hangingPunct="1">
                        <a:lnSpc>
                          <a:spcPct val="100000"/>
                        </a:lnSpc>
                        <a:spcBef>
                          <a:spcPts val="0"/>
                        </a:spcBef>
                        <a:spcAft>
                          <a:spcPts val="0"/>
                        </a:spcAft>
                        <a:buClrTx/>
                        <a:buSzTx/>
                        <a:buFontTx/>
                        <a:buNone/>
                        <a:defRPr/>
                      </a:pPr>
                      <a:r>
                        <a:rPr lang="en-GB" sz="1000" b="1" dirty="0" err="1"/>
                        <a:t>Wk</a:t>
                      </a:r>
                      <a:r>
                        <a:rPr lang="en-GB" sz="1000" b="1" dirty="0"/>
                        <a:t> 5: </a:t>
                      </a:r>
                      <a:r>
                        <a:rPr lang="en-GB" sz="1000" b="0" dirty="0"/>
                        <a:t>exception words </a:t>
                      </a:r>
                    </a:p>
                    <a:p>
                      <a:pPr marL="0" marR="0" indent="0" algn="l" defTabSz="914400" rtl="0" eaLnBrk="1" fontAlgn="auto" latinLnBrk="0" hangingPunct="1">
                        <a:lnSpc>
                          <a:spcPct val="100000"/>
                        </a:lnSpc>
                        <a:spcBef>
                          <a:spcPts val="0"/>
                        </a:spcBef>
                        <a:spcAft>
                          <a:spcPts val="0"/>
                        </a:spcAft>
                        <a:buClrTx/>
                        <a:buSzTx/>
                        <a:buFontTx/>
                        <a:buNone/>
                        <a:defRPr/>
                      </a:pPr>
                      <a:r>
                        <a:rPr lang="en-GB" sz="1000" b="1" dirty="0" err="1"/>
                        <a:t>Wk</a:t>
                      </a:r>
                      <a:r>
                        <a:rPr lang="en-GB" sz="1000" b="1" dirty="0"/>
                        <a:t> 6:  </a:t>
                      </a:r>
                      <a:r>
                        <a:rPr lang="en-GB" sz="1000" b="0" dirty="0"/>
                        <a:t>consolidation </a:t>
                      </a:r>
                    </a:p>
                    <a:p>
                      <a:pPr marL="0" marR="0" indent="0" algn="l" defTabSz="914400" rtl="0" eaLnBrk="1" fontAlgn="auto" latinLnBrk="0" hangingPunct="1">
                        <a:lnSpc>
                          <a:spcPct val="100000"/>
                        </a:lnSpc>
                        <a:spcBef>
                          <a:spcPts val="0"/>
                        </a:spcBef>
                        <a:spcAft>
                          <a:spcPts val="0"/>
                        </a:spcAft>
                        <a:buClrTx/>
                        <a:buSzTx/>
                        <a:buFontTx/>
                        <a:buNone/>
                        <a:defRPr/>
                      </a:pPr>
                      <a:endParaRPr lang="en-GB" sz="1000" b="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defRPr/>
                      </a:pPr>
                      <a:r>
                        <a:rPr lang="en-GB" sz="1000" b="1" dirty="0"/>
                        <a:t>Spring 2</a:t>
                      </a:r>
                    </a:p>
                    <a:p>
                      <a:pPr marL="0" marR="0" indent="0" algn="l" defTabSz="914400" rtl="0" eaLnBrk="1" fontAlgn="auto" latinLnBrk="0" hangingPunct="1">
                        <a:lnSpc>
                          <a:spcPct val="100000"/>
                        </a:lnSpc>
                        <a:spcBef>
                          <a:spcPts val="0"/>
                        </a:spcBef>
                        <a:spcAft>
                          <a:spcPts val="0"/>
                        </a:spcAft>
                        <a:buClrTx/>
                        <a:buSzTx/>
                        <a:buFontTx/>
                        <a:buNone/>
                        <a:defRPr/>
                      </a:pPr>
                      <a:r>
                        <a:rPr lang="en-GB" sz="1000" b="1" dirty="0" err="1"/>
                        <a:t>Wk</a:t>
                      </a:r>
                      <a:r>
                        <a:rPr lang="en-GB" sz="1000" b="1" dirty="0"/>
                        <a:t> 1: </a:t>
                      </a:r>
                      <a:r>
                        <a:rPr lang="en-GB" sz="1000" b="0" dirty="0"/>
                        <a:t>possessive apostrophe </a:t>
                      </a:r>
                    </a:p>
                    <a:p>
                      <a:pPr marL="0" marR="0" indent="0" algn="l" defTabSz="914400" rtl="0" eaLnBrk="1" fontAlgn="auto" latinLnBrk="0" hangingPunct="1">
                        <a:lnSpc>
                          <a:spcPct val="100000"/>
                        </a:lnSpc>
                        <a:spcBef>
                          <a:spcPts val="0"/>
                        </a:spcBef>
                        <a:spcAft>
                          <a:spcPts val="0"/>
                        </a:spcAft>
                        <a:buClrTx/>
                        <a:buSzTx/>
                        <a:buFontTx/>
                        <a:buNone/>
                        <a:defRPr/>
                      </a:pPr>
                      <a:r>
                        <a:rPr lang="en-GB" sz="1000" b="1" dirty="0" err="1"/>
                        <a:t>Wk</a:t>
                      </a:r>
                      <a:r>
                        <a:rPr lang="en-GB" sz="1000" b="1" dirty="0"/>
                        <a:t> 2: </a:t>
                      </a:r>
                      <a:r>
                        <a:rPr lang="en-GB" sz="1000" b="0" dirty="0"/>
                        <a:t>adding suffixes to root words </a:t>
                      </a:r>
                    </a:p>
                    <a:p>
                      <a:pPr marL="0" marR="0" indent="0" algn="l" defTabSz="914400" rtl="0" eaLnBrk="1" fontAlgn="auto" latinLnBrk="0" hangingPunct="1">
                        <a:lnSpc>
                          <a:spcPct val="100000"/>
                        </a:lnSpc>
                        <a:spcBef>
                          <a:spcPts val="0"/>
                        </a:spcBef>
                        <a:spcAft>
                          <a:spcPts val="0"/>
                        </a:spcAft>
                        <a:buClrTx/>
                        <a:buSzTx/>
                        <a:buFontTx/>
                        <a:buNone/>
                        <a:defRPr/>
                      </a:pPr>
                      <a:r>
                        <a:rPr lang="en-GB" sz="1000" b="1" dirty="0" err="1"/>
                        <a:t>Wk</a:t>
                      </a:r>
                      <a:r>
                        <a:rPr lang="en-GB" sz="1000" b="1" dirty="0"/>
                        <a:t> 3:</a:t>
                      </a:r>
                      <a:r>
                        <a:rPr lang="en-GB" sz="1000" b="0" dirty="0"/>
                        <a:t> -</a:t>
                      </a:r>
                      <a:r>
                        <a:rPr lang="en-GB" sz="1000" b="0" dirty="0" err="1"/>
                        <a:t>ing</a:t>
                      </a:r>
                      <a:r>
                        <a:rPr lang="en-GB" sz="1000" b="0" dirty="0"/>
                        <a:t> –</a:t>
                      </a:r>
                      <a:r>
                        <a:rPr lang="en-GB" sz="1000" b="0" dirty="0" err="1"/>
                        <a:t>er</a:t>
                      </a:r>
                      <a:r>
                        <a:rPr lang="en-GB" sz="1000" b="0" dirty="0"/>
                        <a:t> –ed –</a:t>
                      </a:r>
                      <a:r>
                        <a:rPr lang="en-GB" sz="1000" b="0" dirty="0" err="1"/>
                        <a:t>est</a:t>
                      </a:r>
                      <a:r>
                        <a:rPr lang="en-GB" sz="1000" b="0" dirty="0"/>
                        <a:t> </a:t>
                      </a:r>
                    </a:p>
                    <a:p>
                      <a:pPr marL="0" marR="0" indent="0" algn="l" defTabSz="914400" rtl="0" eaLnBrk="1" fontAlgn="auto" latinLnBrk="0" hangingPunct="1">
                        <a:lnSpc>
                          <a:spcPct val="100000"/>
                        </a:lnSpc>
                        <a:spcBef>
                          <a:spcPts val="0"/>
                        </a:spcBef>
                        <a:spcAft>
                          <a:spcPts val="0"/>
                        </a:spcAft>
                        <a:buClrTx/>
                        <a:buSzTx/>
                        <a:buFontTx/>
                        <a:buNone/>
                        <a:defRPr/>
                      </a:pPr>
                      <a:r>
                        <a:rPr lang="en-GB" sz="1000" b="1" dirty="0" err="1"/>
                        <a:t>Wk</a:t>
                      </a:r>
                      <a:r>
                        <a:rPr lang="en-GB" sz="1000" b="1" dirty="0"/>
                        <a:t> 4: </a:t>
                      </a:r>
                      <a:r>
                        <a:rPr lang="en-GB" sz="1000" b="0" dirty="0"/>
                        <a:t>-</a:t>
                      </a:r>
                      <a:r>
                        <a:rPr lang="en-GB" sz="1000" b="0" dirty="0" err="1"/>
                        <a:t>ing</a:t>
                      </a:r>
                      <a:r>
                        <a:rPr lang="en-GB" sz="1000" b="0" dirty="0"/>
                        <a:t> –</a:t>
                      </a:r>
                      <a:r>
                        <a:rPr lang="en-GB" sz="1000" b="0" dirty="0" err="1"/>
                        <a:t>er</a:t>
                      </a:r>
                      <a:r>
                        <a:rPr lang="en-GB" sz="1000" b="0" dirty="0"/>
                        <a:t> –ed –</a:t>
                      </a:r>
                      <a:r>
                        <a:rPr lang="en-GB" sz="1000" b="0" dirty="0" err="1"/>
                        <a:t>est</a:t>
                      </a:r>
                      <a:r>
                        <a:rPr lang="en-GB" sz="1000" b="0" dirty="0"/>
                        <a:t>  -y </a:t>
                      </a:r>
                    </a:p>
                    <a:p>
                      <a:pPr marL="0" marR="0" indent="0" algn="l" defTabSz="914400" rtl="0" eaLnBrk="1" fontAlgn="auto" latinLnBrk="0" hangingPunct="1">
                        <a:lnSpc>
                          <a:spcPct val="100000"/>
                        </a:lnSpc>
                        <a:spcBef>
                          <a:spcPts val="0"/>
                        </a:spcBef>
                        <a:spcAft>
                          <a:spcPts val="0"/>
                        </a:spcAft>
                        <a:buClrTx/>
                        <a:buSzTx/>
                        <a:buFontTx/>
                        <a:buNone/>
                        <a:defRPr/>
                      </a:pPr>
                      <a:r>
                        <a:rPr lang="en-GB" sz="1000" b="1" dirty="0" err="1"/>
                        <a:t>Wk</a:t>
                      </a:r>
                      <a:r>
                        <a:rPr lang="en-GB" sz="1000" b="1" dirty="0"/>
                        <a:t> 5: </a:t>
                      </a:r>
                      <a:r>
                        <a:rPr lang="en-GB" sz="1000" b="0" dirty="0"/>
                        <a:t>exception words </a:t>
                      </a:r>
                    </a:p>
                    <a:p>
                      <a:pPr marL="0" marR="0" indent="0" algn="l" defTabSz="914400" rtl="0" eaLnBrk="1" fontAlgn="auto" latinLnBrk="0" hangingPunct="1">
                        <a:lnSpc>
                          <a:spcPct val="100000"/>
                        </a:lnSpc>
                        <a:spcBef>
                          <a:spcPts val="0"/>
                        </a:spcBef>
                        <a:spcAft>
                          <a:spcPts val="0"/>
                        </a:spcAft>
                        <a:buClrTx/>
                        <a:buSzTx/>
                        <a:buFontTx/>
                        <a:buNone/>
                        <a:defRPr/>
                      </a:pPr>
                      <a:r>
                        <a:rPr lang="en-GB" sz="1000" b="1" dirty="0" err="1"/>
                        <a:t>Wk</a:t>
                      </a:r>
                      <a:r>
                        <a:rPr lang="en-GB" sz="1000" b="1" dirty="0"/>
                        <a:t> 6:  </a:t>
                      </a:r>
                      <a:r>
                        <a:rPr lang="en-GB" sz="1000" b="0" dirty="0"/>
                        <a:t>consolidation </a:t>
                      </a:r>
                      <a:endParaRPr lang="en-GB" sz="1000" b="1" dirty="0"/>
                    </a:p>
                    <a:p>
                      <a:pPr marL="0" marR="0" indent="0" algn="l" defTabSz="914400" rtl="0" eaLnBrk="1" fontAlgn="auto" latinLnBrk="0" hangingPunct="1">
                        <a:lnSpc>
                          <a:spcPct val="100000"/>
                        </a:lnSpc>
                        <a:spcBef>
                          <a:spcPts val="0"/>
                        </a:spcBef>
                        <a:spcAft>
                          <a:spcPts val="0"/>
                        </a:spcAft>
                        <a:buClrTx/>
                        <a:buSzTx/>
                        <a:buFontTx/>
                        <a:buNone/>
                        <a:defRPr/>
                      </a:pPr>
                      <a:endParaRPr lang="en-GB" sz="1000" baseline="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defRPr/>
                      </a:pPr>
                      <a:r>
                        <a:rPr lang="en-GB" sz="1000" b="1" dirty="0"/>
                        <a:t>Summer 1</a:t>
                      </a:r>
                    </a:p>
                    <a:p>
                      <a:pPr marL="0" marR="0" indent="0" algn="l" defTabSz="914400" rtl="0" eaLnBrk="1" fontAlgn="auto" latinLnBrk="0" hangingPunct="1">
                        <a:lnSpc>
                          <a:spcPct val="100000"/>
                        </a:lnSpc>
                        <a:spcBef>
                          <a:spcPts val="0"/>
                        </a:spcBef>
                        <a:spcAft>
                          <a:spcPts val="0"/>
                        </a:spcAft>
                        <a:buClrTx/>
                        <a:buSzTx/>
                        <a:buFontTx/>
                        <a:buNone/>
                        <a:defRPr/>
                      </a:pPr>
                      <a:r>
                        <a:rPr lang="en-GB" sz="1000" b="1" dirty="0" err="1"/>
                        <a:t>Wk</a:t>
                      </a:r>
                      <a:r>
                        <a:rPr lang="en-GB" sz="1000" b="1" dirty="0"/>
                        <a:t> 1: </a:t>
                      </a:r>
                      <a:r>
                        <a:rPr lang="en-GB" sz="1000" b="0" dirty="0" err="1"/>
                        <a:t>wr</a:t>
                      </a:r>
                      <a:r>
                        <a:rPr lang="en-GB" sz="1000" b="0" dirty="0"/>
                        <a:t> at beginning of words </a:t>
                      </a:r>
                    </a:p>
                    <a:p>
                      <a:pPr marL="0" marR="0" indent="0" algn="l" defTabSz="914400" rtl="0" eaLnBrk="1" fontAlgn="auto" latinLnBrk="0" hangingPunct="1">
                        <a:lnSpc>
                          <a:spcPct val="100000"/>
                        </a:lnSpc>
                        <a:spcBef>
                          <a:spcPts val="0"/>
                        </a:spcBef>
                        <a:spcAft>
                          <a:spcPts val="0"/>
                        </a:spcAft>
                        <a:buClrTx/>
                        <a:buSzTx/>
                        <a:buFontTx/>
                        <a:buNone/>
                        <a:defRPr/>
                      </a:pPr>
                      <a:r>
                        <a:rPr lang="en-GB" sz="1000" b="1" dirty="0" err="1"/>
                        <a:t>Wk</a:t>
                      </a:r>
                      <a:r>
                        <a:rPr lang="en-GB" sz="1000" b="1" dirty="0"/>
                        <a:t> 2: </a:t>
                      </a:r>
                      <a:r>
                        <a:rPr lang="en-GB" sz="1000" b="0" dirty="0"/>
                        <a:t>-y at end of words </a:t>
                      </a:r>
                    </a:p>
                    <a:p>
                      <a:pPr marL="0" marR="0" indent="0" algn="l" defTabSz="914400" rtl="0" eaLnBrk="1" fontAlgn="auto" latinLnBrk="0" hangingPunct="1">
                        <a:lnSpc>
                          <a:spcPct val="100000"/>
                        </a:lnSpc>
                        <a:spcBef>
                          <a:spcPts val="0"/>
                        </a:spcBef>
                        <a:spcAft>
                          <a:spcPts val="0"/>
                        </a:spcAft>
                        <a:buClrTx/>
                        <a:buSzTx/>
                        <a:buFontTx/>
                        <a:buNone/>
                        <a:defRPr/>
                      </a:pPr>
                      <a:r>
                        <a:rPr lang="en-GB" sz="1000" b="1" dirty="0" err="1"/>
                        <a:t>Wk</a:t>
                      </a:r>
                      <a:r>
                        <a:rPr lang="en-GB" sz="1000" b="1" dirty="0"/>
                        <a:t> 3: </a:t>
                      </a:r>
                      <a:r>
                        <a:rPr lang="en-GB" sz="1000" b="0" dirty="0"/>
                        <a:t>adding s to words ending in y </a:t>
                      </a:r>
                    </a:p>
                    <a:p>
                      <a:pPr marL="0" marR="0" indent="0" algn="l" defTabSz="914400" rtl="0" eaLnBrk="1" fontAlgn="auto" latinLnBrk="0" hangingPunct="1">
                        <a:lnSpc>
                          <a:spcPct val="100000"/>
                        </a:lnSpc>
                        <a:spcBef>
                          <a:spcPts val="0"/>
                        </a:spcBef>
                        <a:spcAft>
                          <a:spcPts val="0"/>
                        </a:spcAft>
                        <a:buClrTx/>
                        <a:buSzTx/>
                        <a:buFontTx/>
                        <a:buNone/>
                        <a:defRPr/>
                      </a:pPr>
                      <a:r>
                        <a:rPr lang="en-GB" sz="1000" b="1" dirty="0" err="1"/>
                        <a:t>Wk</a:t>
                      </a:r>
                      <a:r>
                        <a:rPr lang="en-GB" sz="1000" b="1" dirty="0"/>
                        <a:t> 4: </a:t>
                      </a:r>
                      <a:r>
                        <a:rPr lang="en-GB" sz="1000" b="0" dirty="0"/>
                        <a:t>a before l and </a:t>
                      </a:r>
                      <a:r>
                        <a:rPr lang="en-GB" sz="1000" b="0" dirty="0" err="1"/>
                        <a:t>ll</a:t>
                      </a:r>
                      <a:r>
                        <a:rPr lang="en-GB" sz="1000" b="0" dirty="0"/>
                        <a:t> </a:t>
                      </a:r>
                    </a:p>
                    <a:p>
                      <a:pPr marL="0" marR="0" indent="0" algn="l" defTabSz="914400" rtl="0" eaLnBrk="1" fontAlgn="auto" latinLnBrk="0" hangingPunct="1">
                        <a:lnSpc>
                          <a:spcPct val="100000"/>
                        </a:lnSpc>
                        <a:spcBef>
                          <a:spcPts val="0"/>
                        </a:spcBef>
                        <a:spcAft>
                          <a:spcPts val="0"/>
                        </a:spcAft>
                        <a:buClrTx/>
                        <a:buSzTx/>
                        <a:buFontTx/>
                        <a:buNone/>
                        <a:defRPr/>
                      </a:pPr>
                      <a:r>
                        <a:rPr lang="en-GB" sz="1000" b="1" dirty="0" err="1"/>
                        <a:t>Wk</a:t>
                      </a:r>
                      <a:r>
                        <a:rPr lang="en-GB" sz="1000" b="1" dirty="0"/>
                        <a:t> 5: </a:t>
                      </a:r>
                      <a:r>
                        <a:rPr lang="en-GB" sz="1000" b="0" dirty="0"/>
                        <a:t>exception words </a:t>
                      </a:r>
                    </a:p>
                    <a:p>
                      <a:pPr marL="0" marR="0" indent="0" algn="l" defTabSz="914400" rtl="0" eaLnBrk="1" fontAlgn="auto" latinLnBrk="0" hangingPunct="1">
                        <a:lnSpc>
                          <a:spcPct val="100000"/>
                        </a:lnSpc>
                        <a:spcBef>
                          <a:spcPts val="0"/>
                        </a:spcBef>
                        <a:spcAft>
                          <a:spcPts val="0"/>
                        </a:spcAft>
                        <a:buClrTx/>
                        <a:buSzTx/>
                        <a:buFontTx/>
                        <a:buNone/>
                        <a:defRPr/>
                      </a:pPr>
                      <a:r>
                        <a:rPr lang="en-GB" sz="1000" b="1" dirty="0" err="1"/>
                        <a:t>Wk</a:t>
                      </a:r>
                      <a:r>
                        <a:rPr lang="en-GB" sz="1000" b="1" dirty="0"/>
                        <a:t> 6:  </a:t>
                      </a:r>
                      <a:r>
                        <a:rPr lang="en-GB" sz="1000" b="0" dirty="0"/>
                        <a:t>consolidation </a:t>
                      </a:r>
                      <a:endParaRPr lang="en-GB" sz="1000" b="1"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GB" sz="1000" b="1" dirty="0"/>
                        <a:t>Summer 2</a:t>
                      </a:r>
                    </a:p>
                    <a:p>
                      <a:pPr marL="0" marR="0" lvl="0" indent="0" algn="l" defTabSz="914400" rtl="0" eaLnBrk="1" fontAlgn="auto" latinLnBrk="0" hangingPunct="1">
                        <a:lnSpc>
                          <a:spcPct val="100000"/>
                        </a:lnSpc>
                        <a:spcBef>
                          <a:spcPts val="0"/>
                        </a:spcBef>
                        <a:spcAft>
                          <a:spcPts val="0"/>
                        </a:spcAft>
                        <a:buClrTx/>
                        <a:buSzTx/>
                        <a:buFontTx/>
                        <a:buNone/>
                        <a:defRPr/>
                      </a:pPr>
                      <a:r>
                        <a:rPr lang="en-GB" sz="1000" b="1" dirty="0" err="1"/>
                        <a:t>Wk</a:t>
                      </a:r>
                      <a:r>
                        <a:rPr lang="en-GB" sz="1000" b="1" dirty="0"/>
                        <a:t> 1:</a:t>
                      </a:r>
                      <a:r>
                        <a:rPr lang="en-GB" sz="1000" b="0" dirty="0"/>
                        <a:t> </a:t>
                      </a:r>
                      <a:r>
                        <a:rPr lang="en-GB" sz="1000" dirty="0"/>
                        <a:t>The /Λ/ sound spelt o</a:t>
                      </a:r>
                    </a:p>
                    <a:p>
                      <a:pPr marL="0" marR="0" lvl="0" indent="0" algn="l" defTabSz="914400" rtl="0" eaLnBrk="1" fontAlgn="auto" latinLnBrk="0" hangingPunct="1">
                        <a:lnSpc>
                          <a:spcPct val="100000"/>
                        </a:lnSpc>
                        <a:spcBef>
                          <a:spcPts val="0"/>
                        </a:spcBef>
                        <a:spcAft>
                          <a:spcPts val="0"/>
                        </a:spcAft>
                        <a:buClrTx/>
                        <a:buSzTx/>
                        <a:buFontTx/>
                        <a:buNone/>
                        <a:defRPr/>
                      </a:pPr>
                      <a:r>
                        <a:rPr lang="en-GB" sz="1000" b="1" dirty="0" err="1"/>
                        <a:t>Wk</a:t>
                      </a:r>
                      <a:r>
                        <a:rPr lang="en-GB" sz="1000" b="1" dirty="0"/>
                        <a:t> 2: </a:t>
                      </a:r>
                      <a:r>
                        <a:rPr lang="en-GB" sz="1000" b="0" dirty="0"/>
                        <a:t>consolidation</a:t>
                      </a:r>
                    </a:p>
                    <a:p>
                      <a:pPr marL="0" marR="0" lvl="0" indent="0" algn="l" defTabSz="914400" rtl="0" eaLnBrk="1" fontAlgn="auto" latinLnBrk="0" hangingPunct="1">
                        <a:lnSpc>
                          <a:spcPct val="100000"/>
                        </a:lnSpc>
                        <a:spcBef>
                          <a:spcPts val="0"/>
                        </a:spcBef>
                        <a:spcAft>
                          <a:spcPts val="0"/>
                        </a:spcAft>
                        <a:buClrTx/>
                        <a:buSzTx/>
                        <a:buFontTx/>
                        <a:buNone/>
                        <a:defRPr/>
                      </a:pPr>
                      <a:r>
                        <a:rPr lang="en-GB" sz="1000" b="1" dirty="0" err="1"/>
                        <a:t>Wk</a:t>
                      </a:r>
                      <a:r>
                        <a:rPr lang="en-GB" sz="1000" b="1" dirty="0"/>
                        <a:t> 3: </a:t>
                      </a:r>
                      <a:r>
                        <a:rPr lang="en-GB" sz="1000" b="0" dirty="0" err="1"/>
                        <a:t>ge</a:t>
                      </a:r>
                      <a:r>
                        <a:rPr lang="en-GB" sz="1000" b="0" dirty="0"/>
                        <a:t> and </a:t>
                      </a:r>
                      <a:r>
                        <a:rPr lang="en-GB" sz="1000" b="0" dirty="0" err="1"/>
                        <a:t>dge</a:t>
                      </a:r>
                      <a:endParaRPr lang="en-GB" sz="1000" b="0" dirty="0"/>
                    </a:p>
                    <a:p>
                      <a:pPr marL="0" marR="0" lvl="0" indent="0" algn="l" defTabSz="914400" rtl="0" eaLnBrk="1" fontAlgn="auto" latinLnBrk="0" hangingPunct="1">
                        <a:lnSpc>
                          <a:spcPct val="100000"/>
                        </a:lnSpc>
                        <a:spcBef>
                          <a:spcPts val="0"/>
                        </a:spcBef>
                        <a:spcAft>
                          <a:spcPts val="0"/>
                        </a:spcAft>
                        <a:buClrTx/>
                        <a:buSzTx/>
                        <a:buFontTx/>
                        <a:buNone/>
                        <a:defRPr/>
                      </a:pPr>
                      <a:r>
                        <a:rPr lang="en-GB" sz="1000" b="1" dirty="0" err="1"/>
                        <a:t>Wk</a:t>
                      </a:r>
                      <a:r>
                        <a:rPr lang="en-GB" sz="1000" b="1" dirty="0"/>
                        <a:t> 4: </a:t>
                      </a:r>
                      <a:r>
                        <a:rPr lang="en-GB" sz="1000" b="0" dirty="0"/>
                        <a:t>/s/ sound spelt c</a:t>
                      </a:r>
                    </a:p>
                    <a:p>
                      <a:pPr marL="0" marR="0" lvl="0" indent="0" algn="l" defTabSz="914400" rtl="0" eaLnBrk="1" fontAlgn="auto" latinLnBrk="0" hangingPunct="1">
                        <a:lnSpc>
                          <a:spcPct val="100000"/>
                        </a:lnSpc>
                        <a:spcBef>
                          <a:spcPts val="0"/>
                        </a:spcBef>
                        <a:spcAft>
                          <a:spcPts val="0"/>
                        </a:spcAft>
                        <a:buClrTx/>
                        <a:buSzTx/>
                        <a:buFontTx/>
                        <a:buNone/>
                        <a:defRPr/>
                      </a:pPr>
                      <a:r>
                        <a:rPr lang="en-GB" sz="1000" b="1" dirty="0" err="1"/>
                        <a:t>Wk</a:t>
                      </a:r>
                      <a:r>
                        <a:rPr lang="en-GB" sz="1000" b="1" dirty="0"/>
                        <a:t> 5: </a:t>
                      </a:r>
                      <a:r>
                        <a:rPr lang="en-GB" sz="1000" b="0" dirty="0"/>
                        <a:t>exception words </a:t>
                      </a:r>
                    </a:p>
                    <a:p>
                      <a:pPr marL="0" marR="0" lvl="0" indent="0" algn="l" defTabSz="914400" rtl="0" eaLnBrk="1" fontAlgn="auto" latinLnBrk="0" hangingPunct="1">
                        <a:lnSpc>
                          <a:spcPct val="100000"/>
                        </a:lnSpc>
                        <a:spcBef>
                          <a:spcPts val="0"/>
                        </a:spcBef>
                        <a:spcAft>
                          <a:spcPts val="0"/>
                        </a:spcAft>
                        <a:buClrTx/>
                        <a:buSzTx/>
                        <a:buFontTx/>
                        <a:buNone/>
                        <a:defRPr/>
                      </a:pPr>
                      <a:r>
                        <a:rPr lang="en-GB" sz="1000" b="1" dirty="0" err="1"/>
                        <a:t>Wk</a:t>
                      </a:r>
                      <a:r>
                        <a:rPr lang="en-GB" sz="1000" b="1" dirty="0"/>
                        <a:t> 6:  </a:t>
                      </a:r>
                      <a:r>
                        <a:rPr lang="en-GB" sz="1000" b="0" dirty="0"/>
                        <a:t>consolidation </a:t>
                      </a:r>
                    </a:p>
                    <a:p>
                      <a:pPr marL="0" marR="0" lvl="0" indent="0" algn="l" defTabSz="914400" rtl="0" eaLnBrk="1" fontAlgn="auto" latinLnBrk="0" hangingPunct="1">
                        <a:lnSpc>
                          <a:spcPct val="100000"/>
                        </a:lnSpc>
                        <a:spcBef>
                          <a:spcPts val="0"/>
                        </a:spcBef>
                        <a:spcAft>
                          <a:spcPts val="0"/>
                        </a:spcAft>
                        <a:buClrTx/>
                        <a:buSzTx/>
                        <a:buFontTx/>
                        <a:buNone/>
                        <a:defRPr/>
                      </a:pPr>
                      <a:endParaRPr lang="en-GB" sz="1000" b="0" dirty="0"/>
                    </a:p>
                  </a:txBody>
                  <a:tcPr/>
                </a:tc>
                <a:extLst>
                  <a:ext uri="{0D108BD9-81ED-4DB2-BD59-A6C34878D82A}">
                    <a16:rowId xmlns:a16="http://schemas.microsoft.com/office/drawing/2014/main" val="10004"/>
                  </a:ext>
                </a:extLst>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1689178313"/>
              </p:ext>
            </p:extLst>
          </p:nvPr>
        </p:nvGraphicFramePr>
        <p:xfrm>
          <a:off x="278674" y="90310"/>
          <a:ext cx="11710127" cy="6760831"/>
        </p:xfrm>
        <a:graphic>
          <a:graphicData uri="http://schemas.openxmlformats.org/drawingml/2006/table">
            <a:tbl>
              <a:tblPr firstRow="1" bandRow="1">
                <a:tableStyleId>{5C22544A-7EE6-4342-B048-85BDC9FD1C3A}</a:tableStyleId>
              </a:tblPr>
              <a:tblGrid>
                <a:gridCol w="1445623">
                  <a:extLst>
                    <a:ext uri="{9D8B030D-6E8A-4147-A177-3AD203B41FA5}">
                      <a16:colId xmlns:a16="http://schemas.microsoft.com/office/drawing/2014/main" val="20000"/>
                    </a:ext>
                  </a:extLst>
                </a:gridCol>
                <a:gridCol w="1701244">
                  <a:extLst>
                    <a:ext uri="{9D8B030D-6E8A-4147-A177-3AD203B41FA5}">
                      <a16:colId xmlns:a16="http://schemas.microsoft.com/office/drawing/2014/main" val="20001"/>
                    </a:ext>
                  </a:extLst>
                </a:gridCol>
                <a:gridCol w="1712652">
                  <a:extLst>
                    <a:ext uri="{9D8B030D-6E8A-4147-A177-3AD203B41FA5}">
                      <a16:colId xmlns:a16="http://schemas.microsoft.com/office/drawing/2014/main" val="20002"/>
                    </a:ext>
                  </a:extLst>
                </a:gridCol>
                <a:gridCol w="1712652">
                  <a:extLst>
                    <a:ext uri="{9D8B030D-6E8A-4147-A177-3AD203B41FA5}">
                      <a16:colId xmlns:a16="http://schemas.microsoft.com/office/drawing/2014/main" val="20003"/>
                    </a:ext>
                  </a:extLst>
                </a:gridCol>
                <a:gridCol w="1712652">
                  <a:extLst>
                    <a:ext uri="{9D8B030D-6E8A-4147-A177-3AD203B41FA5}">
                      <a16:colId xmlns:a16="http://schemas.microsoft.com/office/drawing/2014/main" val="20004"/>
                    </a:ext>
                  </a:extLst>
                </a:gridCol>
                <a:gridCol w="1712652">
                  <a:extLst>
                    <a:ext uri="{9D8B030D-6E8A-4147-A177-3AD203B41FA5}">
                      <a16:colId xmlns:a16="http://schemas.microsoft.com/office/drawing/2014/main" val="20005"/>
                    </a:ext>
                  </a:extLst>
                </a:gridCol>
                <a:gridCol w="1712652">
                  <a:extLst>
                    <a:ext uri="{9D8B030D-6E8A-4147-A177-3AD203B41FA5}">
                      <a16:colId xmlns:a16="http://schemas.microsoft.com/office/drawing/2014/main" val="20006"/>
                    </a:ext>
                  </a:extLst>
                </a:gridCol>
              </a:tblGrid>
              <a:tr h="360421">
                <a:tc>
                  <a:txBody>
                    <a:bodyPr/>
                    <a:lstStyle/>
                    <a:p>
                      <a:r>
                        <a:rPr lang="en-US" sz="1600" dirty="0"/>
                        <a:t>Year Two</a:t>
                      </a:r>
                      <a:endParaRPr lang="en-GB" sz="1600" dirty="0"/>
                    </a:p>
                  </a:txBody>
                  <a:tcPr/>
                </a:tc>
                <a:tc gridSpan="6">
                  <a:txBody>
                    <a:bodyPr/>
                    <a:lstStyle/>
                    <a:p>
                      <a:pPr marL="0" marR="0" indent="0" algn="ctr" defTabSz="914400" rtl="0" eaLnBrk="1" fontAlgn="auto" latinLnBrk="0" hangingPunct="1">
                        <a:lnSpc>
                          <a:spcPct val="100000"/>
                        </a:lnSpc>
                        <a:spcBef>
                          <a:spcPts val="0"/>
                        </a:spcBef>
                        <a:spcAft>
                          <a:spcPts val="0"/>
                        </a:spcAft>
                        <a:buClrTx/>
                        <a:buSzTx/>
                        <a:buFontTx/>
                        <a:buNone/>
                        <a:defRPr/>
                      </a:pPr>
                      <a:r>
                        <a:rPr lang="en-GB" sz="1800" dirty="0"/>
                        <a:t>KEY</a:t>
                      </a:r>
                      <a:r>
                        <a:rPr lang="en-GB" sz="1800" baseline="0" dirty="0"/>
                        <a:t> KNOWLEDGE AND SKILLS</a:t>
                      </a:r>
                      <a:endParaRPr lang="en-GB" dirty="0"/>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330386">
                <a:tc>
                  <a:txBody>
                    <a:bodyPr/>
                    <a:lstStyle/>
                    <a:p>
                      <a:endParaRPr lang="en-GB" sz="1600" dirty="0"/>
                    </a:p>
                  </a:txBody>
                  <a:tcPr/>
                </a:tc>
                <a:tc>
                  <a:txBody>
                    <a:bodyPr/>
                    <a:lstStyle/>
                    <a:p>
                      <a:r>
                        <a:rPr lang="en-GB" sz="1400" dirty="0"/>
                        <a:t>AUTUMN</a:t>
                      </a:r>
                    </a:p>
                  </a:txBody>
                  <a:tcPr/>
                </a:tc>
                <a:tc>
                  <a:txBody>
                    <a:bodyPr/>
                    <a:lstStyle/>
                    <a:p>
                      <a:r>
                        <a:rPr lang="en-GB" sz="1400" dirty="0"/>
                        <a:t>AUTUMN</a:t>
                      </a:r>
                    </a:p>
                  </a:txBody>
                  <a:tcPr/>
                </a:tc>
                <a:tc>
                  <a:txBody>
                    <a:bodyPr/>
                    <a:lstStyle/>
                    <a:p>
                      <a:r>
                        <a:rPr lang="en-GB" sz="1400" dirty="0"/>
                        <a:t>SPRING</a:t>
                      </a:r>
                    </a:p>
                  </a:txBody>
                  <a:tcPr/>
                </a:tc>
                <a:tc>
                  <a:txBody>
                    <a:bodyPr/>
                    <a:lstStyle/>
                    <a:p>
                      <a:r>
                        <a:rPr lang="en-GB" sz="1400" dirty="0"/>
                        <a:t>SPRING</a:t>
                      </a:r>
                    </a:p>
                  </a:txBody>
                  <a:tcPr/>
                </a:tc>
                <a:tc>
                  <a:txBody>
                    <a:bodyPr/>
                    <a:lstStyle/>
                    <a:p>
                      <a:r>
                        <a:rPr lang="en-GB" sz="1400" dirty="0"/>
                        <a:t>SUMMER</a:t>
                      </a:r>
                    </a:p>
                  </a:txBody>
                  <a:tcPr/>
                </a:tc>
                <a:tc>
                  <a:txBody>
                    <a:bodyPr/>
                    <a:lstStyle/>
                    <a:p>
                      <a:r>
                        <a:rPr lang="en-GB" sz="1400" dirty="0"/>
                        <a:t>SUMMER</a:t>
                      </a:r>
                    </a:p>
                  </a:txBody>
                  <a:tcPr/>
                </a:tc>
                <a:extLst>
                  <a:ext uri="{0D108BD9-81ED-4DB2-BD59-A6C34878D82A}">
                    <a16:rowId xmlns:a16="http://schemas.microsoft.com/office/drawing/2014/main" val="10001"/>
                  </a:ext>
                </a:extLst>
              </a:tr>
              <a:tr h="630737">
                <a:tc>
                  <a:txBody>
                    <a:bodyPr/>
                    <a:lstStyle/>
                    <a:p>
                      <a:r>
                        <a:rPr lang="en-GB" dirty="0"/>
                        <a:t>FOCUS</a:t>
                      </a:r>
                    </a:p>
                  </a:txBody>
                  <a:tcPr/>
                </a:tc>
                <a:tc>
                  <a:txBody>
                    <a:bodyPr/>
                    <a:lstStyle/>
                    <a:p>
                      <a:pPr algn="ctr"/>
                      <a:r>
                        <a:rPr lang="en-US" sz="1200" dirty="0"/>
                        <a:t>Materials</a:t>
                      </a:r>
                      <a:endParaRPr lang="en-GB" sz="1200" dirty="0"/>
                    </a:p>
                    <a:p>
                      <a:pPr algn="ctr"/>
                      <a:r>
                        <a:rPr lang="en-US" sz="1200" dirty="0"/>
                        <a:t>“Traction</a:t>
                      </a:r>
                      <a:r>
                        <a:rPr lang="en-US" sz="1200" baseline="0" dirty="0"/>
                        <a:t> Man”-</a:t>
                      </a:r>
                      <a:r>
                        <a:rPr lang="en-US" sz="1200" i="1" baseline="0" dirty="0"/>
                        <a:t>Mini Grey</a:t>
                      </a:r>
                      <a:endParaRPr lang="en-GB" sz="1200" dirty="0"/>
                    </a:p>
                  </a:txBody>
                  <a:tcPr/>
                </a:tc>
                <a:tc>
                  <a:txBody>
                    <a:bodyPr/>
                    <a:lstStyle/>
                    <a:p>
                      <a:pPr algn="ctr"/>
                      <a:r>
                        <a:rPr lang="en-US" sz="1200" dirty="0"/>
                        <a:t>Victorians</a:t>
                      </a:r>
                    </a:p>
                    <a:p>
                      <a:pPr algn="ctr"/>
                      <a:r>
                        <a:rPr lang="en-US" sz="1200" dirty="0"/>
                        <a:t>“Major Glad, Major </a:t>
                      </a:r>
                      <a:r>
                        <a:rPr lang="en-US" sz="1200" dirty="0" err="1"/>
                        <a:t>Dizzie</a:t>
                      </a:r>
                      <a:r>
                        <a:rPr lang="en-US" sz="1200" dirty="0"/>
                        <a:t>”-</a:t>
                      </a:r>
                      <a:r>
                        <a:rPr lang="en-US" sz="1200" i="1" dirty="0"/>
                        <a:t>Jan</a:t>
                      </a:r>
                      <a:r>
                        <a:rPr lang="en-US" sz="1200" i="1" baseline="0" dirty="0"/>
                        <a:t> </a:t>
                      </a:r>
                      <a:r>
                        <a:rPr lang="en-US" sz="1200" i="1" baseline="0" dirty="0" err="1"/>
                        <a:t>Oke</a:t>
                      </a:r>
                      <a:endParaRPr lang="en-GB" sz="1200" dirty="0"/>
                    </a:p>
                  </a:txBody>
                  <a:tcPr/>
                </a:tc>
                <a:tc>
                  <a:txBody>
                    <a:bodyPr/>
                    <a:lstStyle/>
                    <a:p>
                      <a:pPr algn="ctr"/>
                      <a:r>
                        <a:rPr lang="en-US" sz="1200" dirty="0"/>
                        <a:t>Kenya</a:t>
                      </a:r>
                    </a:p>
                    <a:p>
                      <a:pPr algn="ctr"/>
                      <a:r>
                        <a:rPr lang="en-US" sz="1200" dirty="0"/>
                        <a:t>“Lila and the Secret of</a:t>
                      </a:r>
                      <a:r>
                        <a:rPr lang="en-US" sz="1200" baseline="0" dirty="0"/>
                        <a:t> Rain”-</a:t>
                      </a:r>
                      <a:r>
                        <a:rPr lang="en-US" sz="1200" i="1" baseline="0" dirty="0"/>
                        <a:t>David Conway</a:t>
                      </a:r>
                    </a:p>
                  </a:txBody>
                  <a:tcPr/>
                </a:tc>
                <a:tc>
                  <a:txBody>
                    <a:bodyPr/>
                    <a:lstStyle/>
                    <a:p>
                      <a:pPr algn="ctr"/>
                      <a:r>
                        <a:rPr lang="en-US" sz="1200" dirty="0"/>
                        <a:t>Plants/Great</a:t>
                      </a:r>
                      <a:r>
                        <a:rPr lang="en-US" sz="1200" baseline="0" dirty="0"/>
                        <a:t> Fire of London</a:t>
                      </a:r>
                    </a:p>
                    <a:p>
                      <a:pPr algn="ctr"/>
                      <a:r>
                        <a:rPr lang="en-US" sz="1200" b="1" baseline="0" dirty="0">
                          <a:solidFill>
                            <a:schemeClr val="tx1"/>
                          </a:solidFill>
                        </a:rPr>
                        <a:t>”The Last Wolf”</a:t>
                      </a:r>
                    </a:p>
                  </a:txBody>
                  <a:tcPr/>
                </a:tc>
                <a:tc>
                  <a:txBody>
                    <a:bodyPr/>
                    <a:lstStyle/>
                    <a:p>
                      <a:pPr algn="ctr"/>
                      <a:r>
                        <a:rPr lang="en-US" sz="1200" dirty="0"/>
                        <a:t>Florence Nightingale</a:t>
                      </a:r>
                    </a:p>
                    <a:p>
                      <a:pPr algn="ctr"/>
                      <a:r>
                        <a:rPr lang="en-US" sz="1200" dirty="0"/>
                        <a:t>“The Life of Florence Nightingale”-</a:t>
                      </a:r>
                      <a:r>
                        <a:rPr lang="en-US" sz="1200" i="1" dirty="0"/>
                        <a:t>Liz </a:t>
                      </a:r>
                      <a:r>
                        <a:rPr lang="en-US" sz="1200" i="1" dirty="0" err="1"/>
                        <a:t>Gogerly</a:t>
                      </a:r>
                      <a:endParaRPr lang="en-GB" sz="1200" dirty="0"/>
                    </a:p>
                  </a:txBody>
                  <a:tcPr/>
                </a:tc>
                <a:tc>
                  <a:txBody>
                    <a:bodyPr/>
                    <a:lstStyle/>
                    <a:p>
                      <a:pPr algn="ctr"/>
                      <a:r>
                        <a:rPr lang="en-US" sz="1200" dirty="0"/>
                        <a:t>Habitats</a:t>
                      </a:r>
                    </a:p>
                    <a:p>
                      <a:pPr algn="ctr"/>
                      <a:r>
                        <a:rPr lang="en-US" sz="1200" dirty="0"/>
                        <a:t>“Wild”-</a:t>
                      </a:r>
                      <a:r>
                        <a:rPr lang="en-US" sz="1200" i="1" dirty="0"/>
                        <a:t>Emily Hughes</a:t>
                      </a:r>
                      <a:endParaRPr lang="en-GB" sz="1200" dirty="0"/>
                    </a:p>
                  </a:txBody>
                  <a:tcPr/>
                </a:tc>
                <a:extLst>
                  <a:ext uri="{0D108BD9-81ED-4DB2-BD59-A6C34878D82A}">
                    <a16:rowId xmlns:a16="http://schemas.microsoft.com/office/drawing/2014/main" val="10002"/>
                  </a:ext>
                </a:extLst>
              </a:tr>
              <a:tr h="1291509">
                <a:tc>
                  <a:txBody>
                    <a:bodyPr/>
                    <a:lstStyle/>
                    <a:p>
                      <a:r>
                        <a:rPr lang="en-GB" dirty="0"/>
                        <a:t>GENRES</a:t>
                      </a:r>
                    </a:p>
                  </a:txBody>
                  <a:tcPr/>
                </a:tc>
                <a:tc>
                  <a:txBody>
                    <a:bodyPr/>
                    <a:lstStyle/>
                    <a:p>
                      <a:r>
                        <a:rPr lang="en-US" sz="1100" dirty="0"/>
                        <a:t>Instructions</a:t>
                      </a:r>
                    </a:p>
                    <a:p>
                      <a:r>
                        <a:rPr lang="en-US" sz="1100" dirty="0"/>
                        <a:t>Character Description</a:t>
                      </a:r>
                      <a:endParaRPr lang="en-GB" sz="1100" dirty="0"/>
                    </a:p>
                  </a:txBody>
                  <a:tcPr/>
                </a:tc>
                <a:tc>
                  <a:txBody>
                    <a:bodyPr/>
                    <a:lstStyle/>
                    <a:p>
                      <a:r>
                        <a:rPr lang="en-US" sz="1100" dirty="0"/>
                        <a:t>Letter</a:t>
                      </a:r>
                    </a:p>
                    <a:p>
                      <a:r>
                        <a:rPr lang="en-US" sz="1100" dirty="0"/>
                        <a:t>Narrative</a:t>
                      </a:r>
                    </a:p>
                    <a:p>
                      <a:endParaRPr lang="en-US" sz="1100" dirty="0"/>
                    </a:p>
                    <a:p>
                      <a:pPr marL="0" marR="0" lvl="0" indent="0" algn="l" defTabSz="914400" rtl="0" eaLnBrk="1" fontAlgn="auto" latinLnBrk="0" hangingPunct="1">
                        <a:lnSpc>
                          <a:spcPct val="100000"/>
                        </a:lnSpc>
                        <a:spcBef>
                          <a:spcPts val="0"/>
                        </a:spcBef>
                        <a:spcAft>
                          <a:spcPts val="0"/>
                        </a:spcAft>
                        <a:buClrTx/>
                        <a:buSzTx/>
                        <a:buFontTx/>
                        <a:buNone/>
                        <a:defRPr/>
                      </a:pPr>
                      <a:r>
                        <a:rPr lang="en-US" sz="1100" dirty="0">
                          <a:latin typeface="+mn-lt"/>
                        </a:rPr>
                        <a:t>Poetry- Free Verse</a:t>
                      </a:r>
                      <a:endParaRPr lang="en-GB" sz="1100" dirty="0">
                        <a:latin typeface="+mn-lt"/>
                      </a:endParaRPr>
                    </a:p>
                    <a:p>
                      <a:endParaRPr lang="en-GB" sz="1100" dirty="0"/>
                    </a:p>
                    <a:p>
                      <a:endParaRPr lang="en-GB" sz="1100" dirty="0"/>
                    </a:p>
                  </a:txBody>
                  <a:tcPr/>
                </a:tc>
                <a:tc>
                  <a:txBody>
                    <a:bodyPr/>
                    <a:lstStyle/>
                    <a:p>
                      <a:r>
                        <a:rPr lang="en-US" sz="1100" dirty="0"/>
                        <a:t>Recount/Diary</a:t>
                      </a:r>
                    </a:p>
                    <a:p>
                      <a:r>
                        <a:rPr lang="en-US" sz="1100" dirty="0"/>
                        <a:t>Non-</a:t>
                      </a:r>
                      <a:r>
                        <a:rPr lang="en-US" sz="1100" dirty="0" err="1"/>
                        <a:t>chron</a:t>
                      </a:r>
                      <a:r>
                        <a:rPr lang="en-US" sz="1100" dirty="0"/>
                        <a:t> Report</a:t>
                      </a:r>
                      <a:endParaRPr lang="en-GB" sz="1100" dirty="0"/>
                    </a:p>
                  </a:txBody>
                  <a:tcPr/>
                </a:tc>
                <a:tc>
                  <a:txBody>
                    <a:bodyPr/>
                    <a:lstStyle/>
                    <a:p>
                      <a:r>
                        <a:rPr lang="en-US" sz="1100" dirty="0"/>
                        <a:t>Narrative</a:t>
                      </a:r>
                      <a:endParaRPr lang="en-GB" sz="1100" dirty="0"/>
                    </a:p>
                    <a:p>
                      <a:r>
                        <a:rPr lang="en-US" sz="1100" dirty="0"/>
                        <a:t>Letter</a:t>
                      </a:r>
                    </a:p>
                    <a:p>
                      <a:endParaRPr lang="en-US" sz="1100" dirty="0"/>
                    </a:p>
                    <a:p>
                      <a:pPr marL="0" marR="0" lvl="0" indent="0" algn="l" defTabSz="914400" rtl="0" eaLnBrk="1" fontAlgn="auto" latinLnBrk="0" hangingPunct="1">
                        <a:lnSpc>
                          <a:spcPct val="100000"/>
                        </a:lnSpc>
                        <a:spcBef>
                          <a:spcPts val="0"/>
                        </a:spcBef>
                        <a:spcAft>
                          <a:spcPts val="0"/>
                        </a:spcAft>
                        <a:buClrTx/>
                        <a:buSzTx/>
                        <a:buFontTx/>
                        <a:buNone/>
                        <a:defRPr/>
                      </a:pPr>
                      <a:r>
                        <a:rPr lang="en-US" sz="1100" dirty="0">
                          <a:latin typeface="+mn-lt"/>
                        </a:rPr>
                        <a:t>Poetry-  Repeating Patterns </a:t>
                      </a:r>
                      <a:endParaRPr lang="en-GB" sz="1100" b="1" dirty="0"/>
                    </a:p>
                    <a:p>
                      <a:endParaRPr lang="en-GB" sz="1100" dirty="0"/>
                    </a:p>
                  </a:txBody>
                  <a:tcPr/>
                </a:tc>
                <a:tc>
                  <a:txBody>
                    <a:bodyPr/>
                    <a:lstStyle/>
                    <a:p>
                      <a:r>
                        <a:rPr lang="en-US" sz="1100" dirty="0"/>
                        <a:t>Non-chron report (simple biography)</a:t>
                      </a:r>
                    </a:p>
                    <a:p>
                      <a:r>
                        <a:rPr lang="en-US" sz="1100" dirty="0"/>
                        <a:t>Recount/diary</a:t>
                      </a:r>
                    </a:p>
                    <a:p>
                      <a:endParaRPr lang="en-GB" sz="1100" dirty="0"/>
                    </a:p>
                    <a:p>
                      <a:r>
                        <a:rPr lang="en-US" altLang="en-GB" sz="900" dirty="0">
                          <a:sym typeface="+mn-ea"/>
                        </a:rPr>
                        <a:t>*In advance of moderation, ensure a real-life recount is in books (school trip, world book day </a:t>
                      </a:r>
                      <a:r>
                        <a:rPr lang="en-US" altLang="en-GB" sz="900" dirty="0" err="1">
                          <a:sym typeface="+mn-ea"/>
                        </a:rPr>
                        <a:t>etc</a:t>
                      </a:r>
                      <a:r>
                        <a:rPr lang="en-US" altLang="en-GB" sz="900" dirty="0">
                          <a:sym typeface="+mn-ea"/>
                        </a:rPr>
                        <a:t>).</a:t>
                      </a:r>
                      <a:endParaRPr lang="en-US" altLang="en-GB" sz="900" dirty="0"/>
                    </a:p>
                  </a:txBody>
                  <a:tcPr/>
                </a:tc>
                <a:tc>
                  <a:txBody>
                    <a:bodyPr/>
                    <a:lstStyle/>
                    <a:p>
                      <a:r>
                        <a:rPr lang="en-US" sz="1100" dirty="0"/>
                        <a:t>Narrative</a:t>
                      </a:r>
                    </a:p>
                    <a:p>
                      <a:r>
                        <a:rPr lang="en-US" sz="1100" dirty="0"/>
                        <a:t>Non-chron based on habitats</a:t>
                      </a:r>
                    </a:p>
                    <a:p>
                      <a:endParaRPr lang="en-US" sz="1100" dirty="0"/>
                    </a:p>
                    <a:p>
                      <a:endParaRPr lang="en-US" sz="1100" dirty="0"/>
                    </a:p>
                    <a:p>
                      <a:pPr marL="0" marR="0" lvl="0" indent="0" algn="l" defTabSz="914400" rtl="0" eaLnBrk="1" fontAlgn="auto" latinLnBrk="0" hangingPunct="1">
                        <a:lnSpc>
                          <a:spcPct val="100000"/>
                        </a:lnSpc>
                        <a:spcBef>
                          <a:spcPts val="0"/>
                        </a:spcBef>
                        <a:spcAft>
                          <a:spcPts val="0"/>
                        </a:spcAft>
                        <a:buClrTx/>
                        <a:buSzTx/>
                        <a:buFontTx/>
                        <a:buNone/>
                        <a:defRPr/>
                      </a:pPr>
                      <a:r>
                        <a:rPr lang="en-US" sz="1100" dirty="0">
                          <a:latin typeface="+mn-lt"/>
                        </a:rPr>
                        <a:t>Poetry- Shape and Diamante Poems </a:t>
                      </a:r>
                    </a:p>
                  </a:txBody>
                  <a:tcPr/>
                </a:tc>
                <a:extLst>
                  <a:ext uri="{0D108BD9-81ED-4DB2-BD59-A6C34878D82A}">
                    <a16:rowId xmlns:a16="http://schemas.microsoft.com/office/drawing/2014/main" val="10003"/>
                  </a:ext>
                </a:extLst>
              </a:tr>
              <a:tr h="1712000">
                <a:tc>
                  <a:txBody>
                    <a:bodyPr/>
                    <a:lstStyle/>
                    <a:p>
                      <a:r>
                        <a:rPr lang="en-US" dirty="0"/>
                        <a:t>Composition </a:t>
                      </a:r>
                      <a:endParaRPr lang="en-GB" dirty="0"/>
                    </a:p>
                  </a:txBody>
                  <a:tcPr/>
                </a:tc>
                <a:tc gridSpan="6">
                  <a:txBody>
                    <a:bodyPr/>
                    <a:lstStyle/>
                    <a:p>
                      <a:r>
                        <a:rPr lang="en-US" sz="900" dirty="0"/>
                        <a:t>Pupils should be taught to: </a:t>
                      </a:r>
                    </a:p>
                    <a:p>
                      <a:r>
                        <a:rPr lang="en-US" sz="900" dirty="0"/>
                        <a:t>*develop positive attitudes towards and stamina for writing by: </a:t>
                      </a:r>
                    </a:p>
                    <a:p>
                      <a:r>
                        <a:rPr lang="en-US" sz="900" dirty="0"/>
                        <a:t>-writing narratives about personal experiences and those of others (real and fictional) </a:t>
                      </a:r>
                    </a:p>
                    <a:p>
                      <a:r>
                        <a:rPr lang="en-US" sz="900" dirty="0"/>
                        <a:t>-writing about real events </a:t>
                      </a:r>
                      <a:r>
                        <a:rPr lang="en-US" sz="900" baseline="0" dirty="0"/>
                        <a:t>        -</a:t>
                      </a:r>
                      <a:r>
                        <a:rPr lang="en-US" sz="900" dirty="0"/>
                        <a:t>writing poetry </a:t>
                      </a:r>
                      <a:r>
                        <a:rPr lang="en-US" sz="900" baseline="0" dirty="0"/>
                        <a:t>                       </a:t>
                      </a:r>
                      <a:r>
                        <a:rPr lang="en-US" sz="900" dirty="0"/>
                        <a:t> -writing for different purposes </a:t>
                      </a:r>
                    </a:p>
                    <a:p>
                      <a:r>
                        <a:rPr lang="en-US" sz="900" dirty="0"/>
                        <a:t> *consider what they are going to write before beginning by: </a:t>
                      </a:r>
                    </a:p>
                    <a:p>
                      <a:r>
                        <a:rPr lang="en-US" sz="900" dirty="0"/>
                        <a:t>-planning or saying out loud what they are going to write about </a:t>
                      </a:r>
                      <a:r>
                        <a:rPr lang="en-US" sz="900" baseline="0" dirty="0"/>
                        <a:t>    </a:t>
                      </a:r>
                      <a:r>
                        <a:rPr lang="en-US" sz="900" dirty="0"/>
                        <a:t>-writing down ideas and/or key words, including new vocabulary </a:t>
                      </a:r>
                      <a:r>
                        <a:rPr lang="en-US" sz="900" baseline="0" dirty="0"/>
                        <a:t> </a:t>
                      </a:r>
                    </a:p>
                    <a:p>
                      <a:r>
                        <a:rPr lang="en-US" sz="900" dirty="0"/>
                        <a:t>-encapsulating what they want to say, sentence by sentence </a:t>
                      </a:r>
                    </a:p>
                    <a:p>
                      <a:r>
                        <a:rPr lang="en-US" sz="900" dirty="0"/>
                        <a:t>*make simple additions, revisions and corrections to their own writing by: </a:t>
                      </a:r>
                    </a:p>
                    <a:p>
                      <a:r>
                        <a:rPr lang="en-US" sz="900" dirty="0"/>
                        <a:t>-evaluating their writing with the teacher and other pupils </a:t>
                      </a:r>
                    </a:p>
                    <a:p>
                      <a:r>
                        <a:rPr lang="en-US" sz="900" dirty="0"/>
                        <a:t>-re-reading to check that their writing makes sense and that verbs to indicate time are used correctly and consistently, including verbs in the continuous form </a:t>
                      </a:r>
                    </a:p>
                    <a:p>
                      <a:r>
                        <a:rPr lang="en-US" sz="900" dirty="0"/>
                        <a:t>-proof-reading to check for errors in spelling, grammar and punctuation [for example, ends of sentences punctuated correctly] </a:t>
                      </a:r>
                    </a:p>
                    <a:p>
                      <a:r>
                        <a:rPr lang="en-US" sz="900" dirty="0"/>
                        <a:t>*read aloud what they have written with appropriate intonation to make the meaning clear.</a:t>
                      </a:r>
                      <a:endParaRPr lang="en-GB" sz="900" dirty="0"/>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4"/>
                  </a:ext>
                </a:extLst>
              </a:tr>
              <a:tr h="901053">
                <a:tc>
                  <a:txBody>
                    <a:bodyPr/>
                    <a:lstStyle/>
                    <a:p>
                      <a:r>
                        <a:rPr lang="en-US" dirty="0"/>
                        <a:t>Vocabulary, Grammar, Punctuation</a:t>
                      </a:r>
                      <a:endParaRPr lang="en-GB" dirty="0"/>
                    </a:p>
                  </a:txBody>
                  <a:tcPr/>
                </a:tc>
                <a:tc>
                  <a:txBody>
                    <a:bodyPr/>
                    <a:lstStyle/>
                    <a:p>
                      <a:r>
                        <a:rPr lang="en-US" sz="900" dirty="0"/>
                        <a:t>Full stops, capital letters</a:t>
                      </a:r>
                    </a:p>
                    <a:p>
                      <a:r>
                        <a:rPr lang="en-US" sz="900" dirty="0"/>
                        <a:t>Capital</a:t>
                      </a:r>
                      <a:r>
                        <a:rPr lang="en-US" sz="900" baseline="0" dirty="0"/>
                        <a:t> letters proper nouns</a:t>
                      </a:r>
                    </a:p>
                    <a:p>
                      <a:r>
                        <a:rPr lang="en-US" sz="900" baseline="0" dirty="0"/>
                        <a:t>Question marks</a:t>
                      </a:r>
                    </a:p>
                    <a:p>
                      <a:r>
                        <a:rPr lang="en-US" sz="900" baseline="0" dirty="0"/>
                        <a:t>Exclamation marks</a:t>
                      </a:r>
                    </a:p>
                    <a:p>
                      <a:r>
                        <a:rPr lang="en-US" sz="900" baseline="0" dirty="0"/>
                        <a:t>commands</a:t>
                      </a:r>
                      <a:endParaRPr lang="en-GB" sz="900" dirty="0"/>
                    </a:p>
                  </a:txBody>
                  <a:tcPr/>
                </a:tc>
                <a:tc>
                  <a:txBody>
                    <a:bodyPr/>
                    <a:lstStyle/>
                    <a:p>
                      <a:r>
                        <a:rPr lang="en-US" sz="900" dirty="0" err="1"/>
                        <a:t>Regualr</a:t>
                      </a:r>
                      <a:r>
                        <a:rPr lang="en-US" sz="900" dirty="0"/>
                        <a:t> plural nouns</a:t>
                      </a:r>
                    </a:p>
                    <a:p>
                      <a:r>
                        <a:rPr lang="en-US" sz="900" dirty="0"/>
                        <a:t>Commas in lists</a:t>
                      </a:r>
                    </a:p>
                    <a:p>
                      <a:r>
                        <a:rPr lang="en-US" sz="900" dirty="0"/>
                        <a:t>Apostrophes contraction</a:t>
                      </a:r>
                    </a:p>
                    <a:p>
                      <a:r>
                        <a:rPr lang="en-US" sz="900" dirty="0"/>
                        <a:t>Prefix-un</a:t>
                      </a:r>
                    </a:p>
                    <a:p>
                      <a:r>
                        <a:rPr lang="en-US" sz="900" dirty="0"/>
                        <a:t>Sentence forms</a:t>
                      </a:r>
                      <a:endParaRPr lang="en-GB" sz="900" dirty="0"/>
                    </a:p>
                  </a:txBody>
                  <a:tcPr/>
                </a:tc>
                <a:tc>
                  <a:txBody>
                    <a:bodyPr/>
                    <a:lstStyle/>
                    <a:p>
                      <a:r>
                        <a:rPr lang="en-US" sz="900" dirty="0"/>
                        <a:t>Regular</a:t>
                      </a:r>
                      <a:r>
                        <a:rPr lang="en-US" sz="900" baseline="0" dirty="0"/>
                        <a:t> past tense verbs</a:t>
                      </a:r>
                    </a:p>
                    <a:p>
                      <a:r>
                        <a:rPr lang="en-US" sz="900" baseline="0" dirty="0"/>
                        <a:t>Past tense</a:t>
                      </a:r>
                    </a:p>
                    <a:p>
                      <a:r>
                        <a:rPr lang="en-US" sz="900" baseline="0" dirty="0"/>
                        <a:t>Suffix-</a:t>
                      </a:r>
                      <a:r>
                        <a:rPr lang="en-US" sz="900" baseline="0" dirty="0" err="1"/>
                        <a:t>ful</a:t>
                      </a:r>
                      <a:endParaRPr lang="en-US" sz="900" baseline="0" dirty="0"/>
                    </a:p>
                    <a:p>
                      <a:r>
                        <a:rPr lang="en-US" sz="900" baseline="0" dirty="0"/>
                        <a:t>Adjectives (expanded noun phrases)</a:t>
                      </a:r>
                    </a:p>
                    <a:p>
                      <a:r>
                        <a:rPr lang="en-US" sz="900" baseline="0" dirty="0"/>
                        <a:t>Apostrophes for possession</a:t>
                      </a:r>
                      <a:endParaRPr lang="en-GB" sz="900" dirty="0"/>
                    </a:p>
                  </a:txBody>
                  <a:tcPr/>
                </a:tc>
                <a:tc>
                  <a:txBody>
                    <a:bodyPr/>
                    <a:lstStyle/>
                    <a:p>
                      <a:r>
                        <a:rPr lang="en-US" sz="900" dirty="0"/>
                        <a:t>Progressive tense</a:t>
                      </a:r>
                    </a:p>
                    <a:p>
                      <a:r>
                        <a:rPr lang="en-US" sz="900" dirty="0"/>
                        <a:t>Auxiliary verbs</a:t>
                      </a:r>
                    </a:p>
                    <a:p>
                      <a:r>
                        <a:rPr lang="en-US" sz="900" dirty="0"/>
                        <a:t>Irregular past tense verbs</a:t>
                      </a:r>
                    </a:p>
                    <a:p>
                      <a:r>
                        <a:rPr lang="en-US" sz="900" dirty="0"/>
                        <a:t>Adverbs</a:t>
                      </a:r>
                    </a:p>
                    <a:p>
                      <a:r>
                        <a:rPr lang="en-US" sz="900" dirty="0"/>
                        <a:t>Using ‘and’ and ‘but’</a:t>
                      </a:r>
                      <a:endParaRPr lang="en-GB" sz="900" dirty="0"/>
                    </a:p>
                  </a:txBody>
                  <a:tcPr/>
                </a:tc>
                <a:tc>
                  <a:txBody>
                    <a:bodyPr/>
                    <a:lstStyle/>
                    <a:p>
                      <a:r>
                        <a:rPr lang="en-US" sz="900" dirty="0"/>
                        <a:t>Using ‘because’</a:t>
                      </a:r>
                    </a:p>
                    <a:p>
                      <a:r>
                        <a:rPr lang="en-US" sz="900" dirty="0"/>
                        <a:t>Suffix-less</a:t>
                      </a:r>
                    </a:p>
                    <a:p>
                      <a:r>
                        <a:rPr lang="en-US" sz="900" dirty="0"/>
                        <a:t>Using ‘when’, ‘if’ and ‘that’</a:t>
                      </a:r>
                    </a:p>
                    <a:p>
                      <a:r>
                        <a:rPr lang="en-US" sz="900" dirty="0"/>
                        <a:t>Using ‘or’</a:t>
                      </a:r>
                    </a:p>
                    <a:p>
                      <a:r>
                        <a:rPr lang="en-US" sz="900" dirty="0"/>
                        <a:t>Suffixes-</a:t>
                      </a:r>
                      <a:r>
                        <a:rPr lang="en-US" sz="900" dirty="0" err="1"/>
                        <a:t>er</a:t>
                      </a:r>
                      <a:r>
                        <a:rPr lang="en-US" sz="900" dirty="0"/>
                        <a:t> and </a:t>
                      </a:r>
                      <a:r>
                        <a:rPr lang="en-US" sz="900" dirty="0" err="1"/>
                        <a:t>est</a:t>
                      </a:r>
                      <a:endParaRPr lang="en-GB" sz="900" dirty="0"/>
                    </a:p>
                  </a:txBody>
                  <a:tcPr/>
                </a:tc>
                <a:tc>
                  <a:txBody>
                    <a:bodyPr/>
                    <a:lstStyle/>
                    <a:p>
                      <a:r>
                        <a:rPr lang="en-US" sz="900" dirty="0"/>
                        <a:t>Irregular plural nouns</a:t>
                      </a:r>
                    </a:p>
                    <a:p>
                      <a:r>
                        <a:rPr lang="en-US" sz="900" dirty="0"/>
                        <a:t>Suffix-</a:t>
                      </a:r>
                      <a:r>
                        <a:rPr lang="en-US" sz="900" dirty="0" err="1"/>
                        <a:t>er</a:t>
                      </a:r>
                      <a:endParaRPr lang="en-US" sz="900" dirty="0"/>
                    </a:p>
                    <a:p>
                      <a:r>
                        <a:rPr lang="en-US" sz="900" dirty="0"/>
                        <a:t>Word classes</a:t>
                      </a:r>
                    </a:p>
                    <a:p>
                      <a:r>
                        <a:rPr lang="en-US" sz="900" dirty="0"/>
                        <a:t>Compound words</a:t>
                      </a:r>
                    </a:p>
                    <a:p>
                      <a:r>
                        <a:rPr lang="en-US" sz="900" dirty="0"/>
                        <a:t>Irregular adjectives </a:t>
                      </a:r>
                      <a:endParaRPr lang="en-GB" sz="900" dirty="0"/>
                    </a:p>
                  </a:txBody>
                  <a:tcPr/>
                </a:tc>
                <a:extLst>
                  <a:ext uri="{0D108BD9-81ED-4DB2-BD59-A6C34878D82A}">
                    <a16:rowId xmlns:a16="http://schemas.microsoft.com/office/drawing/2014/main" val="10005"/>
                  </a:ext>
                </a:extLst>
              </a:tr>
              <a:tr h="329962">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GB" sz="1200" dirty="0"/>
                        <a:t>Cross – Curricular writing opportunities</a:t>
                      </a:r>
                    </a:p>
                  </a:txBody>
                  <a:tcPr/>
                </a:tc>
                <a:tc>
                  <a:txBody>
                    <a:bodyPr/>
                    <a:lstStyle/>
                    <a:p>
                      <a:endParaRPr lang="en-GB" sz="900" dirty="0"/>
                    </a:p>
                  </a:txBody>
                  <a:tcPr/>
                </a:tc>
                <a:tc>
                  <a:txBody>
                    <a:bodyPr/>
                    <a:lstStyle/>
                    <a:p>
                      <a:r>
                        <a:rPr lang="en-GB" sz="900" dirty="0"/>
                        <a:t>Setting description of a Victorian House</a:t>
                      </a:r>
                    </a:p>
                    <a:p>
                      <a:r>
                        <a:rPr lang="en-GB" sz="900" dirty="0"/>
                        <a:t>Speech bubbles with quotes on what working in a workhouse is like</a:t>
                      </a:r>
                    </a:p>
                  </a:txBody>
                  <a:tcPr/>
                </a:tc>
                <a:tc>
                  <a:txBody>
                    <a:bodyPr/>
                    <a:lstStyle/>
                    <a:p>
                      <a:r>
                        <a:rPr lang="en-GB" sz="900" dirty="0"/>
                        <a:t>Caption images of different landmarks in Kenya</a:t>
                      </a:r>
                    </a:p>
                    <a:p>
                      <a:r>
                        <a:rPr lang="en-GB" sz="900" dirty="0"/>
                        <a:t>Postcard from Kenya</a:t>
                      </a:r>
                    </a:p>
                  </a:txBody>
                  <a:tcPr/>
                </a:tc>
                <a:tc>
                  <a:txBody>
                    <a:bodyPr/>
                    <a:lstStyle/>
                    <a:p>
                      <a:endParaRPr lang="en-GB" sz="900" dirty="0"/>
                    </a:p>
                  </a:txBody>
                  <a:tcPr/>
                </a:tc>
                <a:tc>
                  <a:txBody>
                    <a:bodyPr/>
                    <a:lstStyle/>
                    <a:p>
                      <a:r>
                        <a:rPr lang="en-US" altLang="en-GB" sz="900" dirty="0"/>
                        <a:t>Letter</a:t>
                      </a:r>
                    </a:p>
                    <a:p>
                      <a:r>
                        <a:rPr lang="en-US" altLang="en-GB" sz="900" dirty="0"/>
                        <a:t>Setting Description (</a:t>
                      </a:r>
                      <a:r>
                        <a:rPr lang="en-US" altLang="en-GB" sz="900" dirty="0" err="1"/>
                        <a:t>hustory</a:t>
                      </a:r>
                      <a:r>
                        <a:rPr lang="en-US" altLang="en-GB" sz="900" dirty="0"/>
                        <a:t>).</a:t>
                      </a:r>
                    </a:p>
                    <a:p>
                      <a:r>
                        <a:rPr lang="en-US" altLang="en-GB" sz="900" dirty="0"/>
                        <a:t>Job advert for a nurse</a:t>
                      </a:r>
                    </a:p>
                    <a:p>
                      <a:endParaRPr lang="en-US" altLang="en-GB" sz="900" dirty="0"/>
                    </a:p>
                  </a:txBody>
                  <a:tcPr/>
                </a:tc>
                <a:tc>
                  <a:txBody>
                    <a:bodyPr/>
                    <a:lstStyle/>
                    <a:p>
                      <a:r>
                        <a:rPr lang="en-US" altLang="en-GB" sz="900" dirty="0"/>
                        <a:t>Instructions for mini greenhouse (DT)</a:t>
                      </a:r>
                    </a:p>
                    <a:p>
                      <a:r>
                        <a:rPr lang="en-US" altLang="en-GB" sz="900" dirty="0"/>
                        <a:t>Write from the POV of a certain animal explaining why their habitat suits them (science)</a:t>
                      </a:r>
                    </a:p>
                  </a:txBody>
                  <a:tcPr/>
                </a:tc>
                <a:extLst>
                  <a:ext uri="{0D108BD9-81ED-4DB2-BD59-A6C34878D82A}">
                    <a16:rowId xmlns:a16="http://schemas.microsoft.com/office/drawing/2014/main" val="10006"/>
                  </a:ext>
                </a:extLst>
              </a:tr>
              <a:tr h="680071">
                <a:tc>
                  <a:txBody>
                    <a:bodyPr/>
                    <a:lstStyle/>
                    <a:p>
                      <a:r>
                        <a:rPr lang="en-US" dirty="0"/>
                        <a:t>Alan Peat Sentences</a:t>
                      </a:r>
                      <a:r>
                        <a:rPr lang="en-GB" dirty="0"/>
                        <a:t> </a:t>
                      </a:r>
                    </a:p>
                  </a:txBody>
                  <a:tcPr/>
                </a:tc>
                <a:tc gridSpan="6">
                  <a:txBody>
                    <a:bodyPr/>
                    <a:lstStyle/>
                    <a:p>
                      <a:r>
                        <a:rPr lang="en-US" sz="900" dirty="0">
                          <a:solidFill>
                            <a:srgbClr val="FF0000"/>
                          </a:solidFill>
                        </a:rPr>
                        <a:t>2a,    All the w’s,   Short </a:t>
                      </a:r>
                    </a:p>
                    <a:p>
                      <a:r>
                        <a:rPr lang="en-US" sz="900" dirty="0"/>
                        <a:t>BOYS	                  Simile</a:t>
                      </a:r>
                    </a:p>
                    <a:p>
                      <a:r>
                        <a:rPr lang="en-US" sz="900" dirty="0"/>
                        <a:t>Emotion word, comma            Double –</a:t>
                      </a:r>
                      <a:r>
                        <a:rPr lang="en-US" sz="900" dirty="0" err="1"/>
                        <a:t>ly</a:t>
                      </a:r>
                      <a:r>
                        <a:rPr lang="en-US" sz="900" dirty="0"/>
                        <a:t> ending</a:t>
                      </a:r>
                    </a:p>
                    <a:p>
                      <a:r>
                        <a:rPr lang="en-US" sz="900" dirty="0"/>
                        <a:t>List sentences – a adjectives</a:t>
                      </a:r>
                      <a:endParaRPr lang="en-GB" sz="900" dirty="0"/>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7"/>
                  </a:ext>
                </a:extLst>
              </a:tr>
            </a:tbl>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204908" y="327261"/>
          <a:ext cx="11782184" cy="5864496"/>
        </p:xfrm>
        <a:graphic>
          <a:graphicData uri="http://schemas.openxmlformats.org/drawingml/2006/table">
            <a:tbl>
              <a:tblPr firstRow="1" bandRow="1">
                <a:tableStyleId>{5C22544A-7EE6-4342-B048-85BDC9FD1C3A}</a:tableStyleId>
              </a:tblPr>
              <a:tblGrid>
                <a:gridCol w="1604471">
                  <a:extLst>
                    <a:ext uri="{9D8B030D-6E8A-4147-A177-3AD203B41FA5}">
                      <a16:colId xmlns:a16="http://schemas.microsoft.com/office/drawing/2014/main" val="20000"/>
                    </a:ext>
                  </a:extLst>
                </a:gridCol>
                <a:gridCol w="1793652">
                  <a:extLst>
                    <a:ext uri="{9D8B030D-6E8A-4147-A177-3AD203B41FA5}">
                      <a16:colId xmlns:a16="http://schemas.microsoft.com/office/drawing/2014/main" val="20001"/>
                    </a:ext>
                  </a:extLst>
                </a:gridCol>
                <a:gridCol w="1676812">
                  <a:extLst>
                    <a:ext uri="{9D8B030D-6E8A-4147-A177-3AD203B41FA5}">
                      <a16:colId xmlns:a16="http://schemas.microsoft.com/office/drawing/2014/main" val="20002"/>
                    </a:ext>
                  </a:extLst>
                </a:gridCol>
                <a:gridCol w="1676813">
                  <a:extLst>
                    <a:ext uri="{9D8B030D-6E8A-4147-A177-3AD203B41FA5}">
                      <a16:colId xmlns:a16="http://schemas.microsoft.com/office/drawing/2014/main" val="20003"/>
                    </a:ext>
                  </a:extLst>
                </a:gridCol>
                <a:gridCol w="1676812">
                  <a:extLst>
                    <a:ext uri="{9D8B030D-6E8A-4147-A177-3AD203B41FA5}">
                      <a16:colId xmlns:a16="http://schemas.microsoft.com/office/drawing/2014/main" val="20004"/>
                    </a:ext>
                  </a:extLst>
                </a:gridCol>
                <a:gridCol w="1676812">
                  <a:extLst>
                    <a:ext uri="{9D8B030D-6E8A-4147-A177-3AD203B41FA5}">
                      <a16:colId xmlns:a16="http://schemas.microsoft.com/office/drawing/2014/main" val="20005"/>
                    </a:ext>
                  </a:extLst>
                </a:gridCol>
                <a:gridCol w="1676812">
                  <a:extLst>
                    <a:ext uri="{9D8B030D-6E8A-4147-A177-3AD203B41FA5}">
                      <a16:colId xmlns:a16="http://schemas.microsoft.com/office/drawing/2014/main" val="20006"/>
                    </a:ext>
                  </a:extLst>
                </a:gridCol>
              </a:tblGrid>
              <a:tr h="325318">
                <a:tc>
                  <a:txBody>
                    <a:bodyPr/>
                    <a:lstStyle/>
                    <a:p>
                      <a:r>
                        <a:rPr lang="en-US" sz="1600" dirty="0"/>
                        <a:t>Year Three</a:t>
                      </a:r>
                      <a:endParaRPr lang="en-GB" sz="1600" dirty="0"/>
                    </a:p>
                  </a:txBody>
                  <a:tcPr/>
                </a:tc>
                <a:tc gridSpan="6">
                  <a:txBody>
                    <a:bodyPr/>
                    <a:lstStyle/>
                    <a:p>
                      <a:pPr marL="0" marR="0" indent="0" algn="ctr" defTabSz="914400" rtl="0" eaLnBrk="1" fontAlgn="auto" latinLnBrk="0" hangingPunct="1">
                        <a:lnSpc>
                          <a:spcPct val="100000"/>
                        </a:lnSpc>
                        <a:spcBef>
                          <a:spcPts val="0"/>
                        </a:spcBef>
                        <a:spcAft>
                          <a:spcPts val="0"/>
                        </a:spcAft>
                        <a:buClrTx/>
                        <a:buSzTx/>
                        <a:buFontTx/>
                        <a:buNone/>
                        <a:defRPr/>
                      </a:pPr>
                      <a:r>
                        <a:rPr lang="en-GB" sz="1200" dirty="0"/>
                        <a:t>KEY</a:t>
                      </a:r>
                      <a:r>
                        <a:rPr lang="en-GB" sz="1200" baseline="0" dirty="0"/>
                        <a:t> KNOWLEDGE AND SKILLS</a:t>
                      </a:r>
                      <a:endParaRPr lang="en-GB" sz="1200" dirty="0"/>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680210">
                <a:tc>
                  <a:txBody>
                    <a:bodyPr/>
                    <a:lstStyle/>
                    <a:p>
                      <a:r>
                        <a:rPr lang="en-US" sz="1600" dirty="0"/>
                        <a:t>Reading </a:t>
                      </a:r>
                    </a:p>
                    <a:p>
                      <a:r>
                        <a:rPr lang="en-US" sz="1600" dirty="0"/>
                        <a:t>Word Level</a:t>
                      </a:r>
                      <a:endParaRPr lang="en-GB" sz="1600" dirty="0"/>
                    </a:p>
                  </a:txBody>
                  <a:tcPr/>
                </a:tc>
                <a:tc gridSpan="6">
                  <a:txBody>
                    <a:bodyPr/>
                    <a:lstStyle/>
                    <a:p>
                      <a:r>
                        <a:rPr lang="en-US" sz="1000" dirty="0"/>
                        <a:t>Pupils should be taught to: </a:t>
                      </a:r>
                    </a:p>
                    <a:p>
                      <a:r>
                        <a:rPr lang="en-US" sz="1000" dirty="0"/>
                        <a:t>*apply their growing knowledge of root words, prefixes and suffixes (etymology and morphology) as listed in English Appendix 1, both to read aloud and to understand the meaning of new words they meet </a:t>
                      </a:r>
                    </a:p>
                    <a:p>
                      <a:r>
                        <a:rPr lang="en-US" sz="1000" dirty="0"/>
                        <a:t>*read further exception words, noting the unusual correspondences between spelling and sound, and where these occur in the word.</a:t>
                      </a:r>
                      <a:endParaRPr lang="en-GB" sz="1000" dirty="0"/>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1"/>
                  </a:ext>
                </a:extLst>
              </a:tr>
              <a:tr h="2306798">
                <a:tc>
                  <a:txBody>
                    <a:bodyPr/>
                    <a:lstStyle/>
                    <a:p>
                      <a:pPr marL="0" marR="0" indent="0" algn="l" defTabSz="914400" rtl="0" eaLnBrk="1" fontAlgn="auto" latinLnBrk="0" hangingPunct="1">
                        <a:lnSpc>
                          <a:spcPct val="100000"/>
                        </a:lnSpc>
                        <a:spcBef>
                          <a:spcPts val="0"/>
                        </a:spcBef>
                        <a:spcAft>
                          <a:spcPts val="0"/>
                        </a:spcAft>
                        <a:buClrTx/>
                        <a:buSzTx/>
                        <a:buFontTx/>
                        <a:buNone/>
                        <a:defRPr/>
                      </a:pPr>
                      <a:r>
                        <a:rPr lang="en-US" sz="1600" dirty="0"/>
                        <a:t>Reading Comprehension</a:t>
                      </a:r>
                      <a:endParaRPr lang="en-GB" sz="1600" dirty="0"/>
                    </a:p>
                  </a:txBody>
                  <a:tcPr/>
                </a:tc>
                <a:tc gridSpan="6">
                  <a:txBody>
                    <a:bodyPr/>
                    <a:lstStyle/>
                    <a:p>
                      <a:r>
                        <a:rPr lang="en-US" sz="1000" dirty="0"/>
                        <a:t>Pupils should be taught to: </a:t>
                      </a:r>
                    </a:p>
                    <a:p>
                      <a:r>
                        <a:rPr lang="en-US" sz="1000" dirty="0"/>
                        <a:t>*develop positive attitudes to reading and understanding of what they read by: </a:t>
                      </a:r>
                    </a:p>
                    <a:p>
                      <a:pPr marL="171450" indent="-171450">
                        <a:buFontTx/>
                        <a:buChar char="-"/>
                      </a:pPr>
                      <a:r>
                        <a:rPr lang="en-US" sz="1000" dirty="0"/>
                        <a:t>listening to and discussing a wide range of fiction, poetry, plays, non-fiction and reference books or textbooks  reading books that are structured in different ways and reading for a range of purposes </a:t>
                      </a:r>
                    </a:p>
                    <a:p>
                      <a:pPr marL="171450" indent="-171450">
                        <a:buFontTx/>
                        <a:buChar char="-"/>
                      </a:pPr>
                      <a:r>
                        <a:rPr lang="en-US" sz="1000" dirty="0"/>
                        <a:t>using dictionaries to check the meaning of words that they have read </a:t>
                      </a:r>
                    </a:p>
                    <a:p>
                      <a:pPr marL="171450" indent="-171450">
                        <a:buFontTx/>
                        <a:buChar char="-"/>
                      </a:pPr>
                      <a:r>
                        <a:rPr lang="en-US" sz="1000" dirty="0"/>
                        <a:t> increasing their familiarity with a wide range of books, including fairy stories, myths and legends, and retelling some of these orally </a:t>
                      </a:r>
                    </a:p>
                    <a:p>
                      <a:pPr marL="171450" indent="-171450">
                        <a:buFontTx/>
                        <a:buChar char="-"/>
                      </a:pPr>
                      <a:r>
                        <a:rPr lang="en-US" sz="1000" dirty="0"/>
                        <a:t>identifying themes and conventions in a wide range of books </a:t>
                      </a:r>
                    </a:p>
                    <a:p>
                      <a:pPr marL="171450" indent="-171450">
                        <a:buFontTx/>
                        <a:buChar char="-"/>
                      </a:pPr>
                      <a:r>
                        <a:rPr lang="en-US" sz="1000" dirty="0"/>
                        <a:t>preparing poems and play scripts to read aloud and to perform, showing understanding through intonation, tone, volume and action </a:t>
                      </a:r>
                    </a:p>
                    <a:p>
                      <a:pPr marL="171450" indent="-171450">
                        <a:buFontTx/>
                        <a:buChar char="-"/>
                      </a:pPr>
                      <a:r>
                        <a:rPr lang="en-US" sz="1000" dirty="0"/>
                        <a:t> discussing words and phrases that capture the reader’s interest and imagination </a:t>
                      </a:r>
                    </a:p>
                    <a:p>
                      <a:pPr marL="171450" indent="-171450">
                        <a:buFontTx/>
                        <a:buChar char="-"/>
                      </a:pPr>
                      <a:r>
                        <a:rPr lang="en-US" sz="1000" dirty="0" err="1"/>
                        <a:t>recognising</a:t>
                      </a:r>
                      <a:r>
                        <a:rPr lang="en-US" sz="1000" dirty="0"/>
                        <a:t> some different forms of poetry [for example, free verse, narrative poetry] </a:t>
                      </a:r>
                    </a:p>
                    <a:p>
                      <a:r>
                        <a:rPr lang="en-US" sz="1000" dirty="0"/>
                        <a:t>*understand what they read, in books they can read independently, by:  checking that the text makes sense to them, discussing their understanding and explaining the meaning of words in context  asking questions to improve their understanding of a text  drawing inferences such as inferring characters’ feelings, thoughts and motives from their actions, and justifying inferences with evidence  predicting what might happen from details stated and implied  identifying main ideas drawn from more than one paragraph and </a:t>
                      </a:r>
                      <a:r>
                        <a:rPr lang="en-US" sz="1000" dirty="0" err="1"/>
                        <a:t>summarising</a:t>
                      </a:r>
                      <a:r>
                        <a:rPr lang="en-US" sz="1000" dirty="0"/>
                        <a:t> these  identifying how language, structure, and presentation contribute to meaning  *retrieve and record information from non-fiction </a:t>
                      </a:r>
                    </a:p>
                    <a:p>
                      <a:r>
                        <a:rPr lang="en-US" sz="1000" dirty="0"/>
                        <a:t>*participate in discussion about both books that are read to them and those they can read for themselves, taking turns and listening to what others say.</a:t>
                      </a:r>
                      <a:endParaRPr lang="en-GB" sz="1000" dirty="0"/>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2"/>
                  </a:ext>
                </a:extLst>
              </a:tr>
              <a:tr h="680210">
                <a:tc>
                  <a:txBody>
                    <a:bodyPr/>
                    <a:lstStyle/>
                    <a:p>
                      <a:pPr marL="0" marR="0" indent="0" algn="l" defTabSz="914400" rtl="0" eaLnBrk="1" fontAlgn="auto" latinLnBrk="0" hangingPunct="1">
                        <a:lnSpc>
                          <a:spcPct val="100000"/>
                        </a:lnSpc>
                        <a:spcBef>
                          <a:spcPts val="0"/>
                        </a:spcBef>
                        <a:spcAft>
                          <a:spcPts val="0"/>
                        </a:spcAft>
                        <a:buClrTx/>
                        <a:buSzTx/>
                        <a:buFontTx/>
                        <a:buNone/>
                        <a:defRPr/>
                      </a:pPr>
                      <a:r>
                        <a:rPr lang="en-US" sz="1600" dirty="0"/>
                        <a:t>Handwriting</a:t>
                      </a:r>
                      <a:endParaRPr lang="en-GB" sz="1600" dirty="0"/>
                    </a:p>
                  </a:txBody>
                  <a:tcPr/>
                </a:tc>
                <a:tc gridSpan="6">
                  <a:txBody>
                    <a:bodyPr/>
                    <a:lstStyle/>
                    <a:p>
                      <a:r>
                        <a:rPr lang="en-US" sz="1000" dirty="0"/>
                        <a:t>Pupils should be taught to: </a:t>
                      </a:r>
                    </a:p>
                    <a:p>
                      <a:pPr marL="171450" indent="-171450">
                        <a:buFont typeface="Arial" panose="020B0604020202020204" pitchFamily="34" charset="0"/>
                        <a:buChar char="•"/>
                      </a:pPr>
                      <a:r>
                        <a:rPr lang="en-US" sz="1000" dirty="0"/>
                        <a:t>use the diagonal and horizontal strokes that are needed to join letters and understand which letters, when adjacent to one another, are best left </a:t>
                      </a:r>
                      <a:r>
                        <a:rPr lang="en-US" sz="1000" dirty="0" err="1"/>
                        <a:t>unjoined</a:t>
                      </a:r>
                      <a:r>
                        <a:rPr lang="en-US" sz="1000" dirty="0"/>
                        <a:t> </a:t>
                      </a:r>
                    </a:p>
                    <a:p>
                      <a:pPr marL="171450" indent="-171450">
                        <a:buFont typeface="Arial" panose="020B0604020202020204" pitchFamily="34" charset="0"/>
                        <a:buChar char="•"/>
                      </a:pPr>
                      <a:r>
                        <a:rPr lang="en-US" sz="1000" dirty="0"/>
                        <a:t>increase the legibility, consistency and quality of their handwriting [for example, by ensuring that the </a:t>
                      </a:r>
                      <a:r>
                        <a:rPr lang="en-US" sz="1000" dirty="0" err="1"/>
                        <a:t>downstrokes</a:t>
                      </a:r>
                      <a:r>
                        <a:rPr lang="en-US" sz="1000" dirty="0"/>
                        <a:t> of letters are parallel and equidistant; that lines of writing are spaced sufficiently so that the ascenders and descenders of letters do not touch]. </a:t>
                      </a:r>
                      <a:endParaRPr lang="en-GB" sz="1000" dirty="0"/>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3"/>
                  </a:ext>
                </a:extLst>
              </a:tr>
              <a:tr h="0">
                <a:tc gridSpan="7">
                  <a:txBody>
                    <a:bodyPr/>
                    <a:lstStyle/>
                    <a:p>
                      <a:pPr marL="0" marR="0" indent="0" algn="ctr" defTabSz="914400" rtl="0" eaLnBrk="1" fontAlgn="auto" latinLnBrk="0" hangingPunct="1">
                        <a:lnSpc>
                          <a:spcPct val="100000"/>
                        </a:lnSpc>
                        <a:spcBef>
                          <a:spcPts val="0"/>
                        </a:spcBef>
                        <a:spcAft>
                          <a:spcPts val="0"/>
                        </a:spcAft>
                        <a:buClrTx/>
                        <a:buSzTx/>
                        <a:buFontTx/>
                        <a:buNone/>
                        <a:defRPr/>
                      </a:pPr>
                      <a:r>
                        <a:rPr lang="en-US" sz="1600" dirty="0"/>
                        <a:t> L</a:t>
                      </a:r>
                      <a:r>
                        <a:rPr lang="en-US" sz="1200" b="1" dirty="0"/>
                        <a:t>earn all the words from the Year 3 and 4 Statutory Spelling List</a:t>
                      </a:r>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4"/>
                  </a:ext>
                </a:extLst>
              </a:tr>
              <a:tr h="1414416">
                <a:tc>
                  <a:txBody>
                    <a:bodyPr/>
                    <a:lstStyle/>
                    <a:p>
                      <a:pPr marL="0" marR="0" indent="0" algn="l" defTabSz="914400" rtl="0" eaLnBrk="1" fontAlgn="auto" latinLnBrk="0" hangingPunct="1">
                        <a:lnSpc>
                          <a:spcPct val="100000"/>
                        </a:lnSpc>
                        <a:spcBef>
                          <a:spcPts val="0"/>
                        </a:spcBef>
                        <a:spcAft>
                          <a:spcPts val="0"/>
                        </a:spcAft>
                        <a:buClrTx/>
                        <a:buSzTx/>
                        <a:buFontTx/>
                        <a:buNone/>
                        <a:defRPr/>
                      </a:pPr>
                      <a:r>
                        <a:rPr lang="en-US" sz="1600" dirty="0"/>
                        <a:t>Spelling</a:t>
                      </a:r>
                      <a:endParaRPr lang="en-GB" sz="1600" baseline="0" dirty="0"/>
                    </a:p>
                  </a:txBody>
                  <a:tcPr/>
                </a:tc>
                <a:tc>
                  <a:txBody>
                    <a:bodyPr/>
                    <a:lstStyle/>
                    <a:p>
                      <a:r>
                        <a:rPr lang="en-GB" sz="1000" b="1" dirty="0"/>
                        <a:t>Autumn 1 </a:t>
                      </a:r>
                    </a:p>
                    <a:p>
                      <a:r>
                        <a:rPr lang="en-GB" sz="1000" b="1" dirty="0"/>
                        <a:t>Wk1:  </a:t>
                      </a:r>
                      <a:r>
                        <a:rPr lang="en-GB" sz="1000" b="0" dirty="0"/>
                        <a:t>homophones </a:t>
                      </a:r>
                    </a:p>
                    <a:p>
                      <a:r>
                        <a:rPr lang="en-GB" sz="1000" b="1" dirty="0" err="1"/>
                        <a:t>Wk</a:t>
                      </a:r>
                      <a:r>
                        <a:rPr lang="en-GB" sz="1000" b="1" dirty="0"/>
                        <a:t> 2: </a:t>
                      </a:r>
                      <a:r>
                        <a:rPr lang="en-GB" sz="1000" b="0" dirty="0"/>
                        <a:t>homophones </a:t>
                      </a:r>
                    </a:p>
                    <a:p>
                      <a:r>
                        <a:rPr lang="en-GB" sz="1000" b="1" dirty="0" err="1"/>
                        <a:t>Wk</a:t>
                      </a:r>
                      <a:r>
                        <a:rPr lang="en-GB" sz="1000" b="1" dirty="0"/>
                        <a:t> 3: </a:t>
                      </a:r>
                      <a:r>
                        <a:rPr lang="en-GB" sz="1000" b="0" dirty="0" err="1"/>
                        <a:t>ei</a:t>
                      </a:r>
                      <a:r>
                        <a:rPr lang="en-GB" sz="1000" b="0" dirty="0"/>
                        <a:t>, </a:t>
                      </a:r>
                      <a:r>
                        <a:rPr lang="en-GB" sz="1000" b="0" dirty="0" err="1"/>
                        <a:t>eigh</a:t>
                      </a:r>
                      <a:r>
                        <a:rPr lang="en-GB" sz="1000" b="0" dirty="0"/>
                        <a:t>, </a:t>
                      </a:r>
                      <a:r>
                        <a:rPr lang="en-GB" sz="1000" b="0" dirty="0" err="1"/>
                        <a:t>ey</a:t>
                      </a:r>
                      <a:r>
                        <a:rPr lang="en-GB" sz="1000" b="0" dirty="0"/>
                        <a:t> </a:t>
                      </a:r>
                    </a:p>
                    <a:p>
                      <a:r>
                        <a:rPr lang="en-GB" sz="1000" b="1" dirty="0" err="1"/>
                        <a:t>Wk</a:t>
                      </a:r>
                      <a:r>
                        <a:rPr lang="en-GB" sz="1000" b="1" dirty="0"/>
                        <a:t> 4: </a:t>
                      </a:r>
                      <a:r>
                        <a:rPr lang="en-GB" sz="1000" b="0" dirty="0"/>
                        <a:t>STAT list random </a:t>
                      </a:r>
                    </a:p>
                    <a:p>
                      <a:r>
                        <a:rPr lang="en-GB" sz="1000" b="1" dirty="0" err="1"/>
                        <a:t>Wk</a:t>
                      </a:r>
                      <a:r>
                        <a:rPr lang="en-GB" sz="1000" b="1" dirty="0"/>
                        <a:t> 5: </a:t>
                      </a:r>
                      <a:r>
                        <a:rPr lang="en-GB" sz="1000" b="0" dirty="0" err="1"/>
                        <a:t>ch</a:t>
                      </a:r>
                      <a:r>
                        <a:rPr lang="en-GB" sz="1000" b="0" dirty="0"/>
                        <a:t> sound </a:t>
                      </a:r>
                    </a:p>
                    <a:p>
                      <a:r>
                        <a:rPr lang="en-GB" sz="1000" b="1" dirty="0" err="1"/>
                        <a:t>Wk</a:t>
                      </a:r>
                      <a:r>
                        <a:rPr lang="en-GB" sz="1000" b="1" dirty="0"/>
                        <a:t> 6: </a:t>
                      </a:r>
                      <a:r>
                        <a:rPr lang="en-GB" sz="1000" b="0" dirty="0"/>
                        <a:t>consolidation </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defRPr/>
                      </a:pPr>
                      <a:r>
                        <a:rPr lang="en-GB" sz="1000" b="1" dirty="0"/>
                        <a:t>Autumn 2 </a:t>
                      </a:r>
                    </a:p>
                    <a:p>
                      <a:pPr marL="0" marR="0" indent="0" algn="l" defTabSz="914400" rtl="0" eaLnBrk="1" fontAlgn="auto" latinLnBrk="0" hangingPunct="1">
                        <a:lnSpc>
                          <a:spcPct val="100000"/>
                        </a:lnSpc>
                        <a:spcBef>
                          <a:spcPts val="0"/>
                        </a:spcBef>
                        <a:spcAft>
                          <a:spcPts val="0"/>
                        </a:spcAft>
                        <a:buClrTx/>
                        <a:buSzTx/>
                        <a:buFontTx/>
                        <a:buNone/>
                        <a:defRPr/>
                      </a:pPr>
                      <a:r>
                        <a:rPr lang="en-GB" sz="1000" b="1" dirty="0" err="1"/>
                        <a:t>Wk</a:t>
                      </a:r>
                      <a:r>
                        <a:rPr lang="en-GB" sz="1000" b="1" dirty="0"/>
                        <a:t> 1:</a:t>
                      </a:r>
                      <a:r>
                        <a:rPr lang="en-GB" sz="1000" b="0" dirty="0"/>
                        <a:t> -</a:t>
                      </a:r>
                      <a:r>
                        <a:rPr lang="en-GB" sz="1000" b="0" dirty="0" err="1"/>
                        <a:t>cian</a:t>
                      </a:r>
                      <a:r>
                        <a:rPr lang="en-GB" sz="1000" b="0" dirty="0"/>
                        <a:t> endings </a:t>
                      </a:r>
                    </a:p>
                    <a:p>
                      <a:pPr marL="0" marR="0" indent="0" algn="l" defTabSz="914400" rtl="0" eaLnBrk="1" fontAlgn="auto" latinLnBrk="0" hangingPunct="1">
                        <a:lnSpc>
                          <a:spcPct val="100000"/>
                        </a:lnSpc>
                        <a:spcBef>
                          <a:spcPts val="0"/>
                        </a:spcBef>
                        <a:spcAft>
                          <a:spcPts val="0"/>
                        </a:spcAft>
                        <a:buClrTx/>
                        <a:buSzTx/>
                        <a:buFontTx/>
                        <a:buNone/>
                        <a:defRPr/>
                      </a:pPr>
                      <a:r>
                        <a:rPr lang="en-GB" sz="1000" b="1" dirty="0" err="1"/>
                        <a:t>Wk</a:t>
                      </a:r>
                      <a:r>
                        <a:rPr lang="en-GB" sz="1000" b="1" dirty="0"/>
                        <a:t> 2: </a:t>
                      </a:r>
                      <a:r>
                        <a:rPr lang="en-GB" sz="1000" b="0" dirty="0"/>
                        <a:t>/</a:t>
                      </a:r>
                      <a:r>
                        <a:rPr lang="en-GB" sz="1000" b="0" dirty="0" err="1"/>
                        <a:t>i</a:t>
                      </a:r>
                      <a:r>
                        <a:rPr lang="en-GB" sz="1000" b="0" dirty="0"/>
                        <a:t>/ sound spelt y middle </a:t>
                      </a:r>
                    </a:p>
                    <a:p>
                      <a:pPr marL="0" marR="0" indent="0" algn="l" defTabSz="914400" rtl="0" eaLnBrk="1" fontAlgn="auto" latinLnBrk="0" hangingPunct="1">
                        <a:lnSpc>
                          <a:spcPct val="100000"/>
                        </a:lnSpc>
                        <a:spcBef>
                          <a:spcPts val="0"/>
                        </a:spcBef>
                        <a:spcAft>
                          <a:spcPts val="0"/>
                        </a:spcAft>
                        <a:buClrTx/>
                        <a:buSzTx/>
                        <a:buFontTx/>
                        <a:buNone/>
                        <a:defRPr/>
                      </a:pPr>
                      <a:r>
                        <a:rPr lang="en-GB" sz="1000" b="1" dirty="0" err="1"/>
                        <a:t>Wk</a:t>
                      </a:r>
                      <a:r>
                        <a:rPr lang="en-GB" sz="1000" b="1" dirty="0"/>
                        <a:t> 3: </a:t>
                      </a:r>
                      <a:r>
                        <a:rPr lang="en-GB" sz="1000" b="0" dirty="0" err="1"/>
                        <a:t>ou</a:t>
                      </a:r>
                      <a:r>
                        <a:rPr lang="en-GB" sz="1000" b="0" dirty="0"/>
                        <a:t> sound </a:t>
                      </a:r>
                    </a:p>
                    <a:p>
                      <a:pPr marL="0" marR="0" indent="0" algn="l" defTabSz="914400" rtl="0" eaLnBrk="1" fontAlgn="auto" latinLnBrk="0" hangingPunct="1">
                        <a:lnSpc>
                          <a:spcPct val="100000"/>
                        </a:lnSpc>
                        <a:spcBef>
                          <a:spcPts val="0"/>
                        </a:spcBef>
                        <a:spcAft>
                          <a:spcPts val="0"/>
                        </a:spcAft>
                        <a:buClrTx/>
                        <a:buSzTx/>
                        <a:buFontTx/>
                        <a:buNone/>
                        <a:defRPr/>
                      </a:pPr>
                      <a:r>
                        <a:rPr lang="en-GB" sz="1000" b="1" dirty="0" err="1"/>
                        <a:t>Wk</a:t>
                      </a:r>
                      <a:r>
                        <a:rPr lang="en-GB" sz="1000" b="1" dirty="0"/>
                        <a:t> 4: </a:t>
                      </a:r>
                      <a:r>
                        <a:rPr lang="en-GB" sz="1000" b="0" dirty="0"/>
                        <a:t>STAT list random </a:t>
                      </a:r>
                    </a:p>
                    <a:p>
                      <a:pPr marL="0" marR="0" indent="0" algn="l" defTabSz="914400" rtl="0" eaLnBrk="1" fontAlgn="auto" latinLnBrk="0" hangingPunct="1">
                        <a:lnSpc>
                          <a:spcPct val="100000"/>
                        </a:lnSpc>
                        <a:spcBef>
                          <a:spcPts val="0"/>
                        </a:spcBef>
                        <a:spcAft>
                          <a:spcPts val="0"/>
                        </a:spcAft>
                        <a:buClrTx/>
                        <a:buSzTx/>
                        <a:buFontTx/>
                        <a:buNone/>
                        <a:defRPr/>
                      </a:pPr>
                      <a:r>
                        <a:rPr lang="en-GB" sz="1000" b="1" dirty="0" err="1"/>
                        <a:t>Wk</a:t>
                      </a:r>
                      <a:r>
                        <a:rPr lang="en-GB" sz="1000" b="1" dirty="0"/>
                        <a:t> 5: </a:t>
                      </a:r>
                      <a:r>
                        <a:rPr lang="en-GB" sz="1000" b="0" dirty="0"/>
                        <a:t>prefix –in </a:t>
                      </a:r>
                    </a:p>
                    <a:p>
                      <a:pPr marL="0" marR="0" indent="0" algn="l" defTabSz="914400" rtl="0" eaLnBrk="1" fontAlgn="auto" latinLnBrk="0" hangingPunct="1">
                        <a:lnSpc>
                          <a:spcPct val="100000"/>
                        </a:lnSpc>
                        <a:spcBef>
                          <a:spcPts val="0"/>
                        </a:spcBef>
                        <a:spcAft>
                          <a:spcPts val="0"/>
                        </a:spcAft>
                        <a:buClrTx/>
                        <a:buSzTx/>
                        <a:buFontTx/>
                        <a:buNone/>
                        <a:defRPr/>
                      </a:pPr>
                      <a:r>
                        <a:rPr lang="en-GB" sz="1000" b="1" dirty="0" err="1"/>
                        <a:t>Wk</a:t>
                      </a:r>
                      <a:r>
                        <a:rPr lang="en-GB" sz="1000" b="1" dirty="0"/>
                        <a:t> 6:  </a:t>
                      </a:r>
                      <a:r>
                        <a:rPr lang="en-GB" sz="1000" b="0" dirty="0"/>
                        <a:t>consolidation </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defRPr/>
                      </a:pPr>
                      <a:r>
                        <a:rPr lang="en-GB" sz="1000" b="1" dirty="0"/>
                        <a:t>Spring 1 </a:t>
                      </a:r>
                    </a:p>
                    <a:p>
                      <a:pPr marL="0" marR="0" indent="0" algn="l" defTabSz="914400" rtl="0" eaLnBrk="1" fontAlgn="auto" latinLnBrk="0" hangingPunct="1">
                        <a:lnSpc>
                          <a:spcPct val="100000"/>
                        </a:lnSpc>
                        <a:spcBef>
                          <a:spcPts val="0"/>
                        </a:spcBef>
                        <a:spcAft>
                          <a:spcPts val="0"/>
                        </a:spcAft>
                        <a:buClrTx/>
                        <a:buSzTx/>
                        <a:buFontTx/>
                        <a:buNone/>
                        <a:defRPr/>
                      </a:pPr>
                      <a:r>
                        <a:rPr lang="en-GB" sz="1000" b="1" dirty="0" err="1"/>
                        <a:t>Wk</a:t>
                      </a:r>
                      <a:r>
                        <a:rPr lang="en-GB" sz="1000" b="1" dirty="0"/>
                        <a:t> 1:</a:t>
                      </a:r>
                      <a:r>
                        <a:rPr lang="en-GB" sz="1000" b="0" dirty="0"/>
                        <a:t>-recap autumn </a:t>
                      </a:r>
                    </a:p>
                    <a:p>
                      <a:pPr marL="0" marR="0" indent="0" algn="l" defTabSz="914400" rtl="0" eaLnBrk="1" fontAlgn="auto" latinLnBrk="0" hangingPunct="1">
                        <a:lnSpc>
                          <a:spcPct val="100000"/>
                        </a:lnSpc>
                        <a:spcBef>
                          <a:spcPts val="0"/>
                        </a:spcBef>
                        <a:spcAft>
                          <a:spcPts val="0"/>
                        </a:spcAft>
                        <a:buClrTx/>
                        <a:buSzTx/>
                        <a:buFontTx/>
                        <a:buNone/>
                        <a:defRPr/>
                      </a:pPr>
                      <a:r>
                        <a:rPr lang="en-GB" sz="1000" b="1" dirty="0" err="1"/>
                        <a:t>Wk</a:t>
                      </a:r>
                      <a:r>
                        <a:rPr lang="en-GB" sz="1000" b="1" dirty="0"/>
                        <a:t> 2: </a:t>
                      </a:r>
                      <a:r>
                        <a:rPr lang="en-GB" sz="1000" b="0" dirty="0"/>
                        <a:t>prefix -super </a:t>
                      </a:r>
                    </a:p>
                    <a:p>
                      <a:pPr marL="0" marR="0" indent="0" algn="l" defTabSz="914400" rtl="0" eaLnBrk="1" fontAlgn="auto" latinLnBrk="0" hangingPunct="1">
                        <a:lnSpc>
                          <a:spcPct val="100000"/>
                        </a:lnSpc>
                        <a:spcBef>
                          <a:spcPts val="0"/>
                        </a:spcBef>
                        <a:spcAft>
                          <a:spcPts val="0"/>
                        </a:spcAft>
                        <a:buClrTx/>
                        <a:buSzTx/>
                        <a:buFontTx/>
                        <a:buNone/>
                        <a:defRPr/>
                      </a:pPr>
                      <a:r>
                        <a:rPr lang="en-GB" sz="1000" b="1" dirty="0" err="1"/>
                        <a:t>Wk</a:t>
                      </a:r>
                      <a:r>
                        <a:rPr lang="en-GB" sz="1000" b="1" dirty="0"/>
                        <a:t> 3: </a:t>
                      </a:r>
                      <a:r>
                        <a:rPr lang="en-GB" sz="1000" b="0" dirty="0"/>
                        <a:t>prefix –</a:t>
                      </a:r>
                      <a:r>
                        <a:rPr lang="en-GB" sz="1000" b="0" dirty="0" err="1"/>
                        <a:t>im</a:t>
                      </a:r>
                      <a:r>
                        <a:rPr lang="en-GB" sz="1000" b="0" dirty="0"/>
                        <a:t> </a:t>
                      </a:r>
                    </a:p>
                    <a:p>
                      <a:pPr marL="0" marR="0" indent="0" algn="l" defTabSz="914400" rtl="0" eaLnBrk="1" fontAlgn="auto" latinLnBrk="0" hangingPunct="1">
                        <a:lnSpc>
                          <a:spcPct val="100000"/>
                        </a:lnSpc>
                        <a:spcBef>
                          <a:spcPts val="0"/>
                        </a:spcBef>
                        <a:spcAft>
                          <a:spcPts val="0"/>
                        </a:spcAft>
                        <a:buClrTx/>
                        <a:buSzTx/>
                        <a:buFontTx/>
                        <a:buNone/>
                        <a:defRPr/>
                      </a:pPr>
                      <a:r>
                        <a:rPr lang="en-GB" sz="1000" b="1" dirty="0" err="1"/>
                        <a:t>Wk</a:t>
                      </a:r>
                      <a:r>
                        <a:rPr lang="en-GB" sz="1000" b="1" dirty="0"/>
                        <a:t> 4: </a:t>
                      </a:r>
                      <a:r>
                        <a:rPr lang="en-GB" sz="1000" b="0" dirty="0"/>
                        <a:t>-STAT list random </a:t>
                      </a:r>
                    </a:p>
                    <a:p>
                      <a:pPr marL="0" marR="0" indent="0" algn="l" defTabSz="914400" rtl="0" eaLnBrk="1" fontAlgn="auto" latinLnBrk="0" hangingPunct="1">
                        <a:lnSpc>
                          <a:spcPct val="100000"/>
                        </a:lnSpc>
                        <a:spcBef>
                          <a:spcPts val="0"/>
                        </a:spcBef>
                        <a:spcAft>
                          <a:spcPts val="0"/>
                        </a:spcAft>
                        <a:buClrTx/>
                        <a:buSzTx/>
                        <a:buFontTx/>
                        <a:buNone/>
                        <a:defRPr/>
                      </a:pPr>
                      <a:r>
                        <a:rPr lang="en-GB" sz="1000" b="1" dirty="0" err="1"/>
                        <a:t>Wk</a:t>
                      </a:r>
                      <a:r>
                        <a:rPr lang="en-GB" sz="1000" b="1" dirty="0"/>
                        <a:t> 5: </a:t>
                      </a:r>
                      <a:r>
                        <a:rPr lang="en-GB" sz="1000" b="0" dirty="0"/>
                        <a:t>-</a:t>
                      </a:r>
                      <a:r>
                        <a:rPr lang="en-GB" sz="1000" b="0" dirty="0" err="1"/>
                        <a:t>sion</a:t>
                      </a:r>
                      <a:r>
                        <a:rPr lang="en-GB" sz="1000" b="0" dirty="0"/>
                        <a:t> endings </a:t>
                      </a:r>
                    </a:p>
                    <a:p>
                      <a:pPr marL="0" marR="0" indent="0" algn="l" defTabSz="914400" rtl="0" eaLnBrk="1" fontAlgn="auto" latinLnBrk="0" hangingPunct="1">
                        <a:lnSpc>
                          <a:spcPct val="100000"/>
                        </a:lnSpc>
                        <a:spcBef>
                          <a:spcPts val="0"/>
                        </a:spcBef>
                        <a:spcAft>
                          <a:spcPts val="0"/>
                        </a:spcAft>
                        <a:buClrTx/>
                        <a:buSzTx/>
                        <a:buFontTx/>
                        <a:buNone/>
                        <a:defRPr/>
                      </a:pPr>
                      <a:r>
                        <a:rPr lang="en-GB" sz="1000" b="1" dirty="0" err="1"/>
                        <a:t>Wk</a:t>
                      </a:r>
                      <a:r>
                        <a:rPr lang="en-GB" sz="1000" b="1" dirty="0"/>
                        <a:t> 6:  </a:t>
                      </a:r>
                      <a:r>
                        <a:rPr lang="en-GB" sz="1000" b="0" dirty="0"/>
                        <a:t>consolidation </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defRPr/>
                      </a:pPr>
                      <a:r>
                        <a:rPr lang="en-GB" sz="1000" b="1" dirty="0"/>
                        <a:t>Spring 2 </a:t>
                      </a:r>
                    </a:p>
                    <a:p>
                      <a:pPr marL="0" marR="0" indent="0" algn="l" defTabSz="914400" rtl="0" eaLnBrk="1" fontAlgn="auto" latinLnBrk="0" hangingPunct="1">
                        <a:lnSpc>
                          <a:spcPct val="100000"/>
                        </a:lnSpc>
                        <a:spcBef>
                          <a:spcPts val="0"/>
                        </a:spcBef>
                        <a:spcAft>
                          <a:spcPts val="0"/>
                        </a:spcAft>
                        <a:buClrTx/>
                        <a:buSzTx/>
                        <a:buFontTx/>
                        <a:buNone/>
                        <a:defRPr/>
                      </a:pPr>
                      <a:r>
                        <a:rPr lang="en-GB" sz="1000" b="1" dirty="0" err="1"/>
                        <a:t>Wk</a:t>
                      </a:r>
                      <a:r>
                        <a:rPr lang="en-GB" sz="1000" b="1" dirty="0"/>
                        <a:t> 1: </a:t>
                      </a:r>
                      <a:r>
                        <a:rPr lang="en-GB" sz="1000" b="0" dirty="0"/>
                        <a:t>-</a:t>
                      </a:r>
                      <a:r>
                        <a:rPr lang="en-GB" sz="1000" b="0" dirty="0" err="1"/>
                        <a:t>tion</a:t>
                      </a:r>
                      <a:r>
                        <a:rPr lang="en-GB" sz="1000" b="0" dirty="0"/>
                        <a:t> endings </a:t>
                      </a:r>
                    </a:p>
                    <a:p>
                      <a:pPr marL="0" marR="0" indent="0" algn="l" defTabSz="914400" rtl="0" eaLnBrk="1" fontAlgn="auto" latinLnBrk="0" hangingPunct="1">
                        <a:lnSpc>
                          <a:spcPct val="100000"/>
                        </a:lnSpc>
                        <a:spcBef>
                          <a:spcPts val="0"/>
                        </a:spcBef>
                        <a:spcAft>
                          <a:spcPts val="0"/>
                        </a:spcAft>
                        <a:buClrTx/>
                        <a:buSzTx/>
                        <a:buFontTx/>
                        <a:buNone/>
                        <a:defRPr/>
                      </a:pPr>
                      <a:r>
                        <a:rPr lang="en-GB" sz="1000" b="1" dirty="0" err="1"/>
                        <a:t>Wk</a:t>
                      </a:r>
                      <a:r>
                        <a:rPr lang="en-GB" sz="1000" b="1" dirty="0"/>
                        <a:t> 2: </a:t>
                      </a:r>
                      <a:r>
                        <a:rPr lang="en-GB" sz="1000" b="0" dirty="0"/>
                        <a:t>-</a:t>
                      </a:r>
                      <a:r>
                        <a:rPr lang="en-GB" sz="1000" b="0" dirty="0" err="1"/>
                        <a:t>sion</a:t>
                      </a:r>
                      <a:r>
                        <a:rPr lang="en-GB" sz="1000" b="0" dirty="0"/>
                        <a:t> endings </a:t>
                      </a:r>
                    </a:p>
                    <a:p>
                      <a:pPr marL="0" marR="0" indent="0" algn="l" defTabSz="914400" rtl="0" eaLnBrk="1" fontAlgn="auto" latinLnBrk="0" hangingPunct="1">
                        <a:lnSpc>
                          <a:spcPct val="100000"/>
                        </a:lnSpc>
                        <a:spcBef>
                          <a:spcPts val="0"/>
                        </a:spcBef>
                        <a:spcAft>
                          <a:spcPts val="0"/>
                        </a:spcAft>
                        <a:buClrTx/>
                        <a:buSzTx/>
                        <a:buFontTx/>
                        <a:buNone/>
                        <a:defRPr/>
                      </a:pPr>
                      <a:r>
                        <a:rPr lang="en-GB" sz="1000" b="1" dirty="0" err="1"/>
                        <a:t>Wk</a:t>
                      </a:r>
                      <a:r>
                        <a:rPr lang="en-GB" sz="1000" b="1" dirty="0"/>
                        <a:t> 3:</a:t>
                      </a:r>
                      <a:r>
                        <a:rPr lang="en-GB" sz="1000" b="0" dirty="0"/>
                        <a:t> -prefix –re </a:t>
                      </a:r>
                    </a:p>
                    <a:p>
                      <a:pPr marL="0" marR="0" indent="0" algn="l" defTabSz="914400" rtl="0" eaLnBrk="1" fontAlgn="auto" latinLnBrk="0" hangingPunct="1">
                        <a:lnSpc>
                          <a:spcPct val="100000"/>
                        </a:lnSpc>
                        <a:spcBef>
                          <a:spcPts val="0"/>
                        </a:spcBef>
                        <a:spcAft>
                          <a:spcPts val="0"/>
                        </a:spcAft>
                        <a:buClrTx/>
                        <a:buSzTx/>
                        <a:buFontTx/>
                        <a:buNone/>
                        <a:defRPr/>
                      </a:pPr>
                      <a:r>
                        <a:rPr lang="en-GB" sz="1000" b="1" dirty="0" err="1"/>
                        <a:t>Wk</a:t>
                      </a:r>
                      <a:r>
                        <a:rPr lang="en-GB" sz="1000" b="1" dirty="0"/>
                        <a:t> 4: </a:t>
                      </a:r>
                      <a:r>
                        <a:rPr lang="en-GB" sz="1000" b="0" dirty="0"/>
                        <a:t>-STAT list random</a:t>
                      </a:r>
                    </a:p>
                    <a:p>
                      <a:pPr marL="0" marR="0" indent="0" algn="l" defTabSz="914400" rtl="0" eaLnBrk="1" fontAlgn="auto" latinLnBrk="0" hangingPunct="1">
                        <a:lnSpc>
                          <a:spcPct val="100000"/>
                        </a:lnSpc>
                        <a:spcBef>
                          <a:spcPts val="0"/>
                        </a:spcBef>
                        <a:spcAft>
                          <a:spcPts val="0"/>
                        </a:spcAft>
                        <a:buClrTx/>
                        <a:buSzTx/>
                        <a:buFontTx/>
                        <a:buNone/>
                        <a:defRPr/>
                      </a:pPr>
                      <a:r>
                        <a:rPr lang="en-GB" sz="1000" b="1" dirty="0" err="1"/>
                        <a:t>Wk</a:t>
                      </a:r>
                      <a:r>
                        <a:rPr lang="en-GB" sz="1000" b="1" dirty="0"/>
                        <a:t> 5: </a:t>
                      </a:r>
                      <a:r>
                        <a:rPr lang="en-GB" sz="1000" b="0" dirty="0"/>
                        <a:t>-</a:t>
                      </a:r>
                      <a:r>
                        <a:rPr lang="en-GB" sz="1000" b="0" dirty="0" err="1"/>
                        <a:t>ure</a:t>
                      </a:r>
                      <a:r>
                        <a:rPr lang="en-GB" sz="1000" b="0" dirty="0"/>
                        <a:t> endings </a:t>
                      </a:r>
                    </a:p>
                    <a:p>
                      <a:pPr marL="0" marR="0" indent="0" algn="l" defTabSz="914400" rtl="0" eaLnBrk="1" fontAlgn="auto" latinLnBrk="0" hangingPunct="1">
                        <a:lnSpc>
                          <a:spcPct val="100000"/>
                        </a:lnSpc>
                        <a:spcBef>
                          <a:spcPts val="0"/>
                        </a:spcBef>
                        <a:spcAft>
                          <a:spcPts val="0"/>
                        </a:spcAft>
                        <a:buClrTx/>
                        <a:buSzTx/>
                        <a:buFontTx/>
                        <a:buNone/>
                        <a:defRPr/>
                      </a:pPr>
                      <a:r>
                        <a:rPr lang="en-GB" sz="1000" b="1" dirty="0" err="1"/>
                        <a:t>Wk</a:t>
                      </a:r>
                      <a:r>
                        <a:rPr lang="en-GB" sz="1000" b="1" dirty="0"/>
                        <a:t> 6:  </a:t>
                      </a:r>
                      <a:r>
                        <a:rPr lang="en-GB" sz="1000" b="0" dirty="0"/>
                        <a:t>consolidation  </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defRPr/>
                      </a:pPr>
                      <a:r>
                        <a:rPr lang="en-GB" sz="1000" b="1" dirty="0"/>
                        <a:t>Summer 1 </a:t>
                      </a:r>
                    </a:p>
                    <a:p>
                      <a:pPr marL="0" marR="0" indent="0" algn="l" defTabSz="914400" rtl="0" eaLnBrk="1" fontAlgn="auto" latinLnBrk="0" hangingPunct="1">
                        <a:lnSpc>
                          <a:spcPct val="100000"/>
                        </a:lnSpc>
                        <a:spcBef>
                          <a:spcPts val="0"/>
                        </a:spcBef>
                        <a:spcAft>
                          <a:spcPts val="0"/>
                        </a:spcAft>
                        <a:buClrTx/>
                        <a:buSzTx/>
                        <a:buFontTx/>
                        <a:buNone/>
                        <a:defRPr/>
                      </a:pPr>
                      <a:r>
                        <a:rPr lang="en-GB" sz="1000" b="1" dirty="0" err="1"/>
                        <a:t>Wk</a:t>
                      </a:r>
                      <a:r>
                        <a:rPr lang="en-GB" sz="1000" b="1" dirty="0"/>
                        <a:t> 1: </a:t>
                      </a:r>
                      <a:r>
                        <a:rPr lang="en-GB" sz="1000" b="0" dirty="0"/>
                        <a:t>recap spring term </a:t>
                      </a:r>
                    </a:p>
                    <a:p>
                      <a:pPr marL="0" marR="0" indent="0" algn="l" defTabSz="914400" rtl="0" eaLnBrk="1" fontAlgn="auto" latinLnBrk="0" hangingPunct="1">
                        <a:lnSpc>
                          <a:spcPct val="100000"/>
                        </a:lnSpc>
                        <a:spcBef>
                          <a:spcPts val="0"/>
                        </a:spcBef>
                        <a:spcAft>
                          <a:spcPts val="0"/>
                        </a:spcAft>
                        <a:buClrTx/>
                        <a:buSzTx/>
                        <a:buFontTx/>
                        <a:buNone/>
                        <a:defRPr/>
                      </a:pPr>
                      <a:r>
                        <a:rPr lang="en-GB" sz="1000" b="1" dirty="0" err="1"/>
                        <a:t>Wk</a:t>
                      </a:r>
                      <a:r>
                        <a:rPr lang="en-GB" sz="1000" b="1" dirty="0"/>
                        <a:t> 2: </a:t>
                      </a:r>
                      <a:r>
                        <a:rPr lang="en-GB" sz="1000" b="0" dirty="0"/>
                        <a:t>suffix –</a:t>
                      </a:r>
                      <a:r>
                        <a:rPr lang="en-GB" sz="1000" b="0" dirty="0" err="1"/>
                        <a:t>ly</a:t>
                      </a:r>
                      <a:r>
                        <a:rPr lang="en-GB" sz="1000" b="0" dirty="0"/>
                        <a:t> </a:t>
                      </a:r>
                    </a:p>
                    <a:p>
                      <a:pPr marL="0" marR="0" indent="0" algn="l" defTabSz="914400" rtl="0" eaLnBrk="1" fontAlgn="auto" latinLnBrk="0" hangingPunct="1">
                        <a:lnSpc>
                          <a:spcPct val="100000"/>
                        </a:lnSpc>
                        <a:spcBef>
                          <a:spcPts val="0"/>
                        </a:spcBef>
                        <a:spcAft>
                          <a:spcPts val="0"/>
                        </a:spcAft>
                        <a:buClrTx/>
                        <a:buSzTx/>
                        <a:buFontTx/>
                        <a:buNone/>
                        <a:defRPr/>
                      </a:pPr>
                      <a:r>
                        <a:rPr lang="en-GB" sz="1000" b="1" dirty="0" err="1"/>
                        <a:t>Wk</a:t>
                      </a:r>
                      <a:r>
                        <a:rPr lang="en-GB" sz="1000" b="1" dirty="0"/>
                        <a:t> 3: </a:t>
                      </a:r>
                      <a:r>
                        <a:rPr lang="en-GB" sz="1000" b="0" dirty="0"/>
                        <a:t>suffix –</a:t>
                      </a:r>
                      <a:r>
                        <a:rPr lang="en-GB" sz="1000" b="0" dirty="0" err="1"/>
                        <a:t>ly</a:t>
                      </a:r>
                      <a:r>
                        <a:rPr lang="en-GB" sz="1000" b="0" dirty="0"/>
                        <a:t> </a:t>
                      </a:r>
                    </a:p>
                    <a:p>
                      <a:pPr marL="0" marR="0" indent="0" algn="l" defTabSz="914400" rtl="0" eaLnBrk="1" fontAlgn="auto" latinLnBrk="0" hangingPunct="1">
                        <a:lnSpc>
                          <a:spcPct val="100000"/>
                        </a:lnSpc>
                        <a:spcBef>
                          <a:spcPts val="0"/>
                        </a:spcBef>
                        <a:spcAft>
                          <a:spcPts val="0"/>
                        </a:spcAft>
                        <a:buClrTx/>
                        <a:buSzTx/>
                        <a:buFontTx/>
                        <a:buNone/>
                        <a:defRPr/>
                      </a:pPr>
                      <a:r>
                        <a:rPr lang="en-GB" sz="1000" b="1" dirty="0" err="1"/>
                        <a:t>Wk</a:t>
                      </a:r>
                      <a:r>
                        <a:rPr lang="en-GB" sz="1000" b="1" dirty="0"/>
                        <a:t> 4: </a:t>
                      </a:r>
                      <a:r>
                        <a:rPr lang="en-GB" sz="1000" b="0" dirty="0"/>
                        <a:t>STAT list random </a:t>
                      </a:r>
                    </a:p>
                    <a:p>
                      <a:pPr marL="0" marR="0" indent="0" algn="l" defTabSz="914400" rtl="0" eaLnBrk="1" fontAlgn="auto" latinLnBrk="0" hangingPunct="1">
                        <a:lnSpc>
                          <a:spcPct val="100000"/>
                        </a:lnSpc>
                        <a:spcBef>
                          <a:spcPts val="0"/>
                        </a:spcBef>
                        <a:spcAft>
                          <a:spcPts val="0"/>
                        </a:spcAft>
                        <a:buClrTx/>
                        <a:buSzTx/>
                        <a:buFontTx/>
                        <a:buNone/>
                        <a:defRPr/>
                      </a:pPr>
                      <a:r>
                        <a:rPr lang="en-GB" sz="1000" b="1" dirty="0" err="1"/>
                        <a:t>Wk</a:t>
                      </a:r>
                      <a:r>
                        <a:rPr lang="en-GB" sz="1000" b="1" dirty="0"/>
                        <a:t> 5: </a:t>
                      </a:r>
                      <a:r>
                        <a:rPr lang="en-GB" sz="1000" b="0" dirty="0"/>
                        <a:t>homophones </a:t>
                      </a:r>
                    </a:p>
                    <a:p>
                      <a:pPr marL="0" marR="0" indent="0" algn="l" defTabSz="914400" rtl="0" eaLnBrk="1" fontAlgn="auto" latinLnBrk="0" hangingPunct="1">
                        <a:lnSpc>
                          <a:spcPct val="100000"/>
                        </a:lnSpc>
                        <a:spcBef>
                          <a:spcPts val="0"/>
                        </a:spcBef>
                        <a:spcAft>
                          <a:spcPts val="0"/>
                        </a:spcAft>
                        <a:buClrTx/>
                        <a:buSzTx/>
                        <a:buFontTx/>
                        <a:buNone/>
                        <a:defRPr/>
                      </a:pPr>
                      <a:r>
                        <a:rPr lang="en-GB" sz="1000" b="1" dirty="0" err="1"/>
                        <a:t>Wk</a:t>
                      </a:r>
                      <a:r>
                        <a:rPr lang="en-GB" sz="1000" b="1" dirty="0"/>
                        <a:t> 6:  </a:t>
                      </a:r>
                      <a:r>
                        <a:rPr lang="en-GB" sz="1000" b="0" dirty="0"/>
                        <a:t>consolidation </a:t>
                      </a:r>
                    </a:p>
                    <a:p>
                      <a:pPr marL="0" marR="0" indent="0" algn="l" defTabSz="914400" rtl="0" eaLnBrk="1" fontAlgn="auto" latinLnBrk="0" hangingPunct="1">
                        <a:lnSpc>
                          <a:spcPct val="100000"/>
                        </a:lnSpc>
                        <a:spcBef>
                          <a:spcPts val="0"/>
                        </a:spcBef>
                        <a:spcAft>
                          <a:spcPts val="0"/>
                        </a:spcAft>
                        <a:buClrTx/>
                        <a:buSzTx/>
                        <a:buFontTx/>
                        <a:buNone/>
                        <a:defRPr/>
                      </a:pPr>
                      <a:endParaRPr lang="en-GB" sz="1000" baseline="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GB" sz="1000" b="1" dirty="0"/>
                        <a:t>Summer 2</a:t>
                      </a:r>
                    </a:p>
                    <a:p>
                      <a:pPr marL="0" marR="0" lvl="0" indent="0" algn="l" defTabSz="914400" rtl="0" eaLnBrk="1" fontAlgn="auto" latinLnBrk="0" hangingPunct="1">
                        <a:lnSpc>
                          <a:spcPct val="100000"/>
                        </a:lnSpc>
                        <a:spcBef>
                          <a:spcPts val="0"/>
                        </a:spcBef>
                        <a:spcAft>
                          <a:spcPts val="0"/>
                        </a:spcAft>
                        <a:buClrTx/>
                        <a:buSzTx/>
                        <a:buFontTx/>
                        <a:buNone/>
                        <a:defRPr/>
                      </a:pPr>
                      <a:r>
                        <a:rPr lang="en-GB" sz="1000" b="1" dirty="0" err="1"/>
                        <a:t>Wk</a:t>
                      </a:r>
                      <a:r>
                        <a:rPr lang="en-GB" sz="1000" b="1" dirty="0"/>
                        <a:t> 1:</a:t>
                      </a:r>
                      <a:r>
                        <a:rPr lang="en-GB" sz="1000" b="0" dirty="0"/>
                        <a:t> </a:t>
                      </a:r>
                      <a:r>
                        <a:rPr lang="en-GB" sz="1000" dirty="0" err="1"/>
                        <a:t>Ths</a:t>
                      </a:r>
                      <a:r>
                        <a:rPr lang="en-GB" sz="1000" dirty="0"/>
                        <a:t> sound ci, </a:t>
                      </a:r>
                      <a:r>
                        <a:rPr lang="en-GB" sz="1000" dirty="0" err="1"/>
                        <a:t>ce</a:t>
                      </a:r>
                      <a:r>
                        <a:rPr lang="en-GB" sz="1000" dirty="0"/>
                        <a:t>, cy</a:t>
                      </a:r>
                    </a:p>
                    <a:p>
                      <a:pPr marL="0" marR="0" lvl="0" indent="0" algn="l" defTabSz="914400" rtl="0" eaLnBrk="1" fontAlgn="auto" latinLnBrk="0" hangingPunct="1">
                        <a:lnSpc>
                          <a:spcPct val="100000"/>
                        </a:lnSpc>
                        <a:spcBef>
                          <a:spcPts val="0"/>
                        </a:spcBef>
                        <a:spcAft>
                          <a:spcPts val="0"/>
                        </a:spcAft>
                        <a:buClrTx/>
                        <a:buSzTx/>
                        <a:buFontTx/>
                        <a:buNone/>
                        <a:defRPr/>
                      </a:pPr>
                      <a:r>
                        <a:rPr lang="en-GB" sz="1000" b="1" dirty="0" err="1"/>
                        <a:t>Wk</a:t>
                      </a:r>
                      <a:r>
                        <a:rPr lang="en-GB" sz="1000" b="1" dirty="0"/>
                        <a:t> 2: </a:t>
                      </a:r>
                      <a:r>
                        <a:rPr lang="en-GB" sz="1000" b="0" dirty="0"/>
                        <a:t>s sound spelt </a:t>
                      </a:r>
                      <a:r>
                        <a:rPr lang="en-GB" sz="1000" b="0" dirty="0" err="1"/>
                        <a:t>ce</a:t>
                      </a:r>
                      <a:endParaRPr lang="en-GB" sz="1000" b="0" dirty="0"/>
                    </a:p>
                    <a:p>
                      <a:pPr marL="0" marR="0" lvl="0" indent="0" algn="l" defTabSz="914400" rtl="0" eaLnBrk="1" fontAlgn="auto" latinLnBrk="0" hangingPunct="1">
                        <a:lnSpc>
                          <a:spcPct val="100000"/>
                        </a:lnSpc>
                        <a:spcBef>
                          <a:spcPts val="0"/>
                        </a:spcBef>
                        <a:spcAft>
                          <a:spcPts val="0"/>
                        </a:spcAft>
                        <a:buClrTx/>
                        <a:buSzTx/>
                        <a:buFontTx/>
                        <a:buNone/>
                        <a:defRPr/>
                      </a:pPr>
                      <a:r>
                        <a:rPr lang="en-GB" sz="1000" b="1" dirty="0" err="1"/>
                        <a:t>Wk</a:t>
                      </a:r>
                      <a:r>
                        <a:rPr lang="en-GB" sz="1000" b="1" dirty="0"/>
                        <a:t> 3: </a:t>
                      </a:r>
                      <a:r>
                        <a:rPr lang="en-GB" sz="1000" b="0" dirty="0"/>
                        <a:t>STAT list random</a:t>
                      </a:r>
                    </a:p>
                    <a:p>
                      <a:pPr marL="0" marR="0" lvl="0" indent="0" algn="l" defTabSz="914400" rtl="0" eaLnBrk="1" fontAlgn="auto" latinLnBrk="0" hangingPunct="1">
                        <a:lnSpc>
                          <a:spcPct val="100000"/>
                        </a:lnSpc>
                        <a:spcBef>
                          <a:spcPts val="0"/>
                        </a:spcBef>
                        <a:spcAft>
                          <a:spcPts val="0"/>
                        </a:spcAft>
                        <a:buClrTx/>
                        <a:buSzTx/>
                        <a:buFontTx/>
                        <a:buNone/>
                        <a:defRPr/>
                      </a:pPr>
                      <a:r>
                        <a:rPr lang="en-GB" sz="1000" b="1" dirty="0" err="1"/>
                        <a:t>Wk</a:t>
                      </a:r>
                      <a:r>
                        <a:rPr lang="en-GB" sz="1000" b="1" dirty="0"/>
                        <a:t> 4: consolidating </a:t>
                      </a:r>
                    </a:p>
                    <a:p>
                      <a:pPr marL="0" marR="0" lvl="0" indent="0" algn="l" defTabSz="914400" rtl="0" eaLnBrk="1" fontAlgn="auto" latinLnBrk="0" hangingPunct="1">
                        <a:lnSpc>
                          <a:spcPct val="100000"/>
                        </a:lnSpc>
                        <a:spcBef>
                          <a:spcPts val="0"/>
                        </a:spcBef>
                        <a:spcAft>
                          <a:spcPts val="0"/>
                        </a:spcAft>
                        <a:buClrTx/>
                        <a:buSzTx/>
                        <a:buFontTx/>
                        <a:buNone/>
                        <a:defRPr/>
                      </a:pPr>
                      <a:r>
                        <a:rPr lang="en-GB" sz="1000" b="1" dirty="0" err="1"/>
                        <a:t>Wk</a:t>
                      </a:r>
                      <a:r>
                        <a:rPr lang="en-GB" sz="1000" b="1" dirty="0"/>
                        <a:t> 5: </a:t>
                      </a:r>
                      <a:r>
                        <a:rPr lang="en-GB" sz="1000" b="0" dirty="0"/>
                        <a:t>statutory word assess</a:t>
                      </a:r>
                    </a:p>
                    <a:p>
                      <a:pPr marL="0" marR="0" lvl="0" indent="0" algn="l" defTabSz="914400" rtl="0" eaLnBrk="1" fontAlgn="auto" latinLnBrk="0" hangingPunct="1">
                        <a:lnSpc>
                          <a:spcPct val="100000"/>
                        </a:lnSpc>
                        <a:spcBef>
                          <a:spcPts val="0"/>
                        </a:spcBef>
                        <a:spcAft>
                          <a:spcPts val="0"/>
                        </a:spcAft>
                        <a:buClrTx/>
                        <a:buSzTx/>
                        <a:buFontTx/>
                        <a:buNone/>
                        <a:defRPr/>
                      </a:pPr>
                      <a:r>
                        <a:rPr lang="en-GB" sz="1000" b="1" dirty="0" err="1"/>
                        <a:t>Wk</a:t>
                      </a:r>
                      <a:r>
                        <a:rPr lang="en-GB" sz="1000" b="1" dirty="0"/>
                        <a:t> 6:  </a:t>
                      </a:r>
                      <a:r>
                        <a:rPr lang="en-GB" sz="1000" b="0" dirty="0"/>
                        <a:t>end of year assess</a:t>
                      </a:r>
                    </a:p>
                  </a:txBody>
                  <a:tcPr/>
                </a:tc>
                <a:extLst>
                  <a:ext uri="{0D108BD9-81ED-4DB2-BD59-A6C34878D82A}">
                    <a16:rowId xmlns:a16="http://schemas.microsoft.com/office/drawing/2014/main" val="10005"/>
                  </a:ext>
                </a:extLst>
              </a:tr>
            </a:tbl>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4460537"/>
              </p:ext>
            </p:extLst>
          </p:nvPr>
        </p:nvGraphicFramePr>
        <p:xfrm>
          <a:off x="200297" y="206066"/>
          <a:ext cx="11794965" cy="6610495"/>
        </p:xfrm>
        <a:graphic>
          <a:graphicData uri="http://schemas.openxmlformats.org/drawingml/2006/table">
            <a:tbl>
              <a:tblPr firstRow="1" bandRow="1">
                <a:tableStyleId>{5C22544A-7EE6-4342-B048-85BDC9FD1C3A}</a:tableStyleId>
              </a:tblPr>
              <a:tblGrid>
                <a:gridCol w="1419497">
                  <a:extLst>
                    <a:ext uri="{9D8B030D-6E8A-4147-A177-3AD203B41FA5}">
                      <a16:colId xmlns:a16="http://schemas.microsoft.com/office/drawing/2014/main" val="20000"/>
                    </a:ext>
                  </a:extLst>
                </a:gridCol>
                <a:gridCol w="1730943">
                  <a:extLst>
                    <a:ext uri="{9D8B030D-6E8A-4147-A177-3AD203B41FA5}">
                      <a16:colId xmlns:a16="http://schemas.microsoft.com/office/drawing/2014/main" val="20001"/>
                    </a:ext>
                  </a:extLst>
                </a:gridCol>
                <a:gridCol w="1728905">
                  <a:extLst>
                    <a:ext uri="{9D8B030D-6E8A-4147-A177-3AD203B41FA5}">
                      <a16:colId xmlns:a16="http://schemas.microsoft.com/office/drawing/2014/main" val="20002"/>
                    </a:ext>
                  </a:extLst>
                </a:gridCol>
                <a:gridCol w="1728905">
                  <a:extLst>
                    <a:ext uri="{9D8B030D-6E8A-4147-A177-3AD203B41FA5}">
                      <a16:colId xmlns:a16="http://schemas.microsoft.com/office/drawing/2014/main" val="20003"/>
                    </a:ext>
                  </a:extLst>
                </a:gridCol>
                <a:gridCol w="1728905">
                  <a:extLst>
                    <a:ext uri="{9D8B030D-6E8A-4147-A177-3AD203B41FA5}">
                      <a16:colId xmlns:a16="http://schemas.microsoft.com/office/drawing/2014/main" val="20004"/>
                    </a:ext>
                  </a:extLst>
                </a:gridCol>
                <a:gridCol w="1728905">
                  <a:extLst>
                    <a:ext uri="{9D8B030D-6E8A-4147-A177-3AD203B41FA5}">
                      <a16:colId xmlns:a16="http://schemas.microsoft.com/office/drawing/2014/main" val="20005"/>
                    </a:ext>
                  </a:extLst>
                </a:gridCol>
                <a:gridCol w="1728905">
                  <a:extLst>
                    <a:ext uri="{9D8B030D-6E8A-4147-A177-3AD203B41FA5}">
                      <a16:colId xmlns:a16="http://schemas.microsoft.com/office/drawing/2014/main" val="20006"/>
                    </a:ext>
                  </a:extLst>
                </a:gridCol>
              </a:tblGrid>
              <a:tr h="360387">
                <a:tc>
                  <a:txBody>
                    <a:bodyPr/>
                    <a:lstStyle/>
                    <a:p>
                      <a:r>
                        <a:rPr lang="en-US" sz="1600" dirty="0"/>
                        <a:t>Year Three</a:t>
                      </a:r>
                      <a:endParaRPr lang="en-GB" sz="1600" dirty="0"/>
                    </a:p>
                  </a:txBody>
                  <a:tcPr/>
                </a:tc>
                <a:tc gridSpan="6">
                  <a:txBody>
                    <a:bodyPr/>
                    <a:lstStyle/>
                    <a:p>
                      <a:pPr marL="0" marR="0" indent="0" algn="ctr" defTabSz="914400" rtl="0" eaLnBrk="1" fontAlgn="auto" latinLnBrk="0" hangingPunct="1">
                        <a:lnSpc>
                          <a:spcPct val="100000"/>
                        </a:lnSpc>
                        <a:spcBef>
                          <a:spcPts val="0"/>
                        </a:spcBef>
                        <a:spcAft>
                          <a:spcPts val="0"/>
                        </a:spcAft>
                        <a:buClrTx/>
                        <a:buSzTx/>
                        <a:buFontTx/>
                        <a:buNone/>
                        <a:defRPr/>
                      </a:pPr>
                      <a:r>
                        <a:rPr lang="en-GB" sz="1800" dirty="0"/>
                        <a:t>KEY</a:t>
                      </a:r>
                      <a:r>
                        <a:rPr lang="en-GB" sz="1800" baseline="0" dirty="0"/>
                        <a:t> KNOWLEDGE AND SKILLS</a:t>
                      </a:r>
                      <a:endParaRPr lang="en-GB" dirty="0"/>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330355">
                <a:tc>
                  <a:txBody>
                    <a:bodyPr/>
                    <a:lstStyle/>
                    <a:p>
                      <a:endParaRPr lang="en-GB" sz="1600" dirty="0"/>
                    </a:p>
                  </a:txBody>
                  <a:tcPr/>
                </a:tc>
                <a:tc>
                  <a:txBody>
                    <a:bodyPr/>
                    <a:lstStyle/>
                    <a:p>
                      <a:r>
                        <a:rPr lang="en-GB" sz="1400"/>
                        <a:t>AUTUMN</a:t>
                      </a:r>
                      <a:endParaRPr lang="en-GB" sz="1400" dirty="0"/>
                    </a:p>
                  </a:txBody>
                  <a:tcPr/>
                </a:tc>
                <a:tc>
                  <a:txBody>
                    <a:bodyPr/>
                    <a:lstStyle/>
                    <a:p>
                      <a:r>
                        <a:rPr lang="en-GB" sz="1400"/>
                        <a:t>AUTUMN</a:t>
                      </a:r>
                      <a:endParaRPr lang="en-GB" sz="1400" dirty="0"/>
                    </a:p>
                  </a:txBody>
                  <a:tcPr/>
                </a:tc>
                <a:tc>
                  <a:txBody>
                    <a:bodyPr/>
                    <a:lstStyle/>
                    <a:p>
                      <a:r>
                        <a:rPr lang="en-GB" sz="1400" dirty="0"/>
                        <a:t>SPRING</a:t>
                      </a:r>
                    </a:p>
                  </a:txBody>
                  <a:tcPr/>
                </a:tc>
                <a:tc>
                  <a:txBody>
                    <a:bodyPr/>
                    <a:lstStyle/>
                    <a:p>
                      <a:r>
                        <a:rPr lang="en-GB" sz="1400" dirty="0"/>
                        <a:t>SPRING</a:t>
                      </a:r>
                    </a:p>
                  </a:txBody>
                  <a:tcPr/>
                </a:tc>
                <a:tc>
                  <a:txBody>
                    <a:bodyPr/>
                    <a:lstStyle/>
                    <a:p>
                      <a:r>
                        <a:rPr lang="en-GB" sz="1400" dirty="0"/>
                        <a:t>SUMMER</a:t>
                      </a:r>
                    </a:p>
                  </a:txBody>
                  <a:tcPr/>
                </a:tc>
                <a:tc>
                  <a:txBody>
                    <a:bodyPr/>
                    <a:lstStyle/>
                    <a:p>
                      <a:r>
                        <a:rPr lang="en-GB" sz="1400" dirty="0"/>
                        <a:t>SUMMER</a:t>
                      </a:r>
                    </a:p>
                  </a:txBody>
                  <a:tcPr/>
                </a:tc>
                <a:extLst>
                  <a:ext uri="{0D108BD9-81ED-4DB2-BD59-A6C34878D82A}">
                    <a16:rowId xmlns:a16="http://schemas.microsoft.com/office/drawing/2014/main" val="10001"/>
                  </a:ext>
                </a:extLst>
              </a:tr>
              <a:tr h="540581">
                <a:tc>
                  <a:txBody>
                    <a:bodyPr/>
                    <a:lstStyle/>
                    <a:p>
                      <a:r>
                        <a:rPr lang="en-GB" dirty="0"/>
                        <a:t>FOCUS</a:t>
                      </a:r>
                    </a:p>
                  </a:txBody>
                  <a:tcPr/>
                </a:tc>
                <a:tc>
                  <a:txBody>
                    <a:bodyPr/>
                    <a:lstStyle/>
                    <a:p>
                      <a:pPr algn="ctr"/>
                      <a:r>
                        <a:rPr lang="en-US" sz="1000" dirty="0"/>
                        <a:t>Rocks</a:t>
                      </a:r>
                      <a:endParaRPr lang="en-GB" sz="1000" dirty="0"/>
                    </a:p>
                    <a:p>
                      <a:pPr algn="ctr"/>
                      <a:r>
                        <a:rPr lang="en-US" sz="1000" dirty="0"/>
                        <a:t>“</a:t>
                      </a:r>
                      <a:r>
                        <a:rPr lang="en-US" sz="1000" dirty="0" err="1"/>
                        <a:t>Lubna</a:t>
                      </a:r>
                      <a:r>
                        <a:rPr lang="en-US" sz="1000" dirty="0"/>
                        <a:t> and the Pebble”</a:t>
                      </a:r>
                    </a:p>
                    <a:p>
                      <a:pPr algn="ctr"/>
                      <a:r>
                        <a:rPr lang="en-US" altLang="en-GB" sz="1000" dirty="0"/>
                        <a:t>Wendy </a:t>
                      </a:r>
                      <a:r>
                        <a:rPr lang="en-US" altLang="en-GB" sz="1000" dirty="0" err="1"/>
                        <a:t>Medour</a:t>
                      </a:r>
                      <a:r>
                        <a:rPr lang="en-US" altLang="en-GB" sz="1000" dirty="0"/>
                        <a:t> </a:t>
                      </a:r>
                    </a:p>
                  </a:txBody>
                  <a:tcPr/>
                </a:tc>
                <a:tc>
                  <a:txBody>
                    <a:bodyPr/>
                    <a:lstStyle/>
                    <a:p>
                      <a:pPr algn="ctr"/>
                      <a:r>
                        <a:rPr lang="en-US" sz="1000" strike="noStrike" dirty="0"/>
                        <a:t>Natural Disasters</a:t>
                      </a:r>
                      <a:endParaRPr lang="en-GB" sz="1000" strike="noStrike" dirty="0"/>
                    </a:p>
                    <a:p>
                      <a:pPr algn="ctr"/>
                      <a:r>
                        <a:rPr lang="en-US" sz="1000" strike="noStrike" dirty="0"/>
                        <a:t>“Escape From</a:t>
                      </a:r>
                      <a:r>
                        <a:rPr lang="en-US" sz="1000" strike="noStrike" baseline="0" dirty="0"/>
                        <a:t> Pompeii”-</a:t>
                      </a:r>
                      <a:r>
                        <a:rPr lang="en-US" sz="1000" i="1" strike="noStrike" baseline="0" dirty="0"/>
                        <a:t>Christina </a:t>
                      </a:r>
                      <a:r>
                        <a:rPr lang="en-US" sz="1000" i="1" strike="noStrike" baseline="0" dirty="0" err="1"/>
                        <a:t>Balit</a:t>
                      </a:r>
                      <a:endParaRPr lang="en-GB" sz="1000" strike="noStrike" dirty="0"/>
                    </a:p>
                  </a:txBody>
                  <a:tcPr/>
                </a:tc>
                <a:tc>
                  <a:txBody>
                    <a:bodyPr/>
                    <a:lstStyle/>
                    <a:p>
                      <a:pPr algn="ctr"/>
                      <a:r>
                        <a:rPr lang="en-US" sz="1000" dirty="0"/>
                        <a:t>Stone Age/Iron Age</a:t>
                      </a:r>
                    </a:p>
                    <a:p>
                      <a:pPr algn="ctr"/>
                      <a:r>
                        <a:rPr lang="en-US" sz="1000" dirty="0"/>
                        <a:t>“Stone Age Boy”- </a:t>
                      </a:r>
                      <a:r>
                        <a:rPr lang="en-US" sz="1000" i="1" dirty="0"/>
                        <a:t>Satoshi </a:t>
                      </a:r>
                      <a:r>
                        <a:rPr lang="en-US" sz="1000" i="1" dirty="0" err="1"/>
                        <a:t>Kitamora</a:t>
                      </a:r>
                      <a:endParaRPr lang="en-GB" sz="1000" i="1" dirty="0"/>
                    </a:p>
                  </a:txBody>
                  <a:tcPr/>
                </a:tc>
                <a:tc>
                  <a:txBody>
                    <a:bodyPr/>
                    <a:lstStyle/>
                    <a:p>
                      <a:pPr algn="ctr"/>
                      <a:r>
                        <a:rPr lang="en-US" sz="1000" i="0" dirty="0"/>
                        <a:t>Plants</a:t>
                      </a:r>
                    </a:p>
                    <a:p>
                      <a:pPr algn="ctr"/>
                      <a:r>
                        <a:rPr lang="en-GB" sz="1000" i="0" dirty="0"/>
                        <a:t>”The Boy Who Grew Dragons”-</a:t>
                      </a:r>
                      <a:r>
                        <a:rPr lang="en-GB" sz="1000" i="1" dirty="0"/>
                        <a:t>Andy </a:t>
                      </a:r>
                      <a:r>
                        <a:rPr lang="en-GB" sz="1000" i="1" dirty="0" err="1"/>
                        <a:t>Shephard</a:t>
                      </a:r>
                      <a:r>
                        <a:rPr lang="en-GB" sz="1000" i="1" dirty="0"/>
                        <a:t> </a:t>
                      </a:r>
                      <a:endParaRPr lang="en-GB" sz="1000" i="0" dirty="0"/>
                    </a:p>
                  </a:txBody>
                  <a:tcPr/>
                </a:tc>
                <a:tc>
                  <a:txBody>
                    <a:bodyPr/>
                    <a:lstStyle/>
                    <a:p>
                      <a:pPr algn="ctr"/>
                      <a:r>
                        <a:rPr lang="en-US" sz="1000" dirty="0"/>
                        <a:t>Romans</a:t>
                      </a:r>
                    </a:p>
                    <a:p>
                      <a:pPr algn="ctr"/>
                      <a:r>
                        <a:rPr lang="en-US" sz="1000" dirty="0"/>
                        <a:t>“The Roman Diary”-</a:t>
                      </a:r>
                      <a:r>
                        <a:rPr lang="en-US" sz="1000" i="1" dirty="0"/>
                        <a:t>Richard Platt</a:t>
                      </a:r>
                      <a:endParaRPr lang="en-GB" sz="1000" dirty="0"/>
                    </a:p>
                  </a:txBody>
                  <a:tcPr/>
                </a:tc>
                <a:tc>
                  <a:txBody>
                    <a:bodyPr/>
                    <a:lstStyle/>
                    <a:p>
                      <a:pPr algn="ctr"/>
                      <a:r>
                        <a:rPr lang="en-US" sz="1000" dirty="0"/>
                        <a:t>Light</a:t>
                      </a:r>
                    </a:p>
                    <a:p>
                      <a:pPr algn="ctr"/>
                      <a:r>
                        <a:rPr lang="en-US" sz="1000" dirty="0"/>
                        <a:t>“</a:t>
                      </a:r>
                      <a:r>
                        <a:rPr lang="en-US" sz="1000" dirty="0" err="1"/>
                        <a:t>Orian</a:t>
                      </a:r>
                      <a:r>
                        <a:rPr lang="en-US" sz="1000" dirty="0"/>
                        <a:t> and the Dark”-</a:t>
                      </a:r>
                      <a:r>
                        <a:rPr lang="en-US" sz="1000" i="1" dirty="0"/>
                        <a:t>Emma Yarlett</a:t>
                      </a:r>
                      <a:endParaRPr lang="en-GB" sz="1000" dirty="0"/>
                    </a:p>
                  </a:txBody>
                  <a:tcPr/>
                </a:tc>
                <a:extLst>
                  <a:ext uri="{0D108BD9-81ED-4DB2-BD59-A6C34878D82A}">
                    <a16:rowId xmlns:a16="http://schemas.microsoft.com/office/drawing/2014/main" val="10002"/>
                  </a:ext>
                </a:extLst>
              </a:tr>
              <a:tr h="1111193">
                <a:tc>
                  <a:txBody>
                    <a:bodyPr/>
                    <a:lstStyle/>
                    <a:p>
                      <a:r>
                        <a:rPr lang="en-GB" dirty="0"/>
                        <a:t>GENRES</a:t>
                      </a:r>
                    </a:p>
                  </a:txBody>
                  <a:tcPr/>
                </a:tc>
                <a:tc>
                  <a:txBody>
                    <a:bodyPr/>
                    <a:lstStyle/>
                    <a:p>
                      <a:r>
                        <a:rPr lang="en-US" sz="900" dirty="0"/>
                        <a:t>Setting Description </a:t>
                      </a:r>
                    </a:p>
                    <a:p>
                      <a:r>
                        <a:rPr lang="en-US" sz="900" dirty="0"/>
                        <a:t>Narrative</a:t>
                      </a:r>
                    </a:p>
                    <a:p>
                      <a:r>
                        <a:rPr lang="en-US" altLang="en-GB" sz="900" dirty="0"/>
                        <a:t>Explanation text (how rocks are formed)</a:t>
                      </a:r>
                    </a:p>
                  </a:txBody>
                  <a:tcPr/>
                </a:tc>
                <a:tc>
                  <a:txBody>
                    <a:bodyPr/>
                    <a:lstStyle/>
                    <a:p>
                      <a:r>
                        <a:rPr lang="en-US" sz="900" dirty="0"/>
                        <a:t>Letter  (from the survivors to the captain)</a:t>
                      </a:r>
                    </a:p>
                    <a:p>
                      <a:r>
                        <a:rPr lang="en-US" sz="900" dirty="0"/>
                        <a:t>Newspaper</a:t>
                      </a:r>
                      <a:r>
                        <a:rPr lang="en-US" sz="900" baseline="0" dirty="0"/>
                        <a:t> Article</a:t>
                      </a:r>
                    </a:p>
                    <a:p>
                      <a:endParaRPr lang="en-US" sz="900" baseline="0" dirty="0"/>
                    </a:p>
                    <a:p>
                      <a:pPr marL="0" marR="0" lvl="0" indent="0" algn="l" defTabSz="914400" rtl="0" eaLnBrk="1" fontAlgn="auto" latinLnBrk="0" hangingPunct="1">
                        <a:lnSpc>
                          <a:spcPct val="100000"/>
                        </a:lnSpc>
                        <a:spcBef>
                          <a:spcPts val="0"/>
                        </a:spcBef>
                        <a:spcAft>
                          <a:spcPts val="0"/>
                        </a:spcAft>
                        <a:buClrTx/>
                        <a:buSzTx/>
                        <a:buFontTx/>
                        <a:buNone/>
                        <a:defRPr/>
                      </a:pPr>
                      <a:r>
                        <a:rPr lang="en-US" sz="900" dirty="0">
                          <a:latin typeface="+mn-lt"/>
                        </a:rPr>
                        <a:t>Poetry- Free Verse</a:t>
                      </a:r>
                      <a:endParaRPr lang="en-GB" sz="900" dirty="0"/>
                    </a:p>
                  </a:txBody>
                  <a:tcPr/>
                </a:tc>
                <a:tc>
                  <a:txBody>
                    <a:bodyPr/>
                    <a:lstStyle/>
                    <a:p>
                      <a:r>
                        <a:rPr lang="en-US" sz="900" dirty="0"/>
                        <a:t>Diary/recount</a:t>
                      </a:r>
                    </a:p>
                    <a:p>
                      <a:r>
                        <a:rPr lang="en-US" sz="900" dirty="0"/>
                        <a:t>Non-</a:t>
                      </a:r>
                      <a:r>
                        <a:rPr lang="en-US" sz="900" dirty="0" err="1"/>
                        <a:t>chron</a:t>
                      </a:r>
                      <a:r>
                        <a:rPr lang="en-US" sz="900" dirty="0"/>
                        <a:t> Report</a:t>
                      </a:r>
                      <a:endParaRPr lang="en-GB" sz="900" dirty="0"/>
                    </a:p>
                  </a:txBody>
                  <a:tcPr/>
                </a:tc>
                <a:tc>
                  <a:txBody>
                    <a:bodyPr/>
                    <a:lstStyle/>
                    <a:p>
                      <a:r>
                        <a:rPr lang="en-US" sz="900" dirty="0"/>
                        <a:t>Instructions (how to grow a dragon)</a:t>
                      </a:r>
                    </a:p>
                    <a:p>
                      <a:r>
                        <a:rPr lang="en-US" sz="900" dirty="0"/>
                        <a:t>Narrative</a:t>
                      </a:r>
                    </a:p>
                    <a:p>
                      <a:endParaRPr lang="en-US" sz="900" dirty="0"/>
                    </a:p>
                    <a:p>
                      <a:pPr marL="0" marR="0" lvl="0" indent="0" algn="l" defTabSz="914400" rtl="0" eaLnBrk="1" fontAlgn="auto" latinLnBrk="0" hangingPunct="1">
                        <a:lnSpc>
                          <a:spcPct val="100000"/>
                        </a:lnSpc>
                        <a:spcBef>
                          <a:spcPts val="0"/>
                        </a:spcBef>
                        <a:spcAft>
                          <a:spcPts val="0"/>
                        </a:spcAft>
                        <a:buClrTx/>
                        <a:buSzTx/>
                        <a:buFontTx/>
                        <a:buNone/>
                        <a:defRPr/>
                      </a:pPr>
                      <a:r>
                        <a:rPr lang="en-US" sz="900" baseline="0" dirty="0">
                          <a:latin typeface="+mn-lt"/>
                        </a:rPr>
                        <a:t>Poetry- Kennings and Quatrains </a:t>
                      </a:r>
                      <a:endParaRPr lang="en-GB" sz="900" dirty="0">
                        <a:latin typeface="+mn-lt"/>
                      </a:endParaRPr>
                    </a:p>
                    <a:p>
                      <a:endParaRPr lang="en-GB" sz="900" dirty="0"/>
                    </a:p>
                  </a:txBody>
                  <a:tcPr/>
                </a:tc>
                <a:tc>
                  <a:txBody>
                    <a:bodyPr/>
                    <a:lstStyle/>
                    <a:p>
                      <a:r>
                        <a:rPr lang="en-US" sz="900" dirty="0"/>
                        <a:t>Newspaper Report</a:t>
                      </a:r>
                    </a:p>
                    <a:p>
                      <a:r>
                        <a:rPr lang="en-US" sz="900" dirty="0"/>
                        <a:t>Biography </a:t>
                      </a:r>
                    </a:p>
                    <a:p>
                      <a:r>
                        <a:rPr lang="en-US" altLang="en-GB" sz="900" dirty="0"/>
                        <a:t>Recount/diary entry </a:t>
                      </a:r>
                    </a:p>
                    <a:p>
                      <a:endParaRPr lang="en-US" altLang="en-GB" sz="900" dirty="0"/>
                    </a:p>
                    <a:p>
                      <a:r>
                        <a:rPr lang="en-US" altLang="en-GB" sz="800" dirty="0"/>
                        <a:t>(All of these are genres taught before, so feature lessons can be recapped quickly in order to fit three genres in.)</a:t>
                      </a:r>
                    </a:p>
                  </a:txBody>
                  <a:tcPr/>
                </a:tc>
                <a:tc>
                  <a:txBody>
                    <a:bodyPr/>
                    <a:lstStyle/>
                    <a:p>
                      <a:r>
                        <a:rPr lang="en-US" sz="900" dirty="0"/>
                        <a:t>Narrative</a:t>
                      </a:r>
                    </a:p>
                    <a:p>
                      <a:r>
                        <a:rPr lang="en-US" sz="900" dirty="0"/>
                        <a:t>Explanation  text</a:t>
                      </a:r>
                    </a:p>
                    <a:p>
                      <a:endParaRPr lang="en-US" sz="900" dirty="0"/>
                    </a:p>
                    <a:p>
                      <a:pPr marL="0" marR="0" lvl="0" indent="0" algn="l" defTabSz="914400" rtl="0" eaLnBrk="1" fontAlgn="auto" latinLnBrk="0" hangingPunct="1">
                        <a:lnSpc>
                          <a:spcPct val="100000"/>
                        </a:lnSpc>
                        <a:spcBef>
                          <a:spcPts val="0"/>
                        </a:spcBef>
                        <a:spcAft>
                          <a:spcPts val="0"/>
                        </a:spcAft>
                        <a:buClrTx/>
                        <a:buSzTx/>
                        <a:buFontTx/>
                        <a:buNone/>
                        <a:defRPr/>
                      </a:pPr>
                      <a:r>
                        <a:rPr lang="en-US" sz="900" baseline="0" dirty="0">
                          <a:latin typeface="+mn-lt"/>
                        </a:rPr>
                        <a:t>Poetry- Limericks and Clerihews </a:t>
                      </a:r>
                      <a:endParaRPr lang="en-GB" sz="900" dirty="0">
                        <a:latin typeface="+mn-lt"/>
                      </a:endParaRPr>
                    </a:p>
                    <a:p>
                      <a:endParaRPr lang="en-GB" sz="900" dirty="0"/>
                    </a:p>
                  </a:txBody>
                  <a:tcPr/>
                </a:tc>
                <a:extLst>
                  <a:ext uri="{0D108BD9-81ED-4DB2-BD59-A6C34878D82A}">
                    <a16:rowId xmlns:a16="http://schemas.microsoft.com/office/drawing/2014/main" val="10003"/>
                  </a:ext>
                </a:extLst>
              </a:tr>
              <a:tr h="1982129">
                <a:tc>
                  <a:txBody>
                    <a:bodyPr/>
                    <a:lstStyle/>
                    <a:p>
                      <a:r>
                        <a:rPr lang="en-US" dirty="0"/>
                        <a:t>Composition </a:t>
                      </a:r>
                      <a:endParaRPr lang="en-GB" dirty="0"/>
                    </a:p>
                  </a:txBody>
                  <a:tcPr/>
                </a:tc>
                <a:tc gridSpan="6">
                  <a:txBody>
                    <a:bodyPr/>
                    <a:lstStyle/>
                    <a:p>
                      <a:r>
                        <a:rPr lang="en-US" sz="900" dirty="0"/>
                        <a:t>Pupils should be taught to: </a:t>
                      </a:r>
                    </a:p>
                    <a:p>
                      <a:pPr marL="171450" indent="-171450">
                        <a:buFont typeface="Arial" panose="020B0604020202020204" pitchFamily="34" charset="0"/>
                        <a:buChar char="•"/>
                      </a:pPr>
                      <a:r>
                        <a:rPr lang="en-US" sz="900" dirty="0"/>
                        <a:t>plan their writing by: </a:t>
                      </a:r>
                    </a:p>
                    <a:p>
                      <a:pPr marL="171450" indent="-171450">
                        <a:buFontTx/>
                        <a:buChar char="-"/>
                      </a:pPr>
                      <a:r>
                        <a:rPr lang="en-US" sz="900" dirty="0"/>
                        <a:t>discussing writing similar to that which they are planning to write in order to understand and learn from its structure, vocabulary and grammar</a:t>
                      </a:r>
                    </a:p>
                    <a:p>
                      <a:pPr marL="171450" indent="-171450">
                        <a:buFontTx/>
                        <a:buChar char="-"/>
                      </a:pPr>
                      <a:r>
                        <a:rPr lang="en-US" sz="900" dirty="0"/>
                        <a:t> discussing and recording ideas </a:t>
                      </a:r>
                    </a:p>
                    <a:p>
                      <a:pPr marL="171450" indent="-171450">
                        <a:buFont typeface="Arial" panose="020B0604020202020204" pitchFamily="34" charset="0"/>
                        <a:buChar char="•"/>
                      </a:pPr>
                      <a:r>
                        <a:rPr lang="en-US" sz="900" dirty="0"/>
                        <a:t>draft and write by: </a:t>
                      </a:r>
                    </a:p>
                    <a:p>
                      <a:pPr marL="171450" indent="-171450">
                        <a:buFontTx/>
                        <a:buChar char="-"/>
                      </a:pPr>
                      <a:r>
                        <a:rPr lang="en-US" sz="900" dirty="0"/>
                        <a:t>composing and rehearsing sentences orally (including dialogue), progressively building a varied and rich vocabulary and an increasing range of sentence structures (English Appendix 2) </a:t>
                      </a:r>
                    </a:p>
                    <a:p>
                      <a:pPr marL="171450" indent="-171450">
                        <a:buFontTx/>
                        <a:buChar char="-"/>
                      </a:pPr>
                      <a:r>
                        <a:rPr lang="en-US" sz="900" dirty="0" err="1"/>
                        <a:t>organising</a:t>
                      </a:r>
                      <a:r>
                        <a:rPr lang="en-US" sz="900" dirty="0"/>
                        <a:t> paragraphs around a theme </a:t>
                      </a:r>
                    </a:p>
                    <a:p>
                      <a:pPr marL="171450" indent="-171450">
                        <a:buFontTx/>
                        <a:buChar char="-"/>
                      </a:pPr>
                      <a:r>
                        <a:rPr lang="en-US" sz="900" dirty="0"/>
                        <a:t> in narratives, creating settings, characters and plot </a:t>
                      </a:r>
                    </a:p>
                    <a:p>
                      <a:pPr marL="171450" indent="-171450">
                        <a:buFontTx/>
                        <a:buChar char="-"/>
                      </a:pPr>
                      <a:r>
                        <a:rPr lang="en-US" sz="900" dirty="0"/>
                        <a:t>in non-narrative material, using simple </a:t>
                      </a:r>
                      <a:r>
                        <a:rPr lang="en-US" sz="900" dirty="0" err="1"/>
                        <a:t>organisational</a:t>
                      </a:r>
                      <a:r>
                        <a:rPr lang="en-US" sz="900" dirty="0"/>
                        <a:t> devices [for example, headings and sub-headings] </a:t>
                      </a:r>
                    </a:p>
                    <a:p>
                      <a:pPr marL="171450" indent="-171450">
                        <a:buFont typeface="Arial" panose="020B0604020202020204" pitchFamily="34" charset="0"/>
                        <a:buChar char="•"/>
                      </a:pPr>
                      <a:r>
                        <a:rPr lang="en-US" sz="900" dirty="0"/>
                        <a:t>evaluate and edit by: </a:t>
                      </a:r>
                    </a:p>
                    <a:p>
                      <a:pPr marL="0" indent="0">
                        <a:buFont typeface="Arial" panose="020B0604020202020204" pitchFamily="34" charset="0"/>
                        <a:buNone/>
                      </a:pPr>
                      <a:r>
                        <a:rPr lang="en-US" sz="900" dirty="0"/>
                        <a:t>- assessing the effectiveness of their own and others’ writing and suggesting improvements </a:t>
                      </a:r>
                    </a:p>
                    <a:p>
                      <a:pPr marL="0" indent="0">
                        <a:buFont typeface="Arial" panose="020B0604020202020204" pitchFamily="34" charset="0"/>
                        <a:buNone/>
                      </a:pPr>
                      <a:r>
                        <a:rPr lang="en-US" sz="900" dirty="0"/>
                        <a:t>-proposing changes to grammar and vocabulary to improve consistency, including the accurate use of pronouns in sentences </a:t>
                      </a:r>
                    </a:p>
                    <a:p>
                      <a:pPr marL="171450" indent="-171450">
                        <a:buFont typeface="Arial" panose="020B0604020202020204" pitchFamily="34" charset="0"/>
                        <a:buChar char="•"/>
                      </a:pPr>
                      <a:r>
                        <a:rPr lang="en-US" sz="900" dirty="0"/>
                        <a:t> proof-read for spelling and punctuation errors </a:t>
                      </a:r>
                    </a:p>
                    <a:p>
                      <a:pPr marL="171450" indent="-171450">
                        <a:buFont typeface="Arial" panose="020B0604020202020204" pitchFamily="34" charset="0"/>
                        <a:buChar char="•"/>
                      </a:pPr>
                      <a:r>
                        <a:rPr lang="en-US" sz="900" dirty="0"/>
                        <a:t>read aloud their own writing, to a group or the whole class, using appropriate intonation and controlling the tone and volume so that the meaning is clear.</a:t>
                      </a:r>
                      <a:endParaRPr lang="en-GB" sz="900" dirty="0"/>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4"/>
                  </a:ext>
                </a:extLst>
              </a:tr>
              <a:tr h="900968">
                <a:tc>
                  <a:txBody>
                    <a:bodyPr/>
                    <a:lstStyle/>
                    <a:p>
                      <a:r>
                        <a:rPr lang="en-US" sz="1200" dirty="0"/>
                        <a:t>Vocabulary, Grammar, Punctuation</a:t>
                      </a:r>
                      <a:endParaRPr lang="en-GB" sz="1200" dirty="0"/>
                    </a:p>
                  </a:txBody>
                  <a:tcPr/>
                </a:tc>
                <a:tc>
                  <a:txBody>
                    <a:bodyPr/>
                    <a:lstStyle/>
                    <a:p>
                      <a:r>
                        <a:rPr lang="en-US" sz="900" dirty="0"/>
                        <a:t>Full stops, capital letters</a:t>
                      </a:r>
                    </a:p>
                    <a:p>
                      <a:r>
                        <a:rPr lang="en-US" sz="900" dirty="0"/>
                        <a:t>Conjunctions</a:t>
                      </a:r>
                    </a:p>
                    <a:p>
                      <a:r>
                        <a:rPr lang="en-US" sz="900" dirty="0"/>
                        <a:t>Question marks</a:t>
                      </a:r>
                    </a:p>
                    <a:p>
                      <a:r>
                        <a:rPr lang="en-US" sz="900" dirty="0"/>
                        <a:t>Adjectives</a:t>
                      </a:r>
                    </a:p>
                    <a:p>
                      <a:r>
                        <a:rPr lang="en-US" sz="900" dirty="0"/>
                        <a:t>Pronouns </a:t>
                      </a:r>
                      <a:endParaRPr lang="en-GB" sz="1000" dirty="0"/>
                    </a:p>
                  </a:txBody>
                  <a:tcPr/>
                </a:tc>
                <a:tc>
                  <a:txBody>
                    <a:bodyPr/>
                    <a:lstStyle/>
                    <a:p>
                      <a:r>
                        <a:rPr lang="en-US" sz="900" dirty="0"/>
                        <a:t>Conjunctions to express time</a:t>
                      </a:r>
                    </a:p>
                    <a:p>
                      <a:r>
                        <a:rPr lang="en-US" sz="900" dirty="0"/>
                        <a:t>Past tense</a:t>
                      </a:r>
                    </a:p>
                    <a:p>
                      <a:r>
                        <a:rPr lang="en-US" sz="900" dirty="0"/>
                        <a:t>Prepositions</a:t>
                      </a:r>
                    </a:p>
                    <a:p>
                      <a:r>
                        <a:rPr lang="en-US" sz="900" dirty="0"/>
                        <a:t>Speech marks</a:t>
                      </a:r>
                    </a:p>
                    <a:p>
                      <a:r>
                        <a:rPr lang="en-US" sz="900" dirty="0"/>
                        <a:t>Verbs </a:t>
                      </a:r>
                      <a:endParaRPr lang="en-GB" sz="900" dirty="0"/>
                    </a:p>
                  </a:txBody>
                  <a:tcPr/>
                </a:tc>
                <a:tc>
                  <a:txBody>
                    <a:bodyPr/>
                    <a:lstStyle/>
                    <a:p>
                      <a:r>
                        <a:rPr lang="en-US" sz="900" dirty="0"/>
                        <a:t>Adjectives</a:t>
                      </a:r>
                    </a:p>
                    <a:p>
                      <a:r>
                        <a:rPr lang="en-US" sz="900" dirty="0"/>
                        <a:t>Plurals</a:t>
                      </a:r>
                    </a:p>
                    <a:p>
                      <a:r>
                        <a:rPr lang="en-US" sz="900" dirty="0"/>
                        <a:t>Adverbs</a:t>
                      </a:r>
                    </a:p>
                    <a:p>
                      <a:r>
                        <a:rPr lang="en-US" sz="900" dirty="0"/>
                        <a:t>Alternative verbs</a:t>
                      </a:r>
                    </a:p>
                    <a:p>
                      <a:r>
                        <a:rPr lang="en-US" sz="900" dirty="0"/>
                        <a:t>Prepositions </a:t>
                      </a:r>
                      <a:endParaRPr lang="en-GB" sz="900" dirty="0"/>
                    </a:p>
                  </a:txBody>
                  <a:tcPr/>
                </a:tc>
                <a:tc>
                  <a:txBody>
                    <a:bodyPr/>
                    <a:lstStyle/>
                    <a:p>
                      <a:r>
                        <a:rPr lang="en-US" sz="900" dirty="0"/>
                        <a:t>Parts of a sentence</a:t>
                      </a:r>
                    </a:p>
                    <a:p>
                      <a:r>
                        <a:rPr lang="en-US" sz="900" dirty="0"/>
                        <a:t>Irregular past tense</a:t>
                      </a:r>
                    </a:p>
                    <a:p>
                      <a:r>
                        <a:rPr lang="en-US" sz="900" dirty="0"/>
                        <a:t>Conjunctions</a:t>
                      </a:r>
                    </a:p>
                    <a:p>
                      <a:r>
                        <a:rPr lang="en-US" sz="900" dirty="0"/>
                        <a:t>Apostrophe for contraction</a:t>
                      </a:r>
                    </a:p>
                    <a:p>
                      <a:r>
                        <a:rPr lang="en-US" sz="900" dirty="0"/>
                        <a:t>Direct speech </a:t>
                      </a:r>
                      <a:endParaRPr lang="en-GB" sz="900" dirty="0"/>
                    </a:p>
                  </a:txBody>
                  <a:tcPr/>
                </a:tc>
                <a:tc>
                  <a:txBody>
                    <a:bodyPr/>
                    <a:lstStyle/>
                    <a:p>
                      <a:r>
                        <a:rPr lang="en-US" sz="900" dirty="0"/>
                        <a:t>Full stops, question and exclamation marks</a:t>
                      </a:r>
                    </a:p>
                    <a:p>
                      <a:r>
                        <a:rPr lang="en-US" sz="900" dirty="0"/>
                        <a:t>Commas in lists</a:t>
                      </a:r>
                    </a:p>
                    <a:p>
                      <a:r>
                        <a:rPr lang="en-US" sz="900" dirty="0"/>
                        <a:t>Adverbs to begin sentences</a:t>
                      </a:r>
                    </a:p>
                    <a:p>
                      <a:r>
                        <a:rPr lang="en-US" sz="900" dirty="0"/>
                        <a:t>Prefixes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sz="900" dirty="0"/>
                        <a:t>Apostrophe for possession</a:t>
                      </a:r>
                    </a:p>
                    <a:p>
                      <a:r>
                        <a:rPr lang="en-US" sz="900" dirty="0"/>
                        <a:t>Words for possession</a:t>
                      </a:r>
                    </a:p>
                    <a:p>
                      <a:r>
                        <a:rPr lang="en-US" sz="900" dirty="0"/>
                        <a:t>Present perfect</a:t>
                      </a:r>
                      <a:r>
                        <a:rPr lang="en-US" sz="900" baseline="0" dirty="0"/>
                        <a:t> tense</a:t>
                      </a:r>
                    </a:p>
                    <a:p>
                      <a:r>
                        <a:rPr lang="en-US" sz="900" baseline="0" dirty="0"/>
                        <a:t>Subordinate clause</a:t>
                      </a:r>
                    </a:p>
                    <a:p>
                      <a:r>
                        <a:rPr lang="en-US" sz="900" baseline="0" dirty="0"/>
                        <a:t>Alternatives for said</a:t>
                      </a:r>
                    </a:p>
                    <a:p>
                      <a:r>
                        <a:rPr lang="en-US" sz="900" baseline="0" dirty="0"/>
                        <a:t>Irregular adjectives</a:t>
                      </a:r>
                      <a:endParaRPr lang="en-GB" sz="900" dirty="0"/>
                    </a:p>
                  </a:txBody>
                  <a:tcPr/>
                </a:tc>
                <a:extLst>
                  <a:ext uri="{0D108BD9-81ED-4DB2-BD59-A6C34878D82A}">
                    <a16:rowId xmlns:a16="http://schemas.microsoft.com/office/drawing/2014/main" val="10005"/>
                  </a:ext>
                </a:extLst>
              </a:tr>
              <a:tr h="840903">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GB" sz="1200" dirty="0"/>
                        <a:t>Cross – Curricular writing opportunities</a:t>
                      </a:r>
                    </a:p>
                  </a:txBody>
                  <a:tcPr/>
                </a:tc>
                <a:tc>
                  <a:txBody>
                    <a:bodyPr/>
                    <a:lstStyle/>
                    <a:p>
                      <a:r>
                        <a:rPr lang="en-US" altLang="en-GB" sz="1000" dirty="0"/>
                        <a:t>Explanation text (geography).</a:t>
                      </a:r>
                    </a:p>
                    <a:p>
                      <a:r>
                        <a:rPr lang="en-US" altLang="en-GB" sz="1000" dirty="0"/>
                        <a:t>Instructions for volcanoes made in art. </a:t>
                      </a:r>
                    </a:p>
                  </a:txBody>
                  <a:tcPr/>
                </a:tc>
                <a:tc>
                  <a:txBody>
                    <a:bodyPr/>
                    <a:lstStyle/>
                    <a:p>
                      <a:r>
                        <a:rPr lang="en-US" altLang="en-GB" sz="1000" dirty="0"/>
                        <a:t>Earthquake non-</a:t>
                      </a:r>
                      <a:r>
                        <a:rPr lang="en-US" altLang="en-GB" sz="1000" dirty="0" err="1"/>
                        <a:t>chron</a:t>
                      </a:r>
                      <a:r>
                        <a:rPr lang="en-US" altLang="en-GB" sz="1000" dirty="0"/>
                        <a:t> report (geography).</a:t>
                      </a:r>
                    </a:p>
                    <a:p>
                      <a:r>
                        <a:rPr lang="en-US" altLang="en-GB" sz="1000" dirty="0"/>
                        <a:t>Setting description of Pompeii before and after (history). </a:t>
                      </a:r>
                    </a:p>
                  </a:txBody>
                  <a:tcPr/>
                </a:tc>
                <a:tc>
                  <a:txBody>
                    <a:bodyPr/>
                    <a:lstStyle/>
                    <a:p>
                      <a:r>
                        <a:rPr lang="en-GB" sz="1000" dirty="0"/>
                        <a:t>Instructions for stone age house made in DT</a:t>
                      </a:r>
                    </a:p>
                    <a:p>
                      <a:r>
                        <a:rPr lang="en-GB" sz="1000" dirty="0"/>
                        <a:t>Setting description of a stone age cave</a:t>
                      </a:r>
                    </a:p>
                  </a:txBody>
                  <a:tcPr/>
                </a:tc>
                <a:tc>
                  <a:txBody>
                    <a:bodyPr/>
                    <a:lstStyle/>
                    <a:p>
                      <a:r>
                        <a:rPr lang="en-US" altLang="en-GB" sz="1000"/>
                        <a:t>Instructions for designing a spring plate (DT).</a:t>
                      </a:r>
                    </a:p>
                    <a:p>
                      <a:r>
                        <a:rPr lang="en-US" altLang="en-GB" sz="1000"/>
                        <a:t>Letter from Mary to Elizabeth after Jesus birth (RE).</a:t>
                      </a:r>
                    </a:p>
                  </a:txBody>
                  <a:tcPr/>
                </a:tc>
                <a:tc>
                  <a:txBody>
                    <a:bodyPr/>
                    <a:lstStyle/>
                    <a:p>
                      <a:r>
                        <a:rPr lang="en-GB" sz="1000" dirty="0"/>
                        <a:t>Non-</a:t>
                      </a:r>
                      <a:r>
                        <a:rPr lang="en-GB" sz="1000" dirty="0" err="1"/>
                        <a:t>chron</a:t>
                      </a:r>
                      <a:r>
                        <a:rPr lang="en-GB" sz="1000" dirty="0"/>
                        <a:t> report</a:t>
                      </a:r>
                    </a:p>
                    <a:p>
                      <a:r>
                        <a:rPr lang="en-GB" sz="1000" dirty="0"/>
                        <a:t>Comic strip on Roman life </a:t>
                      </a:r>
                    </a:p>
                  </a:txBody>
                  <a:tcPr/>
                </a:tc>
                <a:tc>
                  <a:txBody>
                    <a:bodyPr/>
                    <a:lstStyle/>
                    <a:p>
                      <a:r>
                        <a:rPr lang="en-GB" sz="1000" dirty="0"/>
                        <a:t>Instructions for the light box made in DT</a:t>
                      </a:r>
                    </a:p>
                    <a:p>
                      <a:r>
                        <a:rPr lang="en-GB" sz="1000" dirty="0"/>
                        <a:t>Biography on Thomas Edison</a:t>
                      </a:r>
                    </a:p>
                    <a:p>
                      <a:endParaRPr lang="en-GB" sz="1000" dirty="0"/>
                    </a:p>
                  </a:txBody>
                  <a:tcPr/>
                </a:tc>
                <a:extLst>
                  <a:ext uri="{0D108BD9-81ED-4DB2-BD59-A6C34878D82A}">
                    <a16:rowId xmlns:a16="http://schemas.microsoft.com/office/drawing/2014/main" val="10006"/>
                  </a:ext>
                </a:extLst>
              </a:tr>
              <a:tr h="453535">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sz="1800" dirty="0"/>
                        <a:t>Alan Peat</a:t>
                      </a:r>
                    </a:p>
                  </a:txBody>
                  <a:tcPr/>
                </a:tc>
                <a:tc gridSpan="6">
                  <a:txBody>
                    <a:bodyPr/>
                    <a:lstStyle/>
                    <a:p>
                      <a:r>
                        <a:rPr lang="en-US" sz="1000" dirty="0">
                          <a:solidFill>
                            <a:srgbClr val="FF0000"/>
                          </a:solidFill>
                        </a:rPr>
                        <a:t>2a,    All the w’s,   Short         BOYS	                 Simile                  Emotion word, comma            Double –</a:t>
                      </a:r>
                      <a:r>
                        <a:rPr lang="en-US" sz="1000" dirty="0" err="1">
                          <a:solidFill>
                            <a:srgbClr val="FF0000"/>
                          </a:solidFill>
                        </a:rPr>
                        <a:t>ly</a:t>
                      </a:r>
                      <a:r>
                        <a:rPr lang="en-US" sz="1000" dirty="0">
                          <a:solidFill>
                            <a:srgbClr val="FF0000"/>
                          </a:solidFill>
                        </a:rPr>
                        <a:t> ending                    List sentences – adjectives</a:t>
                      </a:r>
                    </a:p>
                    <a:p>
                      <a:r>
                        <a:rPr lang="en-US" sz="1000" dirty="0"/>
                        <a:t>3-ed		Many questions                                                        List sentences                            The more, the more</a:t>
                      </a:r>
                      <a:endParaRPr lang="en-GB" dirty="0"/>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7"/>
                  </a:ext>
                </a:extLst>
              </a:tr>
            </a:tbl>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197926" y="288697"/>
          <a:ext cx="11796147" cy="6004560"/>
        </p:xfrm>
        <a:graphic>
          <a:graphicData uri="http://schemas.openxmlformats.org/drawingml/2006/table">
            <a:tbl>
              <a:tblPr firstRow="1" bandRow="1">
                <a:tableStyleId>{5C22544A-7EE6-4342-B048-85BDC9FD1C3A}</a:tableStyleId>
              </a:tblPr>
              <a:tblGrid>
                <a:gridCol w="1606392">
                  <a:extLst>
                    <a:ext uri="{9D8B030D-6E8A-4147-A177-3AD203B41FA5}">
                      <a16:colId xmlns:a16="http://schemas.microsoft.com/office/drawing/2014/main" val="20000"/>
                    </a:ext>
                  </a:extLst>
                </a:gridCol>
                <a:gridCol w="1795659">
                  <a:extLst>
                    <a:ext uri="{9D8B030D-6E8A-4147-A177-3AD203B41FA5}">
                      <a16:colId xmlns:a16="http://schemas.microsoft.com/office/drawing/2014/main" val="20001"/>
                    </a:ext>
                  </a:extLst>
                </a:gridCol>
                <a:gridCol w="1678819">
                  <a:extLst>
                    <a:ext uri="{9D8B030D-6E8A-4147-A177-3AD203B41FA5}">
                      <a16:colId xmlns:a16="http://schemas.microsoft.com/office/drawing/2014/main" val="20002"/>
                    </a:ext>
                  </a:extLst>
                </a:gridCol>
                <a:gridCol w="1509100">
                  <a:extLst>
                    <a:ext uri="{9D8B030D-6E8A-4147-A177-3AD203B41FA5}">
                      <a16:colId xmlns:a16="http://schemas.microsoft.com/office/drawing/2014/main" val="20003"/>
                    </a:ext>
                  </a:extLst>
                </a:gridCol>
                <a:gridCol w="1698171">
                  <a:extLst>
                    <a:ext uri="{9D8B030D-6E8A-4147-A177-3AD203B41FA5}">
                      <a16:colId xmlns:a16="http://schemas.microsoft.com/office/drawing/2014/main" val="20004"/>
                    </a:ext>
                  </a:extLst>
                </a:gridCol>
                <a:gridCol w="1672046">
                  <a:extLst>
                    <a:ext uri="{9D8B030D-6E8A-4147-A177-3AD203B41FA5}">
                      <a16:colId xmlns:a16="http://schemas.microsoft.com/office/drawing/2014/main" val="20005"/>
                    </a:ext>
                  </a:extLst>
                </a:gridCol>
                <a:gridCol w="1835960">
                  <a:extLst>
                    <a:ext uri="{9D8B030D-6E8A-4147-A177-3AD203B41FA5}">
                      <a16:colId xmlns:a16="http://schemas.microsoft.com/office/drawing/2014/main" val="20006"/>
                    </a:ext>
                  </a:extLst>
                </a:gridCol>
              </a:tblGrid>
              <a:tr h="346848">
                <a:tc>
                  <a:txBody>
                    <a:bodyPr/>
                    <a:lstStyle/>
                    <a:p>
                      <a:r>
                        <a:rPr lang="en-US" sz="1600" dirty="0"/>
                        <a:t>Year Four</a:t>
                      </a:r>
                      <a:endParaRPr lang="en-GB" sz="1600" dirty="0"/>
                    </a:p>
                  </a:txBody>
                  <a:tcPr/>
                </a:tc>
                <a:tc gridSpan="6">
                  <a:txBody>
                    <a:bodyPr/>
                    <a:lstStyle/>
                    <a:p>
                      <a:pPr marL="0" marR="0" indent="0" algn="ctr" defTabSz="914400" rtl="0" eaLnBrk="1" fontAlgn="auto" latinLnBrk="0" hangingPunct="1">
                        <a:lnSpc>
                          <a:spcPct val="100000"/>
                        </a:lnSpc>
                        <a:spcBef>
                          <a:spcPts val="0"/>
                        </a:spcBef>
                        <a:spcAft>
                          <a:spcPts val="0"/>
                        </a:spcAft>
                        <a:buClrTx/>
                        <a:buSzTx/>
                        <a:buFontTx/>
                        <a:buNone/>
                        <a:defRPr/>
                      </a:pPr>
                      <a:r>
                        <a:rPr lang="en-GB" sz="1800" dirty="0"/>
                        <a:t>KEY</a:t>
                      </a:r>
                      <a:r>
                        <a:rPr lang="en-GB" sz="1800" baseline="0" dirty="0"/>
                        <a:t> KNOWLEDGE AND SKILLS</a:t>
                      </a:r>
                      <a:endParaRPr lang="en-GB" dirty="0"/>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664792">
                <a:tc>
                  <a:txBody>
                    <a:bodyPr/>
                    <a:lstStyle/>
                    <a:p>
                      <a:r>
                        <a:rPr lang="en-US" sz="1600" dirty="0"/>
                        <a:t>Reading </a:t>
                      </a:r>
                    </a:p>
                    <a:p>
                      <a:r>
                        <a:rPr lang="en-US" sz="1600" dirty="0"/>
                        <a:t>Word Level</a:t>
                      </a:r>
                      <a:endParaRPr lang="en-GB" sz="1600" dirty="0"/>
                    </a:p>
                  </a:txBody>
                  <a:tcPr/>
                </a:tc>
                <a:tc gridSpan="6">
                  <a:txBody>
                    <a:bodyPr/>
                    <a:lstStyle/>
                    <a:p>
                      <a:r>
                        <a:rPr lang="en-US" sz="1000" dirty="0"/>
                        <a:t>Pupils should be taught to: </a:t>
                      </a:r>
                    </a:p>
                    <a:p>
                      <a:r>
                        <a:rPr lang="en-US" sz="1000" dirty="0"/>
                        <a:t>*apply their growing knowledge of root words, prefixes and suffixes (etymology and morphology) as listed in English Appendix 1, both to read aloud and to understand the meaning of new words they meet </a:t>
                      </a:r>
                    </a:p>
                    <a:p>
                      <a:r>
                        <a:rPr lang="en-US" sz="1000" dirty="0"/>
                        <a:t>*read further exception words, noting the unusual correspondences between spelling and sound, and where these occur in the word.</a:t>
                      </a:r>
                      <a:endParaRPr lang="en-GB" sz="1000" dirty="0"/>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1"/>
                  </a:ext>
                </a:extLst>
              </a:tr>
              <a:tr h="2254513">
                <a:tc>
                  <a:txBody>
                    <a:bodyPr/>
                    <a:lstStyle/>
                    <a:p>
                      <a:pPr marL="0" marR="0" indent="0" algn="l" defTabSz="914400" rtl="0" eaLnBrk="1" fontAlgn="auto" latinLnBrk="0" hangingPunct="1">
                        <a:lnSpc>
                          <a:spcPct val="100000"/>
                        </a:lnSpc>
                        <a:spcBef>
                          <a:spcPts val="0"/>
                        </a:spcBef>
                        <a:spcAft>
                          <a:spcPts val="0"/>
                        </a:spcAft>
                        <a:buClrTx/>
                        <a:buSzTx/>
                        <a:buFontTx/>
                        <a:buNone/>
                        <a:defRPr/>
                      </a:pPr>
                      <a:r>
                        <a:rPr lang="en-US" sz="1600" dirty="0"/>
                        <a:t>Reading Comprehension</a:t>
                      </a:r>
                      <a:endParaRPr lang="en-GB" sz="1600" dirty="0"/>
                    </a:p>
                  </a:txBody>
                  <a:tcPr/>
                </a:tc>
                <a:tc gridSpan="6">
                  <a:txBody>
                    <a:bodyPr/>
                    <a:lstStyle/>
                    <a:p>
                      <a:r>
                        <a:rPr lang="en-US" sz="1000" dirty="0"/>
                        <a:t>Pupils should be taught to: </a:t>
                      </a:r>
                    </a:p>
                    <a:p>
                      <a:r>
                        <a:rPr lang="en-US" sz="1000" dirty="0"/>
                        <a:t>*develop positive attitudes to reading and understanding of what they read by: </a:t>
                      </a:r>
                    </a:p>
                    <a:p>
                      <a:pPr marL="171450" indent="-171450">
                        <a:buFontTx/>
                        <a:buChar char="-"/>
                      </a:pPr>
                      <a:r>
                        <a:rPr lang="en-US" sz="1000" dirty="0"/>
                        <a:t>listening to and discussing a wide range of fiction, poetry, plays, non-fiction and reference books or textbooks  reading books that are structured in different ways and reading for a range of purposes </a:t>
                      </a:r>
                    </a:p>
                    <a:p>
                      <a:pPr marL="171450" indent="-171450">
                        <a:buFontTx/>
                        <a:buChar char="-"/>
                      </a:pPr>
                      <a:r>
                        <a:rPr lang="en-US" sz="1000" dirty="0"/>
                        <a:t>using dictionaries to check the meaning of words that they have read </a:t>
                      </a:r>
                    </a:p>
                    <a:p>
                      <a:pPr marL="171450" indent="-171450">
                        <a:buFontTx/>
                        <a:buChar char="-"/>
                      </a:pPr>
                      <a:r>
                        <a:rPr lang="en-US" sz="1000" dirty="0"/>
                        <a:t> increasing their familiarity with a wide range of books, including fairy stories, myths and legends, and retelling some of these orally </a:t>
                      </a:r>
                    </a:p>
                    <a:p>
                      <a:pPr marL="171450" indent="-171450">
                        <a:buFontTx/>
                        <a:buChar char="-"/>
                      </a:pPr>
                      <a:r>
                        <a:rPr lang="en-US" sz="1000" dirty="0"/>
                        <a:t>identifying themes and conventions in a wide range of books </a:t>
                      </a:r>
                    </a:p>
                    <a:p>
                      <a:pPr marL="171450" indent="-171450">
                        <a:buFontTx/>
                        <a:buChar char="-"/>
                      </a:pPr>
                      <a:r>
                        <a:rPr lang="en-US" sz="1000" dirty="0"/>
                        <a:t>preparing poems and play scripts to read aloud and to perform, showing understanding through intonation, tone, volume and action </a:t>
                      </a:r>
                    </a:p>
                    <a:p>
                      <a:pPr marL="171450" indent="-171450">
                        <a:buFontTx/>
                        <a:buChar char="-"/>
                      </a:pPr>
                      <a:r>
                        <a:rPr lang="en-US" sz="1000" dirty="0"/>
                        <a:t> discussing words and phrases that capture the reader’s interest and imagination </a:t>
                      </a:r>
                    </a:p>
                    <a:p>
                      <a:pPr marL="171450" indent="-171450">
                        <a:buFontTx/>
                        <a:buChar char="-"/>
                      </a:pPr>
                      <a:r>
                        <a:rPr lang="en-US" sz="1000" dirty="0" err="1"/>
                        <a:t>recognising</a:t>
                      </a:r>
                      <a:r>
                        <a:rPr lang="en-US" sz="1000" dirty="0"/>
                        <a:t> some different forms of poetry [for example, free verse, narrative poetry] </a:t>
                      </a:r>
                    </a:p>
                    <a:p>
                      <a:r>
                        <a:rPr lang="en-US" sz="1000" dirty="0"/>
                        <a:t>*understand what they read, in books they can read independently, by:  checking that the text makes sense to them, discussing their understanding and explaining the meaning of words in context  asking questions to improve their understanding of a text  drawing inferences such as inferring characters’ feelings, thoughts and motives from their actions, and justifying inferences with evidence  predicting what might happen from details stated and implied  identifying main ideas drawn from more than one paragraph and </a:t>
                      </a:r>
                      <a:r>
                        <a:rPr lang="en-US" sz="1000" dirty="0" err="1"/>
                        <a:t>summarising</a:t>
                      </a:r>
                      <a:r>
                        <a:rPr lang="en-US" sz="1000" dirty="0"/>
                        <a:t> these  identifying how language, structure, and presentation contribute to meaning  *retrieve and record information from non-fiction </a:t>
                      </a:r>
                    </a:p>
                    <a:p>
                      <a:r>
                        <a:rPr lang="en-US" sz="1000" dirty="0"/>
                        <a:t>*participate in discussion about both books that are read to them and those they can read for themselves, taking turns and listening to what others say.</a:t>
                      </a:r>
                      <a:endParaRPr lang="en-GB" sz="1000" dirty="0"/>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2"/>
                  </a:ext>
                </a:extLst>
              </a:tr>
              <a:tr h="664792">
                <a:tc>
                  <a:txBody>
                    <a:bodyPr/>
                    <a:lstStyle/>
                    <a:p>
                      <a:pPr marL="0" marR="0" indent="0" algn="l" defTabSz="914400" rtl="0" eaLnBrk="1" fontAlgn="auto" latinLnBrk="0" hangingPunct="1">
                        <a:lnSpc>
                          <a:spcPct val="100000"/>
                        </a:lnSpc>
                        <a:spcBef>
                          <a:spcPts val="0"/>
                        </a:spcBef>
                        <a:spcAft>
                          <a:spcPts val="0"/>
                        </a:spcAft>
                        <a:buClrTx/>
                        <a:buSzTx/>
                        <a:buFontTx/>
                        <a:buNone/>
                        <a:defRPr/>
                      </a:pPr>
                      <a:r>
                        <a:rPr lang="en-US" sz="1600" dirty="0"/>
                        <a:t>Handwriting</a:t>
                      </a:r>
                      <a:endParaRPr lang="en-GB" sz="1600" dirty="0"/>
                    </a:p>
                  </a:txBody>
                  <a:tcPr/>
                </a:tc>
                <a:tc gridSpan="6">
                  <a:txBody>
                    <a:bodyPr/>
                    <a:lstStyle/>
                    <a:p>
                      <a:r>
                        <a:rPr lang="en-US" sz="1000" dirty="0"/>
                        <a:t>Pupils should be taught to: </a:t>
                      </a:r>
                    </a:p>
                    <a:p>
                      <a:pPr marL="171450" indent="-171450">
                        <a:buFont typeface="Arial" panose="020B0604020202020204" pitchFamily="34" charset="0"/>
                        <a:buChar char="•"/>
                      </a:pPr>
                      <a:r>
                        <a:rPr lang="en-US" sz="1000" dirty="0"/>
                        <a:t>use the diagonal and horizontal strokes that are needed to join letters and understand which letters, when adjacent to one another, are best left </a:t>
                      </a:r>
                      <a:r>
                        <a:rPr lang="en-US" sz="1000" dirty="0" err="1"/>
                        <a:t>unjoined</a:t>
                      </a:r>
                      <a:r>
                        <a:rPr lang="en-US" sz="1000" dirty="0"/>
                        <a:t> </a:t>
                      </a:r>
                    </a:p>
                    <a:p>
                      <a:pPr marL="171450" indent="-171450">
                        <a:buFont typeface="Arial" panose="020B0604020202020204" pitchFamily="34" charset="0"/>
                        <a:buChar char="•"/>
                      </a:pPr>
                      <a:r>
                        <a:rPr lang="en-US" sz="1000" dirty="0"/>
                        <a:t>increase the legibility, consistency and quality of their handwriting [for example, by ensuring that the </a:t>
                      </a:r>
                      <a:r>
                        <a:rPr lang="en-US" sz="1000" dirty="0" err="1"/>
                        <a:t>downstrokes</a:t>
                      </a:r>
                      <a:r>
                        <a:rPr lang="en-US" sz="1000" dirty="0"/>
                        <a:t> of letters are parallel and equidistant; that lines of writing are spaced sufficiently so that the ascenders and descenders of letters do not touch]. </a:t>
                      </a:r>
                      <a:endParaRPr lang="en-GB" sz="1000" dirty="0"/>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3"/>
                  </a:ext>
                </a:extLst>
              </a:tr>
              <a:tr h="231232">
                <a:tc gridSpan="7">
                  <a:txBody>
                    <a:bodyPr/>
                    <a:lstStyle/>
                    <a:p>
                      <a:pPr marL="0" indent="0" algn="ctr">
                        <a:buFont typeface="Arial" panose="020B0604020202020204" pitchFamily="34" charset="0"/>
                        <a:buNone/>
                      </a:pPr>
                      <a:r>
                        <a:rPr lang="en-US" sz="1000" b="1" dirty="0"/>
                        <a:t>And to learn all the words from the Year 3 and 4 Statutory Spelling List</a:t>
                      </a:r>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4"/>
                  </a:ext>
                </a:extLst>
              </a:tr>
              <a:tr h="1531913">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sz="1600" dirty="0"/>
                        <a:t>Spelling </a:t>
                      </a:r>
                      <a:endParaRPr lang="en-GB" sz="1600" dirty="0"/>
                    </a:p>
                    <a:p>
                      <a:pPr marL="0" marR="0" indent="0" algn="l" defTabSz="914400" rtl="0" eaLnBrk="1" fontAlgn="auto" latinLnBrk="0" hangingPunct="1">
                        <a:lnSpc>
                          <a:spcPct val="100000"/>
                        </a:lnSpc>
                        <a:spcBef>
                          <a:spcPts val="0"/>
                        </a:spcBef>
                        <a:spcAft>
                          <a:spcPts val="0"/>
                        </a:spcAft>
                        <a:buClrTx/>
                        <a:buSzTx/>
                        <a:buFontTx/>
                        <a:buNone/>
                        <a:defRPr/>
                      </a:pPr>
                      <a:endParaRPr lang="en-GB" sz="1600" baseline="0" dirty="0"/>
                    </a:p>
                  </a:txBody>
                  <a:tcPr/>
                </a:tc>
                <a:tc>
                  <a:txBody>
                    <a:bodyPr/>
                    <a:lstStyle/>
                    <a:p>
                      <a:r>
                        <a:rPr lang="en-GB" sz="1000" b="1" dirty="0"/>
                        <a:t>Autumn 1 </a:t>
                      </a:r>
                    </a:p>
                    <a:p>
                      <a:r>
                        <a:rPr lang="en-GB" sz="1000" b="1" dirty="0"/>
                        <a:t>Wk1:  </a:t>
                      </a:r>
                      <a:r>
                        <a:rPr lang="en-GB" sz="1000" b="0" dirty="0"/>
                        <a:t>homophones </a:t>
                      </a:r>
                    </a:p>
                    <a:p>
                      <a:r>
                        <a:rPr lang="en-GB" sz="1000" b="1" dirty="0" err="1"/>
                        <a:t>Wk</a:t>
                      </a:r>
                      <a:r>
                        <a:rPr lang="en-GB" sz="1000" b="1" dirty="0"/>
                        <a:t> 2: </a:t>
                      </a:r>
                      <a:r>
                        <a:rPr lang="en-GB" sz="1000" b="0" dirty="0"/>
                        <a:t>homophones </a:t>
                      </a:r>
                    </a:p>
                    <a:p>
                      <a:r>
                        <a:rPr lang="en-GB" sz="1000" b="1" dirty="0" err="1"/>
                        <a:t>Wk</a:t>
                      </a:r>
                      <a:r>
                        <a:rPr lang="en-GB" sz="1000" b="1" dirty="0"/>
                        <a:t> 3: </a:t>
                      </a:r>
                      <a:r>
                        <a:rPr lang="en-GB" sz="1000" b="0" dirty="0"/>
                        <a:t>/s/ sound spelt </a:t>
                      </a:r>
                      <a:r>
                        <a:rPr lang="en-GB" sz="1000" b="0" dirty="0" err="1"/>
                        <a:t>sc</a:t>
                      </a:r>
                      <a:r>
                        <a:rPr lang="en-GB" sz="1000" b="0" dirty="0"/>
                        <a:t> </a:t>
                      </a:r>
                    </a:p>
                    <a:p>
                      <a:r>
                        <a:rPr lang="en-GB" sz="1000" b="1" dirty="0" err="1"/>
                        <a:t>Wk</a:t>
                      </a:r>
                      <a:r>
                        <a:rPr lang="en-GB" sz="1000" b="1" dirty="0"/>
                        <a:t> 4: </a:t>
                      </a:r>
                      <a:r>
                        <a:rPr lang="en-GB" sz="1000" b="0" dirty="0"/>
                        <a:t>STAT list random </a:t>
                      </a:r>
                    </a:p>
                    <a:p>
                      <a:r>
                        <a:rPr lang="en-GB" sz="1000" b="1" dirty="0" err="1"/>
                        <a:t>Wk</a:t>
                      </a:r>
                      <a:r>
                        <a:rPr lang="en-GB" sz="1000" b="1" dirty="0"/>
                        <a:t> 5: </a:t>
                      </a:r>
                      <a:r>
                        <a:rPr lang="en-GB" sz="1000" b="0" dirty="0"/>
                        <a:t>-</a:t>
                      </a:r>
                      <a:r>
                        <a:rPr lang="en-GB" sz="1000" b="0" dirty="0" err="1"/>
                        <a:t>sion</a:t>
                      </a:r>
                      <a:r>
                        <a:rPr lang="en-GB" sz="1000" b="0" dirty="0"/>
                        <a:t> endings </a:t>
                      </a:r>
                    </a:p>
                    <a:p>
                      <a:r>
                        <a:rPr lang="en-GB" sz="1000" b="1" dirty="0" err="1"/>
                        <a:t>Wk</a:t>
                      </a:r>
                      <a:r>
                        <a:rPr lang="en-GB" sz="1000" b="1" dirty="0"/>
                        <a:t> 6: </a:t>
                      </a:r>
                      <a:r>
                        <a:rPr lang="en-GB" sz="1000" b="0" dirty="0"/>
                        <a:t>consolidation </a:t>
                      </a:r>
                      <a:endParaRPr lang="en-US" sz="10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defRPr/>
                      </a:pPr>
                      <a:r>
                        <a:rPr lang="en-GB" sz="1000" b="1" dirty="0"/>
                        <a:t>Autumn 2 </a:t>
                      </a:r>
                    </a:p>
                    <a:p>
                      <a:pPr marL="0" marR="0" indent="0" algn="l" defTabSz="914400" rtl="0" eaLnBrk="1" fontAlgn="auto" latinLnBrk="0" hangingPunct="1">
                        <a:lnSpc>
                          <a:spcPct val="100000"/>
                        </a:lnSpc>
                        <a:spcBef>
                          <a:spcPts val="0"/>
                        </a:spcBef>
                        <a:spcAft>
                          <a:spcPts val="0"/>
                        </a:spcAft>
                        <a:buClrTx/>
                        <a:buSzTx/>
                        <a:buFontTx/>
                        <a:buNone/>
                        <a:defRPr/>
                      </a:pPr>
                      <a:r>
                        <a:rPr lang="en-GB" sz="1000" b="1" dirty="0" err="1"/>
                        <a:t>Wk</a:t>
                      </a:r>
                      <a:r>
                        <a:rPr lang="en-GB" sz="1000" b="1" dirty="0"/>
                        <a:t> 1:</a:t>
                      </a:r>
                      <a:r>
                        <a:rPr lang="en-GB" sz="1000" b="0" dirty="0"/>
                        <a:t> prefixes –dis and –mis </a:t>
                      </a:r>
                    </a:p>
                    <a:p>
                      <a:pPr marL="0" marR="0" indent="0" algn="l" defTabSz="914400" rtl="0" eaLnBrk="1" fontAlgn="auto" latinLnBrk="0" hangingPunct="1">
                        <a:lnSpc>
                          <a:spcPct val="100000"/>
                        </a:lnSpc>
                        <a:spcBef>
                          <a:spcPts val="0"/>
                        </a:spcBef>
                        <a:spcAft>
                          <a:spcPts val="0"/>
                        </a:spcAft>
                        <a:buClrTx/>
                        <a:buSzTx/>
                        <a:buFontTx/>
                        <a:buNone/>
                        <a:defRPr/>
                      </a:pPr>
                      <a:r>
                        <a:rPr lang="en-GB" sz="1000" b="1" dirty="0" err="1"/>
                        <a:t>Wk</a:t>
                      </a:r>
                      <a:r>
                        <a:rPr lang="en-GB" sz="1000" b="1" dirty="0"/>
                        <a:t> 2: </a:t>
                      </a:r>
                      <a:r>
                        <a:rPr lang="en-GB" sz="1000" b="0" dirty="0" err="1"/>
                        <a:t>il</a:t>
                      </a:r>
                      <a:r>
                        <a:rPr lang="en-GB" sz="1000" b="0" dirty="0"/>
                        <a:t> words </a:t>
                      </a:r>
                    </a:p>
                    <a:p>
                      <a:pPr marL="0" marR="0" indent="0" algn="l" defTabSz="914400" rtl="0" eaLnBrk="1" fontAlgn="auto" latinLnBrk="0" hangingPunct="1">
                        <a:lnSpc>
                          <a:spcPct val="100000"/>
                        </a:lnSpc>
                        <a:spcBef>
                          <a:spcPts val="0"/>
                        </a:spcBef>
                        <a:spcAft>
                          <a:spcPts val="0"/>
                        </a:spcAft>
                        <a:buClrTx/>
                        <a:buSzTx/>
                        <a:buFontTx/>
                        <a:buNone/>
                        <a:defRPr/>
                      </a:pPr>
                      <a:r>
                        <a:rPr lang="en-GB" sz="1000" b="1" dirty="0" err="1"/>
                        <a:t>Wk</a:t>
                      </a:r>
                      <a:r>
                        <a:rPr lang="en-GB" sz="1000" b="1" dirty="0"/>
                        <a:t> 3: </a:t>
                      </a:r>
                      <a:r>
                        <a:rPr lang="en-GB" sz="1000" b="0" dirty="0"/>
                        <a:t>suffix –</a:t>
                      </a:r>
                      <a:r>
                        <a:rPr lang="en-GB" sz="1000" b="0" dirty="0" err="1"/>
                        <a:t>ation</a:t>
                      </a:r>
                      <a:r>
                        <a:rPr lang="en-GB" sz="1000" b="0" dirty="0"/>
                        <a:t> </a:t>
                      </a:r>
                    </a:p>
                    <a:p>
                      <a:pPr marL="0" marR="0" indent="0" algn="l" defTabSz="914400" rtl="0" eaLnBrk="1" fontAlgn="auto" latinLnBrk="0" hangingPunct="1">
                        <a:lnSpc>
                          <a:spcPct val="100000"/>
                        </a:lnSpc>
                        <a:spcBef>
                          <a:spcPts val="0"/>
                        </a:spcBef>
                        <a:spcAft>
                          <a:spcPts val="0"/>
                        </a:spcAft>
                        <a:buClrTx/>
                        <a:buSzTx/>
                        <a:buFontTx/>
                        <a:buNone/>
                        <a:defRPr/>
                      </a:pPr>
                      <a:r>
                        <a:rPr lang="en-GB" sz="1000" b="1" dirty="0" err="1"/>
                        <a:t>Wk</a:t>
                      </a:r>
                      <a:r>
                        <a:rPr lang="en-GB" sz="1000" b="1" dirty="0"/>
                        <a:t> 4: </a:t>
                      </a:r>
                      <a:r>
                        <a:rPr lang="en-GB" sz="1000" b="0" dirty="0"/>
                        <a:t>STAT list random </a:t>
                      </a:r>
                    </a:p>
                    <a:p>
                      <a:pPr marL="0" marR="0" indent="0" algn="l" defTabSz="914400" rtl="0" eaLnBrk="1" fontAlgn="auto" latinLnBrk="0" hangingPunct="1">
                        <a:lnSpc>
                          <a:spcPct val="100000"/>
                        </a:lnSpc>
                        <a:spcBef>
                          <a:spcPts val="0"/>
                        </a:spcBef>
                        <a:spcAft>
                          <a:spcPts val="0"/>
                        </a:spcAft>
                        <a:buClrTx/>
                        <a:buSzTx/>
                        <a:buFontTx/>
                        <a:buNone/>
                        <a:defRPr/>
                      </a:pPr>
                      <a:r>
                        <a:rPr lang="en-GB" sz="1000" b="1" dirty="0" err="1"/>
                        <a:t>Wk</a:t>
                      </a:r>
                      <a:r>
                        <a:rPr lang="en-GB" sz="1000" b="1" dirty="0"/>
                        <a:t> 5: </a:t>
                      </a:r>
                      <a:r>
                        <a:rPr lang="en-GB" sz="1000" b="0" dirty="0"/>
                        <a:t>suffixes with vowels</a:t>
                      </a:r>
                    </a:p>
                    <a:p>
                      <a:pPr marL="0" marR="0" indent="0" algn="l" defTabSz="914400" rtl="0" eaLnBrk="1" fontAlgn="auto" latinLnBrk="0" hangingPunct="1">
                        <a:lnSpc>
                          <a:spcPct val="100000"/>
                        </a:lnSpc>
                        <a:spcBef>
                          <a:spcPts val="0"/>
                        </a:spcBef>
                        <a:spcAft>
                          <a:spcPts val="0"/>
                        </a:spcAft>
                        <a:buClrTx/>
                        <a:buSzTx/>
                        <a:buFontTx/>
                        <a:buNone/>
                        <a:defRPr/>
                      </a:pPr>
                      <a:r>
                        <a:rPr lang="en-GB" sz="1000" b="1" dirty="0" err="1"/>
                        <a:t>Wk</a:t>
                      </a:r>
                      <a:r>
                        <a:rPr lang="en-GB" sz="1000" b="1" dirty="0"/>
                        <a:t> 6:  </a:t>
                      </a:r>
                      <a:r>
                        <a:rPr lang="en-GB" sz="1000" b="0" dirty="0"/>
                        <a:t>consolidation </a:t>
                      </a:r>
                    </a:p>
                    <a:p>
                      <a:pPr marL="0" marR="0" indent="0" algn="l" defTabSz="914400" rtl="0" eaLnBrk="1" fontAlgn="auto" latinLnBrk="0" hangingPunct="1">
                        <a:lnSpc>
                          <a:spcPct val="100000"/>
                        </a:lnSpc>
                        <a:spcBef>
                          <a:spcPts val="0"/>
                        </a:spcBef>
                        <a:spcAft>
                          <a:spcPts val="0"/>
                        </a:spcAft>
                        <a:buClrTx/>
                        <a:buSzTx/>
                        <a:buFontTx/>
                        <a:buNone/>
                        <a:defRPr/>
                      </a:pPr>
                      <a:endParaRPr lang="en-GB" sz="1000" b="1" dirty="0"/>
                    </a:p>
                    <a:p>
                      <a:pPr marL="0" marR="0" indent="0" algn="l" defTabSz="914400" rtl="0" eaLnBrk="1" fontAlgn="auto" latinLnBrk="0" hangingPunct="1">
                        <a:lnSpc>
                          <a:spcPct val="100000"/>
                        </a:lnSpc>
                        <a:spcBef>
                          <a:spcPts val="0"/>
                        </a:spcBef>
                        <a:spcAft>
                          <a:spcPts val="0"/>
                        </a:spcAft>
                        <a:buClrTx/>
                        <a:buSzTx/>
                        <a:buFontTx/>
                        <a:buNone/>
                        <a:defRPr/>
                      </a:pPr>
                      <a:endParaRPr lang="en-GB" sz="1000" b="1" dirty="0"/>
                    </a:p>
                    <a:p>
                      <a:pPr marL="0" marR="0" indent="0" algn="l" defTabSz="914400" rtl="0" eaLnBrk="1" fontAlgn="auto" latinLnBrk="0" hangingPunct="1">
                        <a:lnSpc>
                          <a:spcPct val="100000"/>
                        </a:lnSpc>
                        <a:spcBef>
                          <a:spcPts val="0"/>
                        </a:spcBef>
                        <a:spcAft>
                          <a:spcPts val="0"/>
                        </a:spcAft>
                        <a:buClrTx/>
                        <a:buSzTx/>
                        <a:buFontTx/>
                        <a:buNone/>
                        <a:defRPr/>
                      </a:pPr>
                      <a:endParaRPr lang="en-GB" sz="1000" baseline="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defRPr/>
                      </a:pPr>
                      <a:r>
                        <a:rPr lang="en-GB" sz="1000" b="1" dirty="0"/>
                        <a:t>Spring 1 </a:t>
                      </a:r>
                    </a:p>
                    <a:p>
                      <a:pPr marL="0" marR="0" indent="0" algn="l" defTabSz="914400" rtl="0" eaLnBrk="1" fontAlgn="auto" latinLnBrk="0" hangingPunct="1">
                        <a:lnSpc>
                          <a:spcPct val="100000"/>
                        </a:lnSpc>
                        <a:spcBef>
                          <a:spcPts val="0"/>
                        </a:spcBef>
                        <a:spcAft>
                          <a:spcPts val="0"/>
                        </a:spcAft>
                        <a:buClrTx/>
                        <a:buSzTx/>
                        <a:buFontTx/>
                        <a:buNone/>
                        <a:defRPr/>
                      </a:pPr>
                      <a:r>
                        <a:rPr lang="en-GB" sz="1000" b="1" dirty="0" err="1"/>
                        <a:t>Wk</a:t>
                      </a:r>
                      <a:r>
                        <a:rPr lang="en-GB" sz="1000" b="1" dirty="0"/>
                        <a:t> 1:</a:t>
                      </a:r>
                      <a:r>
                        <a:rPr lang="en-GB" sz="1000" b="0" dirty="0"/>
                        <a:t>-recap autumn </a:t>
                      </a:r>
                    </a:p>
                    <a:p>
                      <a:pPr marL="0" marR="0" indent="0" algn="l" defTabSz="914400" rtl="0" eaLnBrk="1" fontAlgn="auto" latinLnBrk="0" hangingPunct="1">
                        <a:lnSpc>
                          <a:spcPct val="100000"/>
                        </a:lnSpc>
                        <a:spcBef>
                          <a:spcPts val="0"/>
                        </a:spcBef>
                        <a:spcAft>
                          <a:spcPts val="0"/>
                        </a:spcAft>
                        <a:buClrTx/>
                        <a:buSzTx/>
                        <a:buFontTx/>
                        <a:buNone/>
                        <a:defRPr/>
                      </a:pPr>
                      <a:r>
                        <a:rPr lang="en-GB" sz="1000" b="1" dirty="0" err="1"/>
                        <a:t>Wk</a:t>
                      </a:r>
                      <a:r>
                        <a:rPr lang="en-GB" sz="1000" b="1" dirty="0"/>
                        <a:t> 2:</a:t>
                      </a:r>
                      <a:r>
                        <a:rPr lang="en-GB" sz="1000" b="0" dirty="0"/>
                        <a:t> –</a:t>
                      </a:r>
                      <a:r>
                        <a:rPr lang="en-GB" sz="1000" b="0" dirty="0" err="1"/>
                        <a:t>gue</a:t>
                      </a:r>
                      <a:r>
                        <a:rPr lang="en-GB" sz="1000" b="0" dirty="0"/>
                        <a:t> and –que endings </a:t>
                      </a:r>
                    </a:p>
                    <a:p>
                      <a:pPr marL="0" marR="0" indent="0" algn="l" defTabSz="914400" rtl="0" eaLnBrk="1" fontAlgn="auto" latinLnBrk="0" hangingPunct="1">
                        <a:lnSpc>
                          <a:spcPct val="100000"/>
                        </a:lnSpc>
                        <a:spcBef>
                          <a:spcPts val="0"/>
                        </a:spcBef>
                        <a:spcAft>
                          <a:spcPts val="0"/>
                        </a:spcAft>
                        <a:buClrTx/>
                        <a:buSzTx/>
                        <a:buFontTx/>
                        <a:buNone/>
                        <a:defRPr/>
                      </a:pPr>
                      <a:r>
                        <a:rPr lang="en-GB" sz="1000" b="1" dirty="0" err="1"/>
                        <a:t>Wk</a:t>
                      </a:r>
                      <a:r>
                        <a:rPr lang="en-GB" sz="1000" b="1" dirty="0"/>
                        <a:t> 3: </a:t>
                      </a:r>
                      <a:r>
                        <a:rPr lang="en-GB" sz="1000" b="0" dirty="0"/>
                        <a:t>endings spelt –</a:t>
                      </a:r>
                      <a:r>
                        <a:rPr lang="en-GB" sz="1000" b="0" dirty="0" err="1"/>
                        <a:t>ssion</a:t>
                      </a:r>
                      <a:r>
                        <a:rPr lang="en-GB" sz="1000" b="0" dirty="0"/>
                        <a:t> </a:t>
                      </a:r>
                    </a:p>
                    <a:p>
                      <a:pPr marL="0" marR="0" indent="0" algn="l" defTabSz="914400" rtl="0" eaLnBrk="1" fontAlgn="auto" latinLnBrk="0" hangingPunct="1">
                        <a:lnSpc>
                          <a:spcPct val="100000"/>
                        </a:lnSpc>
                        <a:spcBef>
                          <a:spcPts val="0"/>
                        </a:spcBef>
                        <a:spcAft>
                          <a:spcPts val="0"/>
                        </a:spcAft>
                        <a:buClrTx/>
                        <a:buSzTx/>
                        <a:buFontTx/>
                        <a:buNone/>
                        <a:defRPr/>
                      </a:pPr>
                      <a:r>
                        <a:rPr lang="en-GB" sz="1000" b="1" dirty="0" err="1"/>
                        <a:t>Wk</a:t>
                      </a:r>
                      <a:r>
                        <a:rPr lang="en-GB" sz="1000" b="1" dirty="0"/>
                        <a:t> 4: </a:t>
                      </a:r>
                      <a:r>
                        <a:rPr lang="en-GB" sz="1000" b="0" dirty="0"/>
                        <a:t>-STAT list random </a:t>
                      </a:r>
                    </a:p>
                    <a:p>
                      <a:pPr marL="0" marR="0" indent="0" algn="l" defTabSz="914400" rtl="0" eaLnBrk="1" fontAlgn="auto" latinLnBrk="0" hangingPunct="1">
                        <a:lnSpc>
                          <a:spcPct val="100000"/>
                        </a:lnSpc>
                        <a:spcBef>
                          <a:spcPts val="0"/>
                        </a:spcBef>
                        <a:spcAft>
                          <a:spcPts val="0"/>
                        </a:spcAft>
                        <a:buClrTx/>
                        <a:buSzTx/>
                        <a:buFontTx/>
                        <a:buNone/>
                        <a:defRPr/>
                      </a:pPr>
                      <a:r>
                        <a:rPr lang="en-GB" sz="1000" b="1" dirty="0" err="1"/>
                        <a:t>Wk</a:t>
                      </a:r>
                      <a:r>
                        <a:rPr lang="en-GB" sz="1000" b="1" dirty="0"/>
                        <a:t> 5: </a:t>
                      </a:r>
                      <a:r>
                        <a:rPr lang="en-GB" sz="1000" b="0" dirty="0"/>
                        <a:t>-</a:t>
                      </a:r>
                      <a:r>
                        <a:rPr lang="en-GB" sz="1000" b="0" dirty="0" err="1"/>
                        <a:t>ch</a:t>
                      </a:r>
                      <a:r>
                        <a:rPr lang="en-GB" sz="1000" b="0" dirty="0"/>
                        <a:t> words </a:t>
                      </a:r>
                    </a:p>
                    <a:p>
                      <a:pPr marL="0" marR="0" indent="0" algn="l" defTabSz="914400" rtl="0" eaLnBrk="1" fontAlgn="auto" latinLnBrk="0" hangingPunct="1">
                        <a:lnSpc>
                          <a:spcPct val="100000"/>
                        </a:lnSpc>
                        <a:spcBef>
                          <a:spcPts val="0"/>
                        </a:spcBef>
                        <a:spcAft>
                          <a:spcPts val="0"/>
                        </a:spcAft>
                        <a:buClrTx/>
                        <a:buSzTx/>
                        <a:buFontTx/>
                        <a:buNone/>
                        <a:defRPr/>
                      </a:pPr>
                      <a:r>
                        <a:rPr lang="en-GB" sz="1000" b="1" dirty="0" err="1"/>
                        <a:t>Wk</a:t>
                      </a:r>
                      <a:r>
                        <a:rPr lang="en-GB" sz="1000" b="1" dirty="0"/>
                        <a:t> 6:  </a:t>
                      </a:r>
                      <a:r>
                        <a:rPr lang="en-GB" sz="1000" b="0" dirty="0"/>
                        <a:t>consolidation </a:t>
                      </a:r>
                      <a:endParaRPr lang="en-GB" sz="1000" baseline="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defRPr/>
                      </a:pPr>
                      <a:r>
                        <a:rPr lang="en-GB" sz="1000" b="1" dirty="0"/>
                        <a:t>Spring 2</a:t>
                      </a:r>
                    </a:p>
                    <a:p>
                      <a:pPr marL="0" marR="0" indent="0" algn="l" defTabSz="914400" rtl="0" eaLnBrk="1" fontAlgn="auto" latinLnBrk="0" hangingPunct="1">
                        <a:lnSpc>
                          <a:spcPct val="100000"/>
                        </a:lnSpc>
                        <a:spcBef>
                          <a:spcPts val="0"/>
                        </a:spcBef>
                        <a:spcAft>
                          <a:spcPts val="0"/>
                        </a:spcAft>
                        <a:buClrTx/>
                        <a:buSzTx/>
                        <a:buFontTx/>
                        <a:buNone/>
                        <a:defRPr/>
                      </a:pPr>
                      <a:r>
                        <a:rPr lang="en-GB" sz="1000" b="1" dirty="0"/>
                        <a:t> </a:t>
                      </a:r>
                      <a:r>
                        <a:rPr lang="en-GB" sz="1000" b="1" dirty="0" err="1"/>
                        <a:t>Wk</a:t>
                      </a:r>
                      <a:r>
                        <a:rPr lang="en-GB" sz="1000" b="1" dirty="0"/>
                        <a:t> 1: </a:t>
                      </a:r>
                      <a:r>
                        <a:rPr lang="en-GB" sz="1000" b="0" dirty="0"/>
                        <a:t>-</a:t>
                      </a:r>
                      <a:r>
                        <a:rPr lang="en-GB" sz="1000" b="0" dirty="0" err="1"/>
                        <a:t>tion</a:t>
                      </a:r>
                      <a:r>
                        <a:rPr lang="en-GB" sz="1000" b="0" dirty="0"/>
                        <a:t> endings </a:t>
                      </a:r>
                    </a:p>
                    <a:p>
                      <a:pPr marL="0" marR="0" indent="0" algn="l" defTabSz="914400" rtl="0" eaLnBrk="1" fontAlgn="auto" latinLnBrk="0" hangingPunct="1">
                        <a:lnSpc>
                          <a:spcPct val="100000"/>
                        </a:lnSpc>
                        <a:spcBef>
                          <a:spcPts val="0"/>
                        </a:spcBef>
                        <a:spcAft>
                          <a:spcPts val="0"/>
                        </a:spcAft>
                        <a:buClrTx/>
                        <a:buSzTx/>
                        <a:buFontTx/>
                        <a:buNone/>
                        <a:defRPr/>
                      </a:pPr>
                      <a:r>
                        <a:rPr lang="en-GB" sz="1000" b="1" dirty="0" err="1"/>
                        <a:t>Wk</a:t>
                      </a:r>
                      <a:r>
                        <a:rPr lang="en-GB" sz="1000" b="1" dirty="0"/>
                        <a:t> 2: </a:t>
                      </a:r>
                      <a:r>
                        <a:rPr lang="en-GB" sz="1000" b="0" dirty="0"/>
                        <a:t>-suffix –</a:t>
                      </a:r>
                      <a:r>
                        <a:rPr lang="en-GB" sz="1000" b="0" dirty="0" err="1"/>
                        <a:t>ous</a:t>
                      </a:r>
                      <a:r>
                        <a:rPr lang="en-GB" sz="1000" b="0" dirty="0"/>
                        <a:t> </a:t>
                      </a:r>
                    </a:p>
                    <a:p>
                      <a:pPr marL="0" marR="0" indent="0" algn="l" defTabSz="914400" rtl="0" eaLnBrk="1" fontAlgn="auto" latinLnBrk="0" hangingPunct="1">
                        <a:lnSpc>
                          <a:spcPct val="100000"/>
                        </a:lnSpc>
                        <a:spcBef>
                          <a:spcPts val="0"/>
                        </a:spcBef>
                        <a:spcAft>
                          <a:spcPts val="0"/>
                        </a:spcAft>
                        <a:buClrTx/>
                        <a:buSzTx/>
                        <a:buFontTx/>
                        <a:buNone/>
                        <a:defRPr/>
                      </a:pPr>
                      <a:r>
                        <a:rPr lang="en-GB" sz="1000" b="1" dirty="0" err="1"/>
                        <a:t>Wk</a:t>
                      </a:r>
                      <a:r>
                        <a:rPr lang="en-GB" sz="1000" b="1" dirty="0"/>
                        <a:t> 3:</a:t>
                      </a:r>
                      <a:r>
                        <a:rPr lang="en-GB" sz="1000" b="0" dirty="0"/>
                        <a:t> -suffix –</a:t>
                      </a:r>
                      <a:r>
                        <a:rPr lang="en-GB" sz="1000" b="0" dirty="0" err="1"/>
                        <a:t>ous</a:t>
                      </a:r>
                      <a:r>
                        <a:rPr lang="en-GB" sz="1000" b="0" dirty="0"/>
                        <a:t> </a:t>
                      </a:r>
                    </a:p>
                    <a:p>
                      <a:pPr marL="0" marR="0" indent="0" algn="l" defTabSz="914400" rtl="0" eaLnBrk="1" fontAlgn="auto" latinLnBrk="0" hangingPunct="1">
                        <a:lnSpc>
                          <a:spcPct val="100000"/>
                        </a:lnSpc>
                        <a:spcBef>
                          <a:spcPts val="0"/>
                        </a:spcBef>
                        <a:spcAft>
                          <a:spcPts val="0"/>
                        </a:spcAft>
                        <a:buClrTx/>
                        <a:buSzTx/>
                        <a:buFontTx/>
                        <a:buNone/>
                        <a:defRPr/>
                      </a:pPr>
                      <a:r>
                        <a:rPr lang="en-GB" sz="1000" b="1" dirty="0" err="1"/>
                        <a:t>Wk</a:t>
                      </a:r>
                      <a:r>
                        <a:rPr lang="en-GB" sz="1000" b="1" dirty="0"/>
                        <a:t> 4: </a:t>
                      </a:r>
                      <a:r>
                        <a:rPr lang="en-GB" sz="1000" b="0" dirty="0"/>
                        <a:t>-STAT list random </a:t>
                      </a:r>
                    </a:p>
                    <a:p>
                      <a:pPr marL="0" marR="0" indent="0" algn="l" defTabSz="914400" rtl="0" eaLnBrk="1" fontAlgn="auto" latinLnBrk="0" hangingPunct="1">
                        <a:lnSpc>
                          <a:spcPct val="100000"/>
                        </a:lnSpc>
                        <a:spcBef>
                          <a:spcPts val="0"/>
                        </a:spcBef>
                        <a:spcAft>
                          <a:spcPts val="0"/>
                        </a:spcAft>
                        <a:buClrTx/>
                        <a:buSzTx/>
                        <a:buFontTx/>
                        <a:buNone/>
                        <a:defRPr/>
                      </a:pPr>
                      <a:r>
                        <a:rPr lang="en-GB" sz="1000" b="1" dirty="0" err="1"/>
                        <a:t>Wk</a:t>
                      </a:r>
                      <a:r>
                        <a:rPr lang="en-GB" sz="1000" b="1" dirty="0"/>
                        <a:t> 5: </a:t>
                      </a:r>
                      <a:r>
                        <a:rPr lang="en-GB" sz="1000" b="0" dirty="0"/>
                        <a:t>homophones </a:t>
                      </a:r>
                    </a:p>
                    <a:p>
                      <a:pPr marL="0" marR="0" indent="0" algn="l" defTabSz="914400" rtl="0" eaLnBrk="1" fontAlgn="auto" latinLnBrk="0" hangingPunct="1">
                        <a:lnSpc>
                          <a:spcPct val="100000"/>
                        </a:lnSpc>
                        <a:spcBef>
                          <a:spcPts val="0"/>
                        </a:spcBef>
                        <a:spcAft>
                          <a:spcPts val="0"/>
                        </a:spcAft>
                        <a:buClrTx/>
                        <a:buSzTx/>
                        <a:buFontTx/>
                        <a:buNone/>
                        <a:defRPr/>
                      </a:pPr>
                      <a:r>
                        <a:rPr lang="en-GB" sz="1000" b="1" dirty="0" err="1"/>
                        <a:t>Wk</a:t>
                      </a:r>
                      <a:r>
                        <a:rPr lang="en-GB" sz="1000" b="1" dirty="0"/>
                        <a:t> 6:  </a:t>
                      </a:r>
                      <a:r>
                        <a:rPr lang="en-GB" sz="1000" b="0" dirty="0"/>
                        <a:t>consolidation </a:t>
                      </a:r>
                    </a:p>
                    <a:p>
                      <a:pPr marL="0" marR="0" indent="0" algn="l" defTabSz="914400" rtl="0" eaLnBrk="1" fontAlgn="auto" latinLnBrk="0" hangingPunct="1">
                        <a:lnSpc>
                          <a:spcPct val="100000"/>
                        </a:lnSpc>
                        <a:spcBef>
                          <a:spcPts val="0"/>
                        </a:spcBef>
                        <a:spcAft>
                          <a:spcPts val="0"/>
                        </a:spcAft>
                        <a:buClrTx/>
                        <a:buSzTx/>
                        <a:buFontTx/>
                        <a:buNone/>
                        <a:defRPr/>
                      </a:pPr>
                      <a:endParaRPr lang="en-GB" sz="1000" baseline="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defRPr/>
                      </a:pPr>
                      <a:r>
                        <a:rPr lang="en-GB" sz="1000" b="1" dirty="0"/>
                        <a:t>Summer 1 </a:t>
                      </a:r>
                    </a:p>
                    <a:p>
                      <a:pPr marL="0" marR="0" indent="0" algn="l" defTabSz="914400" rtl="0" eaLnBrk="1" fontAlgn="auto" latinLnBrk="0" hangingPunct="1">
                        <a:lnSpc>
                          <a:spcPct val="100000"/>
                        </a:lnSpc>
                        <a:spcBef>
                          <a:spcPts val="0"/>
                        </a:spcBef>
                        <a:spcAft>
                          <a:spcPts val="0"/>
                        </a:spcAft>
                        <a:buClrTx/>
                        <a:buSzTx/>
                        <a:buFontTx/>
                        <a:buNone/>
                        <a:defRPr/>
                      </a:pPr>
                      <a:r>
                        <a:rPr lang="en-GB" sz="1000" b="1" dirty="0" err="1"/>
                        <a:t>Wk</a:t>
                      </a:r>
                      <a:r>
                        <a:rPr lang="en-GB" sz="1000" b="1" dirty="0"/>
                        <a:t> 1: </a:t>
                      </a:r>
                      <a:r>
                        <a:rPr lang="en-GB" sz="1000" b="0" dirty="0"/>
                        <a:t>recap spring term </a:t>
                      </a:r>
                    </a:p>
                    <a:p>
                      <a:pPr marL="0" marR="0" indent="0" algn="l" defTabSz="914400" rtl="0" eaLnBrk="1" fontAlgn="auto" latinLnBrk="0" hangingPunct="1">
                        <a:lnSpc>
                          <a:spcPct val="100000"/>
                        </a:lnSpc>
                        <a:spcBef>
                          <a:spcPts val="0"/>
                        </a:spcBef>
                        <a:spcAft>
                          <a:spcPts val="0"/>
                        </a:spcAft>
                        <a:buClrTx/>
                        <a:buSzTx/>
                        <a:buFontTx/>
                        <a:buNone/>
                        <a:defRPr/>
                      </a:pPr>
                      <a:r>
                        <a:rPr lang="en-GB" sz="1000" b="1" dirty="0" err="1"/>
                        <a:t>Wk</a:t>
                      </a:r>
                      <a:r>
                        <a:rPr lang="en-GB" sz="1000" b="1" dirty="0"/>
                        <a:t> 2: </a:t>
                      </a:r>
                      <a:r>
                        <a:rPr lang="en-GB" sz="1000" b="0" dirty="0"/>
                        <a:t>suffix –</a:t>
                      </a:r>
                      <a:r>
                        <a:rPr lang="en-GB" sz="1000" b="0" dirty="0" err="1"/>
                        <a:t>ly</a:t>
                      </a:r>
                      <a:r>
                        <a:rPr lang="en-GB" sz="1000" b="0" dirty="0"/>
                        <a:t> </a:t>
                      </a:r>
                    </a:p>
                    <a:p>
                      <a:pPr marL="0" marR="0" indent="0" algn="l" defTabSz="914400" rtl="0" eaLnBrk="1" fontAlgn="auto" latinLnBrk="0" hangingPunct="1">
                        <a:lnSpc>
                          <a:spcPct val="100000"/>
                        </a:lnSpc>
                        <a:spcBef>
                          <a:spcPts val="0"/>
                        </a:spcBef>
                        <a:spcAft>
                          <a:spcPts val="0"/>
                        </a:spcAft>
                        <a:buClrTx/>
                        <a:buSzTx/>
                        <a:buFontTx/>
                        <a:buNone/>
                        <a:defRPr/>
                      </a:pPr>
                      <a:r>
                        <a:rPr lang="en-GB" sz="1000" b="1" dirty="0" err="1"/>
                        <a:t>Wk</a:t>
                      </a:r>
                      <a:r>
                        <a:rPr lang="en-GB" sz="1000" b="1" dirty="0"/>
                        <a:t> 3: </a:t>
                      </a:r>
                      <a:r>
                        <a:rPr lang="en-GB" sz="1000" b="0" dirty="0" err="1"/>
                        <a:t>sprefix</a:t>
                      </a:r>
                      <a:r>
                        <a:rPr lang="en-GB" sz="1000" b="0" dirty="0"/>
                        <a:t> sub anti auto </a:t>
                      </a:r>
                    </a:p>
                    <a:p>
                      <a:pPr marL="0" marR="0" indent="0" algn="l" defTabSz="914400" rtl="0" eaLnBrk="1" fontAlgn="auto" latinLnBrk="0" hangingPunct="1">
                        <a:lnSpc>
                          <a:spcPct val="100000"/>
                        </a:lnSpc>
                        <a:spcBef>
                          <a:spcPts val="0"/>
                        </a:spcBef>
                        <a:spcAft>
                          <a:spcPts val="0"/>
                        </a:spcAft>
                        <a:buClrTx/>
                        <a:buSzTx/>
                        <a:buFontTx/>
                        <a:buNone/>
                        <a:defRPr/>
                      </a:pPr>
                      <a:r>
                        <a:rPr lang="en-GB" sz="1000" b="1" dirty="0" err="1"/>
                        <a:t>Wk</a:t>
                      </a:r>
                      <a:r>
                        <a:rPr lang="en-GB" sz="1000" b="1" dirty="0"/>
                        <a:t> 4: </a:t>
                      </a:r>
                      <a:r>
                        <a:rPr lang="en-GB" sz="1000" b="0" dirty="0"/>
                        <a:t>STAT list random </a:t>
                      </a:r>
                    </a:p>
                    <a:p>
                      <a:pPr marL="0" marR="0" indent="0" algn="l" defTabSz="914400" rtl="0" eaLnBrk="1" fontAlgn="auto" latinLnBrk="0" hangingPunct="1">
                        <a:lnSpc>
                          <a:spcPct val="100000"/>
                        </a:lnSpc>
                        <a:spcBef>
                          <a:spcPts val="0"/>
                        </a:spcBef>
                        <a:spcAft>
                          <a:spcPts val="0"/>
                        </a:spcAft>
                        <a:buClrTx/>
                        <a:buSzTx/>
                        <a:buFontTx/>
                        <a:buNone/>
                        <a:defRPr/>
                      </a:pPr>
                      <a:r>
                        <a:rPr lang="en-GB" sz="1000" b="1" dirty="0" err="1"/>
                        <a:t>Wk</a:t>
                      </a:r>
                      <a:r>
                        <a:rPr lang="en-GB" sz="1000" b="1" dirty="0"/>
                        <a:t> 5: </a:t>
                      </a:r>
                      <a:r>
                        <a:rPr lang="en-GB" sz="1000" b="0" dirty="0"/>
                        <a:t>prefix inter </a:t>
                      </a:r>
                    </a:p>
                    <a:p>
                      <a:pPr marL="0" marR="0" indent="0" algn="l" defTabSz="914400" rtl="0" eaLnBrk="1" fontAlgn="auto" latinLnBrk="0" hangingPunct="1">
                        <a:lnSpc>
                          <a:spcPct val="100000"/>
                        </a:lnSpc>
                        <a:spcBef>
                          <a:spcPts val="0"/>
                        </a:spcBef>
                        <a:spcAft>
                          <a:spcPts val="0"/>
                        </a:spcAft>
                        <a:buClrTx/>
                        <a:buSzTx/>
                        <a:buFontTx/>
                        <a:buNone/>
                        <a:defRPr/>
                      </a:pPr>
                      <a:r>
                        <a:rPr lang="en-GB" sz="1000" b="1" dirty="0" err="1"/>
                        <a:t>Wk</a:t>
                      </a:r>
                      <a:r>
                        <a:rPr lang="en-GB" sz="1000" b="1" dirty="0"/>
                        <a:t> 6:  </a:t>
                      </a:r>
                      <a:r>
                        <a:rPr lang="en-GB" sz="1000" b="0" dirty="0"/>
                        <a:t>consolidation </a:t>
                      </a:r>
                    </a:p>
                    <a:p>
                      <a:pPr marL="0" marR="0" indent="0" algn="l" defTabSz="914400" rtl="0" eaLnBrk="1" fontAlgn="auto" latinLnBrk="0" hangingPunct="1">
                        <a:lnSpc>
                          <a:spcPct val="100000"/>
                        </a:lnSpc>
                        <a:spcBef>
                          <a:spcPts val="0"/>
                        </a:spcBef>
                        <a:spcAft>
                          <a:spcPts val="0"/>
                        </a:spcAft>
                        <a:buClrTx/>
                        <a:buSzTx/>
                        <a:buFontTx/>
                        <a:buNone/>
                        <a:defRPr/>
                      </a:pPr>
                      <a:endParaRPr lang="en-GB" sz="1000" baseline="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GB" sz="1000" b="1" dirty="0"/>
                        <a:t>Summer 2</a:t>
                      </a:r>
                    </a:p>
                    <a:p>
                      <a:pPr marL="0" marR="0" lvl="0" indent="0" algn="l" defTabSz="914400" rtl="0" eaLnBrk="1" fontAlgn="auto" latinLnBrk="0" hangingPunct="1">
                        <a:lnSpc>
                          <a:spcPct val="100000"/>
                        </a:lnSpc>
                        <a:spcBef>
                          <a:spcPts val="0"/>
                        </a:spcBef>
                        <a:spcAft>
                          <a:spcPts val="0"/>
                        </a:spcAft>
                        <a:buClrTx/>
                        <a:buSzTx/>
                        <a:buFontTx/>
                        <a:buNone/>
                        <a:defRPr/>
                      </a:pPr>
                      <a:r>
                        <a:rPr lang="en-GB" sz="1000" b="1" dirty="0" err="1"/>
                        <a:t>Wk</a:t>
                      </a:r>
                      <a:r>
                        <a:rPr lang="en-GB" sz="1000" b="1" dirty="0"/>
                        <a:t> 1:</a:t>
                      </a:r>
                      <a:r>
                        <a:rPr lang="en-GB" sz="1000" b="0" dirty="0"/>
                        <a:t> </a:t>
                      </a:r>
                      <a:r>
                        <a:rPr lang="en-GB" sz="1000" dirty="0"/>
                        <a:t>possessive apostrophes</a:t>
                      </a:r>
                    </a:p>
                    <a:p>
                      <a:pPr marL="0" marR="0" lvl="0" indent="0" algn="l" defTabSz="914400" rtl="0" eaLnBrk="1" fontAlgn="auto" latinLnBrk="0" hangingPunct="1">
                        <a:lnSpc>
                          <a:spcPct val="100000"/>
                        </a:lnSpc>
                        <a:spcBef>
                          <a:spcPts val="0"/>
                        </a:spcBef>
                        <a:spcAft>
                          <a:spcPts val="0"/>
                        </a:spcAft>
                        <a:buClrTx/>
                        <a:buSzTx/>
                        <a:buFontTx/>
                        <a:buNone/>
                        <a:defRPr/>
                      </a:pPr>
                      <a:r>
                        <a:rPr lang="en-GB" sz="1000" b="1" dirty="0" err="1"/>
                        <a:t>Wk</a:t>
                      </a:r>
                      <a:r>
                        <a:rPr lang="en-GB" sz="1000" b="1" dirty="0"/>
                        <a:t> 2: </a:t>
                      </a:r>
                      <a:r>
                        <a:rPr lang="en-GB" sz="1000" b="0" dirty="0"/>
                        <a:t>possessive apostrophes</a:t>
                      </a:r>
                    </a:p>
                    <a:p>
                      <a:pPr marL="0" marR="0" lvl="0" indent="0" algn="l" defTabSz="914400" rtl="0" eaLnBrk="1" fontAlgn="auto" latinLnBrk="0" hangingPunct="1">
                        <a:lnSpc>
                          <a:spcPct val="100000"/>
                        </a:lnSpc>
                        <a:spcBef>
                          <a:spcPts val="0"/>
                        </a:spcBef>
                        <a:spcAft>
                          <a:spcPts val="0"/>
                        </a:spcAft>
                        <a:buClrTx/>
                        <a:buSzTx/>
                        <a:buFontTx/>
                        <a:buNone/>
                        <a:defRPr/>
                      </a:pPr>
                      <a:r>
                        <a:rPr lang="en-GB" sz="1000" b="1" dirty="0" err="1"/>
                        <a:t>Wk</a:t>
                      </a:r>
                      <a:r>
                        <a:rPr lang="en-GB" sz="1000" b="1" dirty="0"/>
                        <a:t> 3: </a:t>
                      </a:r>
                      <a:r>
                        <a:rPr lang="en-GB" sz="1000" b="0" dirty="0"/>
                        <a:t>STAT list random</a:t>
                      </a:r>
                    </a:p>
                    <a:p>
                      <a:pPr marL="0" marR="0" lvl="0" indent="0" algn="l" defTabSz="914400" rtl="0" eaLnBrk="1" fontAlgn="auto" latinLnBrk="0" hangingPunct="1">
                        <a:lnSpc>
                          <a:spcPct val="100000"/>
                        </a:lnSpc>
                        <a:spcBef>
                          <a:spcPts val="0"/>
                        </a:spcBef>
                        <a:spcAft>
                          <a:spcPts val="0"/>
                        </a:spcAft>
                        <a:buClrTx/>
                        <a:buSzTx/>
                        <a:buFontTx/>
                        <a:buNone/>
                        <a:defRPr/>
                      </a:pPr>
                      <a:r>
                        <a:rPr lang="en-GB" sz="1000" b="1" dirty="0" err="1"/>
                        <a:t>Wk</a:t>
                      </a:r>
                      <a:r>
                        <a:rPr lang="en-GB" sz="1000" b="1" dirty="0"/>
                        <a:t> 4: consolidating </a:t>
                      </a:r>
                    </a:p>
                    <a:p>
                      <a:pPr marL="0" marR="0" lvl="0" indent="0" algn="l" defTabSz="914400" rtl="0" eaLnBrk="1" fontAlgn="auto" latinLnBrk="0" hangingPunct="1">
                        <a:lnSpc>
                          <a:spcPct val="100000"/>
                        </a:lnSpc>
                        <a:spcBef>
                          <a:spcPts val="0"/>
                        </a:spcBef>
                        <a:spcAft>
                          <a:spcPts val="0"/>
                        </a:spcAft>
                        <a:buClrTx/>
                        <a:buSzTx/>
                        <a:buFontTx/>
                        <a:buNone/>
                        <a:defRPr/>
                      </a:pPr>
                      <a:r>
                        <a:rPr lang="en-GB" sz="1000" b="1" dirty="0" err="1"/>
                        <a:t>Wk</a:t>
                      </a:r>
                      <a:r>
                        <a:rPr lang="en-GB" sz="1000" b="1" dirty="0"/>
                        <a:t> 5: </a:t>
                      </a:r>
                      <a:r>
                        <a:rPr lang="en-GB" sz="1000" b="0" dirty="0"/>
                        <a:t>statutory word assess</a:t>
                      </a:r>
                    </a:p>
                    <a:p>
                      <a:pPr marL="0" marR="0" lvl="0" indent="0" algn="l" defTabSz="914400" rtl="0" eaLnBrk="1" fontAlgn="auto" latinLnBrk="0" hangingPunct="1">
                        <a:lnSpc>
                          <a:spcPct val="100000"/>
                        </a:lnSpc>
                        <a:spcBef>
                          <a:spcPts val="0"/>
                        </a:spcBef>
                        <a:spcAft>
                          <a:spcPts val="0"/>
                        </a:spcAft>
                        <a:buClrTx/>
                        <a:buSzTx/>
                        <a:buFontTx/>
                        <a:buNone/>
                        <a:defRPr/>
                      </a:pPr>
                      <a:r>
                        <a:rPr lang="en-GB" sz="1000" b="1" dirty="0" err="1"/>
                        <a:t>Wk</a:t>
                      </a:r>
                      <a:r>
                        <a:rPr lang="en-GB" sz="1000" b="1" dirty="0"/>
                        <a:t> 6:  </a:t>
                      </a:r>
                      <a:r>
                        <a:rPr lang="en-GB" sz="1000" b="0" dirty="0"/>
                        <a:t>end of year assess</a:t>
                      </a:r>
                    </a:p>
                    <a:p>
                      <a:pPr marL="0" marR="0" lvl="0" indent="0" algn="l" defTabSz="914400" rtl="0" eaLnBrk="1" fontAlgn="auto" latinLnBrk="0" hangingPunct="1">
                        <a:lnSpc>
                          <a:spcPct val="100000"/>
                        </a:lnSpc>
                        <a:spcBef>
                          <a:spcPts val="0"/>
                        </a:spcBef>
                        <a:spcAft>
                          <a:spcPts val="0"/>
                        </a:spcAft>
                        <a:buClrTx/>
                        <a:buSzTx/>
                        <a:buFontTx/>
                        <a:buNone/>
                        <a:defRPr/>
                      </a:pPr>
                      <a:endParaRPr lang="en-GB" sz="1000" b="1" dirty="0"/>
                    </a:p>
                  </a:txBody>
                  <a:tcPr/>
                </a:tc>
                <a:extLst>
                  <a:ext uri="{0D108BD9-81ED-4DB2-BD59-A6C34878D82A}">
                    <a16:rowId xmlns:a16="http://schemas.microsoft.com/office/drawing/2014/main" val="10005"/>
                  </a:ext>
                </a:extLst>
              </a:tr>
            </a:tbl>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04752085"/>
              </p:ext>
            </p:extLst>
          </p:nvPr>
        </p:nvGraphicFramePr>
        <p:xfrm>
          <a:off x="259645" y="112892"/>
          <a:ext cx="11751734" cy="7043263"/>
        </p:xfrm>
        <a:graphic>
          <a:graphicData uri="http://schemas.openxmlformats.org/drawingml/2006/table">
            <a:tbl>
              <a:tblPr firstRow="1" bandRow="1">
                <a:tableStyleId>{5C22544A-7EE6-4342-B048-85BDC9FD1C3A}</a:tableStyleId>
              </a:tblPr>
              <a:tblGrid>
                <a:gridCol w="1606392">
                  <a:extLst>
                    <a:ext uri="{9D8B030D-6E8A-4147-A177-3AD203B41FA5}">
                      <a16:colId xmlns:a16="http://schemas.microsoft.com/office/drawing/2014/main" val="20000"/>
                    </a:ext>
                  </a:extLst>
                </a:gridCol>
                <a:gridCol w="1751247">
                  <a:extLst>
                    <a:ext uri="{9D8B030D-6E8A-4147-A177-3AD203B41FA5}">
                      <a16:colId xmlns:a16="http://schemas.microsoft.com/office/drawing/2014/main" val="20001"/>
                    </a:ext>
                  </a:extLst>
                </a:gridCol>
                <a:gridCol w="1678819">
                  <a:extLst>
                    <a:ext uri="{9D8B030D-6E8A-4147-A177-3AD203B41FA5}">
                      <a16:colId xmlns:a16="http://schemas.microsoft.com/office/drawing/2014/main" val="20002"/>
                    </a:ext>
                  </a:extLst>
                </a:gridCol>
                <a:gridCol w="1678819">
                  <a:extLst>
                    <a:ext uri="{9D8B030D-6E8A-4147-A177-3AD203B41FA5}">
                      <a16:colId xmlns:a16="http://schemas.microsoft.com/office/drawing/2014/main" val="20003"/>
                    </a:ext>
                  </a:extLst>
                </a:gridCol>
                <a:gridCol w="1678819">
                  <a:extLst>
                    <a:ext uri="{9D8B030D-6E8A-4147-A177-3AD203B41FA5}">
                      <a16:colId xmlns:a16="http://schemas.microsoft.com/office/drawing/2014/main" val="20004"/>
                    </a:ext>
                  </a:extLst>
                </a:gridCol>
                <a:gridCol w="1678819">
                  <a:extLst>
                    <a:ext uri="{9D8B030D-6E8A-4147-A177-3AD203B41FA5}">
                      <a16:colId xmlns:a16="http://schemas.microsoft.com/office/drawing/2014/main" val="20005"/>
                    </a:ext>
                  </a:extLst>
                </a:gridCol>
                <a:gridCol w="1678819">
                  <a:extLst>
                    <a:ext uri="{9D8B030D-6E8A-4147-A177-3AD203B41FA5}">
                      <a16:colId xmlns:a16="http://schemas.microsoft.com/office/drawing/2014/main" val="20006"/>
                    </a:ext>
                  </a:extLst>
                </a:gridCol>
              </a:tblGrid>
              <a:tr h="356645">
                <a:tc>
                  <a:txBody>
                    <a:bodyPr/>
                    <a:lstStyle/>
                    <a:p>
                      <a:r>
                        <a:rPr lang="en-US" sz="1600" dirty="0"/>
                        <a:t>Year Four</a:t>
                      </a:r>
                      <a:endParaRPr lang="en-GB" sz="1600" dirty="0"/>
                    </a:p>
                  </a:txBody>
                  <a:tcPr/>
                </a:tc>
                <a:tc gridSpan="6">
                  <a:txBody>
                    <a:bodyPr/>
                    <a:lstStyle/>
                    <a:p>
                      <a:pPr marL="0" marR="0" indent="0" algn="ctr" defTabSz="914400" rtl="0" eaLnBrk="1" fontAlgn="auto" latinLnBrk="0" hangingPunct="1">
                        <a:lnSpc>
                          <a:spcPct val="100000"/>
                        </a:lnSpc>
                        <a:spcBef>
                          <a:spcPts val="0"/>
                        </a:spcBef>
                        <a:spcAft>
                          <a:spcPts val="0"/>
                        </a:spcAft>
                        <a:buClrTx/>
                        <a:buSzTx/>
                        <a:buFontTx/>
                        <a:buNone/>
                        <a:defRPr/>
                      </a:pPr>
                      <a:r>
                        <a:rPr lang="en-GB" sz="1800" dirty="0"/>
                        <a:t>KEY</a:t>
                      </a:r>
                      <a:r>
                        <a:rPr lang="en-GB" sz="1800" baseline="0" dirty="0"/>
                        <a:t> KNOWLEDGE AND SKILLS</a:t>
                      </a:r>
                      <a:endParaRPr lang="en-GB" dirty="0"/>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326924">
                <a:tc>
                  <a:txBody>
                    <a:bodyPr/>
                    <a:lstStyle/>
                    <a:p>
                      <a:endParaRPr lang="en-GB" sz="1600" dirty="0"/>
                    </a:p>
                  </a:txBody>
                  <a:tcPr/>
                </a:tc>
                <a:tc>
                  <a:txBody>
                    <a:bodyPr/>
                    <a:lstStyle/>
                    <a:p>
                      <a:r>
                        <a:rPr lang="en-GB" sz="1400" dirty="0"/>
                        <a:t>AUTUMN</a:t>
                      </a:r>
                    </a:p>
                  </a:txBody>
                  <a:tcPr/>
                </a:tc>
                <a:tc>
                  <a:txBody>
                    <a:bodyPr/>
                    <a:lstStyle/>
                    <a:p>
                      <a:r>
                        <a:rPr lang="en-GB" sz="1400" dirty="0"/>
                        <a:t>AUTUMN</a:t>
                      </a:r>
                    </a:p>
                  </a:txBody>
                  <a:tcPr/>
                </a:tc>
                <a:tc>
                  <a:txBody>
                    <a:bodyPr/>
                    <a:lstStyle/>
                    <a:p>
                      <a:r>
                        <a:rPr lang="en-GB" sz="1400" dirty="0"/>
                        <a:t>SPRING</a:t>
                      </a:r>
                    </a:p>
                  </a:txBody>
                  <a:tcPr/>
                </a:tc>
                <a:tc>
                  <a:txBody>
                    <a:bodyPr/>
                    <a:lstStyle/>
                    <a:p>
                      <a:r>
                        <a:rPr lang="en-GB" sz="1400" dirty="0"/>
                        <a:t>SPRING</a:t>
                      </a:r>
                    </a:p>
                  </a:txBody>
                  <a:tcPr/>
                </a:tc>
                <a:tc>
                  <a:txBody>
                    <a:bodyPr/>
                    <a:lstStyle/>
                    <a:p>
                      <a:r>
                        <a:rPr lang="en-GB" sz="1400" dirty="0"/>
                        <a:t>SUMMER</a:t>
                      </a:r>
                    </a:p>
                  </a:txBody>
                  <a:tcPr/>
                </a:tc>
                <a:tc>
                  <a:txBody>
                    <a:bodyPr/>
                    <a:lstStyle/>
                    <a:p>
                      <a:r>
                        <a:rPr lang="en-GB" sz="1400" dirty="0"/>
                        <a:t>SUMMER</a:t>
                      </a:r>
                    </a:p>
                  </a:txBody>
                  <a:tcPr/>
                </a:tc>
                <a:extLst>
                  <a:ext uri="{0D108BD9-81ED-4DB2-BD59-A6C34878D82A}">
                    <a16:rowId xmlns:a16="http://schemas.microsoft.com/office/drawing/2014/main" val="10002"/>
                  </a:ext>
                </a:extLst>
              </a:tr>
              <a:tr h="802451">
                <a:tc>
                  <a:txBody>
                    <a:bodyPr/>
                    <a:lstStyle/>
                    <a:p>
                      <a:r>
                        <a:rPr lang="en-GB" dirty="0"/>
                        <a:t>FOCUS</a:t>
                      </a:r>
                    </a:p>
                  </a:txBody>
                  <a:tcPr/>
                </a:tc>
                <a:tc>
                  <a:txBody>
                    <a:bodyPr/>
                    <a:lstStyle/>
                    <a:p>
                      <a:pPr marL="0" algn="ctr" defTabSz="914400" rtl="0" eaLnBrk="1" latinLnBrk="0" hangingPunct="1"/>
                      <a:r>
                        <a:rPr lang="en-US" sz="1200" strike="noStrike" kern="1200" dirty="0">
                          <a:solidFill>
                            <a:schemeClr val="dk1"/>
                          </a:solidFill>
                          <a:latin typeface="+mn-lt"/>
                          <a:ea typeface="+mn-ea"/>
                          <a:cs typeface="+mn-cs"/>
                        </a:rPr>
                        <a:t>Digestive System</a:t>
                      </a:r>
                    </a:p>
                    <a:p>
                      <a:pPr marL="0" algn="ctr" defTabSz="914400" rtl="0" eaLnBrk="1" latinLnBrk="0" hangingPunct="1"/>
                      <a:r>
                        <a:rPr lang="en-GB" sz="1200" strike="noStrike" kern="1200" dirty="0">
                          <a:solidFill>
                            <a:schemeClr val="dk1"/>
                          </a:solidFill>
                          <a:latin typeface="+mn-lt"/>
                          <a:ea typeface="+mn-ea"/>
                          <a:cs typeface="+mn-cs"/>
                        </a:rPr>
                        <a:t>”The Incredible Book Eating Boy”- </a:t>
                      </a:r>
                      <a:r>
                        <a:rPr lang="en-GB" sz="1200" i="1" strike="noStrike" kern="1200" dirty="0">
                          <a:solidFill>
                            <a:schemeClr val="dk1"/>
                          </a:solidFill>
                          <a:latin typeface="+mn-lt"/>
                          <a:ea typeface="+mn-ea"/>
                          <a:cs typeface="+mn-cs"/>
                        </a:rPr>
                        <a:t>Oliver Jeffers</a:t>
                      </a:r>
                      <a:endParaRPr lang="en-GB" sz="1200" strike="noStrike" kern="1200" dirty="0">
                        <a:solidFill>
                          <a:schemeClr val="dk1"/>
                        </a:solidFill>
                        <a:latin typeface="+mn-lt"/>
                        <a:ea typeface="+mn-ea"/>
                        <a:cs typeface="+mn-cs"/>
                      </a:endParaRPr>
                    </a:p>
                  </a:txBody>
                  <a:tcPr/>
                </a:tc>
                <a:tc>
                  <a:txBody>
                    <a:bodyPr/>
                    <a:lstStyle/>
                    <a:p>
                      <a:pPr algn="ctr"/>
                      <a:r>
                        <a:rPr lang="en-US" sz="1200" dirty="0"/>
                        <a:t>Sound</a:t>
                      </a:r>
                      <a:endParaRPr lang="en-GB" sz="1200" dirty="0"/>
                    </a:p>
                    <a:p>
                      <a:pPr algn="ctr"/>
                      <a:r>
                        <a:rPr lang="en-US" sz="1200" dirty="0"/>
                        <a:t>“Guitar Genius”-</a:t>
                      </a:r>
                      <a:r>
                        <a:rPr lang="en-US" sz="1200" i="1" dirty="0"/>
                        <a:t>Les</a:t>
                      </a:r>
                      <a:r>
                        <a:rPr lang="en-US" sz="1200" i="1" baseline="0" dirty="0"/>
                        <a:t> Paul</a:t>
                      </a:r>
                    </a:p>
                    <a:p>
                      <a:pPr algn="ctr"/>
                      <a:endParaRPr lang="en-GB" sz="1200" i="0" dirty="0"/>
                    </a:p>
                  </a:txBody>
                  <a:tcPr/>
                </a:tc>
                <a:tc>
                  <a:txBody>
                    <a:bodyPr/>
                    <a:lstStyle/>
                    <a:p>
                      <a:pPr algn="ctr"/>
                      <a:r>
                        <a:rPr lang="en-US" sz="1200" dirty="0"/>
                        <a:t>Anglo Saxons/Vikings</a:t>
                      </a:r>
                      <a:endParaRPr lang="en-GB" sz="1200" dirty="0"/>
                    </a:p>
                    <a:p>
                      <a:pPr algn="ctr"/>
                      <a:r>
                        <a:rPr lang="en-US" sz="1200" dirty="0"/>
                        <a:t>“Viking Boy”-</a:t>
                      </a:r>
                      <a:r>
                        <a:rPr lang="en-US" sz="1200" i="1" dirty="0"/>
                        <a:t>Tony Bradman</a:t>
                      </a:r>
                      <a:endParaRPr lang="en-GB" sz="1200" i="0" dirty="0"/>
                    </a:p>
                    <a:p>
                      <a:pPr algn="ctr"/>
                      <a:endParaRPr lang="en-GB" sz="1200" dirty="0"/>
                    </a:p>
                  </a:txBody>
                  <a:tcPr/>
                </a:tc>
                <a:tc>
                  <a:txBody>
                    <a:bodyPr/>
                    <a:lstStyle/>
                    <a:p>
                      <a:pPr algn="ctr"/>
                      <a:r>
                        <a:rPr lang="en-US" sz="1200" dirty="0"/>
                        <a:t>Rivers</a:t>
                      </a:r>
                      <a:r>
                        <a:rPr lang="en-US" sz="1200" baseline="0" dirty="0"/>
                        <a:t> and Mountains</a:t>
                      </a:r>
                      <a:endParaRPr lang="en-GB" sz="1200" baseline="0" dirty="0"/>
                    </a:p>
                    <a:p>
                      <a:pPr algn="ctr"/>
                      <a:r>
                        <a:rPr lang="en-US" sz="1200" baseline="0" dirty="0"/>
                        <a:t>“River Boy”-</a:t>
                      </a:r>
                      <a:r>
                        <a:rPr lang="en-US" sz="1200" i="1" baseline="0" dirty="0"/>
                        <a:t>Tim Bowler</a:t>
                      </a:r>
                      <a:endParaRPr lang="en-GB" sz="1200" dirty="0"/>
                    </a:p>
                  </a:txBody>
                  <a:tcPr/>
                </a:tc>
                <a:tc>
                  <a:txBody>
                    <a:bodyPr/>
                    <a:lstStyle/>
                    <a:p>
                      <a:pPr algn="ctr"/>
                      <a:r>
                        <a:rPr lang="en-US" sz="1200" dirty="0"/>
                        <a:t>Egyptians</a:t>
                      </a:r>
                    </a:p>
                    <a:p>
                      <a:pPr algn="ctr"/>
                      <a:r>
                        <a:rPr lang="en-GB" sz="1200" dirty="0"/>
                        <a:t>”The Egyptian Cinderella”-</a:t>
                      </a:r>
                      <a:r>
                        <a:rPr lang="en-GB" sz="1200" i="1" dirty="0"/>
                        <a:t>Shirley </a:t>
                      </a:r>
                      <a:r>
                        <a:rPr lang="en-GB" sz="1200" i="1" dirty="0" err="1"/>
                        <a:t>Climo</a:t>
                      </a:r>
                      <a:endParaRPr lang="en-GB" sz="1200" i="1" dirty="0"/>
                    </a:p>
                  </a:txBody>
                  <a:tcPr/>
                </a:tc>
                <a:tc>
                  <a:txBody>
                    <a:bodyPr/>
                    <a:lstStyle/>
                    <a:p>
                      <a:pPr algn="ctr"/>
                      <a:r>
                        <a:rPr lang="en-US" sz="1200" strike="noStrike" dirty="0"/>
                        <a:t>Electricity </a:t>
                      </a:r>
                      <a:endParaRPr lang="en-GB" sz="1200" strike="noStrike" dirty="0"/>
                    </a:p>
                    <a:p>
                      <a:pPr algn="ctr"/>
                      <a:r>
                        <a:rPr lang="en-US" sz="1200" strike="noStrike" dirty="0"/>
                        <a:t>“Charging About: The Story of Electricity”-</a:t>
                      </a:r>
                      <a:r>
                        <a:rPr lang="en-US" sz="1200" i="1" strike="noStrike" dirty="0"/>
                        <a:t>Jackie Bailey</a:t>
                      </a:r>
                      <a:endParaRPr lang="en-GB" sz="1200" strike="noStrike" dirty="0"/>
                    </a:p>
                  </a:txBody>
                  <a:tcPr/>
                </a:tc>
                <a:extLst>
                  <a:ext uri="{0D108BD9-81ED-4DB2-BD59-A6C34878D82A}">
                    <a16:rowId xmlns:a16="http://schemas.microsoft.com/office/drawing/2014/main" val="10003"/>
                  </a:ext>
                </a:extLst>
              </a:tr>
              <a:tr h="980773">
                <a:tc>
                  <a:txBody>
                    <a:bodyPr/>
                    <a:lstStyle/>
                    <a:p>
                      <a:r>
                        <a:rPr lang="en-GB" dirty="0"/>
                        <a:t>GENRES</a:t>
                      </a:r>
                    </a:p>
                  </a:txBody>
                  <a:tcPr/>
                </a:tc>
                <a:tc>
                  <a:txBody>
                    <a:bodyPr/>
                    <a:lstStyle/>
                    <a:p>
                      <a:r>
                        <a:rPr lang="en-US" sz="1100" dirty="0"/>
                        <a:t>Narrative</a:t>
                      </a:r>
                    </a:p>
                    <a:p>
                      <a:r>
                        <a:rPr lang="en-US" sz="1100" dirty="0"/>
                        <a:t>Persuasive text- should all children be given a free school dinner?</a:t>
                      </a:r>
                      <a:endParaRPr lang="en-GB" sz="1100" dirty="0"/>
                    </a:p>
                  </a:txBody>
                  <a:tcPr/>
                </a:tc>
                <a:tc>
                  <a:txBody>
                    <a:bodyPr/>
                    <a:lstStyle/>
                    <a:p>
                      <a:pPr algn="ctr"/>
                      <a:r>
                        <a:rPr lang="en-US" sz="1100" dirty="0">
                          <a:latin typeface="+mn-lt"/>
                        </a:rPr>
                        <a:t>Biography – Les Paul</a:t>
                      </a:r>
                    </a:p>
                    <a:p>
                      <a:pPr algn="ctr"/>
                      <a:r>
                        <a:rPr lang="en-US" sz="1100" dirty="0">
                          <a:latin typeface="+mn-lt"/>
                        </a:rPr>
                        <a:t>Non-</a:t>
                      </a:r>
                      <a:r>
                        <a:rPr lang="en-US" sz="1100" dirty="0" err="1">
                          <a:latin typeface="+mn-lt"/>
                        </a:rPr>
                        <a:t>chron</a:t>
                      </a:r>
                      <a:r>
                        <a:rPr lang="en-US" sz="1100" dirty="0">
                          <a:latin typeface="+mn-lt"/>
                        </a:rPr>
                        <a:t> Report</a:t>
                      </a:r>
                    </a:p>
                    <a:p>
                      <a:pPr marL="0" marR="0" lvl="0" indent="0" algn="ctr" defTabSz="914400" rtl="0" eaLnBrk="1" fontAlgn="auto" latinLnBrk="0" hangingPunct="1">
                        <a:lnSpc>
                          <a:spcPct val="100000"/>
                        </a:lnSpc>
                        <a:spcBef>
                          <a:spcPts val="0"/>
                        </a:spcBef>
                        <a:spcAft>
                          <a:spcPts val="0"/>
                        </a:spcAft>
                        <a:buClrTx/>
                        <a:buSzTx/>
                        <a:buFontTx/>
                        <a:buNone/>
                        <a:defRPr/>
                      </a:pPr>
                      <a:r>
                        <a:rPr lang="en-US" sz="1100" baseline="0" dirty="0">
                          <a:latin typeface="+mn-lt"/>
                        </a:rPr>
                        <a:t>Poetry- Free Verse</a:t>
                      </a:r>
                      <a:endParaRPr lang="en-GB" sz="1100" dirty="0">
                        <a:latin typeface="+mn-lt"/>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defRPr/>
                      </a:pPr>
                      <a:r>
                        <a:rPr lang="en-US" sz="1100" b="0" dirty="0">
                          <a:latin typeface="+mn-lt"/>
                        </a:rPr>
                        <a:t>Historical</a:t>
                      </a:r>
                      <a:r>
                        <a:rPr lang="en-US" sz="1100" b="0" baseline="0" dirty="0">
                          <a:latin typeface="+mn-lt"/>
                        </a:rPr>
                        <a:t> Narrative</a:t>
                      </a:r>
                    </a:p>
                    <a:p>
                      <a:pPr marL="0" marR="0" indent="0" algn="ctr" defTabSz="914400" rtl="0" eaLnBrk="1" fontAlgn="auto" latinLnBrk="0" hangingPunct="1">
                        <a:lnSpc>
                          <a:spcPct val="100000"/>
                        </a:lnSpc>
                        <a:spcBef>
                          <a:spcPts val="0"/>
                        </a:spcBef>
                        <a:spcAft>
                          <a:spcPts val="0"/>
                        </a:spcAft>
                        <a:buClrTx/>
                        <a:buSzTx/>
                        <a:buFontTx/>
                        <a:buNone/>
                        <a:defRPr/>
                      </a:pPr>
                      <a:r>
                        <a:rPr lang="en-US" sz="1100" b="0" baseline="0" dirty="0">
                          <a:latin typeface="+mn-lt"/>
                        </a:rPr>
                        <a:t>Recount – diary/letter</a:t>
                      </a:r>
                      <a:endParaRPr lang="en-GB" sz="1100" b="0" dirty="0">
                        <a:latin typeface="+mn-lt"/>
                      </a:endParaRPr>
                    </a:p>
                    <a:p>
                      <a:endParaRPr lang="en-GB" sz="11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defRPr/>
                      </a:pPr>
                      <a:r>
                        <a:rPr lang="en-US" sz="1100" dirty="0">
                          <a:latin typeface="+mn-lt"/>
                        </a:rPr>
                        <a:t>Letter</a:t>
                      </a:r>
                    </a:p>
                    <a:p>
                      <a:pPr marL="0" marR="0" indent="0" algn="ctr" defTabSz="914400" rtl="0" eaLnBrk="1" fontAlgn="auto" latinLnBrk="0" hangingPunct="1">
                        <a:lnSpc>
                          <a:spcPct val="100000"/>
                        </a:lnSpc>
                        <a:spcBef>
                          <a:spcPts val="0"/>
                        </a:spcBef>
                        <a:spcAft>
                          <a:spcPts val="0"/>
                        </a:spcAft>
                        <a:buClrTx/>
                        <a:buSzTx/>
                        <a:buFontTx/>
                        <a:buNone/>
                        <a:defRPr/>
                      </a:pPr>
                      <a:r>
                        <a:rPr lang="en-US" sz="1100" dirty="0">
                          <a:latin typeface="+mn-lt"/>
                        </a:rPr>
                        <a:t>Narrative</a:t>
                      </a:r>
                      <a:r>
                        <a:rPr lang="en-US" sz="1100" baseline="0" dirty="0">
                          <a:latin typeface="+mn-lt"/>
                        </a:rPr>
                        <a:t> </a:t>
                      </a:r>
                    </a:p>
                    <a:p>
                      <a:pPr marL="0" marR="0" lvl="0" indent="0" algn="ctr" defTabSz="914400" rtl="0" eaLnBrk="1" fontAlgn="auto" latinLnBrk="0" hangingPunct="1">
                        <a:lnSpc>
                          <a:spcPct val="100000"/>
                        </a:lnSpc>
                        <a:spcBef>
                          <a:spcPts val="0"/>
                        </a:spcBef>
                        <a:spcAft>
                          <a:spcPts val="0"/>
                        </a:spcAft>
                        <a:buClrTx/>
                        <a:buSzTx/>
                        <a:buFontTx/>
                        <a:buNone/>
                        <a:defRPr/>
                      </a:pPr>
                      <a:r>
                        <a:rPr lang="en-US" sz="1100" baseline="0" dirty="0">
                          <a:latin typeface="+mn-lt"/>
                        </a:rPr>
                        <a:t>Poetry- Haikus, </a:t>
                      </a:r>
                      <a:r>
                        <a:rPr lang="en-US" sz="1100" baseline="0" dirty="0" err="1">
                          <a:latin typeface="+mn-lt"/>
                        </a:rPr>
                        <a:t>Tankas</a:t>
                      </a:r>
                      <a:r>
                        <a:rPr lang="en-US" sz="1100" baseline="0" dirty="0">
                          <a:latin typeface="+mn-lt"/>
                        </a:rPr>
                        <a:t> and </a:t>
                      </a:r>
                      <a:r>
                        <a:rPr lang="en-US" sz="1100" baseline="0" dirty="0" err="1">
                          <a:latin typeface="+mn-lt"/>
                        </a:rPr>
                        <a:t>Cinquains</a:t>
                      </a:r>
                      <a:r>
                        <a:rPr lang="en-US" sz="1100" baseline="0" dirty="0">
                          <a:latin typeface="+mn-lt"/>
                        </a:rPr>
                        <a:t> </a:t>
                      </a:r>
                      <a:endParaRPr lang="en-GB" sz="1100" dirty="0">
                        <a:latin typeface="+mn-lt"/>
                      </a:endParaRPr>
                    </a:p>
                  </a:txBody>
                  <a:tcPr/>
                </a:tc>
                <a:tc>
                  <a:txBody>
                    <a:bodyPr/>
                    <a:lstStyle/>
                    <a:p>
                      <a:pPr algn="ctr"/>
                      <a:r>
                        <a:rPr lang="en-US" sz="1100" dirty="0">
                          <a:latin typeface="+mn-lt"/>
                        </a:rPr>
                        <a:t>Newspaper Article</a:t>
                      </a:r>
                    </a:p>
                    <a:p>
                      <a:pPr algn="ctr"/>
                      <a:r>
                        <a:rPr lang="en-US" sz="1100" dirty="0">
                          <a:latin typeface="+mn-lt"/>
                        </a:rPr>
                        <a:t>Narrative</a:t>
                      </a:r>
                      <a:endParaRPr lang="en-GB" sz="1100" dirty="0">
                        <a:latin typeface="+mn-lt"/>
                      </a:endParaRPr>
                    </a:p>
                    <a:p>
                      <a:endParaRPr lang="en-GB" sz="1100" dirty="0"/>
                    </a:p>
                  </a:txBody>
                  <a:tcPr/>
                </a:tc>
                <a:tc>
                  <a:txBody>
                    <a:bodyPr/>
                    <a:lstStyle/>
                    <a:p>
                      <a:pPr algn="ctr"/>
                      <a:r>
                        <a:rPr lang="en-US" sz="1100" dirty="0">
                          <a:latin typeface="+mn-lt"/>
                        </a:rPr>
                        <a:t>Persuasive</a:t>
                      </a:r>
                      <a:r>
                        <a:rPr lang="en-US" sz="1100" baseline="0" dirty="0">
                          <a:latin typeface="+mn-lt"/>
                        </a:rPr>
                        <a:t> Text (letter) – </a:t>
                      </a:r>
                      <a:r>
                        <a:rPr lang="en-US" sz="800" baseline="0" dirty="0" err="1">
                          <a:latin typeface="+mn-lt"/>
                        </a:rPr>
                        <a:t>e.g</a:t>
                      </a:r>
                      <a:r>
                        <a:rPr lang="en-US" sz="800" baseline="0" dirty="0">
                          <a:latin typeface="+mn-lt"/>
                        </a:rPr>
                        <a:t>: Letter to council about wind farm erection on school field</a:t>
                      </a:r>
                      <a:endParaRPr lang="en-US" sz="800" dirty="0">
                        <a:latin typeface="+mn-lt"/>
                      </a:endParaRPr>
                    </a:p>
                    <a:p>
                      <a:pPr algn="ctr"/>
                      <a:r>
                        <a:rPr lang="en-US" sz="1100" dirty="0">
                          <a:latin typeface="+mn-lt"/>
                        </a:rPr>
                        <a:t>Explanation</a:t>
                      </a:r>
                    </a:p>
                    <a:p>
                      <a:pPr marL="0" marR="0" lvl="0" indent="0" algn="ctr" defTabSz="914400" rtl="0" eaLnBrk="1" fontAlgn="auto" latinLnBrk="0" hangingPunct="1">
                        <a:lnSpc>
                          <a:spcPct val="100000"/>
                        </a:lnSpc>
                        <a:spcBef>
                          <a:spcPts val="0"/>
                        </a:spcBef>
                        <a:spcAft>
                          <a:spcPts val="0"/>
                        </a:spcAft>
                        <a:buClrTx/>
                        <a:buSzTx/>
                        <a:buFontTx/>
                        <a:buNone/>
                        <a:defRPr/>
                      </a:pPr>
                      <a:r>
                        <a:rPr lang="en-US" sz="1100" baseline="0" dirty="0">
                          <a:latin typeface="+mn-lt"/>
                        </a:rPr>
                        <a:t>Poetry- Simile and Metaphor </a:t>
                      </a:r>
                      <a:endParaRPr lang="en-GB" sz="1100" dirty="0">
                        <a:latin typeface="+mn-lt"/>
                      </a:endParaRPr>
                    </a:p>
                  </a:txBody>
                  <a:tcPr/>
                </a:tc>
                <a:extLst>
                  <a:ext uri="{0D108BD9-81ED-4DB2-BD59-A6C34878D82A}">
                    <a16:rowId xmlns:a16="http://schemas.microsoft.com/office/drawing/2014/main" val="10004"/>
                  </a:ext>
                </a:extLst>
              </a:tr>
              <a:tr h="2020987">
                <a:tc>
                  <a:txBody>
                    <a:bodyPr/>
                    <a:lstStyle/>
                    <a:p>
                      <a:r>
                        <a:rPr lang="en-US" dirty="0"/>
                        <a:t>Composition </a:t>
                      </a:r>
                      <a:endParaRPr lang="en-GB" dirty="0"/>
                    </a:p>
                  </a:txBody>
                  <a:tcPr/>
                </a:tc>
                <a:tc gridSpan="6">
                  <a:txBody>
                    <a:bodyPr/>
                    <a:lstStyle/>
                    <a:p>
                      <a:r>
                        <a:rPr lang="en-US" sz="1000" dirty="0"/>
                        <a:t>Pupils should be taught to: </a:t>
                      </a:r>
                    </a:p>
                    <a:p>
                      <a:pPr marL="171450" indent="-171450">
                        <a:buFont typeface="Arial" panose="020B0604020202020204" pitchFamily="34" charset="0"/>
                        <a:buChar char="•"/>
                      </a:pPr>
                      <a:r>
                        <a:rPr lang="en-US" sz="1000" dirty="0"/>
                        <a:t>plan their writing by: </a:t>
                      </a:r>
                    </a:p>
                    <a:p>
                      <a:pPr marL="171450" indent="-171450">
                        <a:buFontTx/>
                        <a:buChar char="-"/>
                      </a:pPr>
                      <a:r>
                        <a:rPr lang="en-US" sz="1000" dirty="0"/>
                        <a:t>discussing writing similar to that which they are planning to write in order to understand and learn from its structure, vocabulary and grammar</a:t>
                      </a:r>
                    </a:p>
                    <a:p>
                      <a:pPr marL="171450" indent="-171450">
                        <a:buFontTx/>
                        <a:buChar char="-"/>
                      </a:pPr>
                      <a:r>
                        <a:rPr lang="en-US" sz="1000" dirty="0"/>
                        <a:t> discussing and recording ideas </a:t>
                      </a:r>
                    </a:p>
                    <a:p>
                      <a:pPr marL="171450" indent="-171450">
                        <a:buFont typeface="Arial" panose="020B0604020202020204" pitchFamily="34" charset="0"/>
                        <a:buChar char="•"/>
                      </a:pPr>
                      <a:r>
                        <a:rPr lang="en-US" sz="1000" dirty="0"/>
                        <a:t>draft and write by: </a:t>
                      </a:r>
                    </a:p>
                    <a:p>
                      <a:pPr marL="171450" indent="-171450">
                        <a:buFontTx/>
                        <a:buChar char="-"/>
                      </a:pPr>
                      <a:r>
                        <a:rPr lang="en-US" sz="1000" dirty="0"/>
                        <a:t>composing and rehearsing sentences orally (including dialogue), progressively building a varied and rich vocabulary and an increasing range of sentence structures (English Appendix 2) </a:t>
                      </a:r>
                      <a:r>
                        <a:rPr lang="en-US" sz="1000" baseline="0" dirty="0"/>
                        <a:t>                -</a:t>
                      </a:r>
                      <a:r>
                        <a:rPr lang="en-US" sz="1000" dirty="0" err="1"/>
                        <a:t>organising</a:t>
                      </a:r>
                      <a:r>
                        <a:rPr lang="en-US" sz="1000" dirty="0"/>
                        <a:t> paragraphs around a theme</a:t>
                      </a:r>
                      <a:r>
                        <a:rPr lang="en-US" sz="1000" baseline="0" dirty="0"/>
                        <a:t>                -</a:t>
                      </a:r>
                      <a:r>
                        <a:rPr lang="en-US" sz="1000" dirty="0"/>
                        <a:t> in narratives, creating settings, characters and plot </a:t>
                      </a:r>
                    </a:p>
                    <a:p>
                      <a:pPr marL="171450" indent="-171450">
                        <a:buFontTx/>
                        <a:buChar char="-"/>
                      </a:pPr>
                      <a:r>
                        <a:rPr lang="en-US" sz="1000" dirty="0"/>
                        <a:t>in non-narrative material, using simple </a:t>
                      </a:r>
                      <a:r>
                        <a:rPr lang="en-US" sz="1000" dirty="0" err="1"/>
                        <a:t>organisational</a:t>
                      </a:r>
                      <a:r>
                        <a:rPr lang="en-US" sz="1000" dirty="0"/>
                        <a:t> devices [for example, headings and sub-headings] </a:t>
                      </a:r>
                    </a:p>
                    <a:p>
                      <a:pPr marL="171450" indent="-171450">
                        <a:buFont typeface="Arial" panose="020B0604020202020204" pitchFamily="34" charset="0"/>
                        <a:buChar char="•"/>
                      </a:pPr>
                      <a:r>
                        <a:rPr lang="en-US" sz="1000" dirty="0"/>
                        <a:t>evaluate and edit by: </a:t>
                      </a:r>
                    </a:p>
                    <a:p>
                      <a:pPr marL="0" indent="0">
                        <a:buFont typeface="Arial" panose="020B0604020202020204" pitchFamily="34" charset="0"/>
                        <a:buNone/>
                      </a:pPr>
                      <a:r>
                        <a:rPr lang="en-US" sz="1000" dirty="0"/>
                        <a:t>- assessing the effectiveness of their own and others’ writing and suggesting improvements </a:t>
                      </a:r>
                    </a:p>
                    <a:p>
                      <a:pPr marL="0" indent="0">
                        <a:buFont typeface="Arial" panose="020B0604020202020204" pitchFamily="34" charset="0"/>
                        <a:buNone/>
                      </a:pPr>
                      <a:r>
                        <a:rPr lang="en-US" sz="1000" dirty="0"/>
                        <a:t>-proposing changes to grammar and vocabulary to improve consistency, including the accurate use of pronouns in sentences </a:t>
                      </a:r>
                    </a:p>
                    <a:p>
                      <a:pPr marL="171450" indent="-171450">
                        <a:buFont typeface="Arial" panose="020B0604020202020204" pitchFamily="34" charset="0"/>
                        <a:buChar char="•"/>
                      </a:pPr>
                      <a:r>
                        <a:rPr lang="en-US" sz="1000" dirty="0"/>
                        <a:t> proof-read for spelling and punctuation errors </a:t>
                      </a:r>
                    </a:p>
                    <a:p>
                      <a:pPr marL="171450" indent="-171450">
                        <a:buFont typeface="Arial" panose="020B0604020202020204" pitchFamily="34" charset="0"/>
                        <a:buChar char="•"/>
                      </a:pPr>
                      <a:r>
                        <a:rPr lang="en-US" sz="1000" dirty="0"/>
                        <a:t>read aloud their own writing, to a group or the whole class, using appropriate intonation and controlling the tone and volume so that the meaning is clear.</a:t>
                      </a:r>
                      <a:endParaRPr lang="en-GB" sz="1000" dirty="0"/>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5"/>
                  </a:ext>
                </a:extLst>
              </a:tr>
              <a:tr h="891612">
                <a:tc>
                  <a:txBody>
                    <a:bodyPr/>
                    <a:lstStyle/>
                    <a:p>
                      <a:r>
                        <a:rPr lang="en-US" dirty="0"/>
                        <a:t>Vocabulary, Grammar, Punctuation</a:t>
                      </a:r>
                      <a:endParaRPr lang="en-GB" dirty="0"/>
                    </a:p>
                  </a:txBody>
                  <a:tcPr/>
                </a:tc>
                <a:tc>
                  <a:txBody>
                    <a:bodyPr/>
                    <a:lstStyle/>
                    <a:p>
                      <a:r>
                        <a:rPr lang="en-US" sz="900" dirty="0"/>
                        <a:t>Capital letters, full stops, commas</a:t>
                      </a:r>
                    </a:p>
                    <a:p>
                      <a:r>
                        <a:rPr lang="en-US" sz="900" dirty="0"/>
                        <a:t>Conjunctions</a:t>
                      </a:r>
                    </a:p>
                    <a:p>
                      <a:r>
                        <a:rPr lang="en-US" sz="900" dirty="0"/>
                        <a:t>Question</a:t>
                      </a:r>
                      <a:r>
                        <a:rPr lang="en-US" sz="900" baseline="0" dirty="0"/>
                        <a:t> and exclamation marks</a:t>
                      </a:r>
                    </a:p>
                    <a:p>
                      <a:r>
                        <a:rPr lang="en-US" sz="900" baseline="0" dirty="0"/>
                        <a:t>Prepositions</a:t>
                      </a:r>
                    </a:p>
                    <a:p>
                      <a:r>
                        <a:rPr lang="en-US" sz="900" baseline="0" dirty="0"/>
                        <a:t>Words to express time</a:t>
                      </a:r>
                      <a:endParaRPr lang="en-GB" sz="900" dirty="0"/>
                    </a:p>
                  </a:txBody>
                  <a:tcPr/>
                </a:tc>
                <a:tc>
                  <a:txBody>
                    <a:bodyPr/>
                    <a:lstStyle/>
                    <a:p>
                      <a:r>
                        <a:rPr lang="en-US" sz="900" dirty="0"/>
                        <a:t>Pronouns</a:t>
                      </a:r>
                    </a:p>
                    <a:p>
                      <a:r>
                        <a:rPr lang="en-US" sz="900" dirty="0"/>
                        <a:t>Present and past tense</a:t>
                      </a:r>
                    </a:p>
                    <a:p>
                      <a:r>
                        <a:rPr lang="en-US" sz="900" dirty="0"/>
                        <a:t>Auxiliary verbs</a:t>
                      </a:r>
                    </a:p>
                    <a:p>
                      <a:r>
                        <a:rPr lang="en-US" sz="900" dirty="0"/>
                        <a:t>Direct speech</a:t>
                      </a:r>
                    </a:p>
                    <a:p>
                      <a:r>
                        <a:rPr lang="en-US" sz="900" dirty="0"/>
                        <a:t>Adverbs </a:t>
                      </a:r>
                      <a:endParaRPr lang="en-GB" sz="900" dirty="0"/>
                    </a:p>
                  </a:txBody>
                  <a:tcPr/>
                </a:tc>
                <a:tc>
                  <a:txBody>
                    <a:bodyPr/>
                    <a:lstStyle/>
                    <a:p>
                      <a:r>
                        <a:rPr lang="en-US" sz="900" dirty="0"/>
                        <a:t>Alternative verbs</a:t>
                      </a:r>
                    </a:p>
                    <a:p>
                      <a:r>
                        <a:rPr lang="en-US" sz="900" dirty="0"/>
                        <a:t>Sentence structure</a:t>
                      </a:r>
                    </a:p>
                    <a:p>
                      <a:r>
                        <a:rPr lang="en-US" sz="900" dirty="0"/>
                        <a:t>Paired</a:t>
                      </a:r>
                      <a:r>
                        <a:rPr lang="en-US" sz="900" baseline="0" dirty="0"/>
                        <a:t> adjectives</a:t>
                      </a:r>
                    </a:p>
                    <a:p>
                      <a:r>
                        <a:rPr lang="en-US" sz="900" baseline="0" dirty="0"/>
                        <a:t>Clauses within sentences</a:t>
                      </a:r>
                    </a:p>
                    <a:p>
                      <a:r>
                        <a:rPr lang="en-US" sz="900" baseline="0" dirty="0"/>
                        <a:t>Non-countable nouns</a:t>
                      </a:r>
                      <a:endParaRPr lang="en-GB" sz="900" dirty="0"/>
                    </a:p>
                  </a:txBody>
                  <a:tcPr/>
                </a:tc>
                <a:tc>
                  <a:txBody>
                    <a:bodyPr/>
                    <a:lstStyle/>
                    <a:p>
                      <a:r>
                        <a:rPr lang="en-US" sz="900" dirty="0"/>
                        <a:t>Linking ideas in sentences</a:t>
                      </a:r>
                    </a:p>
                    <a:p>
                      <a:r>
                        <a:rPr lang="en-US" sz="900" dirty="0"/>
                        <a:t>Prepositions</a:t>
                      </a:r>
                    </a:p>
                    <a:p>
                      <a:r>
                        <a:rPr lang="en-US" sz="900" dirty="0"/>
                        <a:t>Statements into questions</a:t>
                      </a:r>
                    </a:p>
                    <a:p>
                      <a:r>
                        <a:rPr lang="en-US" sz="900" dirty="0"/>
                        <a:t>Fronted adverbials</a:t>
                      </a:r>
                    </a:p>
                    <a:p>
                      <a:r>
                        <a:rPr lang="en-US" sz="900" dirty="0"/>
                        <a:t>Adverbs </a:t>
                      </a:r>
                      <a:endParaRPr lang="en-GB" sz="900" dirty="0"/>
                    </a:p>
                  </a:txBody>
                  <a:tcPr/>
                </a:tc>
                <a:tc>
                  <a:txBody>
                    <a:bodyPr/>
                    <a:lstStyle/>
                    <a:p>
                      <a:r>
                        <a:rPr lang="en-US" sz="900" dirty="0"/>
                        <a:t>Word classes</a:t>
                      </a:r>
                    </a:p>
                    <a:p>
                      <a:r>
                        <a:rPr lang="en-US" sz="900" dirty="0"/>
                        <a:t>Alternative adjectives</a:t>
                      </a:r>
                    </a:p>
                    <a:p>
                      <a:r>
                        <a:rPr lang="en-US" sz="900" dirty="0"/>
                        <a:t>Present perfect and past perfect</a:t>
                      </a:r>
                    </a:p>
                    <a:p>
                      <a:r>
                        <a:rPr lang="en-US" sz="900" dirty="0"/>
                        <a:t>Direct sentences</a:t>
                      </a:r>
                    </a:p>
                    <a:p>
                      <a:r>
                        <a:rPr lang="en-US" sz="900" dirty="0"/>
                        <a:t>Prefixes </a:t>
                      </a:r>
                      <a:endParaRPr lang="en-GB" sz="900" dirty="0"/>
                    </a:p>
                  </a:txBody>
                  <a:tcPr/>
                </a:tc>
                <a:tc>
                  <a:txBody>
                    <a:bodyPr/>
                    <a:lstStyle/>
                    <a:p>
                      <a:r>
                        <a:rPr lang="en-US" sz="900" dirty="0" err="1"/>
                        <a:t>Aposrophes</a:t>
                      </a:r>
                      <a:r>
                        <a:rPr lang="en-US" sz="900" dirty="0"/>
                        <a:t> for contraction</a:t>
                      </a:r>
                    </a:p>
                    <a:p>
                      <a:r>
                        <a:rPr lang="en-US" sz="900" dirty="0"/>
                        <a:t>Regular and irregular plurals</a:t>
                      </a:r>
                    </a:p>
                    <a:p>
                      <a:r>
                        <a:rPr lang="en-US" sz="900" dirty="0"/>
                        <a:t>Determiners</a:t>
                      </a:r>
                    </a:p>
                    <a:p>
                      <a:r>
                        <a:rPr lang="en-US" sz="900" dirty="0"/>
                        <a:t>Apostrophe for possession</a:t>
                      </a:r>
                    </a:p>
                    <a:p>
                      <a:r>
                        <a:rPr lang="en-US" sz="900" dirty="0"/>
                        <a:t>Regular and irregular adjectives </a:t>
                      </a:r>
                      <a:endParaRPr lang="en-GB" sz="900" dirty="0"/>
                    </a:p>
                  </a:txBody>
                  <a:tcPr/>
                </a:tc>
                <a:extLst>
                  <a:ext uri="{0D108BD9-81ED-4DB2-BD59-A6C34878D82A}">
                    <a16:rowId xmlns:a16="http://schemas.microsoft.com/office/drawing/2014/main" val="1456929826"/>
                  </a:ext>
                </a:extLst>
              </a:tr>
              <a:tr h="386365">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GB" sz="1000" dirty="0"/>
                        <a:t>Cross – Curricular writing opportunities</a:t>
                      </a:r>
                    </a:p>
                  </a:txBody>
                  <a:tcPr/>
                </a:tc>
                <a:tc>
                  <a:txBody>
                    <a:bodyPr/>
                    <a:lstStyle/>
                    <a:p>
                      <a:r>
                        <a:rPr lang="en-US" altLang="en-GB" sz="1000" dirty="0"/>
                        <a:t>Weekly healthy meal plan</a:t>
                      </a:r>
                    </a:p>
                    <a:p>
                      <a:r>
                        <a:rPr lang="en-US" altLang="en-GB" sz="1000" dirty="0"/>
                        <a:t>Explanation text on digestive system (science)</a:t>
                      </a:r>
                    </a:p>
                  </a:txBody>
                  <a:tcPr/>
                </a:tc>
                <a:tc>
                  <a:txBody>
                    <a:bodyPr/>
                    <a:lstStyle/>
                    <a:p>
                      <a:r>
                        <a:rPr lang="en-US" altLang="en-GB" sz="1000" dirty="0"/>
                        <a:t>Instructions for the musical instrument you made (DT)</a:t>
                      </a:r>
                    </a:p>
                    <a:p>
                      <a:r>
                        <a:rPr lang="en-US" altLang="en-GB" sz="1000" dirty="0"/>
                        <a:t>Explanation on how sounds occur(science)</a:t>
                      </a:r>
                    </a:p>
                  </a:txBody>
                  <a:tcPr/>
                </a:tc>
                <a:tc>
                  <a:txBody>
                    <a:bodyPr/>
                    <a:lstStyle/>
                    <a:p>
                      <a:r>
                        <a:rPr lang="en-GB" sz="1000" dirty="0"/>
                        <a:t>Non-</a:t>
                      </a:r>
                      <a:r>
                        <a:rPr lang="en-GB" sz="1000" dirty="0" err="1"/>
                        <a:t>chron</a:t>
                      </a:r>
                      <a:r>
                        <a:rPr lang="en-GB" sz="1000" dirty="0"/>
                        <a:t> report</a:t>
                      </a:r>
                    </a:p>
                    <a:p>
                      <a:r>
                        <a:rPr lang="en-GB" sz="1000" dirty="0"/>
                        <a:t>Newspaper article</a:t>
                      </a:r>
                    </a:p>
                    <a:p>
                      <a:r>
                        <a:rPr lang="en-GB" sz="1000" dirty="0"/>
                        <a:t>Explanation on why Vikings invaded Britain </a:t>
                      </a:r>
                    </a:p>
                  </a:txBody>
                  <a:tcPr/>
                </a:tc>
                <a:tc>
                  <a:txBody>
                    <a:bodyPr/>
                    <a:lstStyle/>
                    <a:p>
                      <a:r>
                        <a:rPr lang="en-US" altLang="en-GB" sz="1000" dirty="0"/>
                        <a:t>Guide for safe mountain climbing</a:t>
                      </a:r>
                    </a:p>
                    <a:p>
                      <a:r>
                        <a:rPr lang="en-US" altLang="en-GB" sz="1000" dirty="0"/>
                        <a:t>Non-</a:t>
                      </a:r>
                      <a:r>
                        <a:rPr lang="en-US" altLang="en-GB" sz="1000" dirty="0" err="1"/>
                        <a:t>chron</a:t>
                      </a:r>
                      <a:r>
                        <a:rPr lang="en-US" altLang="en-GB" sz="1000" dirty="0"/>
                        <a:t> report</a:t>
                      </a:r>
                    </a:p>
                    <a:p>
                      <a:r>
                        <a:rPr lang="en-US" altLang="en-GB" sz="1000" dirty="0"/>
                        <a:t>River setting description using five senses</a:t>
                      </a:r>
                    </a:p>
                    <a:p>
                      <a:endParaRPr lang="en-US" altLang="en-GB" sz="1000" dirty="0"/>
                    </a:p>
                  </a:txBody>
                  <a:tcPr/>
                </a:tc>
                <a:tc>
                  <a:txBody>
                    <a:bodyPr/>
                    <a:lstStyle/>
                    <a:p>
                      <a:r>
                        <a:rPr lang="en-GB" sz="1000" dirty="0"/>
                        <a:t>Instructions for clay vase (DT)</a:t>
                      </a:r>
                    </a:p>
                    <a:p>
                      <a:r>
                        <a:rPr lang="en-GB" sz="1000" dirty="0"/>
                        <a:t>Pyramids setting description</a:t>
                      </a:r>
                    </a:p>
                  </a:txBody>
                  <a:tcPr/>
                </a:tc>
                <a:tc>
                  <a:txBody>
                    <a:bodyPr/>
                    <a:lstStyle/>
                    <a:p>
                      <a:r>
                        <a:rPr lang="en-GB" sz="1000" dirty="0"/>
                        <a:t>Instructions on how to wire a plug (science)</a:t>
                      </a:r>
                    </a:p>
                    <a:p>
                      <a:r>
                        <a:rPr lang="en-GB" sz="1000" dirty="0"/>
                        <a:t>Biography</a:t>
                      </a:r>
                    </a:p>
                    <a:p>
                      <a:r>
                        <a:rPr lang="en-GB" sz="1000" dirty="0"/>
                        <a:t>Guide for younger </a:t>
                      </a:r>
                      <a:r>
                        <a:rPr lang="en-GB" sz="1000" dirty="0" err="1"/>
                        <a:t>ch</a:t>
                      </a:r>
                      <a:r>
                        <a:rPr lang="en-GB" sz="1000" dirty="0"/>
                        <a:t> on how to stay safe around electricals</a:t>
                      </a:r>
                    </a:p>
                  </a:txBody>
                  <a:tcPr/>
                </a:tc>
                <a:extLst>
                  <a:ext uri="{0D108BD9-81ED-4DB2-BD59-A6C34878D82A}">
                    <a16:rowId xmlns:a16="http://schemas.microsoft.com/office/drawing/2014/main" val="10006"/>
                  </a:ext>
                </a:extLst>
              </a:tr>
              <a:tr h="520543">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sz="1800" dirty="0"/>
                        <a:t>Alan Peat</a:t>
                      </a:r>
                    </a:p>
                  </a:txBody>
                  <a:tcPr/>
                </a:tc>
                <a:tc gridSpan="6">
                  <a:txBody>
                    <a:bodyPr/>
                    <a:lstStyle/>
                    <a:p>
                      <a:r>
                        <a:rPr lang="en-US" sz="1000" dirty="0">
                          <a:solidFill>
                            <a:srgbClr val="FF0000"/>
                          </a:solidFill>
                        </a:rPr>
                        <a:t>2a,    All the w’s,   Short         BOYS	                 Simile                  Emotion word, comma            Double –</a:t>
                      </a:r>
                      <a:r>
                        <a:rPr lang="en-US" sz="1000" dirty="0" err="1">
                          <a:solidFill>
                            <a:srgbClr val="FF0000"/>
                          </a:solidFill>
                        </a:rPr>
                        <a:t>ly</a:t>
                      </a:r>
                      <a:r>
                        <a:rPr lang="en-US" sz="1000" dirty="0">
                          <a:solidFill>
                            <a:srgbClr val="FF0000"/>
                          </a:solidFill>
                        </a:rPr>
                        <a:t> ending                   List sentences – adjectives</a:t>
                      </a:r>
                      <a:r>
                        <a:rPr lang="en-US" sz="1000" baseline="0" dirty="0">
                          <a:solidFill>
                            <a:srgbClr val="FF0000"/>
                          </a:solidFill>
                        </a:rPr>
                        <a:t>          </a:t>
                      </a:r>
                      <a:r>
                        <a:rPr lang="en-US" sz="1000" dirty="0">
                          <a:solidFill>
                            <a:srgbClr val="FF0000"/>
                          </a:solidFill>
                        </a:rPr>
                        <a:t>3-ed	Many questions                                                        List sentences                            The more, the more</a:t>
                      </a:r>
                    </a:p>
                    <a:p>
                      <a:r>
                        <a:rPr lang="en-US" sz="800" dirty="0"/>
                        <a:t>2 pairs	Verb, person</a:t>
                      </a:r>
                      <a:r>
                        <a:rPr lang="en-US" sz="800" baseline="0" dirty="0"/>
                        <a:t>            </a:t>
                      </a:r>
                      <a:r>
                        <a:rPr lang="en-US" sz="800" dirty="0"/>
                        <a:t>Personification                          …</a:t>
                      </a:r>
                      <a:r>
                        <a:rPr lang="en-US" sz="800" dirty="0" err="1"/>
                        <a:t>ing</a:t>
                      </a:r>
                      <a:r>
                        <a:rPr lang="en-US" sz="800" dirty="0"/>
                        <a:t> ….</a:t>
                      </a:r>
                      <a:r>
                        <a:rPr lang="en-US" sz="800" dirty="0" err="1"/>
                        <a:t>ed</a:t>
                      </a:r>
                      <a:r>
                        <a:rPr lang="en-US" sz="800" baseline="0" dirty="0"/>
                        <a:t>                         </a:t>
                      </a:r>
                      <a:r>
                        <a:rPr lang="en-US" sz="800" dirty="0"/>
                        <a:t>Noun, which, where, who</a:t>
                      </a:r>
                      <a:endParaRPr lang="en-GB" sz="800" dirty="0"/>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458749755"/>
                  </a:ext>
                </a:extLst>
              </a:tr>
            </a:tbl>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984075070"/>
              </p:ext>
            </p:extLst>
          </p:nvPr>
        </p:nvGraphicFramePr>
        <p:xfrm>
          <a:off x="204908" y="294330"/>
          <a:ext cx="11782184" cy="5659739"/>
        </p:xfrm>
        <a:graphic>
          <a:graphicData uri="http://schemas.openxmlformats.org/drawingml/2006/table">
            <a:tbl>
              <a:tblPr firstRow="1" bandRow="1">
                <a:tableStyleId>{5C22544A-7EE6-4342-B048-85BDC9FD1C3A}</a:tableStyleId>
              </a:tblPr>
              <a:tblGrid>
                <a:gridCol w="1604471">
                  <a:extLst>
                    <a:ext uri="{9D8B030D-6E8A-4147-A177-3AD203B41FA5}">
                      <a16:colId xmlns:a16="http://schemas.microsoft.com/office/drawing/2014/main" val="20000"/>
                    </a:ext>
                  </a:extLst>
                </a:gridCol>
                <a:gridCol w="1793652">
                  <a:extLst>
                    <a:ext uri="{9D8B030D-6E8A-4147-A177-3AD203B41FA5}">
                      <a16:colId xmlns:a16="http://schemas.microsoft.com/office/drawing/2014/main" val="20001"/>
                    </a:ext>
                  </a:extLst>
                </a:gridCol>
                <a:gridCol w="1520375">
                  <a:extLst>
                    <a:ext uri="{9D8B030D-6E8A-4147-A177-3AD203B41FA5}">
                      <a16:colId xmlns:a16="http://schemas.microsoft.com/office/drawing/2014/main" val="20002"/>
                    </a:ext>
                  </a:extLst>
                </a:gridCol>
                <a:gridCol w="1515291">
                  <a:extLst>
                    <a:ext uri="{9D8B030D-6E8A-4147-A177-3AD203B41FA5}">
                      <a16:colId xmlns:a16="http://schemas.microsoft.com/office/drawing/2014/main" val="20003"/>
                    </a:ext>
                  </a:extLst>
                </a:gridCol>
                <a:gridCol w="1854926">
                  <a:extLst>
                    <a:ext uri="{9D8B030D-6E8A-4147-A177-3AD203B41FA5}">
                      <a16:colId xmlns:a16="http://schemas.microsoft.com/office/drawing/2014/main" val="20004"/>
                    </a:ext>
                  </a:extLst>
                </a:gridCol>
                <a:gridCol w="1816657">
                  <a:extLst>
                    <a:ext uri="{9D8B030D-6E8A-4147-A177-3AD203B41FA5}">
                      <a16:colId xmlns:a16="http://schemas.microsoft.com/office/drawing/2014/main" val="20005"/>
                    </a:ext>
                  </a:extLst>
                </a:gridCol>
                <a:gridCol w="1676812">
                  <a:extLst>
                    <a:ext uri="{9D8B030D-6E8A-4147-A177-3AD203B41FA5}">
                      <a16:colId xmlns:a16="http://schemas.microsoft.com/office/drawing/2014/main" val="20006"/>
                    </a:ext>
                  </a:extLst>
                </a:gridCol>
              </a:tblGrid>
              <a:tr h="337868">
                <a:tc>
                  <a:txBody>
                    <a:bodyPr/>
                    <a:lstStyle/>
                    <a:p>
                      <a:r>
                        <a:rPr lang="en-US" sz="1600" dirty="0"/>
                        <a:t>Year Five</a:t>
                      </a:r>
                      <a:endParaRPr lang="en-GB" sz="1600" dirty="0"/>
                    </a:p>
                  </a:txBody>
                  <a:tcPr/>
                </a:tc>
                <a:tc gridSpan="6">
                  <a:txBody>
                    <a:bodyPr/>
                    <a:lstStyle/>
                    <a:p>
                      <a:pPr marL="0" marR="0" indent="0" algn="ctr" defTabSz="914400" rtl="0" eaLnBrk="1" fontAlgn="auto" latinLnBrk="0" hangingPunct="1">
                        <a:lnSpc>
                          <a:spcPct val="100000"/>
                        </a:lnSpc>
                        <a:spcBef>
                          <a:spcPts val="0"/>
                        </a:spcBef>
                        <a:spcAft>
                          <a:spcPts val="0"/>
                        </a:spcAft>
                        <a:buClrTx/>
                        <a:buSzTx/>
                        <a:buFontTx/>
                        <a:buNone/>
                        <a:defRPr/>
                      </a:pPr>
                      <a:r>
                        <a:rPr lang="en-GB" sz="1800" dirty="0"/>
                        <a:t>KEY</a:t>
                      </a:r>
                      <a:r>
                        <a:rPr lang="en-GB" sz="1800" baseline="0" dirty="0"/>
                        <a:t> KNOWLEDGE AND SKILLS</a:t>
                      </a:r>
                      <a:endParaRPr lang="en-GB" dirty="0"/>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534958">
                <a:tc>
                  <a:txBody>
                    <a:bodyPr/>
                    <a:lstStyle/>
                    <a:p>
                      <a:r>
                        <a:rPr lang="en-US" sz="1600" dirty="0"/>
                        <a:t>Reading Word Level</a:t>
                      </a:r>
                      <a:endParaRPr lang="en-GB" sz="1600" dirty="0"/>
                    </a:p>
                  </a:txBody>
                  <a:tcPr/>
                </a:tc>
                <a:tc gridSpan="6">
                  <a:txBody>
                    <a:bodyPr/>
                    <a:lstStyle/>
                    <a:p>
                      <a:r>
                        <a:rPr lang="en-US" sz="1000" dirty="0"/>
                        <a:t>Pupils should be taught to: </a:t>
                      </a:r>
                    </a:p>
                    <a:p>
                      <a:r>
                        <a:rPr lang="en-US" sz="1000" dirty="0"/>
                        <a:t>*apply their growing knowledge of root words, prefixes and suffixes (morphology and etymology), as listed in English Appendix 1, both to read aloud and to understand the meaning of new words that they meet.</a:t>
                      </a:r>
                      <a:endParaRPr lang="en-GB" sz="1000" dirty="0"/>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1"/>
                  </a:ext>
                </a:extLst>
              </a:tr>
              <a:tr h="2365079">
                <a:tc>
                  <a:txBody>
                    <a:bodyPr/>
                    <a:lstStyle/>
                    <a:p>
                      <a:pPr marL="0" marR="0" indent="0" algn="l" defTabSz="914400" rtl="0" eaLnBrk="1" fontAlgn="auto" latinLnBrk="0" hangingPunct="1">
                        <a:lnSpc>
                          <a:spcPct val="100000"/>
                        </a:lnSpc>
                        <a:spcBef>
                          <a:spcPts val="0"/>
                        </a:spcBef>
                        <a:spcAft>
                          <a:spcPts val="0"/>
                        </a:spcAft>
                        <a:buClrTx/>
                        <a:buSzTx/>
                        <a:buFontTx/>
                        <a:buNone/>
                        <a:defRPr/>
                      </a:pPr>
                      <a:r>
                        <a:rPr lang="en-US" sz="1600" dirty="0"/>
                        <a:t>Reading Comprehension</a:t>
                      </a:r>
                      <a:endParaRPr lang="en-GB" sz="1600" dirty="0"/>
                    </a:p>
                  </a:txBody>
                  <a:tcPr/>
                </a:tc>
                <a:tc gridSpan="6">
                  <a:txBody>
                    <a:bodyPr/>
                    <a:lstStyle/>
                    <a:p>
                      <a:r>
                        <a:rPr lang="en-US" sz="900" dirty="0"/>
                        <a:t>Pupils should be taught to: </a:t>
                      </a:r>
                    </a:p>
                    <a:p>
                      <a:r>
                        <a:rPr lang="en-US" sz="900" dirty="0"/>
                        <a:t>*maintain positive attitudes to reading and understanding of what they read by: </a:t>
                      </a:r>
                    </a:p>
                    <a:p>
                      <a:r>
                        <a:rPr lang="en-US" sz="900" dirty="0"/>
                        <a:t>-continuing to read and discuss an increasingly wide range of fiction, poetry, plays, non-fiction and reference books or textbooks </a:t>
                      </a:r>
                    </a:p>
                    <a:p>
                      <a:pPr marL="171450" indent="-171450">
                        <a:buFontTx/>
                        <a:buChar char="-"/>
                      </a:pPr>
                      <a:r>
                        <a:rPr lang="en-US" sz="900" dirty="0"/>
                        <a:t>reading books that are structured in different ways and reading for a range of purposes</a:t>
                      </a:r>
                    </a:p>
                    <a:p>
                      <a:pPr marL="171450" indent="-171450">
                        <a:buFontTx/>
                        <a:buChar char="-"/>
                      </a:pPr>
                      <a:r>
                        <a:rPr lang="en-US" sz="900" dirty="0"/>
                        <a:t> increasing their familiarity with a wide range of books, including myths, legends and traditional stories, modern fiction, fiction from our literary heritage, and books from other cultures and traditions</a:t>
                      </a:r>
                    </a:p>
                    <a:p>
                      <a:pPr marL="171450" indent="-171450">
                        <a:buFontTx/>
                        <a:buChar char="-"/>
                      </a:pPr>
                      <a:r>
                        <a:rPr lang="en-US" sz="900" dirty="0"/>
                        <a:t>recommending books that they have read to their peers, giving reasons for their choices  identifying and discussing themes and conventions in and across a wide range of writing </a:t>
                      </a:r>
                    </a:p>
                    <a:p>
                      <a:pPr marL="171450" indent="-171450">
                        <a:buFontTx/>
                        <a:buChar char="-"/>
                      </a:pPr>
                      <a:r>
                        <a:rPr lang="en-US" sz="900" dirty="0"/>
                        <a:t>making comparisons within and across books</a:t>
                      </a:r>
                    </a:p>
                    <a:p>
                      <a:pPr marL="171450" indent="-171450">
                        <a:buFontTx/>
                        <a:buChar char="-"/>
                      </a:pPr>
                      <a:r>
                        <a:rPr lang="en-US" sz="900" dirty="0"/>
                        <a:t> learning a wider range of poetry by heart </a:t>
                      </a:r>
                    </a:p>
                    <a:p>
                      <a:pPr marL="171450" indent="-171450">
                        <a:buFontTx/>
                        <a:buChar char="-"/>
                      </a:pPr>
                      <a:r>
                        <a:rPr lang="en-US" sz="900" dirty="0"/>
                        <a:t>preparing poems and plays to read aloud and to perform, showing understanding through intonation, tone and volume so that the meaning is clear to an audience </a:t>
                      </a:r>
                    </a:p>
                    <a:p>
                      <a:pPr marL="0" indent="0">
                        <a:buFont typeface="Arial" panose="020B0604020202020204" pitchFamily="34" charset="0"/>
                        <a:buNone/>
                      </a:pPr>
                      <a:r>
                        <a:rPr lang="en-US" sz="900" dirty="0"/>
                        <a:t>*understand what they read by:  checking that the book makes sense to them, discussing their understanding and exploring the meaning of words in context  asking questions to improve their understanding  drawing inferences such as inferring characters’ feelings, thoughts and motives from their actions, and justifying inferences with evidence  predicting what might happen from details stated and implied  </a:t>
                      </a:r>
                      <a:r>
                        <a:rPr lang="en-US" sz="900" dirty="0" err="1"/>
                        <a:t>summarising</a:t>
                      </a:r>
                      <a:r>
                        <a:rPr lang="en-US" sz="900" dirty="0"/>
                        <a:t> the main ideas drawn from more than one paragraph, identifying key details that support the main ideas  identifying how language, structure and presentation contribute to meaning </a:t>
                      </a:r>
                    </a:p>
                    <a:p>
                      <a:pPr marL="0" indent="0">
                        <a:buFont typeface="Arial" panose="020B0604020202020204" pitchFamily="34" charset="0"/>
                        <a:buNone/>
                      </a:pPr>
                      <a:r>
                        <a:rPr lang="en-US" sz="900" dirty="0"/>
                        <a:t>*discuss and evaluate how authors use language, including figurative language, considering the impact on the reader </a:t>
                      </a:r>
                    </a:p>
                    <a:p>
                      <a:pPr marL="0" indent="0">
                        <a:buFont typeface="Arial" panose="020B0604020202020204" pitchFamily="34" charset="0"/>
                        <a:buNone/>
                      </a:pPr>
                      <a:r>
                        <a:rPr lang="en-US" sz="900" dirty="0"/>
                        <a:t>*distinguish between statements of fact and opinion </a:t>
                      </a:r>
                    </a:p>
                    <a:p>
                      <a:pPr marL="0" indent="0">
                        <a:buFont typeface="Arial" panose="020B0604020202020204" pitchFamily="34" charset="0"/>
                        <a:buNone/>
                      </a:pPr>
                      <a:r>
                        <a:rPr lang="en-US" sz="900" dirty="0"/>
                        <a:t>*retrieve, record and present information from non-fiction </a:t>
                      </a:r>
                    </a:p>
                    <a:p>
                      <a:pPr marL="0" indent="0">
                        <a:buFont typeface="Arial" panose="020B0604020202020204" pitchFamily="34" charset="0"/>
                        <a:buNone/>
                      </a:pPr>
                      <a:r>
                        <a:rPr lang="en-US" sz="900" dirty="0"/>
                        <a:t>*participate in discussions about books that are read to them and those they can read for themselves, building on their own and others’ ideas and challenging views courteously </a:t>
                      </a:r>
                    </a:p>
                    <a:p>
                      <a:pPr marL="0" indent="0">
                        <a:buFont typeface="Arial" panose="020B0604020202020204" pitchFamily="34" charset="0"/>
                        <a:buNone/>
                      </a:pPr>
                      <a:r>
                        <a:rPr lang="en-US" sz="900" dirty="0"/>
                        <a:t>*explain and discuss their understanding of what they have read, including through formal presentations and debates, maintaining a focus on the topic and using notes where necessary </a:t>
                      </a:r>
                    </a:p>
                    <a:p>
                      <a:pPr marL="0" indent="0">
                        <a:buFont typeface="Arial" panose="020B0604020202020204" pitchFamily="34" charset="0"/>
                        <a:buNone/>
                      </a:pPr>
                      <a:r>
                        <a:rPr lang="en-US" sz="900" dirty="0"/>
                        <a:t>*provide reasoned justifications for their views.</a:t>
                      </a:r>
                      <a:endParaRPr lang="en-GB" sz="900" dirty="0"/>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2"/>
                  </a:ext>
                </a:extLst>
              </a:tr>
              <a:tr h="591270">
                <a:tc>
                  <a:txBody>
                    <a:bodyPr/>
                    <a:lstStyle/>
                    <a:p>
                      <a:pPr marL="0" marR="0" indent="0" algn="l" defTabSz="914400" rtl="0" eaLnBrk="1" fontAlgn="auto" latinLnBrk="0" hangingPunct="1">
                        <a:lnSpc>
                          <a:spcPct val="100000"/>
                        </a:lnSpc>
                        <a:spcBef>
                          <a:spcPts val="0"/>
                        </a:spcBef>
                        <a:spcAft>
                          <a:spcPts val="0"/>
                        </a:spcAft>
                        <a:buClrTx/>
                        <a:buSzTx/>
                        <a:buFontTx/>
                        <a:buNone/>
                        <a:defRPr/>
                      </a:pPr>
                      <a:r>
                        <a:rPr lang="en-US" sz="1600" dirty="0"/>
                        <a:t>Handwriting</a:t>
                      </a:r>
                      <a:endParaRPr lang="en-GB" sz="1600" dirty="0"/>
                    </a:p>
                  </a:txBody>
                  <a:tcPr/>
                </a:tc>
                <a:tc gridSpan="6">
                  <a:txBody>
                    <a:bodyPr/>
                    <a:lstStyle/>
                    <a:p>
                      <a:r>
                        <a:rPr lang="en-US" sz="900" dirty="0"/>
                        <a:t>Pupils should be taught to: </a:t>
                      </a:r>
                    </a:p>
                    <a:p>
                      <a:r>
                        <a:rPr lang="en-US" sz="900" dirty="0"/>
                        <a:t>*write legibly, fluently and with increasing speed by: </a:t>
                      </a:r>
                    </a:p>
                    <a:p>
                      <a:r>
                        <a:rPr lang="en-US" sz="900" dirty="0"/>
                        <a:t>-choosing which shape of a letter to use when given choices and deciding whether or not to join specific letters </a:t>
                      </a:r>
                    </a:p>
                    <a:p>
                      <a:r>
                        <a:rPr lang="en-US" sz="900" dirty="0"/>
                        <a:t>-choosing the writing implement that is best suited for a task. </a:t>
                      </a:r>
                      <a:endParaRPr lang="en-GB" sz="900" dirty="0"/>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3"/>
                  </a:ext>
                </a:extLst>
              </a:tr>
              <a:tr h="202728">
                <a:tc gridSpan="7">
                  <a:txBody>
                    <a:bodyPr/>
                    <a:lstStyle/>
                    <a:p>
                      <a:pPr algn="ctr"/>
                      <a:r>
                        <a:rPr lang="en-US" sz="1100" b="1" dirty="0"/>
                        <a:t>And</a:t>
                      </a:r>
                      <a:r>
                        <a:rPr lang="en-US" sz="1100" b="1" baseline="0" dirty="0"/>
                        <a:t> to learn all the words from the year 5 and 6 Statutory Spelling List</a:t>
                      </a:r>
                      <a:endParaRPr lang="en-GB" sz="1100" b="1" dirty="0"/>
                    </a:p>
                  </a:txBody>
                  <a:tcPr/>
                </a:tc>
                <a:tc hMerge="1">
                  <a:txBody>
                    <a:bodyPr/>
                    <a:lstStyle/>
                    <a:p>
                      <a:endParaRPr lang="en-GB" sz="1100" b="1" dirty="0"/>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4"/>
                  </a:ext>
                </a:extLst>
              </a:tr>
              <a:tr h="1255379">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sz="1600" dirty="0"/>
                        <a:t>Spelling </a:t>
                      </a:r>
                      <a:endParaRPr lang="en-GB" sz="1600" dirty="0"/>
                    </a:p>
                  </a:txBody>
                  <a:tcPr/>
                </a:tc>
                <a:tc>
                  <a:txBody>
                    <a:bodyPr/>
                    <a:lstStyle/>
                    <a:p>
                      <a:r>
                        <a:rPr lang="en-GB" sz="1000" b="1" dirty="0"/>
                        <a:t>Autumn 1 </a:t>
                      </a:r>
                    </a:p>
                    <a:p>
                      <a:r>
                        <a:rPr lang="en-GB" sz="1000" b="1" dirty="0"/>
                        <a:t>Wk1:  </a:t>
                      </a:r>
                      <a:r>
                        <a:rPr lang="en-GB" sz="1000" b="0" dirty="0"/>
                        <a:t>mixed recap </a:t>
                      </a:r>
                    </a:p>
                    <a:p>
                      <a:r>
                        <a:rPr lang="en-GB" sz="1000" b="1" dirty="0" err="1"/>
                        <a:t>Wk</a:t>
                      </a:r>
                      <a:r>
                        <a:rPr lang="en-GB" sz="1000" b="1" dirty="0"/>
                        <a:t> 2: </a:t>
                      </a:r>
                      <a:r>
                        <a:rPr lang="en-GB" sz="1000" b="0" dirty="0"/>
                        <a:t>recap prior years </a:t>
                      </a:r>
                    </a:p>
                    <a:p>
                      <a:r>
                        <a:rPr lang="en-GB" sz="1000" b="1" dirty="0" err="1"/>
                        <a:t>Wk</a:t>
                      </a:r>
                      <a:r>
                        <a:rPr lang="en-GB" sz="1000" b="1" dirty="0"/>
                        <a:t> 3: </a:t>
                      </a:r>
                      <a:r>
                        <a:rPr lang="en-GB" sz="1000" b="0" dirty="0"/>
                        <a:t>recap prior years </a:t>
                      </a:r>
                    </a:p>
                    <a:p>
                      <a:r>
                        <a:rPr lang="en-GB" sz="1000" b="1" dirty="0" err="1"/>
                        <a:t>Wk</a:t>
                      </a:r>
                      <a:r>
                        <a:rPr lang="en-GB" sz="1000" b="1" dirty="0"/>
                        <a:t> 4: </a:t>
                      </a:r>
                      <a:r>
                        <a:rPr lang="en-GB" sz="1000" b="0" dirty="0"/>
                        <a:t>STAT list random </a:t>
                      </a:r>
                    </a:p>
                    <a:p>
                      <a:r>
                        <a:rPr lang="en-GB" sz="1000" b="1" dirty="0" err="1"/>
                        <a:t>Wk</a:t>
                      </a:r>
                      <a:r>
                        <a:rPr lang="en-GB" sz="1000" b="1" dirty="0"/>
                        <a:t> 5: </a:t>
                      </a:r>
                      <a:r>
                        <a:rPr lang="en-GB" sz="1000" b="0" dirty="0"/>
                        <a:t>-able and –ably endings </a:t>
                      </a:r>
                    </a:p>
                    <a:p>
                      <a:r>
                        <a:rPr lang="en-GB" sz="1000" b="1" dirty="0" err="1"/>
                        <a:t>Wk</a:t>
                      </a:r>
                      <a:r>
                        <a:rPr lang="en-GB" sz="1000" b="1" dirty="0"/>
                        <a:t> 6: </a:t>
                      </a:r>
                      <a:r>
                        <a:rPr lang="en-GB" sz="1000" b="0" dirty="0"/>
                        <a:t>consolidation </a:t>
                      </a:r>
                      <a:endParaRPr lang="en-US" sz="10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defRPr/>
                      </a:pPr>
                      <a:r>
                        <a:rPr lang="en-GB" sz="1000" b="1" dirty="0"/>
                        <a:t>Autumn 2 </a:t>
                      </a:r>
                    </a:p>
                    <a:p>
                      <a:pPr marL="0" marR="0" indent="0" algn="l" defTabSz="914400" rtl="0" eaLnBrk="1" fontAlgn="auto" latinLnBrk="0" hangingPunct="1">
                        <a:lnSpc>
                          <a:spcPct val="100000"/>
                        </a:lnSpc>
                        <a:spcBef>
                          <a:spcPts val="0"/>
                        </a:spcBef>
                        <a:spcAft>
                          <a:spcPts val="0"/>
                        </a:spcAft>
                        <a:buClrTx/>
                        <a:buSzTx/>
                        <a:buFontTx/>
                        <a:buNone/>
                        <a:defRPr/>
                      </a:pPr>
                      <a:r>
                        <a:rPr lang="en-GB" sz="1000" b="1" dirty="0" err="1"/>
                        <a:t>Wk</a:t>
                      </a:r>
                      <a:r>
                        <a:rPr lang="en-GB" sz="1000" b="1" dirty="0"/>
                        <a:t> 1:</a:t>
                      </a:r>
                      <a:r>
                        <a:rPr lang="en-GB" sz="1000" b="0" dirty="0"/>
                        <a:t> silent letter k </a:t>
                      </a:r>
                    </a:p>
                    <a:p>
                      <a:pPr marL="0" marR="0" indent="0" algn="l" defTabSz="914400" rtl="0" eaLnBrk="1" fontAlgn="auto" latinLnBrk="0" hangingPunct="1">
                        <a:lnSpc>
                          <a:spcPct val="100000"/>
                        </a:lnSpc>
                        <a:spcBef>
                          <a:spcPts val="0"/>
                        </a:spcBef>
                        <a:spcAft>
                          <a:spcPts val="0"/>
                        </a:spcAft>
                        <a:buClrTx/>
                        <a:buSzTx/>
                        <a:buFontTx/>
                        <a:buNone/>
                        <a:defRPr/>
                      </a:pPr>
                      <a:r>
                        <a:rPr lang="en-GB" sz="1000" b="1" dirty="0" err="1"/>
                        <a:t>Wk</a:t>
                      </a:r>
                      <a:r>
                        <a:rPr lang="en-GB" sz="1000" b="1" dirty="0"/>
                        <a:t> 2: </a:t>
                      </a:r>
                      <a:r>
                        <a:rPr lang="en-GB" sz="1000" b="0" dirty="0" err="1"/>
                        <a:t>ei</a:t>
                      </a:r>
                      <a:r>
                        <a:rPr lang="en-GB" sz="1000" b="0" dirty="0"/>
                        <a:t> after  c </a:t>
                      </a:r>
                    </a:p>
                    <a:p>
                      <a:pPr marL="0" marR="0" indent="0" algn="l" defTabSz="914400" rtl="0" eaLnBrk="1" fontAlgn="auto" latinLnBrk="0" hangingPunct="1">
                        <a:lnSpc>
                          <a:spcPct val="100000"/>
                        </a:lnSpc>
                        <a:spcBef>
                          <a:spcPts val="0"/>
                        </a:spcBef>
                        <a:spcAft>
                          <a:spcPts val="0"/>
                        </a:spcAft>
                        <a:buClrTx/>
                        <a:buSzTx/>
                        <a:buFontTx/>
                        <a:buNone/>
                        <a:defRPr/>
                      </a:pPr>
                      <a:r>
                        <a:rPr lang="en-GB" sz="1000" b="1" dirty="0" err="1"/>
                        <a:t>Wk</a:t>
                      </a:r>
                      <a:r>
                        <a:rPr lang="en-GB" sz="1000" b="1" dirty="0"/>
                        <a:t> 3: </a:t>
                      </a:r>
                      <a:r>
                        <a:rPr lang="en-GB" sz="1000" b="0" dirty="0" err="1"/>
                        <a:t>ei</a:t>
                      </a:r>
                      <a:r>
                        <a:rPr lang="en-GB" sz="1000" b="0" dirty="0"/>
                        <a:t> after c </a:t>
                      </a:r>
                    </a:p>
                    <a:p>
                      <a:pPr marL="0" marR="0" indent="0" algn="l" defTabSz="914400" rtl="0" eaLnBrk="1" fontAlgn="auto" latinLnBrk="0" hangingPunct="1">
                        <a:lnSpc>
                          <a:spcPct val="100000"/>
                        </a:lnSpc>
                        <a:spcBef>
                          <a:spcPts val="0"/>
                        </a:spcBef>
                        <a:spcAft>
                          <a:spcPts val="0"/>
                        </a:spcAft>
                        <a:buClrTx/>
                        <a:buSzTx/>
                        <a:buFontTx/>
                        <a:buNone/>
                        <a:defRPr/>
                      </a:pPr>
                      <a:r>
                        <a:rPr lang="en-GB" sz="1000" b="1" dirty="0" err="1"/>
                        <a:t>Wk</a:t>
                      </a:r>
                      <a:r>
                        <a:rPr lang="en-GB" sz="1000" b="1" dirty="0"/>
                        <a:t> 4: </a:t>
                      </a:r>
                      <a:r>
                        <a:rPr lang="en-GB" sz="1000" b="0" dirty="0"/>
                        <a:t>STAT list random </a:t>
                      </a:r>
                    </a:p>
                    <a:p>
                      <a:pPr marL="0" marR="0" indent="0" algn="l" defTabSz="914400" rtl="0" eaLnBrk="1" fontAlgn="auto" latinLnBrk="0" hangingPunct="1">
                        <a:lnSpc>
                          <a:spcPct val="100000"/>
                        </a:lnSpc>
                        <a:spcBef>
                          <a:spcPts val="0"/>
                        </a:spcBef>
                        <a:spcAft>
                          <a:spcPts val="0"/>
                        </a:spcAft>
                        <a:buClrTx/>
                        <a:buSzTx/>
                        <a:buFontTx/>
                        <a:buNone/>
                        <a:defRPr/>
                      </a:pPr>
                      <a:r>
                        <a:rPr lang="en-GB" sz="1000" b="1" dirty="0" err="1"/>
                        <a:t>Wk</a:t>
                      </a:r>
                      <a:r>
                        <a:rPr lang="en-GB" sz="1000" b="1" dirty="0"/>
                        <a:t> 5: </a:t>
                      </a:r>
                      <a:r>
                        <a:rPr lang="en-GB" sz="1000" b="0" dirty="0" err="1"/>
                        <a:t>ough</a:t>
                      </a:r>
                      <a:r>
                        <a:rPr lang="en-GB" sz="1000" b="0" dirty="0"/>
                        <a:t> </a:t>
                      </a:r>
                    </a:p>
                    <a:p>
                      <a:pPr marL="0" marR="0" indent="0" algn="l" defTabSz="914400" rtl="0" eaLnBrk="1" fontAlgn="auto" latinLnBrk="0" hangingPunct="1">
                        <a:lnSpc>
                          <a:spcPct val="100000"/>
                        </a:lnSpc>
                        <a:spcBef>
                          <a:spcPts val="0"/>
                        </a:spcBef>
                        <a:spcAft>
                          <a:spcPts val="0"/>
                        </a:spcAft>
                        <a:buClrTx/>
                        <a:buSzTx/>
                        <a:buFontTx/>
                        <a:buNone/>
                        <a:defRPr/>
                      </a:pPr>
                      <a:r>
                        <a:rPr lang="en-GB" sz="1000" b="1" dirty="0" err="1"/>
                        <a:t>Wk</a:t>
                      </a:r>
                      <a:r>
                        <a:rPr lang="en-GB" sz="1000" b="1" dirty="0"/>
                        <a:t> 6: </a:t>
                      </a:r>
                      <a:r>
                        <a:rPr lang="en-GB" sz="1000" b="0" dirty="0"/>
                        <a:t>consolidation </a:t>
                      </a:r>
                      <a:endParaRPr lang="en-GB" sz="1000" baseline="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defRPr/>
                      </a:pPr>
                      <a:r>
                        <a:rPr lang="en-GB" sz="1000" b="1" dirty="0"/>
                        <a:t>Spring 1 </a:t>
                      </a:r>
                    </a:p>
                    <a:p>
                      <a:pPr marL="0" marR="0" indent="0" algn="l" defTabSz="914400" rtl="0" eaLnBrk="1" fontAlgn="auto" latinLnBrk="0" hangingPunct="1">
                        <a:lnSpc>
                          <a:spcPct val="100000"/>
                        </a:lnSpc>
                        <a:spcBef>
                          <a:spcPts val="0"/>
                        </a:spcBef>
                        <a:spcAft>
                          <a:spcPts val="0"/>
                        </a:spcAft>
                        <a:buClrTx/>
                        <a:buSzTx/>
                        <a:buFontTx/>
                        <a:buNone/>
                        <a:defRPr/>
                      </a:pPr>
                      <a:r>
                        <a:rPr lang="en-GB" sz="1000" b="1" dirty="0" err="1"/>
                        <a:t>Wk</a:t>
                      </a:r>
                      <a:r>
                        <a:rPr lang="en-GB" sz="1000" b="1" dirty="0"/>
                        <a:t> 1:</a:t>
                      </a:r>
                      <a:r>
                        <a:rPr lang="en-GB" sz="1000" b="0" dirty="0"/>
                        <a:t>-recap autumn </a:t>
                      </a:r>
                    </a:p>
                    <a:p>
                      <a:pPr marL="0" marR="0" indent="0" algn="l" defTabSz="914400" rtl="0" eaLnBrk="1" fontAlgn="auto" latinLnBrk="0" hangingPunct="1">
                        <a:lnSpc>
                          <a:spcPct val="100000"/>
                        </a:lnSpc>
                        <a:spcBef>
                          <a:spcPts val="0"/>
                        </a:spcBef>
                        <a:spcAft>
                          <a:spcPts val="0"/>
                        </a:spcAft>
                        <a:buClrTx/>
                        <a:buSzTx/>
                        <a:buFontTx/>
                        <a:buNone/>
                        <a:defRPr/>
                      </a:pPr>
                      <a:r>
                        <a:rPr lang="en-GB" sz="1000" b="1" dirty="0" err="1"/>
                        <a:t>Wk</a:t>
                      </a:r>
                      <a:r>
                        <a:rPr lang="en-GB" sz="1000" b="1" dirty="0"/>
                        <a:t> 2:</a:t>
                      </a:r>
                      <a:r>
                        <a:rPr lang="en-GB" sz="1000" b="0" dirty="0"/>
                        <a:t> –</a:t>
                      </a:r>
                      <a:r>
                        <a:rPr lang="en-GB" sz="1000" b="0" dirty="0" err="1"/>
                        <a:t>ough</a:t>
                      </a:r>
                      <a:r>
                        <a:rPr lang="en-GB" sz="1000" b="0" dirty="0"/>
                        <a:t> </a:t>
                      </a:r>
                    </a:p>
                    <a:p>
                      <a:pPr marL="0" marR="0" indent="0" algn="l" defTabSz="914400" rtl="0" eaLnBrk="1" fontAlgn="auto" latinLnBrk="0" hangingPunct="1">
                        <a:lnSpc>
                          <a:spcPct val="100000"/>
                        </a:lnSpc>
                        <a:spcBef>
                          <a:spcPts val="0"/>
                        </a:spcBef>
                        <a:spcAft>
                          <a:spcPts val="0"/>
                        </a:spcAft>
                        <a:buClrTx/>
                        <a:buSzTx/>
                        <a:buFontTx/>
                        <a:buNone/>
                        <a:defRPr/>
                      </a:pPr>
                      <a:r>
                        <a:rPr lang="en-GB" sz="1000" b="1" dirty="0" err="1"/>
                        <a:t>Wk</a:t>
                      </a:r>
                      <a:r>
                        <a:rPr lang="en-GB" sz="1000" b="1" dirty="0"/>
                        <a:t> 3: </a:t>
                      </a:r>
                      <a:r>
                        <a:rPr lang="en-GB" sz="1000" b="0" dirty="0"/>
                        <a:t>endings –able </a:t>
                      </a:r>
                    </a:p>
                    <a:p>
                      <a:pPr marL="0" marR="0" indent="0" algn="l" defTabSz="914400" rtl="0" eaLnBrk="1" fontAlgn="auto" latinLnBrk="0" hangingPunct="1">
                        <a:lnSpc>
                          <a:spcPct val="100000"/>
                        </a:lnSpc>
                        <a:spcBef>
                          <a:spcPts val="0"/>
                        </a:spcBef>
                        <a:spcAft>
                          <a:spcPts val="0"/>
                        </a:spcAft>
                        <a:buClrTx/>
                        <a:buSzTx/>
                        <a:buFontTx/>
                        <a:buNone/>
                        <a:defRPr/>
                      </a:pPr>
                      <a:r>
                        <a:rPr lang="en-GB" sz="1000" b="1" dirty="0" err="1"/>
                        <a:t>Wk</a:t>
                      </a:r>
                      <a:r>
                        <a:rPr lang="en-GB" sz="1000" b="1" dirty="0"/>
                        <a:t> 4: </a:t>
                      </a:r>
                      <a:r>
                        <a:rPr lang="en-GB" sz="1000" b="0" dirty="0"/>
                        <a:t>-STAT list random </a:t>
                      </a:r>
                    </a:p>
                    <a:p>
                      <a:pPr marL="0" marR="0" indent="0" algn="l" defTabSz="914400" rtl="0" eaLnBrk="1" fontAlgn="auto" latinLnBrk="0" hangingPunct="1">
                        <a:lnSpc>
                          <a:spcPct val="100000"/>
                        </a:lnSpc>
                        <a:spcBef>
                          <a:spcPts val="0"/>
                        </a:spcBef>
                        <a:spcAft>
                          <a:spcPts val="0"/>
                        </a:spcAft>
                        <a:buClrTx/>
                        <a:buSzTx/>
                        <a:buFontTx/>
                        <a:buNone/>
                        <a:defRPr/>
                      </a:pPr>
                      <a:r>
                        <a:rPr lang="en-GB" sz="1000" b="1" dirty="0" err="1"/>
                        <a:t>Wk</a:t>
                      </a:r>
                      <a:r>
                        <a:rPr lang="en-GB" sz="1000" b="1" dirty="0"/>
                        <a:t> 5: </a:t>
                      </a:r>
                      <a:r>
                        <a:rPr lang="en-GB" sz="1000" b="0" dirty="0"/>
                        <a:t>-homophones </a:t>
                      </a:r>
                    </a:p>
                    <a:p>
                      <a:pPr marL="0" marR="0" indent="0" algn="l" defTabSz="914400" rtl="0" eaLnBrk="1" fontAlgn="auto" latinLnBrk="0" hangingPunct="1">
                        <a:lnSpc>
                          <a:spcPct val="100000"/>
                        </a:lnSpc>
                        <a:spcBef>
                          <a:spcPts val="0"/>
                        </a:spcBef>
                        <a:spcAft>
                          <a:spcPts val="0"/>
                        </a:spcAft>
                        <a:buClrTx/>
                        <a:buSzTx/>
                        <a:buFontTx/>
                        <a:buNone/>
                        <a:defRPr/>
                      </a:pPr>
                      <a:r>
                        <a:rPr lang="en-GB" sz="1000" b="1" dirty="0" err="1"/>
                        <a:t>Wk</a:t>
                      </a:r>
                      <a:r>
                        <a:rPr lang="en-GB" sz="1000" b="1" dirty="0"/>
                        <a:t> 6: </a:t>
                      </a:r>
                      <a:r>
                        <a:rPr lang="en-GB" sz="1000" b="0" dirty="0"/>
                        <a:t>consolidation </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defRPr/>
                      </a:pPr>
                      <a:r>
                        <a:rPr lang="en-GB" sz="1000" b="1" dirty="0"/>
                        <a:t>Spring 2 </a:t>
                      </a:r>
                    </a:p>
                    <a:p>
                      <a:pPr marL="0" marR="0" indent="0" algn="l" defTabSz="914400" rtl="0" eaLnBrk="1" fontAlgn="auto" latinLnBrk="0" hangingPunct="1">
                        <a:lnSpc>
                          <a:spcPct val="100000"/>
                        </a:lnSpc>
                        <a:spcBef>
                          <a:spcPts val="0"/>
                        </a:spcBef>
                        <a:spcAft>
                          <a:spcPts val="0"/>
                        </a:spcAft>
                        <a:buClrTx/>
                        <a:buSzTx/>
                        <a:buFontTx/>
                        <a:buNone/>
                        <a:defRPr/>
                      </a:pPr>
                      <a:r>
                        <a:rPr lang="en-GB" sz="1000" b="1" dirty="0" err="1"/>
                        <a:t>Wk</a:t>
                      </a:r>
                      <a:r>
                        <a:rPr lang="en-GB" sz="1000" b="1" dirty="0"/>
                        <a:t> 1: </a:t>
                      </a:r>
                      <a:r>
                        <a:rPr lang="en-GB" sz="1000" b="0" dirty="0"/>
                        <a:t>--</a:t>
                      </a:r>
                      <a:r>
                        <a:rPr lang="en-GB" sz="1000" b="0" dirty="0" err="1"/>
                        <a:t>cious</a:t>
                      </a:r>
                      <a:r>
                        <a:rPr lang="en-GB" sz="1000" b="0" dirty="0"/>
                        <a:t> or –</a:t>
                      </a:r>
                      <a:r>
                        <a:rPr lang="en-GB" sz="1000" b="0" dirty="0" err="1"/>
                        <a:t>tious</a:t>
                      </a:r>
                      <a:r>
                        <a:rPr lang="en-GB" sz="1000" b="0" dirty="0"/>
                        <a:t> endings </a:t>
                      </a:r>
                    </a:p>
                    <a:p>
                      <a:pPr marL="0" marR="0" indent="0" algn="l" defTabSz="914400" rtl="0" eaLnBrk="1" fontAlgn="auto" latinLnBrk="0" hangingPunct="1">
                        <a:lnSpc>
                          <a:spcPct val="100000"/>
                        </a:lnSpc>
                        <a:spcBef>
                          <a:spcPts val="0"/>
                        </a:spcBef>
                        <a:spcAft>
                          <a:spcPts val="0"/>
                        </a:spcAft>
                        <a:buClrTx/>
                        <a:buSzTx/>
                        <a:buFontTx/>
                        <a:buNone/>
                        <a:defRPr/>
                      </a:pPr>
                      <a:r>
                        <a:rPr lang="en-GB" sz="1000" b="1" dirty="0" err="1"/>
                        <a:t>Wk</a:t>
                      </a:r>
                      <a:r>
                        <a:rPr lang="en-GB" sz="1000" b="1" dirty="0"/>
                        <a:t> 2: </a:t>
                      </a:r>
                      <a:r>
                        <a:rPr lang="en-GB" sz="1000" b="0" dirty="0"/>
                        <a:t>-words ending in –</a:t>
                      </a:r>
                      <a:r>
                        <a:rPr lang="en-GB" sz="1000" b="0" dirty="0" err="1"/>
                        <a:t>ancy</a:t>
                      </a:r>
                      <a:r>
                        <a:rPr lang="en-GB" sz="1000" b="0" dirty="0"/>
                        <a:t> </a:t>
                      </a:r>
                    </a:p>
                    <a:p>
                      <a:pPr marL="0" marR="0" indent="0" algn="l" defTabSz="914400" rtl="0" eaLnBrk="1" fontAlgn="auto" latinLnBrk="0" hangingPunct="1">
                        <a:lnSpc>
                          <a:spcPct val="100000"/>
                        </a:lnSpc>
                        <a:spcBef>
                          <a:spcPts val="0"/>
                        </a:spcBef>
                        <a:spcAft>
                          <a:spcPts val="0"/>
                        </a:spcAft>
                        <a:buClrTx/>
                        <a:buSzTx/>
                        <a:buFontTx/>
                        <a:buNone/>
                        <a:defRPr/>
                      </a:pPr>
                      <a:r>
                        <a:rPr lang="en-GB" sz="1000" b="1" dirty="0" err="1"/>
                        <a:t>Wk</a:t>
                      </a:r>
                      <a:r>
                        <a:rPr lang="en-GB" sz="1000" b="1" dirty="0"/>
                        <a:t> 3:</a:t>
                      </a:r>
                      <a:r>
                        <a:rPr lang="en-GB" sz="1000" b="0" dirty="0"/>
                        <a:t> -</a:t>
                      </a:r>
                      <a:r>
                        <a:rPr lang="en-GB" sz="1000" dirty="0"/>
                        <a:t>-</a:t>
                      </a:r>
                      <a:r>
                        <a:rPr lang="en-GB" sz="1000" dirty="0" err="1"/>
                        <a:t>ce</a:t>
                      </a:r>
                      <a:r>
                        <a:rPr lang="en-GB" sz="1000" dirty="0"/>
                        <a:t>/-cy  -se/-</a:t>
                      </a:r>
                      <a:r>
                        <a:rPr lang="en-GB" sz="1000" dirty="0" err="1"/>
                        <a:t>sy</a:t>
                      </a:r>
                      <a:r>
                        <a:rPr lang="en-GB" sz="1000" dirty="0"/>
                        <a:t> endings </a:t>
                      </a:r>
                    </a:p>
                    <a:p>
                      <a:pPr marL="0" marR="0" indent="0" algn="l" defTabSz="914400" rtl="0" eaLnBrk="1" fontAlgn="auto" latinLnBrk="0" hangingPunct="1">
                        <a:lnSpc>
                          <a:spcPct val="100000"/>
                        </a:lnSpc>
                        <a:spcBef>
                          <a:spcPts val="0"/>
                        </a:spcBef>
                        <a:spcAft>
                          <a:spcPts val="0"/>
                        </a:spcAft>
                        <a:buClrTx/>
                        <a:buSzTx/>
                        <a:buFontTx/>
                        <a:buNone/>
                        <a:defRPr/>
                      </a:pPr>
                      <a:r>
                        <a:rPr lang="en-GB" sz="1000" b="1" dirty="0" err="1"/>
                        <a:t>Wk</a:t>
                      </a:r>
                      <a:r>
                        <a:rPr lang="en-GB" sz="1000" b="1" dirty="0"/>
                        <a:t> 4: </a:t>
                      </a:r>
                      <a:r>
                        <a:rPr lang="en-GB" sz="1000" b="0" dirty="0"/>
                        <a:t>-STAT list random</a:t>
                      </a:r>
                    </a:p>
                    <a:p>
                      <a:pPr marL="0" marR="0" indent="0" algn="l" defTabSz="914400" rtl="0" eaLnBrk="1" fontAlgn="auto" latinLnBrk="0" hangingPunct="1">
                        <a:lnSpc>
                          <a:spcPct val="100000"/>
                        </a:lnSpc>
                        <a:spcBef>
                          <a:spcPts val="0"/>
                        </a:spcBef>
                        <a:spcAft>
                          <a:spcPts val="0"/>
                        </a:spcAft>
                        <a:buClrTx/>
                        <a:buSzTx/>
                        <a:buFontTx/>
                        <a:buNone/>
                        <a:defRPr/>
                      </a:pPr>
                      <a:r>
                        <a:rPr lang="en-GB" sz="1000" b="1" dirty="0" err="1"/>
                        <a:t>Wk</a:t>
                      </a:r>
                      <a:r>
                        <a:rPr lang="en-GB" sz="1000" b="1" dirty="0"/>
                        <a:t> 5: </a:t>
                      </a:r>
                      <a:r>
                        <a:rPr lang="en-GB" sz="1000" b="0" dirty="0"/>
                        <a:t>mixed silent letters </a:t>
                      </a:r>
                    </a:p>
                    <a:p>
                      <a:pPr marL="0" marR="0" indent="0" algn="l" defTabSz="914400" rtl="0" eaLnBrk="1" fontAlgn="auto" latinLnBrk="0" hangingPunct="1">
                        <a:lnSpc>
                          <a:spcPct val="100000"/>
                        </a:lnSpc>
                        <a:spcBef>
                          <a:spcPts val="0"/>
                        </a:spcBef>
                        <a:spcAft>
                          <a:spcPts val="0"/>
                        </a:spcAft>
                        <a:buClrTx/>
                        <a:buSzTx/>
                        <a:buFontTx/>
                        <a:buNone/>
                        <a:defRPr/>
                      </a:pPr>
                      <a:r>
                        <a:rPr lang="en-GB" sz="1000" b="1" dirty="0" err="1"/>
                        <a:t>Wk</a:t>
                      </a:r>
                      <a:r>
                        <a:rPr lang="en-GB" sz="1000" b="1" dirty="0"/>
                        <a:t> 6: </a:t>
                      </a:r>
                      <a:r>
                        <a:rPr lang="en-GB" sz="1000" b="0" dirty="0"/>
                        <a:t>consolidation </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defRPr/>
                      </a:pPr>
                      <a:r>
                        <a:rPr lang="en-GB" sz="1000" b="1" dirty="0"/>
                        <a:t>Summer 1 </a:t>
                      </a:r>
                    </a:p>
                    <a:p>
                      <a:pPr marL="0" marR="0" indent="0" algn="l" defTabSz="914400" rtl="0" eaLnBrk="1" fontAlgn="auto" latinLnBrk="0" hangingPunct="1">
                        <a:lnSpc>
                          <a:spcPct val="100000"/>
                        </a:lnSpc>
                        <a:spcBef>
                          <a:spcPts val="0"/>
                        </a:spcBef>
                        <a:spcAft>
                          <a:spcPts val="0"/>
                        </a:spcAft>
                        <a:buClrTx/>
                        <a:buSzTx/>
                        <a:buFontTx/>
                        <a:buNone/>
                        <a:defRPr/>
                      </a:pPr>
                      <a:r>
                        <a:rPr lang="en-GB" sz="1000" b="1" dirty="0" err="1"/>
                        <a:t>Wk</a:t>
                      </a:r>
                      <a:r>
                        <a:rPr lang="en-GB" sz="1000" b="1" dirty="0"/>
                        <a:t> 1: </a:t>
                      </a:r>
                      <a:r>
                        <a:rPr lang="en-GB" sz="1000" b="0" dirty="0"/>
                        <a:t>recap spring term </a:t>
                      </a:r>
                    </a:p>
                    <a:p>
                      <a:pPr marL="0" marR="0" indent="0" algn="l" defTabSz="914400" rtl="0" eaLnBrk="1" fontAlgn="auto" latinLnBrk="0" hangingPunct="1">
                        <a:lnSpc>
                          <a:spcPct val="100000"/>
                        </a:lnSpc>
                        <a:spcBef>
                          <a:spcPts val="0"/>
                        </a:spcBef>
                        <a:spcAft>
                          <a:spcPts val="0"/>
                        </a:spcAft>
                        <a:buClrTx/>
                        <a:buSzTx/>
                        <a:buFontTx/>
                        <a:buNone/>
                        <a:defRPr/>
                      </a:pPr>
                      <a:r>
                        <a:rPr lang="en-GB" sz="1000" b="1" dirty="0" err="1"/>
                        <a:t>Wk</a:t>
                      </a:r>
                      <a:r>
                        <a:rPr lang="en-GB" sz="1000" b="1" dirty="0"/>
                        <a:t> 2: </a:t>
                      </a:r>
                      <a:r>
                        <a:rPr lang="en-GB" sz="1000" b="0" dirty="0"/>
                        <a:t>confused homophones </a:t>
                      </a:r>
                    </a:p>
                    <a:p>
                      <a:pPr marL="0" marR="0" indent="0" algn="l" defTabSz="914400" rtl="0" eaLnBrk="1" fontAlgn="auto" latinLnBrk="0" hangingPunct="1">
                        <a:lnSpc>
                          <a:spcPct val="100000"/>
                        </a:lnSpc>
                        <a:spcBef>
                          <a:spcPts val="0"/>
                        </a:spcBef>
                        <a:spcAft>
                          <a:spcPts val="0"/>
                        </a:spcAft>
                        <a:buClrTx/>
                        <a:buSzTx/>
                        <a:buFontTx/>
                        <a:buNone/>
                        <a:defRPr/>
                      </a:pPr>
                      <a:r>
                        <a:rPr lang="en-GB" sz="1000" b="1" dirty="0" err="1"/>
                        <a:t>Wk</a:t>
                      </a:r>
                      <a:r>
                        <a:rPr lang="en-GB" sz="1000" b="1" dirty="0"/>
                        <a:t> 3: </a:t>
                      </a:r>
                      <a:r>
                        <a:rPr lang="en-GB" sz="1000" b="0" dirty="0"/>
                        <a:t>-ably endings </a:t>
                      </a:r>
                    </a:p>
                    <a:p>
                      <a:pPr marL="0" marR="0" indent="0" algn="l" defTabSz="914400" rtl="0" eaLnBrk="1" fontAlgn="auto" latinLnBrk="0" hangingPunct="1">
                        <a:lnSpc>
                          <a:spcPct val="100000"/>
                        </a:lnSpc>
                        <a:spcBef>
                          <a:spcPts val="0"/>
                        </a:spcBef>
                        <a:spcAft>
                          <a:spcPts val="0"/>
                        </a:spcAft>
                        <a:buClrTx/>
                        <a:buSzTx/>
                        <a:buFontTx/>
                        <a:buNone/>
                        <a:defRPr/>
                      </a:pPr>
                      <a:r>
                        <a:rPr lang="en-GB" sz="1000" b="1" dirty="0" err="1"/>
                        <a:t>Wk</a:t>
                      </a:r>
                      <a:r>
                        <a:rPr lang="en-GB" sz="1000" b="1" dirty="0"/>
                        <a:t> 4: </a:t>
                      </a:r>
                      <a:r>
                        <a:rPr lang="en-GB" sz="1000" b="0" dirty="0"/>
                        <a:t>STAT list random </a:t>
                      </a:r>
                    </a:p>
                    <a:p>
                      <a:pPr marL="0" marR="0" indent="0" algn="l" defTabSz="914400" rtl="0" eaLnBrk="1" fontAlgn="auto" latinLnBrk="0" hangingPunct="1">
                        <a:lnSpc>
                          <a:spcPct val="100000"/>
                        </a:lnSpc>
                        <a:spcBef>
                          <a:spcPts val="0"/>
                        </a:spcBef>
                        <a:spcAft>
                          <a:spcPts val="0"/>
                        </a:spcAft>
                        <a:buClrTx/>
                        <a:buSzTx/>
                        <a:buFontTx/>
                        <a:buNone/>
                        <a:defRPr/>
                      </a:pPr>
                      <a:r>
                        <a:rPr lang="en-GB" sz="1000" b="1" dirty="0" err="1"/>
                        <a:t>Wk</a:t>
                      </a:r>
                      <a:r>
                        <a:rPr lang="en-GB" sz="1000" b="1" dirty="0"/>
                        <a:t> 5: </a:t>
                      </a:r>
                      <a:r>
                        <a:rPr lang="en-GB" sz="1000" b="0" dirty="0"/>
                        <a:t>silent letter w </a:t>
                      </a:r>
                    </a:p>
                    <a:p>
                      <a:pPr marL="0" marR="0" indent="0" algn="l" defTabSz="914400" rtl="0" eaLnBrk="1" fontAlgn="auto" latinLnBrk="0" hangingPunct="1">
                        <a:lnSpc>
                          <a:spcPct val="100000"/>
                        </a:lnSpc>
                        <a:spcBef>
                          <a:spcPts val="0"/>
                        </a:spcBef>
                        <a:spcAft>
                          <a:spcPts val="0"/>
                        </a:spcAft>
                        <a:buClrTx/>
                        <a:buSzTx/>
                        <a:buFontTx/>
                        <a:buNone/>
                        <a:defRPr/>
                      </a:pPr>
                      <a:r>
                        <a:rPr lang="en-GB" sz="1000" b="1" dirty="0" err="1"/>
                        <a:t>Wk</a:t>
                      </a:r>
                      <a:r>
                        <a:rPr lang="en-GB" sz="1000" b="1" dirty="0"/>
                        <a:t> 6: </a:t>
                      </a:r>
                      <a:r>
                        <a:rPr lang="en-GB" sz="1000" b="0" dirty="0"/>
                        <a:t>consolidation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GB" sz="1000" b="1" dirty="0"/>
                        <a:t>Summer 2</a:t>
                      </a:r>
                    </a:p>
                    <a:p>
                      <a:pPr marL="0" marR="0" lvl="0" indent="0" algn="l" defTabSz="914400" rtl="0" eaLnBrk="1" fontAlgn="auto" latinLnBrk="0" hangingPunct="1">
                        <a:lnSpc>
                          <a:spcPct val="100000"/>
                        </a:lnSpc>
                        <a:spcBef>
                          <a:spcPts val="0"/>
                        </a:spcBef>
                        <a:spcAft>
                          <a:spcPts val="0"/>
                        </a:spcAft>
                        <a:buClrTx/>
                        <a:buSzTx/>
                        <a:buFontTx/>
                        <a:buNone/>
                        <a:defRPr/>
                      </a:pPr>
                      <a:r>
                        <a:rPr lang="en-GB" sz="1000" b="1" dirty="0" err="1"/>
                        <a:t>Wk</a:t>
                      </a:r>
                      <a:r>
                        <a:rPr lang="en-GB" sz="1000" b="1" dirty="0"/>
                        <a:t> 1:</a:t>
                      </a:r>
                      <a:r>
                        <a:rPr lang="en-GB" sz="1000" b="0" dirty="0"/>
                        <a:t> </a:t>
                      </a:r>
                      <a:r>
                        <a:rPr lang="en-GB" sz="1000" dirty="0" err="1"/>
                        <a:t>ly</a:t>
                      </a:r>
                      <a:r>
                        <a:rPr lang="en-GB" sz="1000" dirty="0"/>
                        <a:t> endings</a:t>
                      </a:r>
                    </a:p>
                    <a:p>
                      <a:pPr marL="0" marR="0" lvl="0" indent="0" algn="l" defTabSz="914400" rtl="0" eaLnBrk="1" fontAlgn="auto" latinLnBrk="0" hangingPunct="1">
                        <a:lnSpc>
                          <a:spcPct val="100000"/>
                        </a:lnSpc>
                        <a:spcBef>
                          <a:spcPts val="0"/>
                        </a:spcBef>
                        <a:spcAft>
                          <a:spcPts val="0"/>
                        </a:spcAft>
                        <a:buClrTx/>
                        <a:buSzTx/>
                        <a:buFontTx/>
                        <a:buNone/>
                        <a:defRPr/>
                      </a:pPr>
                      <a:r>
                        <a:rPr lang="en-GB" sz="1000" b="1" dirty="0" err="1"/>
                        <a:t>Wk</a:t>
                      </a:r>
                      <a:r>
                        <a:rPr lang="en-GB" sz="1000" b="1" dirty="0"/>
                        <a:t> 2: </a:t>
                      </a:r>
                      <a:r>
                        <a:rPr lang="en-GB" sz="1000" b="0" dirty="0"/>
                        <a:t>silent letters b </a:t>
                      </a:r>
                    </a:p>
                    <a:p>
                      <a:pPr marL="0" marR="0" lvl="0" indent="0" algn="l" defTabSz="914400" rtl="0" eaLnBrk="1" fontAlgn="auto" latinLnBrk="0" hangingPunct="1">
                        <a:lnSpc>
                          <a:spcPct val="100000"/>
                        </a:lnSpc>
                        <a:spcBef>
                          <a:spcPts val="0"/>
                        </a:spcBef>
                        <a:spcAft>
                          <a:spcPts val="0"/>
                        </a:spcAft>
                        <a:buClrTx/>
                        <a:buSzTx/>
                        <a:buFontTx/>
                        <a:buNone/>
                        <a:defRPr/>
                      </a:pPr>
                      <a:r>
                        <a:rPr lang="en-GB" sz="1000" b="1" dirty="0" err="1"/>
                        <a:t>Wk</a:t>
                      </a:r>
                      <a:r>
                        <a:rPr lang="en-GB" sz="1000" b="1" dirty="0"/>
                        <a:t> 3: </a:t>
                      </a:r>
                      <a:r>
                        <a:rPr lang="en-GB" sz="1000" b="0" dirty="0"/>
                        <a:t>STAT list random</a:t>
                      </a:r>
                    </a:p>
                    <a:p>
                      <a:pPr marL="0" marR="0" lvl="0" indent="0" algn="l" defTabSz="914400" rtl="0" eaLnBrk="1" fontAlgn="auto" latinLnBrk="0" hangingPunct="1">
                        <a:lnSpc>
                          <a:spcPct val="100000"/>
                        </a:lnSpc>
                        <a:spcBef>
                          <a:spcPts val="0"/>
                        </a:spcBef>
                        <a:spcAft>
                          <a:spcPts val="0"/>
                        </a:spcAft>
                        <a:buClrTx/>
                        <a:buSzTx/>
                        <a:buFontTx/>
                        <a:buNone/>
                        <a:defRPr/>
                      </a:pPr>
                      <a:r>
                        <a:rPr lang="en-GB" sz="1000" b="1" dirty="0" err="1"/>
                        <a:t>Wk</a:t>
                      </a:r>
                      <a:r>
                        <a:rPr lang="en-GB" sz="1000" b="1" dirty="0"/>
                        <a:t> 4: </a:t>
                      </a:r>
                      <a:r>
                        <a:rPr lang="en-GB" sz="1000" b="0" dirty="0"/>
                        <a:t>consolidating </a:t>
                      </a:r>
                    </a:p>
                    <a:p>
                      <a:pPr marL="0" marR="0" lvl="0" indent="0" algn="l" defTabSz="914400" rtl="0" eaLnBrk="1" fontAlgn="auto" latinLnBrk="0" hangingPunct="1">
                        <a:lnSpc>
                          <a:spcPct val="100000"/>
                        </a:lnSpc>
                        <a:spcBef>
                          <a:spcPts val="0"/>
                        </a:spcBef>
                        <a:spcAft>
                          <a:spcPts val="0"/>
                        </a:spcAft>
                        <a:buClrTx/>
                        <a:buSzTx/>
                        <a:buFontTx/>
                        <a:buNone/>
                        <a:defRPr/>
                      </a:pPr>
                      <a:r>
                        <a:rPr lang="en-GB" sz="1000" b="1" dirty="0" err="1"/>
                        <a:t>Wk</a:t>
                      </a:r>
                      <a:r>
                        <a:rPr lang="en-GB" sz="1000" b="1" dirty="0"/>
                        <a:t> 5: </a:t>
                      </a:r>
                      <a:r>
                        <a:rPr lang="en-GB" sz="1000" b="0" dirty="0"/>
                        <a:t>statutory word assess</a:t>
                      </a:r>
                    </a:p>
                    <a:p>
                      <a:pPr marL="0" marR="0" lvl="0" indent="0" algn="l" defTabSz="914400" rtl="0" eaLnBrk="1" fontAlgn="auto" latinLnBrk="0" hangingPunct="1">
                        <a:lnSpc>
                          <a:spcPct val="100000"/>
                        </a:lnSpc>
                        <a:spcBef>
                          <a:spcPts val="0"/>
                        </a:spcBef>
                        <a:spcAft>
                          <a:spcPts val="0"/>
                        </a:spcAft>
                        <a:buClrTx/>
                        <a:buSzTx/>
                        <a:buFontTx/>
                        <a:buNone/>
                        <a:defRPr/>
                      </a:pPr>
                      <a:r>
                        <a:rPr lang="en-GB" sz="1000" b="1" dirty="0" err="1"/>
                        <a:t>Wk</a:t>
                      </a:r>
                      <a:r>
                        <a:rPr lang="en-GB" sz="1000" b="1" dirty="0"/>
                        <a:t> 6: </a:t>
                      </a:r>
                      <a:r>
                        <a:rPr lang="en-GB" sz="1000" b="0" dirty="0"/>
                        <a:t>consolidation </a:t>
                      </a:r>
                    </a:p>
                  </a:txBody>
                  <a:tcPr/>
                </a:tc>
                <a:extLst>
                  <a:ext uri="{0D108BD9-81ED-4DB2-BD59-A6C34878D82A}">
                    <a16:rowId xmlns:a16="http://schemas.microsoft.com/office/drawing/2014/main" val="10006"/>
                  </a:ext>
                </a:extLst>
              </a:tr>
            </a:tbl>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415267608"/>
              </p:ext>
            </p:extLst>
          </p:nvPr>
        </p:nvGraphicFramePr>
        <p:xfrm>
          <a:off x="257580" y="115903"/>
          <a:ext cx="11737685" cy="6582678"/>
        </p:xfrm>
        <a:graphic>
          <a:graphicData uri="http://schemas.openxmlformats.org/drawingml/2006/table">
            <a:tbl>
              <a:tblPr firstRow="1" bandRow="1">
                <a:tableStyleId>{5C22544A-7EE6-4342-B048-85BDC9FD1C3A}</a:tableStyleId>
              </a:tblPr>
              <a:tblGrid>
                <a:gridCol w="1604471">
                  <a:extLst>
                    <a:ext uri="{9D8B030D-6E8A-4147-A177-3AD203B41FA5}">
                      <a16:colId xmlns:a16="http://schemas.microsoft.com/office/drawing/2014/main" val="20000"/>
                    </a:ext>
                  </a:extLst>
                </a:gridCol>
                <a:gridCol w="1749154">
                  <a:extLst>
                    <a:ext uri="{9D8B030D-6E8A-4147-A177-3AD203B41FA5}">
                      <a16:colId xmlns:a16="http://schemas.microsoft.com/office/drawing/2014/main" val="20001"/>
                    </a:ext>
                  </a:extLst>
                </a:gridCol>
                <a:gridCol w="1676812">
                  <a:extLst>
                    <a:ext uri="{9D8B030D-6E8A-4147-A177-3AD203B41FA5}">
                      <a16:colId xmlns:a16="http://schemas.microsoft.com/office/drawing/2014/main" val="20002"/>
                    </a:ext>
                  </a:extLst>
                </a:gridCol>
                <a:gridCol w="1676812">
                  <a:extLst>
                    <a:ext uri="{9D8B030D-6E8A-4147-A177-3AD203B41FA5}">
                      <a16:colId xmlns:a16="http://schemas.microsoft.com/office/drawing/2014/main" val="20003"/>
                    </a:ext>
                  </a:extLst>
                </a:gridCol>
                <a:gridCol w="1676812">
                  <a:extLst>
                    <a:ext uri="{9D8B030D-6E8A-4147-A177-3AD203B41FA5}">
                      <a16:colId xmlns:a16="http://schemas.microsoft.com/office/drawing/2014/main" val="20004"/>
                    </a:ext>
                  </a:extLst>
                </a:gridCol>
                <a:gridCol w="1676812">
                  <a:extLst>
                    <a:ext uri="{9D8B030D-6E8A-4147-A177-3AD203B41FA5}">
                      <a16:colId xmlns:a16="http://schemas.microsoft.com/office/drawing/2014/main" val="20005"/>
                    </a:ext>
                  </a:extLst>
                </a:gridCol>
                <a:gridCol w="1676812">
                  <a:extLst>
                    <a:ext uri="{9D8B030D-6E8A-4147-A177-3AD203B41FA5}">
                      <a16:colId xmlns:a16="http://schemas.microsoft.com/office/drawing/2014/main" val="20006"/>
                    </a:ext>
                  </a:extLst>
                </a:gridCol>
              </a:tblGrid>
              <a:tr h="354312">
                <a:tc>
                  <a:txBody>
                    <a:bodyPr/>
                    <a:lstStyle/>
                    <a:p>
                      <a:r>
                        <a:rPr lang="en-US" sz="1600" dirty="0"/>
                        <a:t>Year Five</a:t>
                      </a:r>
                      <a:endParaRPr lang="en-GB" sz="1600" dirty="0"/>
                    </a:p>
                  </a:txBody>
                  <a:tcPr/>
                </a:tc>
                <a:tc gridSpan="6">
                  <a:txBody>
                    <a:bodyPr/>
                    <a:lstStyle/>
                    <a:p>
                      <a:pPr marL="0" marR="0" indent="0" algn="ctr" defTabSz="914400" rtl="0" eaLnBrk="1" fontAlgn="auto" latinLnBrk="0" hangingPunct="1">
                        <a:lnSpc>
                          <a:spcPct val="100000"/>
                        </a:lnSpc>
                        <a:spcBef>
                          <a:spcPts val="0"/>
                        </a:spcBef>
                        <a:spcAft>
                          <a:spcPts val="0"/>
                        </a:spcAft>
                        <a:buClrTx/>
                        <a:buSzTx/>
                        <a:buFontTx/>
                        <a:buNone/>
                        <a:defRPr/>
                      </a:pPr>
                      <a:r>
                        <a:rPr lang="en-GB" sz="1800" dirty="0"/>
                        <a:t>KEY</a:t>
                      </a:r>
                      <a:r>
                        <a:rPr lang="en-GB" sz="1800" baseline="0" dirty="0"/>
                        <a:t> KNOWLEDGE AND SKILLS</a:t>
                      </a:r>
                      <a:endParaRPr lang="en-GB" dirty="0"/>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324786">
                <a:tc>
                  <a:txBody>
                    <a:bodyPr/>
                    <a:lstStyle/>
                    <a:p>
                      <a:endParaRPr lang="en-GB" sz="1600" dirty="0"/>
                    </a:p>
                  </a:txBody>
                  <a:tcPr/>
                </a:tc>
                <a:tc>
                  <a:txBody>
                    <a:bodyPr/>
                    <a:lstStyle/>
                    <a:p>
                      <a:r>
                        <a:rPr lang="en-GB" sz="1400" dirty="0"/>
                        <a:t>AUTUMN</a:t>
                      </a:r>
                    </a:p>
                  </a:txBody>
                  <a:tcPr/>
                </a:tc>
                <a:tc>
                  <a:txBody>
                    <a:bodyPr/>
                    <a:lstStyle/>
                    <a:p>
                      <a:r>
                        <a:rPr lang="en-GB" sz="1400" dirty="0"/>
                        <a:t>AUTUMN</a:t>
                      </a:r>
                    </a:p>
                  </a:txBody>
                  <a:tcPr/>
                </a:tc>
                <a:tc>
                  <a:txBody>
                    <a:bodyPr/>
                    <a:lstStyle/>
                    <a:p>
                      <a:r>
                        <a:rPr lang="en-GB" sz="1400" dirty="0"/>
                        <a:t>SPRING</a:t>
                      </a:r>
                    </a:p>
                  </a:txBody>
                  <a:tcPr/>
                </a:tc>
                <a:tc>
                  <a:txBody>
                    <a:bodyPr/>
                    <a:lstStyle/>
                    <a:p>
                      <a:r>
                        <a:rPr lang="en-GB" sz="1400" dirty="0"/>
                        <a:t>SPRING</a:t>
                      </a:r>
                    </a:p>
                  </a:txBody>
                  <a:tcPr/>
                </a:tc>
                <a:tc>
                  <a:txBody>
                    <a:bodyPr/>
                    <a:lstStyle/>
                    <a:p>
                      <a:r>
                        <a:rPr lang="en-GB" sz="1400" dirty="0"/>
                        <a:t>SUMMER</a:t>
                      </a:r>
                    </a:p>
                  </a:txBody>
                  <a:tcPr/>
                </a:tc>
                <a:tc>
                  <a:txBody>
                    <a:bodyPr/>
                    <a:lstStyle/>
                    <a:p>
                      <a:r>
                        <a:rPr lang="en-GB" sz="1400" dirty="0"/>
                        <a:t>SUMMER</a:t>
                      </a:r>
                    </a:p>
                  </a:txBody>
                  <a:tcPr/>
                </a:tc>
                <a:extLst>
                  <a:ext uri="{0D108BD9-81ED-4DB2-BD59-A6C34878D82A}">
                    <a16:rowId xmlns:a16="http://schemas.microsoft.com/office/drawing/2014/main" val="10002"/>
                  </a:ext>
                </a:extLst>
              </a:tr>
              <a:tr h="974358">
                <a:tc>
                  <a:txBody>
                    <a:bodyPr/>
                    <a:lstStyle/>
                    <a:p>
                      <a:r>
                        <a:rPr lang="en-GB" sz="1000" dirty="0"/>
                        <a:t>FOCUS</a:t>
                      </a:r>
                    </a:p>
                  </a:txBody>
                  <a:tcPr/>
                </a:tc>
                <a:tc>
                  <a:txBody>
                    <a:bodyPr/>
                    <a:lstStyle/>
                    <a:p>
                      <a:pPr algn="ctr"/>
                      <a:r>
                        <a:rPr lang="en-US" sz="1000" dirty="0"/>
                        <a:t>Ancient Greece</a:t>
                      </a:r>
                      <a:endParaRPr lang="en-GB" sz="1000" dirty="0"/>
                    </a:p>
                    <a:p>
                      <a:pPr algn="ctr"/>
                      <a:r>
                        <a:rPr lang="en-US" sz="1000" dirty="0"/>
                        <a:t>“Who Let</a:t>
                      </a:r>
                      <a:r>
                        <a:rPr lang="en-US" sz="1000" baseline="0" dirty="0"/>
                        <a:t> the Gods Out?”-</a:t>
                      </a:r>
                      <a:r>
                        <a:rPr lang="en-US" sz="1000" i="1" baseline="0" dirty="0" err="1"/>
                        <a:t>Maz</a:t>
                      </a:r>
                      <a:r>
                        <a:rPr lang="en-US" sz="1000" i="1" baseline="0" dirty="0"/>
                        <a:t> Evans</a:t>
                      </a:r>
                      <a:endParaRPr lang="en-GB" sz="1000" dirty="0"/>
                    </a:p>
                    <a:p>
                      <a:pPr algn="ctr"/>
                      <a:endParaRPr lang="en-GB" sz="1000" i="1" dirty="0"/>
                    </a:p>
                  </a:txBody>
                  <a:tcPr/>
                </a:tc>
                <a:tc>
                  <a:txBody>
                    <a:bodyPr/>
                    <a:lstStyle/>
                    <a:p>
                      <a:pPr algn="ctr"/>
                      <a:r>
                        <a:rPr lang="en-US" sz="1000" dirty="0"/>
                        <a:t>Reversible</a:t>
                      </a:r>
                      <a:r>
                        <a:rPr lang="en-US" sz="1000" baseline="0" dirty="0"/>
                        <a:t> and Irreversible Changes</a:t>
                      </a:r>
                    </a:p>
                    <a:p>
                      <a:pPr algn="ctr"/>
                      <a:r>
                        <a:rPr lang="en-US" sz="1000" baseline="0" dirty="0"/>
                        <a:t>“</a:t>
                      </a:r>
                      <a:r>
                        <a:rPr lang="en-US" sz="1000" baseline="0" dirty="0" err="1"/>
                        <a:t>Kensukes</a:t>
                      </a:r>
                      <a:r>
                        <a:rPr lang="en-US" sz="1000" baseline="0" dirty="0"/>
                        <a:t> Kingdom”-</a:t>
                      </a:r>
                      <a:r>
                        <a:rPr lang="en-US" sz="1000" i="1" baseline="0" dirty="0"/>
                        <a:t>Michael </a:t>
                      </a:r>
                      <a:r>
                        <a:rPr lang="en-US" sz="1000" i="1" baseline="0" dirty="0" err="1"/>
                        <a:t>Murpago</a:t>
                      </a:r>
                      <a:r>
                        <a:rPr lang="en-US" sz="1000" i="1" baseline="0" dirty="0"/>
                        <a:t> </a:t>
                      </a:r>
                      <a:endParaRPr lang="en-GB" sz="1000" i="1" dirty="0"/>
                    </a:p>
                    <a:p>
                      <a:pPr algn="ctr"/>
                      <a:endParaRPr lang="en-GB" sz="1000" dirty="0"/>
                    </a:p>
                  </a:txBody>
                  <a:tcPr/>
                </a:tc>
                <a:tc>
                  <a:txBody>
                    <a:bodyPr/>
                    <a:lstStyle/>
                    <a:p>
                      <a:pPr algn="ctr"/>
                      <a:r>
                        <a:rPr lang="en-US" sz="1000" dirty="0"/>
                        <a:t>Forces</a:t>
                      </a:r>
                      <a:endParaRPr lang="en-GB" sz="1000" dirty="0"/>
                    </a:p>
                    <a:p>
                      <a:pPr algn="ctr"/>
                      <a:r>
                        <a:rPr lang="en-US" sz="1000" dirty="0"/>
                        <a:t>“The Man Who Walked Between The Towers”-</a:t>
                      </a:r>
                      <a:r>
                        <a:rPr lang="en-US" sz="1000" i="1" dirty="0" err="1"/>
                        <a:t>Mordical</a:t>
                      </a:r>
                      <a:r>
                        <a:rPr lang="en-US" sz="1000" i="1" dirty="0"/>
                        <a:t> Gerstein </a:t>
                      </a:r>
                      <a:endParaRPr lang="en-GB" sz="1000" dirty="0"/>
                    </a:p>
                    <a:p>
                      <a:pPr algn="ctr"/>
                      <a:endParaRPr lang="en-GB" sz="1000" dirty="0"/>
                    </a:p>
                  </a:txBody>
                  <a:tcPr/>
                </a:tc>
                <a:tc>
                  <a:txBody>
                    <a:bodyPr/>
                    <a:lstStyle/>
                    <a:p>
                      <a:pPr algn="ctr"/>
                      <a:r>
                        <a:rPr lang="en-US" sz="1000" dirty="0"/>
                        <a:t>Earth and Space</a:t>
                      </a:r>
                    </a:p>
                    <a:p>
                      <a:pPr algn="ctr"/>
                      <a:r>
                        <a:rPr lang="en-GB" sz="1000" dirty="0"/>
                        <a:t>”Cosmic”-</a:t>
                      </a:r>
                      <a:r>
                        <a:rPr lang="en-GB" sz="1000" i="1" dirty="0"/>
                        <a:t>Frank Cottrell-Boyce</a:t>
                      </a:r>
                    </a:p>
                    <a:p>
                      <a:pPr algn="ctr"/>
                      <a:endParaRPr lang="en-GB" sz="1000" dirty="0"/>
                    </a:p>
                  </a:txBody>
                  <a:tcPr/>
                </a:tc>
                <a:tc>
                  <a:txBody>
                    <a:bodyPr/>
                    <a:lstStyle/>
                    <a:p>
                      <a:pPr algn="ctr"/>
                      <a:r>
                        <a:rPr lang="en-US" sz="1000" dirty="0"/>
                        <a:t>Rainforests</a:t>
                      </a:r>
                    </a:p>
                    <a:p>
                      <a:pPr algn="ctr"/>
                      <a:r>
                        <a:rPr lang="en-US" sz="1000" dirty="0"/>
                        <a:t>“The Explorer”-</a:t>
                      </a:r>
                      <a:r>
                        <a:rPr lang="en-US" sz="1000" i="1" dirty="0"/>
                        <a:t>Katherine</a:t>
                      </a:r>
                      <a:r>
                        <a:rPr lang="en-US" sz="1000" i="1" baseline="0" dirty="0"/>
                        <a:t> </a:t>
                      </a:r>
                      <a:r>
                        <a:rPr lang="en-US" sz="1000" i="1" baseline="0" dirty="0" err="1"/>
                        <a:t>Rundell</a:t>
                      </a:r>
                      <a:endParaRPr lang="en-GB" sz="1000" dirty="0"/>
                    </a:p>
                  </a:txBody>
                  <a:tcPr/>
                </a:tc>
                <a:tc>
                  <a:txBody>
                    <a:bodyPr/>
                    <a:lstStyle/>
                    <a:p>
                      <a:pPr algn="ctr"/>
                      <a:r>
                        <a:rPr lang="en-US" sz="1000" dirty="0"/>
                        <a:t>Life Cycles </a:t>
                      </a:r>
                      <a:endParaRPr lang="en-GB" sz="1000" dirty="0"/>
                    </a:p>
                    <a:p>
                      <a:pPr algn="ctr"/>
                      <a:r>
                        <a:rPr lang="en-US" sz="1000" dirty="0"/>
                        <a:t>“Charlotte’s Web”-</a:t>
                      </a:r>
                      <a:r>
                        <a:rPr lang="en-US" sz="1000" i="1" dirty="0"/>
                        <a:t>E.</a:t>
                      </a:r>
                      <a:r>
                        <a:rPr lang="en-US" sz="1000" i="1" baseline="0" dirty="0"/>
                        <a:t> B White</a:t>
                      </a:r>
                    </a:p>
                    <a:p>
                      <a:pPr algn="ctr"/>
                      <a:r>
                        <a:rPr lang="en-US" sz="800" b="1" i="0" baseline="0" dirty="0">
                          <a:solidFill>
                            <a:srgbClr val="FF0000"/>
                          </a:solidFill>
                        </a:rPr>
                        <a:t>CRIME AND PUNISHMENT A NEW TOPIC- NEED TO FIND A BOOK ON THIS OF POSS?</a:t>
                      </a:r>
                      <a:endParaRPr lang="en-GB" sz="800" b="1" i="0" dirty="0">
                        <a:solidFill>
                          <a:srgbClr val="FF0000"/>
                        </a:solidFill>
                      </a:endParaRPr>
                    </a:p>
                  </a:txBody>
                  <a:tcPr/>
                </a:tc>
                <a:extLst>
                  <a:ext uri="{0D108BD9-81ED-4DB2-BD59-A6C34878D82A}">
                    <a16:rowId xmlns:a16="http://schemas.microsoft.com/office/drawing/2014/main" val="10003"/>
                  </a:ext>
                </a:extLst>
              </a:tr>
              <a:tr h="531468">
                <a:tc>
                  <a:txBody>
                    <a:bodyPr/>
                    <a:lstStyle/>
                    <a:p>
                      <a:r>
                        <a:rPr lang="en-GB" sz="1000" dirty="0"/>
                        <a:t>GENRES</a:t>
                      </a:r>
                    </a:p>
                  </a:txBody>
                  <a:tcPr/>
                </a:tc>
                <a:tc>
                  <a:txBody>
                    <a:bodyPr/>
                    <a:lstStyle/>
                    <a:p>
                      <a:pPr algn="ctr"/>
                      <a:r>
                        <a:rPr lang="en-GB" sz="1000" dirty="0">
                          <a:latin typeface="+mn-lt"/>
                        </a:rPr>
                        <a:t>Non-</a:t>
                      </a:r>
                      <a:r>
                        <a:rPr lang="en-GB" sz="1000" dirty="0" err="1">
                          <a:latin typeface="+mn-lt"/>
                        </a:rPr>
                        <a:t>Chron</a:t>
                      </a:r>
                      <a:r>
                        <a:rPr lang="en-GB" sz="1000" dirty="0">
                          <a:latin typeface="+mn-lt"/>
                        </a:rPr>
                        <a:t> Report</a:t>
                      </a:r>
                      <a:endParaRPr lang="en-US" sz="1000" dirty="0">
                        <a:latin typeface="+mn-lt"/>
                      </a:endParaRPr>
                    </a:p>
                    <a:p>
                      <a:pPr algn="ctr"/>
                      <a:r>
                        <a:rPr lang="en-US" sz="1000" dirty="0">
                          <a:latin typeface="+mn-lt"/>
                        </a:rPr>
                        <a:t>Narrative – Myth</a:t>
                      </a:r>
                    </a:p>
                    <a:p>
                      <a:endParaRPr lang="en-GB" sz="1000" dirty="0"/>
                    </a:p>
                  </a:txBody>
                  <a:tcPr/>
                </a:tc>
                <a:tc>
                  <a:txBody>
                    <a:bodyPr/>
                    <a:lstStyle/>
                    <a:p>
                      <a:pPr algn="ctr"/>
                      <a:r>
                        <a:rPr lang="en-US" sz="1000" dirty="0">
                          <a:latin typeface="+mn-lt"/>
                        </a:rPr>
                        <a:t>Instructions</a:t>
                      </a:r>
                      <a:r>
                        <a:rPr lang="en-US" sz="1000" baseline="0" dirty="0">
                          <a:latin typeface="+mn-lt"/>
                        </a:rPr>
                        <a:t> </a:t>
                      </a:r>
                      <a:endParaRPr lang="en-US" sz="1000" dirty="0">
                        <a:latin typeface="+mn-lt"/>
                      </a:endParaRPr>
                    </a:p>
                    <a:p>
                      <a:pPr algn="ctr"/>
                      <a:r>
                        <a:rPr lang="en-US" sz="1000" dirty="0">
                          <a:latin typeface="+mn-lt"/>
                        </a:rPr>
                        <a:t>Narrative</a:t>
                      </a:r>
                    </a:p>
                    <a:p>
                      <a:pPr marL="0" marR="0" lvl="0" indent="0" algn="ctr" defTabSz="914400" rtl="0" eaLnBrk="1" fontAlgn="auto" latinLnBrk="0" hangingPunct="1">
                        <a:lnSpc>
                          <a:spcPct val="100000"/>
                        </a:lnSpc>
                        <a:spcBef>
                          <a:spcPts val="0"/>
                        </a:spcBef>
                        <a:spcAft>
                          <a:spcPts val="0"/>
                        </a:spcAft>
                        <a:buClrTx/>
                        <a:buSzTx/>
                        <a:buFontTx/>
                        <a:buNone/>
                        <a:defRPr/>
                      </a:pPr>
                      <a:r>
                        <a:rPr lang="en-US" sz="1000" baseline="0" dirty="0">
                          <a:latin typeface="+mn-lt"/>
                        </a:rPr>
                        <a:t>Poetry- Figurative Language </a:t>
                      </a:r>
                      <a:endParaRPr lang="en-US" sz="1000" dirty="0">
                        <a:latin typeface="+mn-lt"/>
                      </a:endParaRPr>
                    </a:p>
                  </a:txBody>
                  <a:tcPr/>
                </a:tc>
                <a:tc>
                  <a:txBody>
                    <a:bodyPr/>
                    <a:lstStyle/>
                    <a:p>
                      <a:pPr algn="ctr"/>
                      <a:r>
                        <a:rPr lang="en-US" sz="1000" dirty="0">
                          <a:latin typeface="+mn-lt"/>
                        </a:rPr>
                        <a:t>Biography</a:t>
                      </a:r>
                    </a:p>
                    <a:p>
                      <a:pPr marL="0" marR="0" indent="0" algn="ctr" defTabSz="914400" rtl="0" eaLnBrk="1" fontAlgn="auto" latinLnBrk="0" hangingPunct="1">
                        <a:lnSpc>
                          <a:spcPct val="100000"/>
                        </a:lnSpc>
                        <a:spcBef>
                          <a:spcPts val="0"/>
                        </a:spcBef>
                        <a:spcAft>
                          <a:spcPts val="0"/>
                        </a:spcAft>
                        <a:buClrTx/>
                        <a:buSzTx/>
                        <a:buFontTx/>
                        <a:buNone/>
                        <a:defRPr/>
                      </a:pPr>
                      <a:r>
                        <a:rPr lang="en-GB" sz="1000" dirty="0">
                          <a:latin typeface="+mn-lt"/>
                        </a:rPr>
                        <a:t>Newspaper </a:t>
                      </a:r>
                      <a:r>
                        <a:rPr lang="en-US" sz="1000" baseline="0" dirty="0">
                          <a:latin typeface="+mn-lt"/>
                        </a:rPr>
                        <a:t>Article</a:t>
                      </a:r>
                      <a:r>
                        <a:rPr lang="en-GB" sz="1000" dirty="0">
                          <a:latin typeface="+mn-lt"/>
                        </a:rPr>
                        <a:t> </a:t>
                      </a:r>
                    </a:p>
                    <a:p>
                      <a:endParaRPr lang="en-US" sz="10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defRPr/>
                      </a:pPr>
                      <a:r>
                        <a:rPr lang="en-US" sz="1000" dirty="0">
                          <a:latin typeface="+mn-lt"/>
                        </a:rPr>
                        <a:t>Narrative</a:t>
                      </a:r>
                    </a:p>
                    <a:p>
                      <a:pPr marL="0" marR="0" indent="0" algn="ctr" defTabSz="914400" rtl="0" eaLnBrk="1" fontAlgn="auto" latinLnBrk="0" hangingPunct="1">
                        <a:lnSpc>
                          <a:spcPct val="100000"/>
                        </a:lnSpc>
                        <a:spcBef>
                          <a:spcPts val="0"/>
                        </a:spcBef>
                        <a:spcAft>
                          <a:spcPts val="0"/>
                        </a:spcAft>
                        <a:buClrTx/>
                        <a:buSzTx/>
                        <a:buFontTx/>
                        <a:buNone/>
                        <a:defRPr/>
                      </a:pPr>
                      <a:r>
                        <a:rPr lang="en-US" sz="1000" dirty="0">
                          <a:latin typeface="+mn-lt"/>
                        </a:rPr>
                        <a:t>Balanced Argument</a:t>
                      </a:r>
                    </a:p>
                    <a:p>
                      <a:pPr marL="0" marR="0" lvl="0" indent="0" algn="ctr" defTabSz="914400" rtl="0" eaLnBrk="1" fontAlgn="auto" latinLnBrk="0" hangingPunct="1">
                        <a:lnSpc>
                          <a:spcPct val="100000"/>
                        </a:lnSpc>
                        <a:spcBef>
                          <a:spcPts val="0"/>
                        </a:spcBef>
                        <a:spcAft>
                          <a:spcPts val="0"/>
                        </a:spcAft>
                        <a:buClrTx/>
                        <a:buSzTx/>
                        <a:buFontTx/>
                        <a:buNone/>
                        <a:defRPr/>
                      </a:pPr>
                      <a:r>
                        <a:rPr lang="en-US" sz="1000" baseline="0" dirty="0">
                          <a:latin typeface="+mn-lt"/>
                        </a:rPr>
                        <a:t>Poetry- free Verse</a:t>
                      </a:r>
                      <a:endParaRPr lang="en-GB" sz="1000" dirty="0">
                        <a:latin typeface="+mn-lt"/>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defRPr/>
                      </a:pPr>
                      <a:r>
                        <a:rPr lang="en-US" sz="1000" dirty="0">
                          <a:latin typeface="+mn-lt"/>
                        </a:rPr>
                        <a:t>Balanced Argument</a:t>
                      </a:r>
                    </a:p>
                    <a:p>
                      <a:pPr marL="0" marR="0" indent="0" algn="ctr" defTabSz="914400" rtl="0" eaLnBrk="1" fontAlgn="auto" latinLnBrk="0" hangingPunct="1">
                        <a:lnSpc>
                          <a:spcPct val="100000"/>
                        </a:lnSpc>
                        <a:spcBef>
                          <a:spcPts val="0"/>
                        </a:spcBef>
                        <a:spcAft>
                          <a:spcPts val="0"/>
                        </a:spcAft>
                        <a:buClrTx/>
                        <a:buSzTx/>
                        <a:buFontTx/>
                        <a:buNone/>
                        <a:defRPr/>
                      </a:pPr>
                      <a:r>
                        <a:rPr lang="en-US" sz="1000" dirty="0">
                          <a:latin typeface="+mn-lt"/>
                        </a:rPr>
                        <a:t>Narrative</a:t>
                      </a:r>
                      <a:endParaRPr lang="en-GB" sz="1000" dirty="0">
                        <a:latin typeface="+mn-lt"/>
                      </a:endParaRPr>
                    </a:p>
                  </a:txBody>
                  <a:tcPr/>
                </a:tc>
                <a:tc>
                  <a:txBody>
                    <a:bodyPr/>
                    <a:lstStyle/>
                    <a:p>
                      <a:pPr algn="ctr"/>
                      <a:r>
                        <a:rPr lang="en-US" sz="1000" baseline="0" dirty="0">
                          <a:latin typeface="+mn-lt"/>
                        </a:rPr>
                        <a:t>Recount – Diary &amp; Letter</a:t>
                      </a:r>
                    </a:p>
                    <a:p>
                      <a:pPr algn="ctr"/>
                      <a:r>
                        <a:rPr lang="en-US" sz="1000" baseline="0" dirty="0">
                          <a:latin typeface="+mn-lt"/>
                        </a:rPr>
                        <a:t>Explanation</a:t>
                      </a:r>
                    </a:p>
                    <a:p>
                      <a:pPr marL="0" marR="0" lvl="0" indent="0" algn="ctr" defTabSz="914400" rtl="0" eaLnBrk="1" fontAlgn="auto" latinLnBrk="0" hangingPunct="1">
                        <a:lnSpc>
                          <a:spcPct val="100000"/>
                        </a:lnSpc>
                        <a:spcBef>
                          <a:spcPts val="0"/>
                        </a:spcBef>
                        <a:spcAft>
                          <a:spcPts val="0"/>
                        </a:spcAft>
                        <a:buClrTx/>
                        <a:buSzTx/>
                        <a:buFontTx/>
                        <a:buNone/>
                        <a:defRPr/>
                      </a:pPr>
                      <a:r>
                        <a:rPr lang="en-US" sz="1000" baseline="0" dirty="0">
                          <a:latin typeface="+mn-lt"/>
                        </a:rPr>
                        <a:t>Poetry- Narrative Poetry</a:t>
                      </a:r>
                      <a:endParaRPr lang="en-GB" sz="1000" dirty="0">
                        <a:latin typeface="+mn-lt"/>
                      </a:endParaRPr>
                    </a:p>
                  </a:txBody>
                  <a:tcPr/>
                </a:tc>
                <a:extLst>
                  <a:ext uri="{0D108BD9-81ED-4DB2-BD59-A6C34878D82A}">
                    <a16:rowId xmlns:a16="http://schemas.microsoft.com/office/drawing/2014/main" val="10004"/>
                  </a:ext>
                </a:extLst>
              </a:tr>
              <a:tr h="2303029">
                <a:tc>
                  <a:txBody>
                    <a:bodyPr/>
                    <a:lstStyle/>
                    <a:p>
                      <a:r>
                        <a:rPr lang="en-US" sz="1000" dirty="0"/>
                        <a:t>Composition </a:t>
                      </a:r>
                      <a:endParaRPr lang="en-GB" sz="1000" dirty="0"/>
                    </a:p>
                  </a:txBody>
                  <a:tcPr/>
                </a:tc>
                <a:tc gridSpan="6">
                  <a:txBody>
                    <a:bodyPr/>
                    <a:lstStyle/>
                    <a:p>
                      <a:r>
                        <a:rPr lang="en-US" sz="1000" dirty="0"/>
                        <a:t>Pupils should be taught to:</a:t>
                      </a:r>
                    </a:p>
                    <a:p>
                      <a:r>
                        <a:rPr lang="en-US" sz="1000" dirty="0"/>
                        <a:t> *plan their writing by:</a:t>
                      </a:r>
                    </a:p>
                    <a:p>
                      <a:r>
                        <a:rPr lang="en-US" sz="1000" dirty="0"/>
                        <a:t>-identifying the audience for and purpose of the writing, selecting the appropriate form and using other similar writing as models for their own </a:t>
                      </a:r>
                    </a:p>
                    <a:p>
                      <a:r>
                        <a:rPr lang="en-US" sz="1000" dirty="0"/>
                        <a:t>-noting and developing initial ideas, drawing on reading and research where necessary </a:t>
                      </a:r>
                    </a:p>
                    <a:p>
                      <a:r>
                        <a:rPr lang="en-US" sz="1000" dirty="0"/>
                        <a:t>-in writing narratives, considering how authors have developed characters and settings in what pupils have read, listened to or seen performed </a:t>
                      </a:r>
                    </a:p>
                    <a:p>
                      <a:pPr marL="0" indent="0">
                        <a:buFont typeface="Arial" panose="020B0604020202020204" pitchFamily="34" charset="0"/>
                        <a:buNone/>
                      </a:pPr>
                      <a:r>
                        <a:rPr lang="en-US" sz="1000" dirty="0"/>
                        <a:t>*draft and write by:</a:t>
                      </a:r>
                    </a:p>
                    <a:p>
                      <a:pPr marL="0" indent="0">
                        <a:buFont typeface="Arial" panose="020B0604020202020204" pitchFamily="34" charset="0"/>
                        <a:buNone/>
                      </a:pPr>
                      <a:r>
                        <a:rPr lang="en-US" sz="1000" dirty="0"/>
                        <a:t>-selecting appropriate grammar and vocabulary, understanding how such choices can change and enhance meaning</a:t>
                      </a:r>
                    </a:p>
                    <a:p>
                      <a:pPr marL="0" indent="0">
                        <a:buFontTx/>
                        <a:buNone/>
                      </a:pPr>
                      <a:r>
                        <a:rPr lang="en-US" sz="1000" dirty="0"/>
                        <a:t>-in narratives, describing settings, characters and atmosphere and integrating dialogue to convey character and advance the action </a:t>
                      </a:r>
                    </a:p>
                    <a:p>
                      <a:pPr marL="0" indent="0">
                        <a:buFontTx/>
                        <a:buNone/>
                      </a:pPr>
                      <a:r>
                        <a:rPr lang="en-US" sz="1000" dirty="0"/>
                        <a:t>-précising longer passages </a:t>
                      </a:r>
                      <a:r>
                        <a:rPr lang="en-US" sz="1000" baseline="0" dirty="0"/>
                        <a:t>       </a:t>
                      </a:r>
                      <a:r>
                        <a:rPr lang="en-US" sz="1000" dirty="0"/>
                        <a:t>-using a wide range of devices to build cohesion within and across paragraphs </a:t>
                      </a:r>
                    </a:p>
                    <a:p>
                      <a:pPr marL="0" indent="0">
                        <a:buFontTx/>
                        <a:buNone/>
                      </a:pPr>
                      <a:r>
                        <a:rPr lang="en-US" sz="1000" dirty="0"/>
                        <a:t>-using further </a:t>
                      </a:r>
                      <a:r>
                        <a:rPr lang="en-US" sz="1000" dirty="0" err="1"/>
                        <a:t>organisational</a:t>
                      </a:r>
                      <a:r>
                        <a:rPr lang="en-US" sz="1000" dirty="0"/>
                        <a:t> and presentational devices to structure text and to guide the reader [for example, headings, bullet points, underlining] </a:t>
                      </a:r>
                    </a:p>
                    <a:p>
                      <a:pPr marL="0" indent="0">
                        <a:buFont typeface="Arial" panose="020B0604020202020204" pitchFamily="34" charset="0"/>
                        <a:buNone/>
                      </a:pPr>
                      <a:r>
                        <a:rPr lang="en-US" sz="1000" dirty="0"/>
                        <a:t>*evaluate and edit by: </a:t>
                      </a:r>
                    </a:p>
                    <a:p>
                      <a:pPr marL="0" indent="0">
                        <a:buFont typeface="Arial" panose="020B0604020202020204" pitchFamily="34" charset="0"/>
                        <a:buNone/>
                      </a:pPr>
                      <a:r>
                        <a:rPr lang="en-US" sz="1000" dirty="0"/>
                        <a:t>-assessing the effectiveness of their own and others’ writing </a:t>
                      </a:r>
                      <a:r>
                        <a:rPr lang="en-US" sz="1000" baseline="0" dirty="0"/>
                        <a:t>      </a:t>
                      </a:r>
                      <a:r>
                        <a:rPr lang="en-US" sz="1000" dirty="0"/>
                        <a:t>-proposing changes to vocabulary, grammar and punctuation to enhance effects and clarify meaning </a:t>
                      </a:r>
                    </a:p>
                    <a:p>
                      <a:pPr marL="0" indent="0">
                        <a:buFont typeface="Arial" panose="020B0604020202020204" pitchFamily="34" charset="0"/>
                        <a:buNone/>
                      </a:pPr>
                      <a:r>
                        <a:rPr lang="en-US" sz="1000" dirty="0"/>
                        <a:t>-ensuring the consistent and correct use of tense throughout a piece of writing </a:t>
                      </a:r>
                    </a:p>
                    <a:p>
                      <a:pPr marL="0" indent="0">
                        <a:buFont typeface="Arial" panose="020B0604020202020204" pitchFamily="34" charset="0"/>
                        <a:buNone/>
                      </a:pPr>
                      <a:r>
                        <a:rPr lang="en-US" sz="1000" dirty="0"/>
                        <a:t>-ensuring correct subject and verb agreement when using singular and plural, distinguishing between the language of speech and writing and choosing the appropriate register </a:t>
                      </a:r>
                    </a:p>
                    <a:p>
                      <a:pPr marL="0" indent="0">
                        <a:buFont typeface="Arial" panose="020B0604020202020204" pitchFamily="34" charset="0"/>
                        <a:buNone/>
                      </a:pPr>
                      <a:r>
                        <a:rPr lang="en-US" sz="1000" dirty="0"/>
                        <a:t>* proof-read for spelling and punctuation errors</a:t>
                      </a:r>
                      <a:endParaRPr lang="en-GB" sz="1000" dirty="0"/>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5"/>
                  </a:ext>
                </a:extLst>
              </a:tr>
              <a:tr h="974358">
                <a:tc>
                  <a:txBody>
                    <a:bodyPr/>
                    <a:lstStyle/>
                    <a:p>
                      <a:r>
                        <a:rPr lang="en-US" sz="1000" dirty="0"/>
                        <a:t>Vocabulary, Grammar, Punctuation</a:t>
                      </a:r>
                      <a:endParaRPr lang="en-GB" sz="1000" dirty="0"/>
                    </a:p>
                  </a:txBody>
                  <a:tcPr/>
                </a:tc>
                <a:tc>
                  <a:txBody>
                    <a:bodyPr/>
                    <a:lstStyle/>
                    <a:p>
                      <a:r>
                        <a:rPr lang="en-US" sz="1000" dirty="0"/>
                        <a:t>Direct speech</a:t>
                      </a:r>
                    </a:p>
                    <a:p>
                      <a:r>
                        <a:rPr lang="en-US" sz="1000" dirty="0"/>
                        <a:t>Commas in lists</a:t>
                      </a:r>
                    </a:p>
                    <a:p>
                      <a:r>
                        <a:rPr lang="en-US" sz="1000" dirty="0"/>
                        <a:t>Colons</a:t>
                      </a:r>
                    </a:p>
                    <a:p>
                      <a:r>
                        <a:rPr lang="en-US" sz="1000" dirty="0"/>
                        <a:t>Modal verbs of possibility</a:t>
                      </a:r>
                    </a:p>
                    <a:p>
                      <a:r>
                        <a:rPr lang="en-US" sz="1000" dirty="0"/>
                        <a:t>Modal adverbs</a:t>
                      </a:r>
                      <a:endParaRPr lang="en-GB" sz="1000" dirty="0"/>
                    </a:p>
                  </a:txBody>
                  <a:tcPr/>
                </a:tc>
                <a:tc>
                  <a:txBody>
                    <a:bodyPr/>
                    <a:lstStyle/>
                    <a:p>
                      <a:r>
                        <a:rPr lang="en-US" sz="1000" dirty="0"/>
                        <a:t>Coordinating conjunctions</a:t>
                      </a:r>
                    </a:p>
                    <a:p>
                      <a:r>
                        <a:rPr lang="en-US" sz="1000" dirty="0"/>
                        <a:t>Subordinating conjunctions</a:t>
                      </a:r>
                    </a:p>
                    <a:p>
                      <a:r>
                        <a:rPr lang="en-US" sz="1000" dirty="0"/>
                        <a:t>Relative clauses</a:t>
                      </a:r>
                    </a:p>
                    <a:p>
                      <a:r>
                        <a:rPr lang="en-US" sz="1000" dirty="0"/>
                        <a:t>Passive voice</a:t>
                      </a:r>
                    </a:p>
                    <a:p>
                      <a:r>
                        <a:rPr lang="en-US" sz="1000" dirty="0"/>
                        <a:t>Semi-colons</a:t>
                      </a:r>
                      <a:endParaRPr lang="en-GB" sz="1000" dirty="0"/>
                    </a:p>
                  </a:txBody>
                  <a:tcPr/>
                </a:tc>
                <a:tc>
                  <a:txBody>
                    <a:bodyPr/>
                    <a:lstStyle/>
                    <a:p>
                      <a:r>
                        <a:rPr lang="en-US" sz="1000" dirty="0"/>
                        <a:t>Perfect</a:t>
                      </a:r>
                      <a:r>
                        <a:rPr lang="en-US" sz="1000" baseline="0" dirty="0"/>
                        <a:t> tense</a:t>
                      </a:r>
                    </a:p>
                    <a:p>
                      <a:r>
                        <a:rPr lang="en-US" sz="1000" baseline="0" dirty="0"/>
                        <a:t>Prepositions of time</a:t>
                      </a:r>
                    </a:p>
                    <a:p>
                      <a:r>
                        <a:rPr lang="en-US" sz="1000" baseline="0" dirty="0"/>
                        <a:t>Apostrophes</a:t>
                      </a:r>
                    </a:p>
                    <a:p>
                      <a:r>
                        <a:rPr lang="en-US" sz="1000" baseline="0" dirty="0"/>
                        <a:t>Imperative verbs(command</a:t>
                      </a:r>
                    </a:p>
                    <a:p>
                      <a:r>
                        <a:rPr lang="en-US" sz="1000" baseline="0" dirty="0"/>
                        <a:t>hyphens</a:t>
                      </a:r>
                      <a:endParaRPr lang="en-GB" sz="1000" dirty="0"/>
                    </a:p>
                  </a:txBody>
                  <a:tcPr/>
                </a:tc>
                <a:tc>
                  <a:txBody>
                    <a:bodyPr/>
                    <a:lstStyle/>
                    <a:p>
                      <a:r>
                        <a:rPr lang="en-US" sz="1000" dirty="0"/>
                        <a:t>Fronted adverbials</a:t>
                      </a:r>
                    </a:p>
                    <a:p>
                      <a:r>
                        <a:rPr lang="en-US" sz="1000" dirty="0"/>
                        <a:t>Cohesive devices</a:t>
                      </a:r>
                    </a:p>
                    <a:p>
                      <a:r>
                        <a:rPr lang="en-US" sz="1000" dirty="0"/>
                        <a:t>First</a:t>
                      </a:r>
                      <a:r>
                        <a:rPr lang="en-US" sz="1000" baseline="0" dirty="0"/>
                        <a:t> and third person</a:t>
                      </a:r>
                    </a:p>
                    <a:p>
                      <a:r>
                        <a:rPr lang="en-US" sz="1000" baseline="0" dirty="0"/>
                        <a:t>Subjunctive form</a:t>
                      </a:r>
                    </a:p>
                    <a:p>
                      <a:r>
                        <a:rPr lang="en-US" sz="1000" baseline="0" dirty="0"/>
                        <a:t>Bullet points</a:t>
                      </a:r>
                      <a:endParaRPr lang="en-GB" sz="1000" dirty="0"/>
                    </a:p>
                  </a:txBody>
                  <a:tcPr/>
                </a:tc>
                <a:tc>
                  <a:txBody>
                    <a:bodyPr/>
                    <a:lstStyle/>
                    <a:p>
                      <a:r>
                        <a:rPr lang="en-US" sz="1000" dirty="0"/>
                        <a:t>Brackets</a:t>
                      </a:r>
                    </a:p>
                    <a:p>
                      <a:r>
                        <a:rPr lang="en-US" sz="1000" dirty="0"/>
                        <a:t>Reported speech</a:t>
                      </a:r>
                    </a:p>
                    <a:p>
                      <a:r>
                        <a:rPr lang="en-US" sz="1000" dirty="0"/>
                        <a:t>Adverbs</a:t>
                      </a:r>
                    </a:p>
                    <a:p>
                      <a:r>
                        <a:rPr lang="en-US" sz="1000" dirty="0"/>
                        <a:t>Suffixes</a:t>
                      </a:r>
                    </a:p>
                    <a:p>
                      <a:r>
                        <a:rPr lang="en-US" sz="1000" dirty="0"/>
                        <a:t>Determiners</a:t>
                      </a:r>
                    </a:p>
                    <a:p>
                      <a:r>
                        <a:rPr lang="en-US" sz="1000" dirty="0"/>
                        <a:t>Prefixes </a:t>
                      </a:r>
                      <a:endParaRPr lang="en-GB" sz="1000" dirty="0"/>
                    </a:p>
                  </a:txBody>
                  <a:tcPr/>
                </a:tc>
                <a:tc>
                  <a:txBody>
                    <a:bodyPr/>
                    <a:lstStyle/>
                    <a:p>
                      <a:r>
                        <a:rPr lang="en-US" sz="1000" dirty="0"/>
                        <a:t>Commas for parenthesis</a:t>
                      </a:r>
                    </a:p>
                    <a:p>
                      <a:r>
                        <a:rPr lang="en-US" sz="1000" dirty="0"/>
                        <a:t>Dashes</a:t>
                      </a:r>
                    </a:p>
                    <a:p>
                      <a:r>
                        <a:rPr lang="en-US" sz="1000" dirty="0"/>
                        <a:t>Synonyms</a:t>
                      </a:r>
                    </a:p>
                    <a:p>
                      <a:r>
                        <a:rPr lang="en-US" sz="1000" dirty="0"/>
                        <a:t>Expanded noun phrases</a:t>
                      </a:r>
                      <a:endParaRPr lang="en-GB" sz="1000" dirty="0"/>
                    </a:p>
                  </a:txBody>
                  <a:tcPr/>
                </a:tc>
                <a:extLst>
                  <a:ext uri="{0D108BD9-81ED-4DB2-BD59-A6C34878D82A}">
                    <a16:rowId xmlns:a16="http://schemas.microsoft.com/office/drawing/2014/main" val="10006"/>
                  </a:ext>
                </a:extLst>
              </a:tr>
              <a:tr h="396225">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GB" sz="1000" dirty="0"/>
                        <a:t>Cross – Curricular writing opportunities</a:t>
                      </a:r>
                    </a:p>
                  </a:txBody>
                  <a:tcPr/>
                </a:tc>
                <a:tc>
                  <a:txBody>
                    <a:bodyPr/>
                    <a:lstStyle/>
                    <a:p>
                      <a:r>
                        <a:rPr lang="en-US" sz="800" dirty="0"/>
                        <a:t>Character description- Greek Gods (history).</a:t>
                      </a:r>
                    </a:p>
                    <a:p>
                      <a:r>
                        <a:rPr lang="en-US" sz="800" dirty="0"/>
                        <a:t>Biography on a philosopher (history).</a:t>
                      </a:r>
                    </a:p>
                    <a:p>
                      <a:r>
                        <a:rPr lang="en-US" sz="800" dirty="0"/>
                        <a:t>Setting description of Ancient Greece</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defRPr/>
                      </a:pPr>
                      <a:r>
                        <a:rPr lang="en-US" altLang="en-GB" sz="800" baseline="0" dirty="0"/>
                        <a:t>Setting description of an island.</a:t>
                      </a:r>
                    </a:p>
                    <a:p>
                      <a:pPr marL="0" marR="0" indent="0" algn="l" defTabSz="914400" rtl="0" eaLnBrk="1" fontAlgn="auto" latinLnBrk="0" hangingPunct="1">
                        <a:lnSpc>
                          <a:spcPct val="100000"/>
                        </a:lnSpc>
                        <a:spcBef>
                          <a:spcPts val="0"/>
                        </a:spcBef>
                        <a:spcAft>
                          <a:spcPts val="0"/>
                        </a:spcAft>
                        <a:buClrTx/>
                        <a:buSzTx/>
                        <a:buFontTx/>
                        <a:buNone/>
                        <a:defRPr/>
                      </a:pPr>
                      <a:r>
                        <a:rPr lang="en-US" altLang="en-GB" sz="800" baseline="0" dirty="0"/>
                        <a:t>Biography on Ruth </a:t>
                      </a:r>
                      <a:r>
                        <a:rPr lang="en-US" altLang="en-GB" sz="800" baseline="0" dirty="0" err="1"/>
                        <a:t>Benerite</a:t>
                      </a:r>
                      <a:endParaRPr lang="en-US" altLang="en-GB" sz="800" baseline="0" dirty="0"/>
                    </a:p>
                    <a:p>
                      <a:pPr marL="0" marR="0" indent="0" algn="l" defTabSz="914400" rtl="0" eaLnBrk="1" fontAlgn="auto" latinLnBrk="0" hangingPunct="1">
                        <a:lnSpc>
                          <a:spcPct val="100000"/>
                        </a:lnSpc>
                        <a:spcBef>
                          <a:spcPts val="0"/>
                        </a:spcBef>
                        <a:spcAft>
                          <a:spcPts val="0"/>
                        </a:spcAft>
                        <a:buClrTx/>
                        <a:buSzTx/>
                        <a:buFontTx/>
                        <a:buNone/>
                        <a:defRPr/>
                      </a:pPr>
                      <a:endParaRPr lang="en-US" altLang="en-GB" sz="800" baseline="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defRPr/>
                      </a:pPr>
                      <a:r>
                        <a:rPr lang="en-US" altLang="en-GB" sz="800" b="0" dirty="0"/>
                        <a:t>Non-chron (geography).</a:t>
                      </a:r>
                    </a:p>
                    <a:p>
                      <a:pPr marL="0" marR="0" indent="0" algn="l" defTabSz="914400" rtl="0" eaLnBrk="1" fontAlgn="auto" latinLnBrk="0" hangingPunct="1">
                        <a:lnSpc>
                          <a:spcPct val="100000"/>
                        </a:lnSpc>
                        <a:spcBef>
                          <a:spcPts val="0"/>
                        </a:spcBef>
                        <a:spcAft>
                          <a:spcPts val="0"/>
                        </a:spcAft>
                        <a:buClrTx/>
                        <a:buSzTx/>
                        <a:buFontTx/>
                        <a:buNone/>
                        <a:defRPr/>
                      </a:pPr>
                      <a:r>
                        <a:rPr lang="en-US" altLang="en-GB" sz="800" b="0" dirty="0"/>
                        <a:t>Setting description Grand Canyon (geography). </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defRPr/>
                      </a:pPr>
                      <a:r>
                        <a:rPr lang="en-US" altLang="en-GB" sz="800" b="0" dirty="0"/>
                        <a:t>Explanation text- planets (science).</a:t>
                      </a:r>
                    </a:p>
                    <a:p>
                      <a:pPr marL="0" marR="0" indent="0" algn="l" defTabSz="914400" rtl="0" eaLnBrk="1" fontAlgn="auto" latinLnBrk="0" hangingPunct="1">
                        <a:lnSpc>
                          <a:spcPct val="100000"/>
                        </a:lnSpc>
                        <a:spcBef>
                          <a:spcPts val="0"/>
                        </a:spcBef>
                        <a:spcAft>
                          <a:spcPts val="0"/>
                        </a:spcAft>
                        <a:buClrTx/>
                        <a:buSzTx/>
                        <a:buFontTx/>
                        <a:buNone/>
                        <a:defRPr/>
                      </a:pPr>
                      <a:r>
                        <a:rPr lang="en-US" altLang="en-GB" sz="800" b="0" dirty="0"/>
                        <a:t>Write a recount as if you’ve spent a day in space.</a:t>
                      </a:r>
                    </a:p>
                    <a:p>
                      <a:pPr marL="0" marR="0" indent="0" algn="l" defTabSz="914400" rtl="0" eaLnBrk="1" fontAlgn="auto" latinLnBrk="0" hangingPunct="1">
                        <a:lnSpc>
                          <a:spcPct val="100000"/>
                        </a:lnSpc>
                        <a:spcBef>
                          <a:spcPts val="0"/>
                        </a:spcBef>
                        <a:spcAft>
                          <a:spcPts val="0"/>
                        </a:spcAft>
                        <a:buClrTx/>
                        <a:buSzTx/>
                        <a:buFontTx/>
                        <a:buNone/>
                        <a:defRPr/>
                      </a:pPr>
                      <a:r>
                        <a:rPr lang="en-US" altLang="en-GB" sz="800" b="0" dirty="0"/>
                        <a:t>Biography on Tim Peak</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defRPr/>
                      </a:pPr>
                      <a:r>
                        <a:rPr lang="en-GB" sz="800" b="0" dirty="0"/>
                        <a:t>Non-</a:t>
                      </a:r>
                      <a:r>
                        <a:rPr lang="en-GB" sz="800" b="0" dirty="0" err="1"/>
                        <a:t>chron</a:t>
                      </a:r>
                      <a:r>
                        <a:rPr lang="en-GB" sz="800" b="0" dirty="0"/>
                        <a:t> report </a:t>
                      </a:r>
                    </a:p>
                    <a:p>
                      <a:pPr marL="0" marR="0" indent="0" algn="l" defTabSz="914400" rtl="0" eaLnBrk="1" fontAlgn="auto" latinLnBrk="0" hangingPunct="1">
                        <a:lnSpc>
                          <a:spcPct val="100000"/>
                        </a:lnSpc>
                        <a:spcBef>
                          <a:spcPts val="0"/>
                        </a:spcBef>
                        <a:spcAft>
                          <a:spcPts val="0"/>
                        </a:spcAft>
                        <a:buClrTx/>
                        <a:buSzTx/>
                        <a:buFontTx/>
                        <a:buNone/>
                        <a:defRPr/>
                      </a:pPr>
                      <a:r>
                        <a:rPr lang="en-GB" sz="800" b="0" dirty="0"/>
                        <a:t>Persuasive speech to encourage people to stop destroying rainforests</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defRPr/>
                      </a:pPr>
                      <a:r>
                        <a:rPr lang="en-US" altLang="en-GB" sz="800" baseline="0" dirty="0"/>
                        <a:t>Newspaper report (history).</a:t>
                      </a:r>
                    </a:p>
                  </a:txBody>
                  <a:tcPr/>
                </a:tc>
                <a:extLst>
                  <a:ext uri="{0D108BD9-81ED-4DB2-BD59-A6C34878D82A}">
                    <a16:rowId xmlns:a16="http://schemas.microsoft.com/office/drawing/2014/main" val="3023887566"/>
                  </a:ext>
                </a:extLst>
              </a:tr>
              <a:tr h="363295">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sz="1000" dirty="0"/>
                        <a:t>Alan Peat</a:t>
                      </a:r>
                    </a:p>
                  </a:txBody>
                  <a:tcPr/>
                </a:tc>
                <a:tc gridSpan="6">
                  <a:txBody>
                    <a:bodyPr/>
                    <a:lstStyle/>
                    <a:p>
                      <a:r>
                        <a:rPr lang="en-US" sz="1000" dirty="0">
                          <a:solidFill>
                            <a:srgbClr val="FF0000"/>
                          </a:solidFill>
                        </a:rPr>
                        <a:t>2a,    All the w’s,   Short         BOYS	        Simile             Emotion word, comma            Double –</a:t>
                      </a:r>
                      <a:r>
                        <a:rPr lang="en-US" sz="1000" dirty="0" err="1">
                          <a:solidFill>
                            <a:srgbClr val="FF0000"/>
                          </a:solidFill>
                        </a:rPr>
                        <a:t>ly</a:t>
                      </a:r>
                      <a:r>
                        <a:rPr lang="en-US" sz="1000" dirty="0">
                          <a:solidFill>
                            <a:srgbClr val="FF0000"/>
                          </a:solidFill>
                        </a:rPr>
                        <a:t> ending             List sentences – adjectives</a:t>
                      </a:r>
                      <a:r>
                        <a:rPr lang="en-US" sz="1000" baseline="0" dirty="0">
                          <a:solidFill>
                            <a:srgbClr val="FF0000"/>
                          </a:solidFill>
                        </a:rPr>
                        <a:t>          </a:t>
                      </a:r>
                      <a:r>
                        <a:rPr lang="en-US" sz="1000" dirty="0">
                          <a:solidFill>
                            <a:srgbClr val="FF0000"/>
                          </a:solidFill>
                        </a:rPr>
                        <a:t>3-ed</a:t>
                      </a:r>
                      <a:r>
                        <a:rPr lang="en-US" sz="1000" baseline="0" dirty="0">
                          <a:solidFill>
                            <a:srgbClr val="FF0000"/>
                          </a:solidFill>
                        </a:rPr>
                        <a:t>        </a:t>
                      </a:r>
                      <a:r>
                        <a:rPr lang="en-US" sz="1000" dirty="0">
                          <a:solidFill>
                            <a:srgbClr val="FF0000"/>
                          </a:solidFill>
                        </a:rPr>
                        <a:t>Many questions           List sentences                                             The more, the more</a:t>
                      </a:r>
                      <a:r>
                        <a:rPr lang="en-US" sz="1000" baseline="0" dirty="0">
                          <a:solidFill>
                            <a:srgbClr val="FF0000"/>
                          </a:solidFill>
                        </a:rPr>
                        <a:t>         </a:t>
                      </a:r>
                      <a:r>
                        <a:rPr lang="en-US" sz="1000" dirty="0">
                          <a:solidFill>
                            <a:srgbClr val="FF0000"/>
                          </a:solidFill>
                        </a:rPr>
                        <a:t>2 pairs</a:t>
                      </a:r>
                      <a:r>
                        <a:rPr lang="en-US" sz="1000" baseline="0" dirty="0">
                          <a:solidFill>
                            <a:srgbClr val="FF0000"/>
                          </a:solidFill>
                        </a:rPr>
                        <a:t>       </a:t>
                      </a:r>
                      <a:r>
                        <a:rPr lang="en-US" sz="1000" dirty="0">
                          <a:solidFill>
                            <a:srgbClr val="FF0000"/>
                          </a:solidFill>
                        </a:rPr>
                        <a:t>Verb, person</a:t>
                      </a:r>
                      <a:r>
                        <a:rPr lang="en-US" sz="1000" baseline="0" dirty="0">
                          <a:solidFill>
                            <a:srgbClr val="FF0000"/>
                          </a:solidFill>
                        </a:rPr>
                        <a:t>         </a:t>
                      </a:r>
                      <a:r>
                        <a:rPr lang="en-US" sz="1000" dirty="0">
                          <a:solidFill>
                            <a:srgbClr val="FF0000"/>
                          </a:solidFill>
                        </a:rPr>
                        <a:t>Personification        …</a:t>
                      </a:r>
                      <a:r>
                        <a:rPr lang="en-US" sz="1000" dirty="0" err="1">
                          <a:solidFill>
                            <a:srgbClr val="FF0000"/>
                          </a:solidFill>
                        </a:rPr>
                        <a:t>ing</a:t>
                      </a:r>
                      <a:r>
                        <a:rPr lang="en-US" sz="1000" dirty="0">
                          <a:solidFill>
                            <a:srgbClr val="FF0000"/>
                          </a:solidFill>
                        </a:rPr>
                        <a:t> ….</a:t>
                      </a:r>
                      <a:r>
                        <a:rPr lang="en-US" sz="1000" dirty="0" err="1">
                          <a:solidFill>
                            <a:srgbClr val="FF0000"/>
                          </a:solidFill>
                        </a:rPr>
                        <a:t>ed</a:t>
                      </a:r>
                      <a:r>
                        <a:rPr lang="en-US" sz="1000" baseline="0" dirty="0">
                          <a:solidFill>
                            <a:srgbClr val="FF0000"/>
                          </a:solidFill>
                        </a:rPr>
                        <a:t>         </a:t>
                      </a:r>
                      <a:r>
                        <a:rPr lang="en-US" sz="1000" dirty="0">
                          <a:solidFill>
                            <a:srgbClr val="FF0000"/>
                          </a:solidFill>
                        </a:rPr>
                        <a:t>Noun, which, where, who    </a:t>
                      </a:r>
                      <a:r>
                        <a:rPr lang="en-US" sz="1000" dirty="0">
                          <a:solidFill>
                            <a:schemeClr val="tx1"/>
                          </a:solidFill>
                        </a:rPr>
                        <a:t>       </a:t>
                      </a:r>
                      <a:r>
                        <a:rPr lang="en-US" sz="1000" dirty="0" err="1"/>
                        <a:t>De:de</a:t>
                      </a:r>
                      <a:r>
                        <a:rPr lang="en-US" sz="1000" dirty="0"/>
                        <a:t>           Some, others</a:t>
                      </a:r>
                      <a:r>
                        <a:rPr lang="en-US" sz="1000" baseline="0" dirty="0"/>
                        <a:t>             </a:t>
                      </a:r>
                      <a:r>
                        <a:rPr lang="en-US" sz="1000" dirty="0"/>
                        <a:t>If, if, if, then</a:t>
                      </a:r>
                      <a:r>
                        <a:rPr lang="en-US" sz="1000" baseline="0" dirty="0"/>
                        <a:t>                        </a:t>
                      </a:r>
                      <a:r>
                        <a:rPr lang="en-US" sz="1000" dirty="0"/>
                        <a:t>Ad, same ad</a:t>
                      </a:r>
                      <a:endParaRPr lang="en-GB" sz="1000" dirty="0"/>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550116625"/>
                  </a:ext>
                </a:extLst>
              </a:tr>
            </a:tbl>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422223015"/>
              </p:ext>
            </p:extLst>
          </p:nvPr>
        </p:nvGraphicFramePr>
        <p:xfrm>
          <a:off x="266700" y="249557"/>
          <a:ext cx="11782184" cy="6035040"/>
        </p:xfrm>
        <a:graphic>
          <a:graphicData uri="http://schemas.openxmlformats.org/drawingml/2006/table">
            <a:tbl>
              <a:tblPr firstRow="1" bandRow="1">
                <a:tableStyleId>{5C22544A-7EE6-4342-B048-85BDC9FD1C3A}</a:tableStyleId>
              </a:tblPr>
              <a:tblGrid>
                <a:gridCol w="1604471">
                  <a:extLst>
                    <a:ext uri="{9D8B030D-6E8A-4147-A177-3AD203B41FA5}">
                      <a16:colId xmlns:a16="http://schemas.microsoft.com/office/drawing/2014/main" val="20000"/>
                    </a:ext>
                  </a:extLst>
                </a:gridCol>
                <a:gridCol w="1793652">
                  <a:extLst>
                    <a:ext uri="{9D8B030D-6E8A-4147-A177-3AD203B41FA5}">
                      <a16:colId xmlns:a16="http://schemas.microsoft.com/office/drawing/2014/main" val="20001"/>
                    </a:ext>
                  </a:extLst>
                </a:gridCol>
                <a:gridCol w="1676812">
                  <a:extLst>
                    <a:ext uri="{9D8B030D-6E8A-4147-A177-3AD203B41FA5}">
                      <a16:colId xmlns:a16="http://schemas.microsoft.com/office/drawing/2014/main" val="1912307398"/>
                    </a:ext>
                  </a:extLst>
                </a:gridCol>
                <a:gridCol w="1676813">
                  <a:extLst>
                    <a:ext uri="{9D8B030D-6E8A-4147-A177-3AD203B41FA5}">
                      <a16:colId xmlns:a16="http://schemas.microsoft.com/office/drawing/2014/main" val="2663478411"/>
                    </a:ext>
                  </a:extLst>
                </a:gridCol>
                <a:gridCol w="1676812">
                  <a:extLst>
                    <a:ext uri="{9D8B030D-6E8A-4147-A177-3AD203B41FA5}">
                      <a16:colId xmlns:a16="http://schemas.microsoft.com/office/drawing/2014/main" val="77202624"/>
                    </a:ext>
                  </a:extLst>
                </a:gridCol>
                <a:gridCol w="1676812">
                  <a:extLst>
                    <a:ext uri="{9D8B030D-6E8A-4147-A177-3AD203B41FA5}">
                      <a16:colId xmlns:a16="http://schemas.microsoft.com/office/drawing/2014/main" val="4219087815"/>
                    </a:ext>
                  </a:extLst>
                </a:gridCol>
                <a:gridCol w="1676812">
                  <a:extLst>
                    <a:ext uri="{9D8B030D-6E8A-4147-A177-3AD203B41FA5}">
                      <a16:colId xmlns:a16="http://schemas.microsoft.com/office/drawing/2014/main" val="1238795899"/>
                    </a:ext>
                  </a:extLst>
                </a:gridCol>
              </a:tblGrid>
              <a:tr h="338744">
                <a:tc>
                  <a:txBody>
                    <a:bodyPr/>
                    <a:lstStyle/>
                    <a:p>
                      <a:r>
                        <a:rPr lang="en-US" sz="1600" dirty="0"/>
                        <a:t>Year Six</a:t>
                      </a:r>
                      <a:endParaRPr lang="en-GB" sz="1600" dirty="0"/>
                    </a:p>
                  </a:txBody>
                  <a:tcPr/>
                </a:tc>
                <a:tc gridSpan="6">
                  <a:txBody>
                    <a:bodyPr/>
                    <a:lstStyle/>
                    <a:p>
                      <a:pPr marL="0" marR="0" indent="0" algn="ctr" defTabSz="914400" rtl="0" eaLnBrk="1" fontAlgn="auto" latinLnBrk="0" hangingPunct="1">
                        <a:lnSpc>
                          <a:spcPct val="100000"/>
                        </a:lnSpc>
                        <a:spcBef>
                          <a:spcPts val="0"/>
                        </a:spcBef>
                        <a:spcAft>
                          <a:spcPts val="0"/>
                        </a:spcAft>
                        <a:buClrTx/>
                        <a:buSzTx/>
                        <a:buFontTx/>
                        <a:buNone/>
                        <a:defRPr/>
                      </a:pPr>
                      <a:r>
                        <a:rPr lang="en-GB" sz="1800" dirty="0"/>
                        <a:t>KEY</a:t>
                      </a:r>
                      <a:r>
                        <a:rPr lang="en-GB" sz="1800" baseline="0" dirty="0"/>
                        <a:t> KNOWLEDGE AND SKILLS</a:t>
                      </a:r>
                      <a:endParaRPr lang="en-GB" dirty="0"/>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0"/>
                  </a:ext>
                </a:extLst>
              </a:tr>
              <a:tr h="536344">
                <a:tc>
                  <a:txBody>
                    <a:bodyPr/>
                    <a:lstStyle/>
                    <a:p>
                      <a:r>
                        <a:rPr lang="en-US" sz="1600" dirty="0"/>
                        <a:t>Reading Word Level</a:t>
                      </a:r>
                      <a:endParaRPr lang="en-GB" sz="1600" dirty="0"/>
                    </a:p>
                  </a:txBody>
                  <a:tcPr/>
                </a:tc>
                <a:tc gridSpan="6">
                  <a:txBody>
                    <a:bodyPr/>
                    <a:lstStyle/>
                    <a:p>
                      <a:r>
                        <a:rPr lang="en-US" sz="1000" dirty="0"/>
                        <a:t>Pupils should be taught to: </a:t>
                      </a:r>
                    </a:p>
                    <a:p>
                      <a:r>
                        <a:rPr lang="en-US" sz="1000" dirty="0"/>
                        <a:t>*apply their growing knowledge of root words, prefixes and suffixes (morphology and etymology), as listed in English Appendix 1, both to read aloud and to understand the meaning of new words that they meet.</a:t>
                      </a:r>
                      <a:endParaRPr lang="en-GB" sz="1000" dirty="0"/>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1"/>
                  </a:ext>
                </a:extLst>
              </a:tr>
              <a:tr h="2766405">
                <a:tc>
                  <a:txBody>
                    <a:bodyPr/>
                    <a:lstStyle/>
                    <a:p>
                      <a:pPr marL="0" marR="0" indent="0" algn="l" defTabSz="914400" rtl="0" eaLnBrk="1" fontAlgn="auto" latinLnBrk="0" hangingPunct="1">
                        <a:lnSpc>
                          <a:spcPct val="100000"/>
                        </a:lnSpc>
                        <a:spcBef>
                          <a:spcPts val="0"/>
                        </a:spcBef>
                        <a:spcAft>
                          <a:spcPts val="0"/>
                        </a:spcAft>
                        <a:buClrTx/>
                        <a:buSzTx/>
                        <a:buFontTx/>
                        <a:buNone/>
                        <a:defRPr/>
                      </a:pPr>
                      <a:r>
                        <a:rPr lang="en-US" sz="1600" dirty="0"/>
                        <a:t>Reading Comprehension</a:t>
                      </a:r>
                      <a:endParaRPr lang="en-GB" sz="1600" dirty="0"/>
                    </a:p>
                  </a:txBody>
                  <a:tcPr/>
                </a:tc>
                <a:tc gridSpan="6">
                  <a:txBody>
                    <a:bodyPr/>
                    <a:lstStyle/>
                    <a:p>
                      <a:r>
                        <a:rPr lang="en-US" sz="1000" dirty="0"/>
                        <a:t>Pupils should be taught to: </a:t>
                      </a:r>
                    </a:p>
                    <a:p>
                      <a:r>
                        <a:rPr lang="en-US" sz="1000" dirty="0"/>
                        <a:t>*maintain positive attitudes to reading and understanding of what they read by: </a:t>
                      </a:r>
                    </a:p>
                    <a:p>
                      <a:r>
                        <a:rPr lang="en-US" sz="1000" dirty="0"/>
                        <a:t>-continuing to read and discuss an increasingly wide range of fiction, poetry, plays, non-fiction and reference books or textbooks </a:t>
                      </a:r>
                    </a:p>
                    <a:p>
                      <a:pPr marL="171450" indent="-171450">
                        <a:buFontTx/>
                        <a:buChar char="-"/>
                      </a:pPr>
                      <a:r>
                        <a:rPr lang="en-US" sz="1000" dirty="0"/>
                        <a:t>reading books that are structured in different ways and reading for a range of purposes</a:t>
                      </a:r>
                    </a:p>
                    <a:p>
                      <a:pPr marL="171450" indent="-171450">
                        <a:buFontTx/>
                        <a:buChar char="-"/>
                      </a:pPr>
                      <a:r>
                        <a:rPr lang="en-US" sz="1000" dirty="0"/>
                        <a:t> increasing their familiarity with a wide range of books, including myths, legends and traditional stories, modern fiction, fiction from our literary heritage, and books from other cultures and traditions</a:t>
                      </a:r>
                    </a:p>
                    <a:p>
                      <a:pPr marL="171450" indent="-171450">
                        <a:buFontTx/>
                        <a:buChar char="-"/>
                      </a:pPr>
                      <a:r>
                        <a:rPr lang="en-US" sz="1000" dirty="0"/>
                        <a:t>recommending books that they have read to their peers, giving reasons for their choices  identifying and discussing themes and conventions in and across a wide range of writing </a:t>
                      </a:r>
                    </a:p>
                    <a:p>
                      <a:pPr marL="171450" indent="-171450">
                        <a:buFontTx/>
                        <a:buChar char="-"/>
                      </a:pPr>
                      <a:r>
                        <a:rPr lang="en-US" sz="1000" dirty="0"/>
                        <a:t>making comparisons within and across books</a:t>
                      </a:r>
                      <a:r>
                        <a:rPr lang="en-US" sz="1000" baseline="0" dirty="0"/>
                        <a:t>                        </a:t>
                      </a:r>
                      <a:r>
                        <a:rPr lang="en-US" sz="1000" dirty="0"/>
                        <a:t>learning a wider range of poetry by heart </a:t>
                      </a:r>
                    </a:p>
                    <a:p>
                      <a:pPr marL="171450" indent="-171450">
                        <a:buFontTx/>
                        <a:buChar char="-"/>
                      </a:pPr>
                      <a:r>
                        <a:rPr lang="en-US" sz="1000" dirty="0"/>
                        <a:t>preparing poems and plays to read aloud and to perform, showing understanding through intonation, tone and volume so that the meaning is clear to an audience </a:t>
                      </a:r>
                    </a:p>
                    <a:p>
                      <a:pPr marL="0" indent="0">
                        <a:buFont typeface="Arial" panose="020B0604020202020204" pitchFamily="34" charset="0"/>
                        <a:buNone/>
                      </a:pPr>
                      <a:r>
                        <a:rPr lang="en-US" sz="1000" dirty="0"/>
                        <a:t>*understand what they read by:  checking that the book makes sense to them, discussing their understanding and exploring the meaning of words in context  asking questions to improve their understanding  drawing inferences such as inferring characters’ feelings, thoughts and motives from their actions, and justifying inferences with evidence  predicting what might happen from details stated and implied  </a:t>
                      </a:r>
                      <a:r>
                        <a:rPr lang="en-US" sz="1000" dirty="0" err="1"/>
                        <a:t>summarising</a:t>
                      </a:r>
                      <a:r>
                        <a:rPr lang="en-US" sz="1000" dirty="0"/>
                        <a:t> the main ideas drawn from more than one paragraph, identifying key details that support the main ideas  identifying how language, structure and presentation contribute to meaning </a:t>
                      </a:r>
                    </a:p>
                    <a:p>
                      <a:pPr marL="0" indent="0">
                        <a:buFont typeface="Arial" panose="020B0604020202020204" pitchFamily="34" charset="0"/>
                        <a:buNone/>
                      </a:pPr>
                      <a:r>
                        <a:rPr lang="en-US" sz="1000" dirty="0"/>
                        <a:t>*discuss and evaluate how authors use language, including figurative language, considering the impact on the reader </a:t>
                      </a:r>
                    </a:p>
                    <a:p>
                      <a:pPr marL="0" indent="0">
                        <a:buFont typeface="Arial" panose="020B0604020202020204" pitchFamily="34" charset="0"/>
                        <a:buNone/>
                      </a:pPr>
                      <a:r>
                        <a:rPr lang="en-US" sz="1000" dirty="0"/>
                        <a:t>*distinguish between statements of fact and opinion </a:t>
                      </a:r>
                    </a:p>
                    <a:p>
                      <a:pPr marL="0" indent="0">
                        <a:buFont typeface="Arial" panose="020B0604020202020204" pitchFamily="34" charset="0"/>
                        <a:buNone/>
                      </a:pPr>
                      <a:r>
                        <a:rPr lang="en-US" sz="1000" dirty="0"/>
                        <a:t>*retrieve, record and present information from non-fiction </a:t>
                      </a:r>
                    </a:p>
                    <a:p>
                      <a:pPr marL="0" indent="0">
                        <a:buFont typeface="Arial" panose="020B0604020202020204" pitchFamily="34" charset="0"/>
                        <a:buNone/>
                      </a:pPr>
                      <a:r>
                        <a:rPr lang="en-US" sz="1000" dirty="0"/>
                        <a:t>*participate in discussions about books that are read to them and those they can read for themselves, building on their own and others’ ideas and challenging views courteously </a:t>
                      </a:r>
                    </a:p>
                    <a:p>
                      <a:pPr marL="0" indent="0">
                        <a:buFont typeface="Arial" panose="020B0604020202020204" pitchFamily="34" charset="0"/>
                        <a:buNone/>
                      </a:pPr>
                      <a:r>
                        <a:rPr lang="en-US" sz="1000" dirty="0"/>
                        <a:t>*explain and discuss their understanding of what they have read, including through formal presentations and debates, maintaining a focus on the topic and using notes where necessary </a:t>
                      </a:r>
                    </a:p>
                    <a:p>
                      <a:pPr marL="0" indent="0">
                        <a:buFont typeface="Arial" panose="020B0604020202020204" pitchFamily="34" charset="0"/>
                        <a:buNone/>
                      </a:pPr>
                      <a:r>
                        <a:rPr lang="en-US" sz="1000" dirty="0"/>
                        <a:t>*provide reasoned justifications for their views.</a:t>
                      </a:r>
                      <a:endParaRPr lang="en-GB" sz="1000" dirty="0"/>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2"/>
                  </a:ext>
                </a:extLst>
              </a:tr>
              <a:tr h="649258">
                <a:tc>
                  <a:txBody>
                    <a:bodyPr/>
                    <a:lstStyle/>
                    <a:p>
                      <a:pPr marL="0" marR="0" indent="0" algn="l" defTabSz="914400" rtl="0" eaLnBrk="1" fontAlgn="auto" latinLnBrk="0" hangingPunct="1">
                        <a:lnSpc>
                          <a:spcPct val="100000"/>
                        </a:lnSpc>
                        <a:spcBef>
                          <a:spcPts val="0"/>
                        </a:spcBef>
                        <a:spcAft>
                          <a:spcPts val="0"/>
                        </a:spcAft>
                        <a:buClrTx/>
                        <a:buSzTx/>
                        <a:buFontTx/>
                        <a:buNone/>
                        <a:defRPr/>
                      </a:pPr>
                      <a:r>
                        <a:rPr lang="en-US" sz="1600" dirty="0"/>
                        <a:t>Handwriting</a:t>
                      </a:r>
                      <a:endParaRPr lang="en-GB" sz="1600" dirty="0"/>
                    </a:p>
                  </a:txBody>
                  <a:tcPr/>
                </a:tc>
                <a:tc gridSpan="6">
                  <a:txBody>
                    <a:bodyPr/>
                    <a:lstStyle/>
                    <a:p>
                      <a:r>
                        <a:rPr lang="en-US" sz="1000" dirty="0"/>
                        <a:t>Pupils should be taught to: </a:t>
                      </a:r>
                    </a:p>
                    <a:p>
                      <a:r>
                        <a:rPr lang="en-US" sz="1000" dirty="0"/>
                        <a:t>*write legibly, fluently and with increasing speed by: </a:t>
                      </a:r>
                    </a:p>
                    <a:p>
                      <a:r>
                        <a:rPr lang="en-US" sz="1000" dirty="0"/>
                        <a:t>-choosing which shape of a letter to use when given choices and deciding whether or not to join specific letters </a:t>
                      </a:r>
                    </a:p>
                    <a:p>
                      <a:r>
                        <a:rPr lang="en-US" sz="1000" dirty="0"/>
                        <a:t>-choosing the writing implement that is best suited for a task. </a:t>
                      </a:r>
                      <a:endParaRPr lang="en-GB" sz="1000" dirty="0"/>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3"/>
                  </a:ext>
                </a:extLst>
              </a:tr>
              <a:tr h="310515">
                <a:tc gridSpan="7">
                  <a:txBody>
                    <a:bodyPr/>
                    <a:lstStyle/>
                    <a:p>
                      <a:pPr marL="0" marR="0" indent="0" algn="ctr" defTabSz="914400" rtl="0" eaLnBrk="1" fontAlgn="auto" latinLnBrk="0" hangingPunct="1">
                        <a:lnSpc>
                          <a:spcPct val="100000"/>
                        </a:lnSpc>
                        <a:spcBef>
                          <a:spcPts val="0"/>
                        </a:spcBef>
                        <a:spcAft>
                          <a:spcPts val="0"/>
                        </a:spcAft>
                        <a:buClrTx/>
                        <a:buSzTx/>
                        <a:buFontTx/>
                        <a:buNone/>
                        <a:defRPr/>
                      </a:pPr>
                      <a:r>
                        <a:rPr lang="en-US" sz="1600" dirty="0"/>
                        <a:t> </a:t>
                      </a:r>
                      <a:r>
                        <a:rPr lang="en-US" sz="1200" b="1" dirty="0"/>
                        <a:t>And</a:t>
                      </a:r>
                      <a:r>
                        <a:rPr lang="en-US" sz="1200" b="1" baseline="0" dirty="0"/>
                        <a:t> to learn all the words from the year 5 and 6 Statutory Spelling List</a:t>
                      </a:r>
                      <a:endParaRPr lang="en-GB" sz="1200" b="1" dirty="0"/>
                    </a:p>
                  </a:txBody>
                  <a:tcPr/>
                </a:tc>
                <a:tc hMerge="1">
                  <a:txBody>
                    <a:bodyPr/>
                    <a:lstStyle/>
                    <a:p>
                      <a:endParaRPr lang="en-GB" sz="1200" dirty="0"/>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4"/>
                  </a:ext>
                </a:extLst>
              </a:tr>
              <a:tr h="988002">
                <a:tc>
                  <a:txBody>
                    <a:bodyPr/>
                    <a:lstStyle/>
                    <a:p>
                      <a:pPr marL="0" marR="0" indent="0" algn="l" defTabSz="914400" rtl="0" eaLnBrk="1" fontAlgn="auto" latinLnBrk="0" hangingPunct="1">
                        <a:lnSpc>
                          <a:spcPct val="100000"/>
                        </a:lnSpc>
                        <a:spcBef>
                          <a:spcPts val="0"/>
                        </a:spcBef>
                        <a:spcAft>
                          <a:spcPts val="0"/>
                        </a:spcAft>
                        <a:buClrTx/>
                        <a:buSzTx/>
                        <a:buFontTx/>
                        <a:buNone/>
                        <a:defRPr/>
                      </a:pPr>
                      <a:r>
                        <a:rPr lang="en-US" sz="1600" dirty="0"/>
                        <a:t>Spelling</a:t>
                      </a:r>
                      <a:endParaRPr lang="en-GB" sz="1600" baseline="0" dirty="0"/>
                    </a:p>
                  </a:txBody>
                  <a:tcPr/>
                </a:tc>
                <a:tc>
                  <a:txBody>
                    <a:bodyPr/>
                    <a:lstStyle/>
                    <a:p>
                      <a:r>
                        <a:rPr lang="en-GB" sz="800" b="1" dirty="0"/>
                        <a:t>Autumn 1 </a:t>
                      </a:r>
                    </a:p>
                    <a:p>
                      <a:r>
                        <a:rPr lang="en-GB" sz="800" b="1" dirty="0"/>
                        <a:t>Wk1:  </a:t>
                      </a:r>
                      <a:r>
                        <a:rPr lang="en-GB" sz="800" b="0" dirty="0"/>
                        <a:t>recap year 5 </a:t>
                      </a:r>
                    </a:p>
                    <a:p>
                      <a:r>
                        <a:rPr lang="en-GB" sz="800" b="1" dirty="0" err="1"/>
                        <a:t>Wk</a:t>
                      </a:r>
                      <a:r>
                        <a:rPr lang="en-GB" sz="800" b="1" dirty="0"/>
                        <a:t> 2: </a:t>
                      </a:r>
                      <a:r>
                        <a:rPr lang="en-GB" sz="800" b="0" dirty="0"/>
                        <a:t>recap year 5</a:t>
                      </a:r>
                      <a:endParaRPr lang="en-US" sz="800" b="0" dirty="0"/>
                    </a:p>
                    <a:p>
                      <a:r>
                        <a:rPr lang="en-GB" sz="800" b="1" dirty="0" err="1"/>
                        <a:t>Wk</a:t>
                      </a:r>
                      <a:r>
                        <a:rPr lang="en-GB" sz="800" b="1" dirty="0"/>
                        <a:t> 3: </a:t>
                      </a:r>
                      <a:r>
                        <a:rPr lang="en-GB" sz="800" b="0" dirty="0"/>
                        <a:t>confused homophones </a:t>
                      </a:r>
                    </a:p>
                    <a:p>
                      <a:r>
                        <a:rPr lang="en-GB" sz="800" b="1" dirty="0" err="1"/>
                        <a:t>Wk</a:t>
                      </a:r>
                      <a:r>
                        <a:rPr lang="en-GB" sz="800" b="1" dirty="0"/>
                        <a:t> 4: </a:t>
                      </a:r>
                      <a:r>
                        <a:rPr lang="en-GB" sz="800" b="0" dirty="0"/>
                        <a:t>STAT list random </a:t>
                      </a:r>
                    </a:p>
                    <a:p>
                      <a:r>
                        <a:rPr lang="en-GB" sz="800" b="1" dirty="0" err="1"/>
                        <a:t>Wk</a:t>
                      </a:r>
                      <a:r>
                        <a:rPr lang="en-GB" sz="800" b="1" dirty="0"/>
                        <a:t> 5: </a:t>
                      </a:r>
                      <a:r>
                        <a:rPr lang="en-GB" sz="800" b="0" dirty="0"/>
                        <a:t>-able and –</a:t>
                      </a:r>
                      <a:r>
                        <a:rPr lang="en-GB" sz="800" b="0" dirty="0" err="1"/>
                        <a:t>ible</a:t>
                      </a:r>
                      <a:r>
                        <a:rPr lang="en-GB" sz="800" b="0" dirty="0"/>
                        <a:t> endings </a:t>
                      </a:r>
                    </a:p>
                    <a:p>
                      <a:r>
                        <a:rPr lang="en-GB" sz="800" b="1" dirty="0" err="1"/>
                        <a:t>Wk</a:t>
                      </a:r>
                      <a:r>
                        <a:rPr lang="en-GB" sz="800" b="1" dirty="0"/>
                        <a:t> 6: </a:t>
                      </a:r>
                      <a:r>
                        <a:rPr lang="en-GB" sz="800" b="0" dirty="0"/>
                        <a:t>consolidation </a:t>
                      </a:r>
                      <a:endParaRPr lang="en-US" sz="800" b="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defRPr/>
                      </a:pPr>
                      <a:r>
                        <a:rPr lang="en-GB" sz="800" b="1" dirty="0"/>
                        <a:t>Autumn 2</a:t>
                      </a:r>
                    </a:p>
                    <a:p>
                      <a:pPr marL="0" marR="0" indent="0" algn="l" defTabSz="914400" rtl="0" eaLnBrk="1" fontAlgn="auto" latinLnBrk="0" hangingPunct="1">
                        <a:lnSpc>
                          <a:spcPct val="100000"/>
                        </a:lnSpc>
                        <a:spcBef>
                          <a:spcPts val="0"/>
                        </a:spcBef>
                        <a:spcAft>
                          <a:spcPts val="0"/>
                        </a:spcAft>
                        <a:buClrTx/>
                        <a:buSzTx/>
                        <a:buFontTx/>
                        <a:buNone/>
                        <a:defRPr/>
                      </a:pPr>
                      <a:r>
                        <a:rPr lang="en-GB" sz="800" b="1" dirty="0" err="1"/>
                        <a:t>Wk</a:t>
                      </a:r>
                      <a:r>
                        <a:rPr lang="en-GB" sz="800" b="1" dirty="0"/>
                        <a:t> 1:</a:t>
                      </a:r>
                      <a:r>
                        <a:rPr lang="en-GB" sz="800" b="0" dirty="0"/>
                        <a:t> suffixes to –</a:t>
                      </a:r>
                      <a:r>
                        <a:rPr lang="en-GB" sz="800" b="0" dirty="0" err="1"/>
                        <a:t>fer</a:t>
                      </a:r>
                      <a:r>
                        <a:rPr lang="en-GB" sz="800" b="0" dirty="0"/>
                        <a:t> endings </a:t>
                      </a:r>
                    </a:p>
                    <a:p>
                      <a:pPr marL="0" marR="0" indent="0" algn="l" defTabSz="914400" rtl="0" eaLnBrk="1" fontAlgn="auto" latinLnBrk="0" hangingPunct="1">
                        <a:lnSpc>
                          <a:spcPct val="100000"/>
                        </a:lnSpc>
                        <a:spcBef>
                          <a:spcPts val="0"/>
                        </a:spcBef>
                        <a:spcAft>
                          <a:spcPts val="0"/>
                        </a:spcAft>
                        <a:buClrTx/>
                        <a:buSzTx/>
                        <a:buFontTx/>
                        <a:buNone/>
                        <a:defRPr/>
                      </a:pPr>
                      <a:r>
                        <a:rPr lang="en-GB" sz="800" b="1" dirty="0" err="1"/>
                        <a:t>Wk</a:t>
                      </a:r>
                      <a:r>
                        <a:rPr lang="en-GB" sz="800" b="1" dirty="0"/>
                        <a:t> 2: </a:t>
                      </a:r>
                      <a:r>
                        <a:rPr lang="en-GB" sz="800" b="0" dirty="0"/>
                        <a:t>double consonants </a:t>
                      </a:r>
                      <a:endParaRPr lang="en-US" sz="800" b="0" dirty="0"/>
                    </a:p>
                    <a:p>
                      <a:pPr marL="0" marR="0" indent="0" algn="l" defTabSz="914400" rtl="0" eaLnBrk="1" fontAlgn="auto" latinLnBrk="0" hangingPunct="1">
                        <a:lnSpc>
                          <a:spcPct val="100000"/>
                        </a:lnSpc>
                        <a:spcBef>
                          <a:spcPts val="0"/>
                        </a:spcBef>
                        <a:spcAft>
                          <a:spcPts val="0"/>
                        </a:spcAft>
                        <a:buClrTx/>
                        <a:buSzTx/>
                        <a:buFontTx/>
                        <a:buNone/>
                        <a:defRPr/>
                      </a:pPr>
                      <a:r>
                        <a:rPr lang="en-GB" sz="800" b="1" dirty="0" err="1"/>
                        <a:t>Wk</a:t>
                      </a:r>
                      <a:r>
                        <a:rPr lang="en-GB" sz="800" b="1" dirty="0"/>
                        <a:t> 3: </a:t>
                      </a:r>
                      <a:r>
                        <a:rPr lang="en-GB" sz="800" b="0" dirty="0"/>
                        <a:t>-</a:t>
                      </a:r>
                      <a:r>
                        <a:rPr lang="en-GB" sz="800" b="0" dirty="0" err="1"/>
                        <a:t>ible</a:t>
                      </a:r>
                      <a:r>
                        <a:rPr lang="en-GB" sz="800" b="0" dirty="0"/>
                        <a:t> and –</a:t>
                      </a:r>
                      <a:r>
                        <a:rPr lang="en-GB" sz="800" b="0" dirty="0" err="1"/>
                        <a:t>ibly</a:t>
                      </a:r>
                      <a:r>
                        <a:rPr lang="en-GB" sz="800" b="0" dirty="0"/>
                        <a:t> endings </a:t>
                      </a:r>
                      <a:endParaRPr lang="en-US" sz="800" b="0" dirty="0"/>
                    </a:p>
                    <a:p>
                      <a:pPr marL="0" marR="0" indent="0" algn="l" defTabSz="914400" rtl="0" eaLnBrk="1" fontAlgn="auto" latinLnBrk="0" hangingPunct="1">
                        <a:lnSpc>
                          <a:spcPct val="100000"/>
                        </a:lnSpc>
                        <a:spcBef>
                          <a:spcPts val="0"/>
                        </a:spcBef>
                        <a:spcAft>
                          <a:spcPts val="0"/>
                        </a:spcAft>
                        <a:buClrTx/>
                        <a:buSzTx/>
                        <a:buFontTx/>
                        <a:buNone/>
                        <a:defRPr/>
                      </a:pPr>
                      <a:r>
                        <a:rPr lang="en-GB" sz="800" b="1" dirty="0" err="1"/>
                        <a:t>Wk</a:t>
                      </a:r>
                      <a:r>
                        <a:rPr lang="en-GB" sz="800" b="1" dirty="0"/>
                        <a:t> 4: </a:t>
                      </a:r>
                      <a:r>
                        <a:rPr lang="en-GB" sz="800" b="0" dirty="0"/>
                        <a:t>STAT list random </a:t>
                      </a:r>
                    </a:p>
                    <a:p>
                      <a:pPr marL="0" marR="0" indent="0" algn="l" defTabSz="914400" rtl="0" eaLnBrk="1" fontAlgn="auto" latinLnBrk="0" hangingPunct="1">
                        <a:lnSpc>
                          <a:spcPct val="100000"/>
                        </a:lnSpc>
                        <a:spcBef>
                          <a:spcPts val="0"/>
                        </a:spcBef>
                        <a:spcAft>
                          <a:spcPts val="0"/>
                        </a:spcAft>
                        <a:buClrTx/>
                        <a:buSzTx/>
                        <a:buFontTx/>
                        <a:buNone/>
                        <a:defRPr/>
                      </a:pPr>
                      <a:r>
                        <a:rPr lang="en-GB" sz="800" b="1" dirty="0" err="1"/>
                        <a:t>Wk</a:t>
                      </a:r>
                      <a:r>
                        <a:rPr lang="en-GB" sz="800" b="1" dirty="0"/>
                        <a:t> 5: </a:t>
                      </a:r>
                      <a:r>
                        <a:rPr lang="en-GB" sz="800" b="0" dirty="0" err="1"/>
                        <a:t>ough</a:t>
                      </a:r>
                      <a:r>
                        <a:rPr lang="en-GB" sz="800" b="0" dirty="0"/>
                        <a:t> </a:t>
                      </a:r>
                      <a:endParaRPr lang="en-US" sz="800" b="0" dirty="0"/>
                    </a:p>
                    <a:p>
                      <a:pPr marL="0" marR="0" indent="0" algn="l" defTabSz="914400" rtl="0" eaLnBrk="1" fontAlgn="auto" latinLnBrk="0" hangingPunct="1">
                        <a:lnSpc>
                          <a:spcPct val="100000"/>
                        </a:lnSpc>
                        <a:spcBef>
                          <a:spcPts val="0"/>
                        </a:spcBef>
                        <a:spcAft>
                          <a:spcPts val="0"/>
                        </a:spcAft>
                        <a:buClrTx/>
                        <a:buSzTx/>
                        <a:buFontTx/>
                        <a:buNone/>
                        <a:defRPr/>
                      </a:pPr>
                      <a:r>
                        <a:rPr lang="en-GB" sz="800" b="1" dirty="0" err="1"/>
                        <a:t>Wk</a:t>
                      </a:r>
                      <a:r>
                        <a:rPr lang="en-GB" sz="800" b="1" dirty="0"/>
                        <a:t> 6: </a:t>
                      </a:r>
                      <a:r>
                        <a:rPr lang="en-GB" sz="800" b="0" dirty="0"/>
                        <a:t>consolidation </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defRPr/>
                      </a:pPr>
                      <a:r>
                        <a:rPr lang="en-GB" sz="800" b="1" dirty="0"/>
                        <a:t>Spring 1</a:t>
                      </a:r>
                    </a:p>
                    <a:p>
                      <a:pPr marL="0" marR="0" indent="0" algn="l" defTabSz="914400" rtl="0" eaLnBrk="1" fontAlgn="auto" latinLnBrk="0" hangingPunct="1">
                        <a:lnSpc>
                          <a:spcPct val="100000"/>
                        </a:lnSpc>
                        <a:spcBef>
                          <a:spcPts val="0"/>
                        </a:spcBef>
                        <a:spcAft>
                          <a:spcPts val="0"/>
                        </a:spcAft>
                        <a:buClrTx/>
                        <a:buSzTx/>
                        <a:buFontTx/>
                        <a:buNone/>
                        <a:defRPr/>
                      </a:pPr>
                      <a:r>
                        <a:rPr lang="en-GB" sz="800" b="1" dirty="0" err="1"/>
                        <a:t>Wk</a:t>
                      </a:r>
                      <a:r>
                        <a:rPr lang="en-GB" sz="800" b="1" dirty="0"/>
                        <a:t> 1:</a:t>
                      </a:r>
                      <a:r>
                        <a:rPr lang="en-GB" sz="800" b="0" dirty="0"/>
                        <a:t>-recap autumn </a:t>
                      </a:r>
                    </a:p>
                    <a:p>
                      <a:pPr marL="0" marR="0" indent="0" algn="l" defTabSz="914400" rtl="0" eaLnBrk="1" fontAlgn="auto" latinLnBrk="0" hangingPunct="1">
                        <a:lnSpc>
                          <a:spcPct val="100000"/>
                        </a:lnSpc>
                        <a:spcBef>
                          <a:spcPts val="0"/>
                        </a:spcBef>
                        <a:spcAft>
                          <a:spcPts val="0"/>
                        </a:spcAft>
                        <a:buClrTx/>
                        <a:buSzTx/>
                        <a:buFontTx/>
                        <a:buNone/>
                        <a:defRPr/>
                      </a:pPr>
                      <a:r>
                        <a:rPr lang="en-GB" sz="800" b="1" dirty="0" err="1"/>
                        <a:t>Wk</a:t>
                      </a:r>
                      <a:r>
                        <a:rPr lang="en-GB" sz="800" b="1" dirty="0"/>
                        <a:t> 2:</a:t>
                      </a:r>
                      <a:r>
                        <a:rPr lang="en-GB" sz="800" b="0" dirty="0"/>
                        <a:t> –</a:t>
                      </a:r>
                      <a:r>
                        <a:rPr lang="en-GB" sz="800" b="0" dirty="0" err="1"/>
                        <a:t>cious</a:t>
                      </a:r>
                      <a:r>
                        <a:rPr lang="en-GB" sz="800" b="0" dirty="0"/>
                        <a:t> endings </a:t>
                      </a:r>
                      <a:endParaRPr lang="en-US" sz="800" b="0" dirty="0"/>
                    </a:p>
                    <a:p>
                      <a:pPr marL="0" marR="0" indent="0" algn="l" defTabSz="914400" rtl="0" eaLnBrk="1" fontAlgn="auto" latinLnBrk="0" hangingPunct="1">
                        <a:lnSpc>
                          <a:spcPct val="100000"/>
                        </a:lnSpc>
                        <a:spcBef>
                          <a:spcPts val="0"/>
                        </a:spcBef>
                        <a:spcAft>
                          <a:spcPts val="0"/>
                        </a:spcAft>
                        <a:buClrTx/>
                        <a:buSzTx/>
                        <a:buFontTx/>
                        <a:buNone/>
                        <a:defRPr/>
                      </a:pPr>
                      <a:r>
                        <a:rPr lang="en-GB" sz="800" b="1" dirty="0" err="1"/>
                        <a:t>Wk</a:t>
                      </a:r>
                      <a:r>
                        <a:rPr lang="en-GB" sz="800" b="1" dirty="0"/>
                        <a:t> 3: </a:t>
                      </a:r>
                      <a:r>
                        <a:rPr lang="en-GB" sz="800" dirty="0"/>
                        <a:t> /</a:t>
                      </a:r>
                      <a:r>
                        <a:rPr lang="en-GB" sz="800" dirty="0" err="1"/>
                        <a:t>ʃәl</a:t>
                      </a:r>
                      <a:r>
                        <a:rPr lang="en-GB" sz="800" dirty="0"/>
                        <a:t>/ endings </a:t>
                      </a:r>
                      <a:endParaRPr lang="en-US" sz="800" b="0" dirty="0"/>
                    </a:p>
                    <a:p>
                      <a:pPr marL="0" marR="0" indent="0" algn="l" defTabSz="914400" rtl="0" eaLnBrk="1" fontAlgn="auto" latinLnBrk="0" hangingPunct="1">
                        <a:lnSpc>
                          <a:spcPct val="100000"/>
                        </a:lnSpc>
                        <a:spcBef>
                          <a:spcPts val="0"/>
                        </a:spcBef>
                        <a:spcAft>
                          <a:spcPts val="0"/>
                        </a:spcAft>
                        <a:buClrTx/>
                        <a:buSzTx/>
                        <a:buFontTx/>
                        <a:buNone/>
                        <a:defRPr/>
                      </a:pPr>
                      <a:r>
                        <a:rPr lang="en-GB" sz="800" b="1" dirty="0" err="1"/>
                        <a:t>Wk</a:t>
                      </a:r>
                      <a:r>
                        <a:rPr lang="en-GB" sz="800" b="1" dirty="0"/>
                        <a:t> 4: </a:t>
                      </a:r>
                      <a:r>
                        <a:rPr lang="en-GB" sz="800" b="0" dirty="0"/>
                        <a:t>-STAT list random</a:t>
                      </a:r>
                    </a:p>
                    <a:p>
                      <a:pPr marL="0" marR="0" indent="0" algn="l" defTabSz="914400" rtl="0" eaLnBrk="1" fontAlgn="auto" latinLnBrk="0" hangingPunct="1">
                        <a:lnSpc>
                          <a:spcPct val="100000"/>
                        </a:lnSpc>
                        <a:spcBef>
                          <a:spcPts val="0"/>
                        </a:spcBef>
                        <a:spcAft>
                          <a:spcPts val="0"/>
                        </a:spcAft>
                        <a:buClrTx/>
                        <a:buSzTx/>
                        <a:buFontTx/>
                        <a:buNone/>
                        <a:defRPr/>
                      </a:pPr>
                      <a:r>
                        <a:rPr lang="en-GB" sz="800" b="1" dirty="0" err="1"/>
                        <a:t>Wk</a:t>
                      </a:r>
                      <a:r>
                        <a:rPr lang="en-GB" sz="800" b="1" dirty="0"/>
                        <a:t> 5: </a:t>
                      </a:r>
                      <a:r>
                        <a:rPr lang="en-GB" sz="800" b="0" dirty="0"/>
                        <a:t>-confused homophones </a:t>
                      </a:r>
                    </a:p>
                    <a:p>
                      <a:pPr marL="0" marR="0" indent="0" algn="l" defTabSz="914400" rtl="0" eaLnBrk="1" fontAlgn="auto" latinLnBrk="0" hangingPunct="1">
                        <a:lnSpc>
                          <a:spcPct val="100000"/>
                        </a:lnSpc>
                        <a:spcBef>
                          <a:spcPts val="0"/>
                        </a:spcBef>
                        <a:spcAft>
                          <a:spcPts val="0"/>
                        </a:spcAft>
                        <a:buClrTx/>
                        <a:buSzTx/>
                        <a:buFontTx/>
                        <a:buNone/>
                        <a:defRPr/>
                      </a:pPr>
                      <a:r>
                        <a:rPr lang="en-GB" sz="800" b="1" dirty="0" err="1"/>
                        <a:t>Wk</a:t>
                      </a:r>
                      <a:r>
                        <a:rPr lang="en-GB" sz="800" b="1" dirty="0"/>
                        <a:t> 6: </a:t>
                      </a:r>
                      <a:r>
                        <a:rPr lang="en-GB" sz="800" b="0" dirty="0"/>
                        <a:t>consolidation  </a:t>
                      </a:r>
                    </a:p>
                    <a:p>
                      <a:pPr marL="0" marR="0" indent="0" algn="l" defTabSz="914400" rtl="0" eaLnBrk="1" fontAlgn="auto" latinLnBrk="0" hangingPunct="1">
                        <a:lnSpc>
                          <a:spcPct val="100000"/>
                        </a:lnSpc>
                        <a:spcBef>
                          <a:spcPts val="0"/>
                        </a:spcBef>
                        <a:spcAft>
                          <a:spcPts val="0"/>
                        </a:spcAft>
                        <a:buClrTx/>
                        <a:buSzTx/>
                        <a:buFontTx/>
                        <a:buNone/>
                        <a:defRPr/>
                      </a:pPr>
                      <a:endParaRPr lang="en-US" sz="800" b="0" baseline="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defRPr/>
                      </a:pPr>
                      <a:r>
                        <a:rPr lang="en-GB" sz="800" b="1" dirty="0"/>
                        <a:t>Spring 2 </a:t>
                      </a:r>
                    </a:p>
                    <a:p>
                      <a:pPr marL="0" marR="0" indent="0" algn="l" defTabSz="914400" rtl="0" eaLnBrk="1" fontAlgn="auto" latinLnBrk="0" hangingPunct="1">
                        <a:lnSpc>
                          <a:spcPct val="100000"/>
                        </a:lnSpc>
                        <a:spcBef>
                          <a:spcPts val="0"/>
                        </a:spcBef>
                        <a:spcAft>
                          <a:spcPts val="0"/>
                        </a:spcAft>
                        <a:buClrTx/>
                        <a:buSzTx/>
                        <a:buFontTx/>
                        <a:buNone/>
                        <a:defRPr/>
                      </a:pPr>
                      <a:r>
                        <a:rPr lang="en-GB" sz="800" b="1" dirty="0" err="1"/>
                        <a:t>Wk</a:t>
                      </a:r>
                      <a:r>
                        <a:rPr lang="en-GB" sz="800" b="1" dirty="0"/>
                        <a:t> 1: </a:t>
                      </a:r>
                      <a:r>
                        <a:rPr lang="en-GB" sz="800" b="0" dirty="0"/>
                        <a:t>silent letter t </a:t>
                      </a:r>
                      <a:endParaRPr lang="en-US" sz="800" b="1" baseline="0" dirty="0"/>
                    </a:p>
                    <a:p>
                      <a:pPr marL="0" marR="0" indent="0" algn="l" defTabSz="914400" rtl="0" eaLnBrk="1" fontAlgn="auto" latinLnBrk="0" hangingPunct="1">
                        <a:lnSpc>
                          <a:spcPct val="100000"/>
                        </a:lnSpc>
                        <a:spcBef>
                          <a:spcPts val="0"/>
                        </a:spcBef>
                        <a:spcAft>
                          <a:spcPts val="0"/>
                        </a:spcAft>
                        <a:buClrTx/>
                        <a:buSzTx/>
                        <a:buFontTx/>
                        <a:buNone/>
                        <a:defRPr/>
                      </a:pPr>
                      <a:r>
                        <a:rPr lang="en-GB" sz="800" b="1" dirty="0" err="1"/>
                        <a:t>Wk</a:t>
                      </a:r>
                      <a:r>
                        <a:rPr lang="en-GB" sz="800" b="1" dirty="0"/>
                        <a:t> 2: </a:t>
                      </a:r>
                      <a:r>
                        <a:rPr lang="en-GB" sz="800" b="0" dirty="0"/>
                        <a:t>--</a:t>
                      </a:r>
                      <a:r>
                        <a:rPr lang="en-GB" sz="800" b="0" dirty="0" err="1"/>
                        <a:t>ent</a:t>
                      </a:r>
                      <a:r>
                        <a:rPr lang="en-GB" sz="800" b="0" dirty="0"/>
                        <a:t> –</a:t>
                      </a:r>
                      <a:r>
                        <a:rPr lang="en-GB" sz="800" b="0" dirty="0" err="1"/>
                        <a:t>ence</a:t>
                      </a:r>
                      <a:r>
                        <a:rPr lang="en-GB" sz="800" b="0" dirty="0"/>
                        <a:t> –</a:t>
                      </a:r>
                      <a:r>
                        <a:rPr lang="en-GB" sz="800" b="0" dirty="0" err="1"/>
                        <a:t>enty</a:t>
                      </a:r>
                      <a:r>
                        <a:rPr lang="en-GB" sz="800" b="0" dirty="0"/>
                        <a:t> endings </a:t>
                      </a:r>
                      <a:endParaRPr lang="en-US" sz="800" b="1" baseline="0" dirty="0"/>
                    </a:p>
                    <a:p>
                      <a:pPr marL="0" marR="0" indent="0" algn="l" defTabSz="914400" rtl="0" eaLnBrk="1" fontAlgn="auto" latinLnBrk="0" hangingPunct="1">
                        <a:lnSpc>
                          <a:spcPct val="100000"/>
                        </a:lnSpc>
                        <a:spcBef>
                          <a:spcPts val="0"/>
                        </a:spcBef>
                        <a:spcAft>
                          <a:spcPts val="0"/>
                        </a:spcAft>
                        <a:buClrTx/>
                        <a:buSzTx/>
                        <a:buFontTx/>
                        <a:buNone/>
                        <a:defRPr/>
                      </a:pPr>
                      <a:r>
                        <a:rPr lang="en-GB" sz="800" b="1" dirty="0" err="1"/>
                        <a:t>Wk</a:t>
                      </a:r>
                      <a:r>
                        <a:rPr lang="en-GB" sz="800" b="1" dirty="0"/>
                        <a:t> 3:</a:t>
                      </a:r>
                      <a:r>
                        <a:rPr lang="en-GB" sz="800" b="0" dirty="0"/>
                        <a:t> double consonants </a:t>
                      </a:r>
                      <a:endParaRPr lang="en-US" sz="800" b="1" baseline="0" dirty="0"/>
                    </a:p>
                    <a:p>
                      <a:pPr marL="0" marR="0" indent="0" algn="l" defTabSz="914400" rtl="0" eaLnBrk="1" fontAlgn="auto" latinLnBrk="0" hangingPunct="1">
                        <a:lnSpc>
                          <a:spcPct val="100000"/>
                        </a:lnSpc>
                        <a:spcBef>
                          <a:spcPts val="0"/>
                        </a:spcBef>
                        <a:spcAft>
                          <a:spcPts val="0"/>
                        </a:spcAft>
                        <a:buClrTx/>
                        <a:buSzTx/>
                        <a:buFontTx/>
                        <a:buNone/>
                        <a:defRPr/>
                      </a:pPr>
                      <a:r>
                        <a:rPr lang="en-GB" sz="800" b="1" dirty="0" err="1"/>
                        <a:t>Wk</a:t>
                      </a:r>
                      <a:r>
                        <a:rPr lang="en-GB" sz="800" b="1" dirty="0"/>
                        <a:t> 4: </a:t>
                      </a:r>
                      <a:r>
                        <a:rPr lang="en-GB" sz="800" b="0" dirty="0"/>
                        <a:t>-STAT list random </a:t>
                      </a:r>
                    </a:p>
                    <a:p>
                      <a:pPr marL="0" marR="0" indent="0" algn="l" defTabSz="914400" rtl="0" eaLnBrk="1" fontAlgn="auto" latinLnBrk="0" hangingPunct="1">
                        <a:lnSpc>
                          <a:spcPct val="100000"/>
                        </a:lnSpc>
                        <a:spcBef>
                          <a:spcPts val="0"/>
                        </a:spcBef>
                        <a:spcAft>
                          <a:spcPts val="0"/>
                        </a:spcAft>
                        <a:buClrTx/>
                        <a:buSzTx/>
                        <a:buFontTx/>
                        <a:buNone/>
                        <a:defRPr/>
                      </a:pPr>
                      <a:r>
                        <a:rPr lang="en-GB" sz="800" b="1" dirty="0" err="1"/>
                        <a:t>Wk</a:t>
                      </a:r>
                      <a:r>
                        <a:rPr lang="en-GB" sz="800" b="1" dirty="0"/>
                        <a:t> 5: </a:t>
                      </a:r>
                      <a:r>
                        <a:rPr lang="en-GB" sz="800" b="0" dirty="0" err="1"/>
                        <a:t>ance</a:t>
                      </a:r>
                      <a:r>
                        <a:rPr lang="en-GB" sz="800" b="0" dirty="0"/>
                        <a:t> endings </a:t>
                      </a:r>
                    </a:p>
                    <a:p>
                      <a:pPr marL="0" marR="0" indent="0" algn="l" defTabSz="914400" rtl="0" eaLnBrk="1" fontAlgn="auto" latinLnBrk="0" hangingPunct="1">
                        <a:lnSpc>
                          <a:spcPct val="100000"/>
                        </a:lnSpc>
                        <a:spcBef>
                          <a:spcPts val="0"/>
                        </a:spcBef>
                        <a:spcAft>
                          <a:spcPts val="0"/>
                        </a:spcAft>
                        <a:buClrTx/>
                        <a:buSzTx/>
                        <a:buFontTx/>
                        <a:buNone/>
                        <a:defRPr/>
                      </a:pPr>
                      <a:r>
                        <a:rPr lang="en-GB" sz="800" b="1" dirty="0" err="1"/>
                        <a:t>Wk</a:t>
                      </a:r>
                      <a:r>
                        <a:rPr lang="en-GB" sz="800" b="1" dirty="0"/>
                        <a:t> 6: </a:t>
                      </a:r>
                      <a:r>
                        <a:rPr lang="en-GB" sz="800" b="0" dirty="0"/>
                        <a:t>consolidation </a:t>
                      </a:r>
                      <a:endParaRPr lang="en-US" sz="800" b="1" baseline="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defRPr/>
                      </a:pPr>
                      <a:r>
                        <a:rPr lang="en-GB" sz="800" b="1" dirty="0"/>
                        <a:t>Summer 1</a:t>
                      </a:r>
                    </a:p>
                    <a:p>
                      <a:pPr marL="0" marR="0" indent="0" algn="l" defTabSz="914400" rtl="0" eaLnBrk="1" fontAlgn="auto" latinLnBrk="0" hangingPunct="1">
                        <a:lnSpc>
                          <a:spcPct val="100000"/>
                        </a:lnSpc>
                        <a:spcBef>
                          <a:spcPts val="0"/>
                        </a:spcBef>
                        <a:spcAft>
                          <a:spcPts val="0"/>
                        </a:spcAft>
                        <a:buClrTx/>
                        <a:buSzTx/>
                        <a:buFontTx/>
                        <a:buNone/>
                        <a:defRPr/>
                      </a:pPr>
                      <a:r>
                        <a:rPr lang="en-GB" sz="800" b="1" dirty="0" err="1"/>
                        <a:t>Wk</a:t>
                      </a:r>
                      <a:r>
                        <a:rPr lang="en-GB" sz="800" b="1" dirty="0"/>
                        <a:t> 1: </a:t>
                      </a:r>
                      <a:r>
                        <a:rPr lang="en-GB" sz="800" b="0" dirty="0"/>
                        <a:t>recap spring term </a:t>
                      </a:r>
                      <a:endParaRPr lang="en-US" sz="800" b="1" baseline="0" dirty="0"/>
                    </a:p>
                    <a:p>
                      <a:pPr marL="0" marR="0" indent="0" algn="l" defTabSz="914400" rtl="0" eaLnBrk="1" fontAlgn="auto" latinLnBrk="0" hangingPunct="1">
                        <a:lnSpc>
                          <a:spcPct val="100000"/>
                        </a:lnSpc>
                        <a:spcBef>
                          <a:spcPts val="0"/>
                        </a:spcBef>
                        <a:spcAft>
                          <a:spcPts val="0"/>
                        </a:spcAft>
                        <a:buClrTx/>
                        <a:buSzTx/>
                        <a:buFontTx/>
                        <a:buNone/>
                        <a:defRPr/>
                      </a:pPr>
                      <a:r>
                        <a:rPr lang="en-GB" sz="800" b="1" dirty="0" err="1"/>
                        <a:t>Wk</a:t>
                      </a:r>
                      <a:r>
                        <a:rPr lang="en-GB" sz="800" b="1" dirty="0"/>
                        <a:t> 2: </a:t>
                      </a:r>
                      <a:r>
                        <a:rPr lang="en-GB" sz="800" b="0" dirty="0"/>
                        <a:t>subtract noun </a:t>
                      </a:r>
                      <a:endParaRPr lang="en-US" sz="800" b="1" baseline="0" dirty="0"/>
                    </a:p>
                    <a:p>
                      <a:pPr marL="0" marR="0" indent="0" algn="l" defTabSz="914400" rtl="0" eaLnBrk="1" fontAlgn="auto" latinLnBrk="0" hangingPunct="1">
                        <a:lnSpc>
                          <a:spcPct val="100000"/>
                        </a:lnSpc>
                        <a:spcBef>
                          <a:spcPts val="0"/>
                        </a:spcBef>
                        <a:spcAft>
                          <a:spcPts val="0"/>
                        </a:spcAft>
                        <a:buClrTx/>
                        <a:buSzTx/>
                        <a:buFontTx/>
                        <a:buNone/>
                        <a:defRPr/>
                      </a:pPr>
                      <a:r>
                        <a:rPr lang="en-GB" sz="800" b="1" dirty="0" err="1"/>
                        <a:t>Wk</a:t>
                      </a:r>
                      <a:r>
                        <a:rPr lang="en-GB" sz="800" b="1" dirty="0"/>
                        <a:t> 3: </a:t>
                      </a:r>
                      <a:r>
                        <a:rPr lang="en-GB" sz="800" b="0" dirty="0"/>
                        <a:t>use of the hyphen</a:t>
                      </a:r>
                    </a:p>
                    <a:p>
                      <a:pPr marL="0" marR="0" indent="0" algn="l" defTabSz="914400" rtl="0" eaLnBrk="1" fontAlgn="auto" latinLnBrk="0" hangingPunct="1">
                        <a:lnSpc>
                          <a:spcPct val="100000"/>
                        </a:lnSpc>
                        <a:spcBef>
                          <a:spcPts val="0"/>
                        </a:spcBef>
                        <a:spcAft>
                          <a:spcPts val="0"/>
                        </a:spcAft>
                        <a:buClrTx/>
                        <a:buSzTx/>
                        <a:buFontTx/>
                        <a:buNone/>
                        <a:defRPr/>
                      </a:pPr>
                      <a:r>
                        <a:rPr lang="en-GB" sz="800" b="1" dirty="0" err="1"/>
                        <a:t>Wk</a:t>
                      </a:r>
                      <a:r>
                        <a:rPr lang="en-GB" sz="800" b="1" dirty="0"/>
                        <a:t> 4: </a:t>
                      </a:r>
                      <a:r>
                        <a:rPr lang="en-GB" sz="800" b="0" dirty="0"/>
                        <a:t>STAT list random  </a:t>
                      </a:r>
                    </a:p>
                    <a:p>
                      <a:pPr marL="0" marR="0" indent="0" algn="l" defTabSz="914400" rtl="0" eaLnBrk="1" fontAlgn="auto" latinLnBrk="0" hangingPunct="1">
                        <a:lnSpc>
                          <a:spcPct val="100000"/>
                        </a:lnSpc>
                        <a:spcBef>
                          <a:spcPts val="0"/>
                        </a:spcBef>
                        <a:spcAft>
                          <a:spcPts val="0"/>
                        </a:spcAft>
                        <a:buClrTx/>
                        <a:buSzTx/>
                        <a:buFontTx/>
                        <a:buNone/>
                        <a:defRPr/>
                      </a:pPr>
                      <a:r>
                        <a:rPr lang="en-GB" sz="800" b="1" dirty="0" err="1"/>
                        <a:t>Wk</a:t>
                      </a:r>
                      <a:r>
                        <a:rPr lang="en-GB" sz="800" b="1" dirty="0"/>
                        <a:t> 5: </a:t>
                      </a:r>
                      <a:r>
                        <a:rPr lang="en-GB" sz="800" b="0" dirty="0"/>
                        <a:t>double consonants </a:t>
                      </a:r>
                    </a:p>
                    <a:p>
                      <a:pPr marL="0" marR="0" indent="0" algn="l" defTabSz="914400" rtl="0" eaLnBrk="1" fontAlgn="auto" latinLnBrk="0" hangingPunct="1">
                        <a:lnSpc>
                          <a:spcPct val="100000"/>
                        </a:lnSpc>
                        <a:spcBef>
                          <a:spcPts val="0"/>
                        </a:spcBef>
                        <a:spcAft>
                          <a:spcPts val="0"/>
                        </a:spcAft>
                        <a:buClrTx/>
                        <a:buSzTx/>
                        <a:buFontTx/>
                        <a:buNone/>
                        <a:defRPr/>
                      </a:pPr>
                      <a:r>
                        <a:rPr lang="en-GB" sz="800" b="1" dirty="0" err="1"/>
                        <a:t>Wk</a:t>
                      </a:r>
                      <a:r>
                        <a:rPr lang="en-GB" sz="800" b="1" dirty="0"/>
                        <a:t> 6: </a:t>
                      </a:r>
                      <a:r>
                        <a:rPr lang="en-GB" sz="800" b="0" dirty="0"/>
                        <a:t>consolidation </a:t>
                      </a:r>
                      <a:endParaRPr lang="en-US" sz="800" b="1" baseline="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800" b="1" dirty="0"/>
                        <a:t>Summer 2</a:t>
                      </a:r>
                    </a:p>
                    <a:p>
                      <a:pPr marL="0" marR="0" indent="0" algn="l" defTabSz="914400" rtl="0" eaLnBrk="1" fontAlgn="auto" latinLnBrk="0" hangingPunct="1">
                        <a:lnSpc>
                          <a:spcPct val="100000"/>
                        </a:lnSpc>
                        <a:spcBef>
                          <a:spcPts val="0"/>
                        </a:spcBef>
                        <a:spcAft>
                          <a:spcPts val="0"/>
                        </a:spcAft>
                        <a:buClrTx/>
                        <a:buSzTx/>
                        <a:buFontTx/>
                        <a:buNone/>
                        <a:tabLst/>
                        <a:defRPr/>
                      </a:pPr>
                      <a:r>
                        <a:rPr lang="en-GB" sz="800" b="1" dirty="0" err="1"/>
                        <a:t>Wk</a:t>
                      </a:r>
                      <a:r>
                        <a:rPr lang="en-GB" sz="800" b="1" dirty="0"/>
                        <a:t> 1:</a:t>
                      </a:r>
                      <a:r>
                        <a:rPr lang="en-GB" sz="800" b="0" dirty="0"/>
                        <a:t> </a:t>
                      </a:r>
                      <a:r>
                        <a:rPr lang="en-GB" sz="800" dirty="0" err="1"/>
                        <a:t>ly</a:t>
                      </a:r>
                      <a:r>
                        <a:rPr lang="en-GB" sz="800" dirty="0"/>
                        <a:t> mixture</a:t>
                      </a:r>
                    </a:p>
                    <a:p>
                      <a:pPr marL="0" marR="0" indent="0" algn="l" defTabSz="914400" rtl="0" eaLnBrk="1" fontAlgn="auto" latinLnBrk="0" hangingPunct="1">
                        <a:lnSpc>
                          <a:spcPct val="100000"/>
                        </a:lnSpc>
                        <a:spcBef>
                          <a:spcPts val="0"/>
                        </a:spcBef>
                        <a:spcAft>
                          <a:spcPts val="0"/>
                        </a:spcAft>
                        <a:buClrTx/>
                        <a:buSzTx/>
                        <a:buFontTx/>
                        <a:buNone/>
                        <a:tabLst/>
                        <a:defRPr/>
                      </a:pPr>
                      <a:r>
                        <a:rPr lang="en-GB" sz="800" b="1" dirty="0" err="1"/>
                        <a:t>Wk</a:t>
                      </a:r>
                      <a:r>
                        <a:rPr lang="en-GB" sz="800" b="1" dirty="0"/>
                        <a:t> 2: </a:t>
                      </a:r>
                      <a:r>
                        <a:rPr lang="en-GB" sz="800" b="0" dirty="0"/>
                        <a:t>-ant endings</a:t>
                      </a:r>
                    </a:p>
                    <a:p>
                      <a:pPr marL="0" marR="0" indent="0" algn="l" defTabSz="914400" rtl="0" eaLnBrk="1" fontAlgn="auto" latinLnBrk="0" hangingPunct="1">
                        <a:lnSpc>
                          <a:spcPct val="100000"/>
                        </a:lnSpc>
                        <a:spcBef>
                          <a:spcPts val="0"/>
                        </a:spcBef>
                        <a:spcAft>
                          <a:spcPts val="0"/>
                        </a:spcAft>
                        <a:buClrTx/>
                        <a:buSzTx/>
                        <a:buFontTx/>
                        <a:buNone/>
                        <a:tabLst/>
                        <a:defRPr/>
                      </a:pPr>
                      <a:r>
                        <a:rPr lang="en-GB" sz="800" b="1" dirty="0" err="1"/>
                        <a:t>Wk</a:t>
                      </a:r>
                      <a:r>
                        <a:rPr lang="en-GB" sz="800" b="1" dirty="0"/>
                        <a:t> 3: </a:t>
                      </a:r>
                      <a:r>
                        <a:rPr lang="en-GB" sz="800" b="0" dirty="0"/>
                        <a:t>STAT list random</a:t>
                      </a:r>
                    </a:p>
                    <a:p>
                      <a:pPr marL="0" marR="0" indent="0" algn="l" defTabSz="914400" rtl="0" eaLnBrk="1" fontAlgn="auto" latinLnBrk="0" hangingPunct="1">
                        <a:lnSpc>
                          <a:spcPct val="100000"/>
                        </a:lnSpc>
                        <a:spcBef>
                          <a:spcPts val="0"/>
                        </a:spcBef>
                        <a:spcAft>
                          <a:spcPts val="0"/>
                        </a:spcAft>
                        <a:buClrTx/>
                        <a:buSzTx/>
                        <a:buFontTx/>
                        <a:buNone/>
                        <a:tabLst/>
                        <a:defRPr/>
                      </a:pPr>
                      <a:r>
                        <a:rPr lang="en-GB" sz="800" b="1" dirty="0" err="1"/>
                        <a:t>Wk</a:t>
                      </a:r>
                      <a:r>
                        <a:rPr lang="en-GB" sz="800" b="1" dirty="0"/>
                        <a:t> 4: </a:t>
                      </a:r>
                      <a:r>
                        <a:rPr lang="en-GB" sz="800" b="0" dirty="0"/>
                        <a:t>consolidating </a:t>
                      </a:r>
                    </a:p>
                    <a:p>
                      <a:pPr marL="0" marR="0" indent="0" algn="l" defTabSz="914400" rtl="0" eaLnBrk="1" fontAlgn="auto" latinLnBrk="0" hangingPunct="1">
                        <a:lnSpc>
                          <a:spcPct val="100000"/>
                        </a:lnSpc>
                        <a:spcBef>
                          <a:spcPts val="0"/>
                        </a:spcBef>
                        <a:spcAft>
                          <a:spcPts val="0"/>
                        </a:spcAft>
                        <a:buClrTx/>
                        <a:buSzTx/>
                        <a:buFontTx/>
                        <a:buNone/>
                        <a:tabLst/>
                        <a:defRPr/>
                      </a:pPr>
                      <a:r>
                        <a:rPr lang="en-GB" sz="800" b="1" dirty="0" err="1"/>
                        <a:t>Wk</a:t>
                      </a:r>
                      <a:r>
                        <a:rPr lang="en-GB" sz="800" b="1" dirty="0"/>
                        <a:t> 5: </a:t>
                      </a:r>
                      <a:r>
                        <a:rPr lang="en-GB" sz="800" b="0" dirty="0"/>
                        <a:t>statutory word assess</a:t>
                      </a:r>
                    </a:p>
                    <a:p>
                      <a:pPr marL="0" marR="0" indent="0" algn="l" defTabSz="914400" rtl="0" eaLnBrk="1" fontAlgn="auto" latinLnBrk="0" hangingPunct="1">
                        <a:lnSpc>
                          <a:spcPct val="100000"/>
                        </a:lnSpc>
                        <a:spcBef>
                          <a:spcPts val="0"/>
                        </a:spcBef>
                        <a:spcAft>
                          <a:spcPts val="0"/>
                        </a:spcAft>
                        <a:buClrTx/>
                        <a:buSzTx/>
                        <a:buFontTx/>
                        <a:buNone/>
                        <a:tabLst/>
                        <a:defRPr/>
                      </a:pPr>
                      <a:r>
                        <a:rPr lang="en-GB" sz="800" b="1" dirty="0" err="1"/>
                        <a:t>Wk</a:t>
                      </a:r>
                      <a:r>
                        <a:rPr lang="en-GB" sz="800" b="1" dirty="0"/>
                        <a:t> 6:  </a:t>
                      </a:r>
                      <a:r>
                        <a:rPr lang="en-GB" sz="800" b="0" dirty="0"/>
                        <a:t>end of year assess</a:t>
                      </a:r>
                      <a:endParaRPr lang="en-GB" sz="800" b="1" dirty="0"/>
                    </a:p>
                  </a:txBody>
                  <a:tcPr/>
                </a:tc>
                <a:extLst>
                  <a:ext uri="{0D108BD9-81ED-4DB2-BD59-A6C34878D82A}">
                    <a16:rowId xmlns:a16="http://schemas.microsoft.com/office/drawing/2014/main" val="10005"/>
                  </a:ext>
                </a:extLst>
              </a:tr>
            </a:tbl>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575536063"/>
              </p:ext>
            </p:extLst>
          </p:nvPr>
        </p:nvGraphicFramePr>
        <p:xfrm>
          <a:off x="257580" y="487417"/>
          <a:ext cx="11751451" cy="5629714"/>
        </p:xfrm>
        <a:graphic>
          <a:graphicData uri="http://schemas.openxmlformats.org/drawingml/2006/table">
            <a:tbl>
              <a:tblPr firstRow="1" bandRow="1">
                <a:tableStyleId>{5C22544A-7EE6-4342-B048-85BDC9FD1C3A}</a:tableStyleId>
              </a:tblPr>
              <a:tblGrid>
                <a:gridCol w="1272282">
                  <a:extLst>
                    <a:ext uri="{9D8B030D-6E8A-4147-A177-3AD203B41FA5}">
                      <a16:colId xmlns:a16="http://schemas.microsoft.com/office/drawing/2014/main" val="20000"/>
                    </a:ext>
                  </a:extLst>
                </a:gridCol>
                <a:gridCol w="1573823">
                  <a:extLst>
                    <a:ext uri="{9D8B030D-6E8A-4147-A177-3AD203B41FA5}">
                      <a16:colId xmlns:a16="http://schemas.microsoft.com/office/drawing/2014/main" val="20001"/>
                    </a:ext>
                  </a:extLst>
                </a:gridCol>
                <a:gridCol w="2083777">
                  <a:extLst>
                    <a:ext uri="{9D8B030D-6E8A-4147-A177-3AD203B41FA5}">
                      <a16:colId xmlns:a16="http://schemas.microsoft.com/office/drawing/2014/main" val="3762590484"/>
                    </a:ext>
                  </a:extLst>
                </a:gridCol>
                <a:gridCol w="1791133">
                  <a:extLst>
                    <a:ext uri="{9D8B030D-6E8A-4147-A177-3AD203B41FA5}">
                      <a16:colId xmlns:a16="http://schemas.microsoft.com/office/drawing/2014/main" val="20003"/>
                    </a:ext>
                  </a:extLst>
                </a:gridCol>
                <a:gridCol w="1676812">
                  <a:extLst>
                    <a:ext uri="{9D8B030D-6E8A-4147-A177-3AD203B41FA5}">
                      <a16:colId xmlns:a16="http://schemas.microsoft.com/office/drawing/2014/main" val="20005"/>
                    </a:ext>
                  </a:extLst>
                </a:gridCol>
                <a:gridCol w="1676812">
                  <a:extLst>
                    <a:ext uri="{9D8B030D-6E8A-4147-A177-3AD203B41FA5}">
                      <a16:colId xmlns:a16="http://schemas.microsoft.com/office/drawing/2014/main" val="20006"/>
                    </a:ext>
                  </a:extLst>
                </a:gridCol>
                <a:gridCol w="1676812">
                  <a:extLst>
                    <a:ext uri="{9D8B030D-6E8A-4147-A177-3AD203B41FA5}">
                      <a16:colId xmlns:a16="http://schemas.microsoft.com/office/drawing/2014/main" val="20007"/>
                    </a:ext>
                  </a:extLst>
                </a:gridCol>
              </a:tblGrid>
              <a:tr h="334264">
                <a:tc>
                  <a:txBody>
                    <a:bodyPr/>
                    <a:lstStyle/>
                    <a:p>
                      <a:r>
                        <a:rPr lang="en-US" sz="1600" dirty="0"/>
                        <a:t>Year Six</a:t>
                      </a:r>
                      <a:endParaRPr lang="en-GB" sz="1600" dirty="0"/>
                    </a:p>
                  </a:txBody>
                  <a:tcPr/>
                </a:tc>
                <a:tc gridSpan="6">
                  <a:txBody>
                    <a:bodyPr/>
                    <a:lstStyle/>
                    <a:p>
                      <a:pPr marL="0" marR="0" indent="0" algn="ctr" defTabSz="914400" rtl="0" eaLnBrk="1" fontAlgn="auto" latinLnBrk="0" hangingPunct="1">
                        <a:lnSpc>
                          <a:spcPct val="100000"/>
                        </a:lnSpc>
                        <a:spcBef>
                          <a:spcPts val="0"/>
                        </a:spcBef>
                        <a:spcAft>
                          <a:spcPts val="0"/>
                        </a:spcAft>
                        <a:buClrTx/>
                        <a:buSzTx/>
                        <a:buFontTx/>
                        <a:buNone/>
                        <a:defRPr/>
                      </a:pPr>
                      <a:r>
                        <a:rPr lang="en-GB" sz="1800" dirty="0"/>
                        <a:t>KEY</a:t>
                      </a:r>
                      <a:r>
                        <a:rPr lang="en-GB" sz="1800" baseline="0" dirty="0"/>
                        <a:t> KNOWLEDGE AND SKILLS</a:t>
                      </a:r>
                      <a:endParaRPr lang="en-GB" dirty="0"/>
                    </a:p>
                  </a:txBody>
                  <a:tcPr/>
                </a:tc>
                <a:tc hMerge="1">
                  <a:txBody>
                    <a:bodyPr/>
                    <a:lstStyle/>
                    <a:p>
                      <a:endParaRPr lang="en-GB"/>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402394">
                <a:tc>
                  <a:txBody>
                    <a:bodyPr/>
                    <a:lstStyle/>
                    <a:p>
                      <a:endParaRPr lang="en-GB" sz="1600" dirty="0"/>
                    </a:p>
                  </a:txBody>
                  <a:tcPr/>
                </a:tc>
                <a:tc>
                  <a:txBody>
                    <a:bodyPr/>
                    <a:lstStyle/>
                    <a:p>
                      <a:r>
                        <a:rPr lang="en-GB" dirty="0"/>
                        <a:t>AUTUMN</a:t>
                      </a:r>
                    </a:p>
                  </a:txBody>
                  <a:tcPr/>
                </a:tc>
                <a:tc>
                  <a:txBody>
                    <a:bodyPr/>
                    <a:lstStyle/>
                    <a:p>
                      <a:r>
                        <a:rPr lang="en-GB" dirty="0"/>
                        <a:t>AUTUMN</a:t>
                      </a:r>
                    </a:p>
                  </a:txBody>
                  <a:tcPr/>
                </a:tc>
                <a:tc>
                  <a:txBody>
                    <a:bodyPr/>
                    <a:lstStyle/>
                    <a:p>
                      <a:r>
                        <a:rPr lang="en-GB" dirty="0"/>
                        <a:t>SPRING</a:t>
                      </a:r>
                    </a:p>
                  </a:txBody>
                  <a:tcPr/>
                </a:tc>
                <a:tc>
                  <a:txBody>
                    <a:bodyPr/>
                    <a:lstStyle/>
                    <a:p>
                      <a:r>
                        <a:rPr lang="en-GB" dirty="0"/>
                        <a:t>SPRING</a:t>
                      </a:r>
                    </a:p>
                  </a:txBody>
                  <a:tcPr/>
                </a:tc>
                <a:tc>
                  <a:txBody>
                    <a:bodyPr/>
                    <a:lstStyle/>
                    <a:p>
                      <a:r>
                        <a:rPr lang="en-GB" dirty="0"/>
                        <a:t>SUMMER</a:t>
                      </a:r>
                    </a:p>
                  </a:txBody>
                  <a:tcPr/>
                </a:tc>
                <a:tc>
                  <a:txBody>
                    <a:bodyPr/>
                    <a:lstStyle/>
                    <a:p>
                      <a:r>
                        <a:rPr lang="en-GB" dirty="0"/>
                        <a:t>SUMMER</a:t>
                      </a:r>
                    </a:p>
                  </a:txBody>
                  <a:tcPr/>
                </a:tc>
                <a:extLst>
                  <a:ext uri="{0D108BD9-81ED-4DB2-BD59-A6C34878D82A}">
                    <a16:rowId xmlns:a16="http://schemas.microsoft.com/office/drawing/2014/main" val="10002"/>
                  </a:ext>
                </a:extLst>
              </a:tr>
              <a:tr h="371006">
                <a:tc>
                  <a:txBody>
                    <a:bodyPr/>
                    <a:lstStyle/>
                    <a:p>
                      <a:r>
                        <a:rPr lang="en-GB" sz="1000" dirty="0"/>
                        <a:t>FOCUS</a:t>
                      </a:r>
                    </a:p>
                  </a:txBody>
                  <a:tcPr/>
                </a:tc>
                <a:tc>
                  <a:txBody>
                    <a:bodyPr/>
                    <a:lstStyle/>
                    <a:p>
                      <a:pPr algn="ctr"/>
                      <a:r>
                        <a:rPr lang="en-US" sz="800" dirty="0"/>
                        <a:t>Light</a:t>
                      </a:r>
                      <a:endParaRPr lang="en-GB" sz="800" dirty="0"/>
                    </a:p>
                    <a:p>
                      <a:pPr algn="ctr"/>
                      <a:r>
                        <a:rPr lang="en-US" sz="800" dirty="0"/>
                        <a:t>“The Light Jar” Lisa Thompson</a:t>
                      </a:r>
                      <a:endParaRPr lang="en-GB" sz="800" dirty="0"/>
                    </a:p>
                    <a:p>
                      <a:pPr algn="ctr"/>
                      <a:endParaRPr lang="en-GB" sz="800" dirty="0"/>
                    </a:p>
                  </a:txBody>
                  <a:tcPr/>
                </a:tc>
                <a:tc>
                  <a:txBody>
                    <a:bodyPr/>
                    <a:lstStyle/>
                    <a:p>
                      <a:pPr algn="ctr"/>
                      <a:r>
                        <a:rPr lang="en-US" sz="800" dirty="0"/>
                        <a:t>Circulatory System</a:t>
                      </a:r>
                    </a:p>
                    <a:p>
                      <a:pPr algn="ctr"/>
                      <a:r>
                        <a:rPr lang="en-US" sz="800" dirty="0"/>
                        <a:t>“Pig Heart Boy”-</a:t>
                      </a:r>
                      <a:r>
                        <a:rPr lang="en-US" sz="800" i="1" dirty="0" err="1"/>
                        <a:t>Malorie</a:t>
                      </a:r>
                      <a:r>
                        <a:rPr lang="en-US" sz="800" i="1" baseline="0" dirty="0"/>
                        <a:t> Blackman</a:t>
                      </a:r>
                    </a:p>
                  </a:txBody>
                  <a:tcPr/>
                </a:tc>
                <a:tc>
                  <a:txBody>
                    <a:bodyPr/>
                    <a:lstStyle/>
                    <a:p>
                      <a:pPr algn="ctr"/>
                      <a:r>
                        <a:rPr lang="en-US" sz="800" dirty="0"/>
                        <a:t>WW2</a:t>
                      </a:r>
                      <a:r>
                        <a:rPr lang="en-US" sz="800" baseline="0" dirty="0"/>
                        <a:t> in Manchester</a:t>
                      </a:r>
                      <a:endParaRPr lang="en-GB" sz="800" baseline="0" dirty="0"/>
                    </a:p>
                    <a:p>
                      <a:pPr algn="ctr"/>
                      <a:r>
                        <a:rPr lang="en-US" sz="800" baseline="0" dirty="0"/>
                        <a:t>“Dear Mum I Miss You”</a:t>
                      </a:r>
                      <a:endParaRPr lang="en-GB" sz="800" dirty="0"/>
                    </a:p>
                    <a:p>
                      <a:pPr algn="ctr"/>
                      <a:endParaRPr lang="en-GB" sz="800" i="1" dirty="0"/>
                    </a:p>
                  </a:txBody>
                  <a:tcPr/>
                </a:tc>
                <a:tc>
                  <a:txBody>
                    <a:bodyPr/>
                    <a:lstStyle/>
                    <a:p>
                      <a:pPr algn="ctr"/>
                      <a:r>
                        <a:rPr lang="en-US" sz="800" dirty="0"/>
                        <a:t>South America</a:t>
                      </a:r>
                      <a:endParaRPr lang="en-GB" sz="800" dirty="0"/>
                    </a:p>
                    <a:p>
                      <a:pPr algn="ctr"/>
                      <a:r>
                        <a:rPr lang="en-US" sz="800" dirty="0"/>
                        <a:t>“Soccer Star”-</a:t>
                      </a:r>
                      <a:r>
                        <a:rPr lang="en-US" sz="800" i="1" dirty="0"/>
                        <a:t>Mila </a:t>
                      </a:r>
                      <a:r>
                        <a:rPr lang="en-US" sz="800" i="1" dirty="0" err="1"/>
                        <a:t>Javaherbin</a:t>
                      </a:r>
                      <a:endParaRPr lang="en-GB" sz="800" dirty="0"/>
                    </a:p>
                  </a:txBody>
                  <a:tcPr/>
                </a:tc>
                <a:tc>
                  <a:txBody>
                    <a:bodyPr/>
                    <a:lstStyle/>
                    <a:p>
                      <a:pPr algn="ctr"/>
                      <a:r>
                        <a:rPr lang="en-US" sz="800" dirty="0"/>
                        <a:t>Mayans </a:t>
                      </a:r>
                    </a:p>
                    <a:p>
                      <a:pPr algn="ctr"/>
                      <a:r>
                        <a:rPr lang="en-US" sz="800" dirty="0"/>
                        <a:t>“</a:t>
                      </a:r>
                      <a:r>
                        <a:rPr lang="en-US" sz="800" dirty="0" err="1"/>
                        <a:t>Raun</a:t>
                      </a:r>
                      <a:r>
                        <a:rPr lang="en-US" sz="800" dirty="0"/>
                        <a:t> Player”-</a:t>
                      </a:r>
                      <a:r>
                        <a:rPr lang="en-US" sz="800" i="1" dirty="0"/>
                        <a:t>David Wisniewski</a:t>
                      </a:r>
                      <a:endParaRPr lang="en-GB" sz="800" dirty="0"/>
                    </a:p>
                  </a:txBody>
                  <a:tcPr/>
                </a:tc>
                <a:tc>
                  <a:txBody>
                    <a:bodyPr/>
                    <a:lstStyle/>
                    <a:p>
                      <a:pPr algn="ctr"/>
                      <a:r>
                        <a:rPr lang="en-US" sz="800" dirty="0"/>
                        <a:t>Evolution and Inheritance</a:t>
                      </a:r>
                      <a:endParaRPr lang="en-GB" sz="800" dirty="0"/>
                    </a:p>
                    <a:p>
                      <a:pPr algn="ctr"/>
                      <a:r>
                        <a:rPr lang="en-US" sz="800" dirty="0"/>
                        <a:t>“The</a:t>
                      </a:r>
                      <a:r>
                        <a:rPr lang="en-US" sz="800" baseline="0" dirty="0"/>
                        <a:t> Origin of Species” Sabina </a:t>
                      </a:r>
                      <a:r>
                        <a:rPr lang="en-US" sz="800" baseline="0" dirty="0" err="1"/>
                        <a:t>Radeva</a:t>
                      </a:r>
                      <a:r>
                        <a:rPr lang="en-US" sz="800" baseline="0" dirty="0"/>
                        <a:t> </a:t>
                      </a:r>
                    </a:p>
                  </a:txBody>
                  <a:tcPr/>
                </a:tc>
                <a:extLst>
                  <a:ext uri="{0D108BD9-81ED-4DB2-BD59-A6C34878D82A}">
                    <a16:rowId xmlns:a16="http://schemas.microsoft.com/office/drawing/2014/main" val="10003"/>
                  </a:ext>
                </a:extLst>
              </a:tr>
              <a:tr h="432552">
                <a:tc>
                  <a:txBody>
                    <a:bodyPr/>
                    <a:lstStyle/>
                    <a:p>
                      <a:r>
                        <a:rPr lang="en-GB" sz="1000" dirty="0"/>
                        <a:t>GENRES</a:t>
                      </a:r>
                    </a:p>
                  </a:txBody>
                  <a:tcPr/>
                </a:tc>
                <a:tc>
                  <a:txBody>
                    <a:bodyPr/>
                    <a:lstStyle/>
                    <a:p>
                      <a:pPr algn="ctr"/>
                      <a:r>
                        <a:rPr lang="en-GB" sz="800" dirty="0">
                          <a:latin typeface="+mn-lt"/>
                        </a:rPr>
                        <a:t>Non-</a:t>
                      </a:r>
                      <a:r>
                        <a:rPr lang="en-GB" sz="800" dirty="0" err="1">
                          <a:latin typeface="+mn-lt"/>
                        </a:rPr>
                        <a:t>Chron</a:t>
                      </a:r>
                      <a:r>
                        <a:rPr lang="en-GB" sz="800" dirty="0">
                          <a:latin typeface="+mn-lt"/>
                        </a:rPr>
                        <a:t> Report</a:t>
                      </a:r>
                      <a:endParaRPr lang="en-US" sz="800" dirty="0">
                        <a:latin typeface="+mn-lt"/>
                      </a:endParaRPr>
                    </a:p>
                    <a:p>
                      <a:pPr algn="ctr"/>
                      <a:r>
                        <a:rPr lang="en-US" sz="800" dirty="0">
                          <a:latin typeface="+mn-lt"/>
                        </a:rPr>
                        <a:t>Narrative </a:t>
                      </a:r>
                    </a:p>
                    <a:p>
                      <a:endParaRPr lang="en-GB" sz="800" dirty="0"/>
                    </a:p>
                  </a:txBody>
                  <a:tcPr/>
                </a:tc>
                <a:tc>
                  <a:txBody>
                    <a:bodyPr/>
                    <a:lstStyle/>
                    <a:p>
                      <a:pPr algn="ctr"/>
                      <a:r>
                        <a:rPr lang="en-US" sz="800" dirty="0">
                          <a:latin typeface="+mn-lt"/>
                        </a:rPr>
                        <a:t>formal Letter</a:t>
                      </a:r>
                    </a:p>
                    <a:p>
                      <a:pPr algn="ctr"/>
                      <a:r>
                        <a:rPr lang="en-US" sz="800" dirty="0">
                          <a:latin typeface="+mn-lt"/>
                        </a:rPr>
                        <a:t>Balanced Argument</a:t>
                      </a:r>
                    </a:p>
                    <a:p>
                      <a:pPr marL="0" marR="0" lvl="0" indent="0" algn="ctr" defTabSz="914400" rtl="0" eaLnBrk="1" fontAlgn="auto" latinLnBrk="0" hangingPunct="1">
                        <a:lnSpc>
                          <a:spcPct val="100000"/>
                        </a:lnSpc>
                        <a:spcBef>
                          <a:spcPts val="0"/>
                        </a:spcBef>
                        <a:spcAft>
                          <a:spcPts val="0"/>
                        </a:spcAft>
                        <a:buClrTx/>
                        <a:buSzTx/>
                        <a:buFontTx/>
                        <a:buNone/>
                        <a:defRPr/>
                      </a:pPr>
                      <a:r>
                        <a:rPr lang="en-US" sz="800" baseline="0" dirty="0">
                          <a:latin typeface="+mn-lt"/>
                        </a:rPr>
                        <a:t>Poetry- Classic Poetry </a:t>
                      </a:r>
                      <a:endParaRPr lang="en-GB" sz="800" dirty="0">
                        <a:latin typeface="+mn-lt"/>
                      </a:endParaRPr>
                    </a:p>
                  </a:txBody>
                  <a:tcPr/>
                </a:tc>
                <a:tc>
                  <a:txBody>
                    <a:bodyPr/>
                    <a:lstStyle/>
                    <a:p>
                      <a:pPr algn="ctr"/>
                      <a:r>
                        <a:rPr lang="en-US" altLang="en-GB" sz="800" dirty="0">
                          <a:latin typeface="+mn-lt"/>
                        </a:rPr>
                        <a:t>Narrative</a:t>
                      </a:r>
                    </a:p>
                    <a:p>
                      <a:pPr algn="ctr"/>
                      <a:r>
                        <a:rPr lang="en-US" altLang="en-GB" sz="800" dirty="0">
                          <a:latin typeface="+mn-lt"/>
                        </a:rPr>
                        <a:t>Informal Letter</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defRPr/>
                      </a:pPr>
                      <a:r>
                        <a:rPr lang="en-US" sz="800" dirty="0">
                          <a:latin typeface="+mn-lt"/>
                        </a:rPr>
                        <a:t>Narrative</a:t>
                      </a:r>
                    </a:p>
                    <a:p>
                      <a:pPr marL="0" marR="0" indent="0" algn="ctr" defTabSz="914400" rtl="0" eaLnBrk="1" fontAlgn="auto" latinLnBrk="0" hangingPunct="1">
                        <a:lnSpc>
                          <a:spcPct val="100000"/>
                        </a:lnSpc>
                        <a:spcBef>
                          <a:spcPts val="0"/>
                        </a:spcBef>
                        <a:spcAft>
                          <a:spcPts val="0"/>
                        </a:spcAft>
                        <a:buClrTx/>
                        <a:buSzTx/>
                        <a:buFontTx/>
                        <a:buNone/>
                        <a:defRPr/>
                      </a:pPr>
                      <a:r>
                        <a:rPr lang="en-US" sz="800" dirty="0">
                          <a:latin typeface="+mn-lt"/>
                        </a:rPr>
                        <a:t>Recount</a:t>
                      </a:r>
                    </a:p>
                    <a:p>
                      <a:pPr marL="0" marR="0" lvl="0" indent="0" algn="ctr" defTabSz="914400" rtl="0" eaLnBrk="1" fontAlgn="auto" latinLnBrk="0" hangingPunct="1">
                        <a:lnSpc>
                          <a:spcPct val="100000"/>
                        </a:lnSpc>
                        <a:spcBef>
                          <a:spcPts val="0"/>
                        </a:spcBef>
                        <a:spcAft>
                          <a:spcPts val="0"/>
                        </a:spcAft>
                        <a:buClrTx/>
                        <a:buSzTx/>
                        <a:buFontTx/>
                        <a:buNone/>
                        <a:defRPr/>
                      </a:pPr>
                      <a:r>
                        <a:rPr lang="en-US" sz="800" baseline="0" dirty="0">
                          <a:latin typeface="+mn-lt"/>
                        </a:rPr>
                        <a:t>Poetry- Narrative Poetry</a:t>
                      </a:r>
                      <a:endParaRPr lang="en-GB" sz="800" dirty="0">
                        <a:latin typeface="+mn-lt"/>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defRPr/>
                      </a:pPr>
                      <a:r>
                        <a:rPr lang="en-US" sz="800" dirty="0">
                          <a:latin typeface="+mn-lt"/>
                        </a:rPr>
                        <a:t>Persuasive Text</a:t>
                      </a:r>
                    </a:p>
                    <a:p>
                      <a:pPr marL="0" marR="0" indent="0" algn="ctr" defTabSz="914400" rtl="0" eaLnBrk="1" fontAlgn="auto" latinLnBrk="0" hangingPunct="1">
                        <a:lnSpc>
                          <a:spcPct val="100000"/>
                        </a:lnSpc>
                        <a:spcBef>
                          <a:spcPts val="0"/>
                        </a:spcBef>
                        <a:spcAft>
                          <a:spcPts val="0"/>
                        </a:spcAft>
                        <a:buClrTx/>
                        <a:buSzTx/>
                        <a:buFontTx/>
                        <a:buNone/>
                        <a:defRPr/>
                      </a:pPr>
                      <a:r>
                        <a:rPr lang="en-US" sz="800" dirty="0">
                          <a:latin typeface="+mn-lt"/>
                        </a:rPr>
                        <a:t>Narrative</a:t>
                      </a:r>
                      <a:endParaRPr lang="en-GB" sz="800" dirty="0">
                        <a:latin typeface="+mn-lt"/>
                      </a:endParaRPr>
                    </a:p>
                    <a:p>
                      <a:endParaRPr lang="en-GB" sz="800" dirty="0"/>
                    </a:p>
                  </a:txBody>
                  <a:tcPr/>
                </a:tc>
                <a:tc>
                  <a:txBody>
                    <a:bodyPr/>
                    <a:lstStyle/>
                    <a:p>
                      <a:pPr algn="ctr"/>
                      <a:r>
                        <a:rPr lang="en-US" sz="800" dirty="0">
                          <a:latin typeface="+mn-lt"/>
                        </a:rPr>
                        <a:t>Non-</a:t>
                      </a:r>
                      <a:r>
                        <a:rPr lang="en-US" sz="800" dirty="0" err="1">
                          <a:latin typeface="+mn-lt"/>
                        </a:rPr>
                        <a:t>chron</a:t>
                      </a:r>
                      <a:r>
                        <a:rPr lang="en-US" sz="800" dirty="0">
                          <a:latin typeface="+mn-lt"/>
                        </a:rPr>
                        <a:t> report</a:t>
                      </a:r>
                    </a:p>
                    <a:p>
                      <a:pPr algn="ctr"/>
                      <a:r>
                        <a:rPr lang="en-US" sz="800" dirty="0">
                          <a:latin typeface="+mn-lt"/>
                        </a:rPr>
                        <a:t>Biography</a:t>
                      </a:r>
                    </a:p>
                    <a:p>
                      <a:pPr marL="0" marR="0" lvl="0" indent="0" algn="ctr" defTabSz="914400" rtl="0" eaLnBrk="1" fontAlgn="auto" latinLnBrk="0" hangingPunct="1">
                        <a:lnSpc>
                          <a:spcPct val="100000"/>
                        </a:lnSpc>
                        <a:spcBef>
                          <a:spcPts val="0"/>
                        </a:spcBef>
                        <a:spcAft>
                          <a:spcPts val="0"/>
                        </a:spcAft>
                        <a:buClrTx/>
                        <a:buSzTx/>
                        <a:buFontTx/>
                        <a:buNone/>
                        <a:defRPr/>
                      </a:pPr>
                      <a:r>
                        <a:rPr lang="en-US" sz="800" baseline="0" dirty="0">
                          <a:latin typeface="+mn-lt"/>
                        </a:rPr>
                        <a:t>Poetry- Sonnets </a:t>
                      </a:r>
                      <a:endParaRPr lang="en-US" sz="800" dirty="0"/>
                    </a:p>
                  </a:txBody>
                  <a:tcPr/>
                </a:tc>
                <a:extLst>
                  <a:ext uri="{0D108BD9-81ED-4DB2-BD59-A6C34878D82A}">
                    <a16:rowId xmlns:a16="http://schemas.microsoft.com/office/drawing/2014/main" val="10004"/>
                  </a:ext>
                </a:extLst>
              </a:tr>
              <a:tr h="1909660">
                <a:tc>
                  <a:txBody>
                    <a:bodyPr/>
                    <a:lstStyle/>
                    <a:p>
                      <a:r>
                        <a:rPr lang="en-US" sz="1000" dirty="0"/>
                        <a:t>Composition </a:t>
                      </a:r>
                      <a:endParaRPr lang="en-GB" sz="1000" dirty="0"/>
                    </a:p>
                  </a:txBody>
                  <a:tcPr/>
                </a:tc>
                <a:tc gridSpan="6">
                  <a:txBody>
                    <a:bodyPr/>
                    <a:lstStyle/>
                    <a:p>
                      <a:r>
                        <a:rPr lang="en-US" sz="800" dirty="0"/>
                        <a:t>Pupils should be taught to:</a:t>
                      </a:r>
                    </a:p>
                    <a:p>
                      <a:r>
                        <a:rPr lang="en-US" sz="800" dirty="0"/>
                        <a:t> *plan their writing by:</a:t>
                      </a:r>
                    </a:p>
                    <a:p>
                      <a:r>
                        <a:rPr lang="en-US" sz="800" dirty="0"/>
                        <a:t>-identifying the audience for and purpose of the writing, selecting the appropriate form and using other similar writing as models for their own </a:t>
                      </a:r>
                    </a:p>
                    <a:p>
                      <a:r>
                        <a:rPr lang="en-US" sz="800" dirty="0"/>
                        <a:t>-noting and developing initial ideas, drawing on reading and research where necessary </a:t>
                      </a:r>
                    </a:p>
                    <a:p>
                      <a:r>
                        <a:rPr lang="en-US" sz="800" dirty="0"/>
                        <a:t>-in writing narratives, considering how authors have developed characters and settings in what pupils have read, listened to or seen performed </a:t>
                      </a:r>
                    </a:p>
                    <a:p>
                      <a:pPr marL="0" indent="0">
                        <a:buFont typeface="Arial" panose="020B0604020202020204" pitchFamily="34" charset="0"/>
                        <a:buNone/>
                      </a:pPr>
                      <a:r>
                        <a:rPr lang="en-US" sz="800" dirty="0"/>
                        <a:t>*draft and write by:</a:t>
                      </a:r>
                    </a:p>
                    <a:p>
                      <a:pPr marL="0" indent="0">
                        <a:buFont typeface="Arial" panose="020B0604020202020204" pitchFamily="34" charset="0"/>
                        <a:buNone/>
                      </a:pPr>
                      <a:r>
                        <a:rPr lang="en-US" sz="800" dirty="0"/>
                        <a:t>-selecting appropriate grammar and vocabulary, understanding how such choices can change and enhance meaning</a:t>
                      </a:r>
                    </a:p>
                    <a:p>
                      <a:pPr marL="0" indent="0">
                        <a:buFontTx/>
                        <a:buNone/>
                      </a:pPr>
                      <a:r>
                        <a:rPr lang="en-US" sz="800" dirty="0"/>
                        <a:t>-in narratives, describing settings, characters and atmosphere and integrating dialogue to convey character and advance the action </a:t>
                      </a:r>
                    </a:p>
                    <a:p>
                      <a:pPr marL="0" indent="0">
                        <a:buFontTx/>
                        <a:buNone/>
                      </a:pPr>
                      <a:r>
                        <a:rPr lang="en-US" sz="800" dirty="0"/>
                        <a:t>-précising longer passages </a:t>
                      </a:r>
                      <a:r>
                        <a:rPr lang="en-US" sz="800" baseline="0" dirty="0"/>
                        <a:t>       </a:t>
                      </a:r>
                      <a:r>
                        <a:rPr lang="en-US" sz="800" dirty="0"/>
                        <a:t>-using a wide range of devices to build cohesion within and across paragraphs </a:t>
                      </a:r>
                    </a:p>
                    <a:p>
                      <a:pPr marL="0" indent="0">
                        <a:buFontTx/>
                        <a:buNone/>
                      </a:pPr>
                      <a:r>
                        <a:rPr lang="en-US" sz="800" dirty="0"/>
                        <a:t>-using further </a:t>
                      </a:r>
                      <a:r>
                        <a:rPr lang="en-US" sz="800" dirty="0" err="1"/>
                        <a:t>organisational</a:t>
                      </a:r>
                      <a:r>
                        <a:rPr lang="en-US" sz="800" dirty="0"/>
                        <a:t> and presentational devices to structure text and to guide the reader [for example, headings, bullet points, underlining] </a:t>
                      </a:r>
                    </a:p>
                    <a:p>
                      <a:pPr marL="0" indent="0">
                        <a:buFont typeface="Arial" panose="020B0604020202020204" pitchFamily="34" charset="0"/>
                        <a:buNone/>
                      </a:pPr>
                      <a:r>
                        <a:rPr lang="en-US" sz="800" dirty="0"/>
                        <a:t>*evaluate and edit by: </a:t>
                      </a:r>
                    </a:p>
                    <a:p>
                      <a:pPr marL="0" indent="0">
                        <a:buFont typeface="Arial" panose="020B0604020202020204" pitchFamily="34" charset="0"/>
                        <a:buNone/>
                      </a:pPr>
                      <a:r>
                        <a:rPr lang="en-US" sz="800" dirty="0"/>
                        <a:t>-assessing the effectiveness of their own and others’ writing </a:t>
                      </a:r>
                      <a:r>
                        <a:rPr lang="en-US" sz="800" baseline="0" dirty="0"/>
                        <a:t>      </a:t>
                      </a:r>
                      <a:r>
                        <a:rPr lang="en-US" sz="800" dirty="0"/>
                        <a:t>-proposing changes to vocabulary, grammar and punctuation to enhance effects and clarify meaning </a:t>
                      </a:r>
                    </a:p>
                    <a:p>
                      <a:pPr marL="0" indent="0">
                        <a:buFont typeface="Arial" panose="020B0604020202020204" pitchFamily="34" charset="0"/>
                        <a:buNone/>
                      </a:pPr>
                      <a:r>
                        <a:rPr lang="en-US" sz="800" dirty="0"/>
                        <a:t>-ensuring the consistent and correct use of tense throughout a piece of writing </a:t>
                      </a:r>
                    </a:p>
                    <a:p>
                      <a:pPr marL="0" indent="0">
                        <a:buFont typeface="Arial" panose="020B0604020202020204" pitchFamily="34" charset="0"/>
                        <a:buNone/>
                      </a:pPr>
                      <a:r>
                        <a:rPr lang="en-US" sz="800" dirty="0"/>
                        <a:t>-ensuring correct subject and verb agreement when using singular and plural, distinguishing between the language of speech and writing and choosing the appropriate register </a:t>
                      </a:r>
                    </a:p>
                    <a:p>
                      <a:pPr marL="0" indent="0">
                        <a:buFont typeface="Arial" panose="020B0604020202020204" pitchFamily="34" charset="0"/>
                        <a:buNone/>
                      </a:pPr>
                      <a:r>
                        <a:rPr lang="en-US" sz="800" dirty="0"/>
                        <a:t>* proof-read for spelling and punctuation errors</a:t>
                      </a:r>
                      <a:endParaRPr lang="en-GB" sz="800" dirty="0"/>
                    </a:p>
                  </a:txBody>
                  <a:tcPr/>
                </a:tc>
                <a:tc hMerge="1">
                  <a:txBody>
                    <a:bodyPr/>
                    <a:lstStyle/>
                    <a:p>
                      <a:endParaRPr lang="en-GB"/>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5"/>
                  </a:ext>
                </a:extLst>
              </a:tr>
              <a:tr h="541943">
                <a:tc>
                  <a:txBody>
                    <a:bodyPr/>
                    <a:lstStyle/>
                    <a:p>
                      <a:r>
                        <a:rPr lang="en-US" sz="1000" dirty="0"/>
                        <a:t>Vocabulary, Grammar, Punctuation</a:t>
                      </a:r>
                      <a:endParaRPr lang="en-GB" sz="1000" dirty="0"/>
                    </a:p>
                  </a:txBody>
                  <a:tcPr/>
                </a:tc>
                <a:tc>
                  <a:txBody>
                    <a:bodyPr/>
                    <a:lstStyle/>
                    <a:p>
                      <a:r>
                        <a:rPr lang="en-US" sz="800" dirty="0"/>
                        <a:t>Noun classifications</a:t>
                      </a:r>
                    </a:p>
                    <a:p>
                      <a:r>
                        <a:rPr lang="en-US" sz="800" dirty="0"/>
                        <a:t>Identifying types of conjunction</a:t>
                      </a:r>
                      <a:endParaRPr lang="en-GB" sz="800" dirty="0"/>
                    </a:p>
                    <a:p>
                      <a:r>
                        <a:rPr lang="en-US" sz="800" dirty="0"/>
                        <a:t>Paired</a:t>
                      </a:r>
                      <a:r>
                        <a:rPr lang="en-US" sz="800" baseline="0" dirty="0"/>
                        <a:t> adjectives</a:t>
                      </a:r>
                    </a:p>
                    <a:p>
                      <a:r>
                        <a:rPr lang="en-US" sz="800" baseline="0" dirty="0"/>
                        <a:t>Commas before conjunctions</a:t>
                      </a:r>
                    </a:p>
                    <a:p>
                      <a:r>
                        <a:rPr lang="en-US" sz="800" baseline="0" dirty="0"/>
                        <a:t>Modal verbs and adverbs</a:t>
                      </a:r>
                      <a:endParaRPr lang="en-GB" sz="800" dirty="0"/>
                    </a:p>
                  </a:txBody>
                  <a:tcPr/>
                </a:tc>
                <a:tc>
                  <a:txBody>
                    <a:bodyPr/>
                    <a:lstStyle/>
                    <a:p>
                      <a:r>
                        <a:rPr lang="en-US" sz="800" dirty="0"/>
                        <a:t>Verbs as sentence starters</a:t>
                      </a:r>
                    </a:p>
                    <a:p>
                      <a:r>
                        <a:rPr lang="en-US" sz="800" dirty="0"/>
                        <a:t>Parenthesis (brackets, dashes and commas)</a:t>
                      </a:r>
                    </a:p>
                    <a:p>
                      <a:r>
                        <a:rPr lang="en-US" sz="800" dirty="0"/>
                        <a:t>Semi-colons, colons and dashes (clauses)</a:t>
                      </a:r>
                    </a:p>
                    <a:p>
                      <a:r>
                        <a:rPr lang="en-US" sz="800" dirty="0"/>
                        <a:t>Direct</a:t>
                      </a:r>
                      <a:r>
                        <a:rPr lang="en-US" sz="800" baseline="0" dirty="0"/>
                        <a:t> speech</a:t>
                      </a:r>
                    </a:p>
                    <a:p>
                      <a:r>
                        <a:rPr lang="en-US" sz="800" baseline="0" dirty="0"/>
                        <a:t>Relative clauses </a:t>
                      </a:r>
                      <a:endParaRPr lang="en-GB" sz="800" dirty="0"/>
                    </a:p>
                  </a:txBody>
                  <a:tcPr/>
                </a:tc>
                <a:tc>
                  <a:txBody>
                    <a:bodyPr/>
                    <a:lstStyle/>
                    <a:p>
                      <a:r>
                        <a:rPr lang="en-US" sz="800" dirty="0"/>
                        <a:t>Expanded noun phrases</a:t>
                      </a:r>
                    </a:p>
                    <a:p>
                      <a:r>
                        <a:rPr lang="en-US" sz="800" dirty="0"/>
                        <a:t>Passive</a:t>
                      </a:r>
                      <a:r>
                        <a:rPr lang="en-US" sz="800" baseline="0" dirty="0"/>
                        <a:t> voice</a:t>
                      </a:r>
                    </a:p>
                    <a:p>
                      <a:r>
                        <a:rPr lang="en-US" sz="800" baseline="0" dirty="0"/>
                        <a:t>Past perfect tense</a:t>
                      </a:r>
                    </a:p>
                    <a:p>
                      <a:r>
                        <a:rPr lang="en-US" sz="800" baseline="0" dirty="0"/>
                        <a:t>Adverbs and adverbial phrases</a:t>
                      </a:r>
                    </a:p>
                    <a:p>
                      <a:r>
                        <a:rPr lang="en-US" sz="800" baseline="0" dirty="0"/>
                        <a:t>Modal verbs</a:t>
                      </a:r>
                      <a:endParaRPr lang="en-GB" sz="800" dirty="0"/>
                    </a:p>
                  </a:txBody>
                  <a:tcPr/>
                </a:tc>
                <a:tc>
                  <a:txBody>
                    <a:bodyPr/>
                    <a:lstStyle/>
                    <a:p>
                      <a:r>
                        <a:rPr lang="en-US" sz="800" dirty="0"/>
                        <a:t>Paragraphs</a:t>
                      </a:r>
                    </a:p>
                    <a:p>
                      <a:r>
                        <a:rPr lang="en-US" sz="800" dirty="0"/>
                        <a:t>Implied relative pronouns</a:t>
                      </a:r>
                    </a:p>
                    <a:p>
                      <a:r>
                        <a:rPr lang="en-US" sz="800" dirty="0"/>
                        <a:t>Prefixes for verbs</a:t>
                      </a:r>
                    </a:p>
                    <a:p>
                      <a:r>
                        <a:rPr lang="en-US" sz="800" dirty="0"/>
                        <a:t>Prepositions of time</a:t>
                      </a:r>
                    </a:p>
                    <a:p>
                      <a:r>
                        <a:rPr lang="en-US" sz="800" dirty="0"/>
                        <a:t>Standard English</a:t>
                      </a:r>
                      <a:endParaRPr lang="en-GB" sz="800" dirty="0"/>
                    </a:p>
                  </a:txBody>
                  <a:tcPr/>
                </a:tc>
                <a:tc>
                  <a:txBody>
                    <a:bodyPr/>
                    <a:lstStyle/>
                    <a:p>
                      <a:r>
                        <a:rPr lang="en-US" sz="800" dirty="0"/>
                        <a:t>Subjunctive form</a:t>
                      </a:r>
                    </a:p>
                    <a:p>
                      <a:r>
                        <a:rPr lang="en-US" sz="800" dirty="0"/>
                        <a:t>Reported speech</a:t>
                      </a:r>
                    </a:p>
                    <a:p>
                      <a:r>
                        <a:rPr lang="en-US" sz="800" dirty="0"/>
                        <a:t>Commas for clarification</a:t>
                      </a:r>
                    </a:p>
                    <a:p>
                      <a:r>
                        <a:rPr lang="en-US" sz="800" dirty="0"/>
                        <a:t>Subject and object</a:t>
                      </a:r>
                    </a:p>
                    <a:p>
                      <a:r>
                        <a:rPr lang="en-US" sz="800" dirty="0"/>
                        <a:t>Synonyms </a:t>
                      </a:r>
                      <a:endParaRPr lang="en-GB" sz="800" dirty="0"/>
                    </a:p>
                  </a:txBody>
                  <a:tcPr/>
                </a:tc>
                <a:tc>
                  <a:txBody>
                    <a:bodyPr/>
                    <a:lstStyle/>
                    <a:p>
                      <a:r>
                        <a:rPr lang="en-US" sz="800" dirty="0"/>
                        <a:t>Apostrophes</a:t>
                      </a:r>
                    </a:p>
                    <a:p>
                      <a:r>
                        <a:rPr lang="en-US" sz="800" dirty="0"/>
                        <a:t>Adverbs</a:t>
                      </a:r>
                    </a:p>
                    <a:p>
                      <a:r>
                        <a:rPr lang="en-US" sz="800" dirty="0"/>
                        <a:t>Prefixes</a:t>
                      </a:r>
                    </a:p>
                    <a:p>
                      <a:r>
                        <a:rPr lang="en-US" sz="800" dirty="0"/>
                        <a:t>Ellipses</a:t>
                      </a:r>
                    </a:p>
                    <a:p>
                      <a:r>
                        <a:rPr lang="en-US" sz="800" dirty="0"/>
                        <a:t>adverbs </a:t>
                      </a:r>
                      <a:endParaRPr lang="en-GB" sz="800" dirty="0"/>
                    </a:p>
                  </a:txBody>
                  <a:tcPr/>
                </a:tc>
                <a:extLst>
                  <a:ext uri="{0D108BD9-81ED-4DB2-BD59-A6C34878D82A}">
                    <a16:rowId xmlns:a16="http://schemas.microsoft.com/office/drawing/2014/main" val="10006"/>
                  </a:ext>
                </a:extLst>
              </a:tr>
              <a:tr h="51285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dirty="0"/>
                        <a:t>Cross – Curricular writing opportunities</a:t>
                      </a:r>
                    </a:p>
                  </a:txBody>
                  <a:tcPr/>
                </a:tc>
                <a:tc>
                  <a:txBody>
                    <a:bodyPr/>
                    <a:lstStyle/>
                    <a:p>
                      <a:r>
                        <a:rPr lang="en-GB" sz="900" dirty="0"/>
                        <a:t>Shadow poem</a:t>
                      </a:r>
                    </a:p>
                    <a:p>
                      <a:r>
                        <a:rPr lang="en-GB" sz="900" dirty="0"/>
                        <a:t>Biography on Joseph Swan</a:t>
                      </a:r>
                    </a:p>
                    <a:p>
                      <a:r>
                        <a:rPr lang="en-GB" sz="900" dirty="0"/>
                        <a:t>Instructions on how to make a </a:t>
                      </a:r>
                      <a:r>
                        <a:rPr lang="en-GB" sz="900" dirty="0" err="1"/>
                        <a:t>papermache</a:t>
                      </a:r>
                      <a:r>
                        <a:rPr lang="en-GB" sz="900" dirty="0"/>
                        <a:t> light bulb (DT)</a:t>
                      </a:r>
                    </a:p>
                  </a:txBody>
                  <a:tcPr/>
                </a:tc>
                <a:tc>
                  <a:txBody>
                    <a:bodyPr/>
                    <a:lstStyle/>
                    <a:p>
                      <a:r>
                        <a:rPr lang="en-GB" sz="900" dirty="0"/>
                        <a:t>Non-</a:t>
                      </a:r>
                      <a:r>
                        <a:rPr lang="en-GB" sz="900" dirty="0" err="1"/>
                        <a:t>chron</a:t>
                      </a:r>
                      <a:r>
                        <a:rPr lang="en-GB" sz="900" dirty="0"/>
                        <a:t> report including diagrams, about how blood is pumped through our bodies (science)</a:t>
                      </a:r>
                    </a:p>
                    <a:p>
                      <a:r>
                        <a:rPr lang="en-GB" sz="900" dirty="0"/>
                        <a:t>Instructions how to make a clay heart (DT)</a:t>
                      </a:r>
                    </a:p>
                  </a:txBody>
                  <a:tcPr/>
                </a:tc>
                <a:tc>
                  <a:txBody>
                    <a:bodyPr/>
                    <a:lstStyle/>
                    <a:p>
                      <a:r>
                        <a:rPr lang="en-GB" sz="900" dirty="0"/>
                        <a:t>Newspaper article about bombings in Manchester</a:t>
                      </a:r>
                    </a:p>
                    <a:p>
                      <a:r>
                        <a:rPr lang="en-GB" sz="900" dirty="0"/>
                        <a:t>Setting description of London after the Blitz</a:t>
                      </a:r>
                    </a:p>
                    <a:p>
                      <a:endParaRPr lang="en-GB" sz="900" dirty="0"/>
                    </a:p>
                  </a:txBody>
                  <a:tcPr/>
                </a:tc>
                <a:tc>
                  <a:txBody>
                    <a:bodyPr/>
                    <a:lstStyle/>
                    <a:p>
                      <a:r>
                        <a:rPr lang="en-GB" sz="900" dirty="0"/>
                        <a:t>Recipe for a SA salad (DT)</a:t>
                      </a:r>
                    </a:p>
                    <a:p>
                      <a:r>
                        <a:rPr lang="en-GB" sz="900" dirty="0"/>
                        <a:t>Create a holiday brochure on an SA resort </a:t>
                      </a:r>
                    </a:p>
                    <a:p>
                      <a:r>
                        <a:rPr lang="en-GB" sz="900" dirty="0"/>
                        <a:t>Postcard home from SA</a:t>
                      </a:r>
                    </a:p>
                  </a:txBody>
                  <a:tcPr/>
                </a:tc>
                <a:tc>
                  <a:txBody>
                    <a:bodyPr/>
                    <a:lstStyle/>
                    <a:p>
                      <a:r>
                        <a:rPr lang="en-GB" sz="900" dirty="0"/>
                        <a:t>Non-</a:t>
                      </a:r>
                      <a:r>
                        <a:rPr lang="en-GB" sz="900" dirty="0" err="1"/>
                        <a:t>chron</a:t>
                      </a:r>
                      <a:r>
                        <a:rPr lang="en-GB" sz="900" dirty="0"/>
                        <a:t> report on what life was like for Mayans</a:t>
                      </a:r>
                    </a:p>
                    <a:p>
                      <a:endParaRPr lang="en-GB" sz="900" dirty="0"/>
                    </a:p>
                  </a:txBody>
                  <a:tcPr/>
                </a:tc>
                <a:tc>
                  <a:txBody>
                    <a:bodyPr/>
                    <a:lstStyle/>
                    <a:p>
                      <a:r>
                        <a:rPr lang="en-GB" sz="900" dirty="0"/>
                        <a:t>Explanation text on physical aspects (geography, weather) can lead to evolution and adaptation of certain species.</a:t>
                      </a:r>
                    </a:p>
                  </a:txBody>
                  <a:tcPr/>
                </a:tc>
                <a:extLst>
                  <a:ext uri="{0D108BD9-81ED-4DB2-BD59-A6C34878D82A}">
                    <a16:rowId xmlns:a16="http://schemas.microsoft.com/office/drawing/2014/main" val="3353750879"/>
                  </a:ext>
                </a:extLst>
              </a:tr>
              <a:tr h="541943">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sz="1000" dirty="0"/>
                        <a:t>Alan Peat</a:t>
                      </a:r>
                    </a:p>
                  </a:txBody>
                  <a:tcPr/>
                </a:tc>
                <a:tc gridSpan="6">
                  <a:txBody>
                    <a:bodyPr/>
                    <a:lstStyle/>
                    <a:p>
                      <a:r>
                        <a:rPr lang="en-US" sz="1000" dirty="0">
                          <a:solidFill>
                            <a:srgbClr val="FF0000"/>
                          </a:solidFill>
                        </a:rPr>
                        <a:t>2a,    All the w’s,   Short         BOYS	        Simile             Emotion word, comma            Double –</a:t>
                      </a:r>
                      <a:r>
                        <a:rPr lang="en-US" sz="1000" dirty="0" err="1">
                          <a:solidFill>
                            <a:srgbClr val="FF0000"/>
                          </a:solidFill>
                        </a:rPr>
                        <a:t>ly</a:t>
                      </a:r>
                      <a:r>
                        <a:rPr lang="en-US" sz="1000" dirty="0">
                          <a:solidFill>
                            <a:srgbClr val="FF0000"/>
                          </a:solidFill>
                        </a:rPr>
                        <a:t> ending             List sentences – adjectives</a:t>
                      </a:r>
                      <a:r>
                        <a:rPr lang="en-US" sz="1000" baseline="0" dirty="0">
                          <a:solidFill>
                            <a:srgbClr val="FF0000"/>
                          </a:solidFill>
                        </a:rPr>
                        <a:t>          </a:t>
                      </a:r>
                      <a:r>
                        <a:rPr lang="en-US" sz="1000" dirty="0">
                          <a:solidFill>
                            <a:srgbClr val="FF0000"/>
                          </a:solidFill>
                        </a:rPr>
                        <a:t>3-ed</a:t>
                      </a:r>
                      <a:r>
                        <a:rPr lang="en-US" sz="1000" baseline="0" dirty="0">
                          <a:solidFill>
                            <a:srgbClr val="FF0000"/>
                          </a:solidFill>
                        </a:rPr>
                        <a:t>        </a:t>
                      </a:r>
                      <a:r>
                        <a:rPr lang="en-US" sz="1000" dirty="0">
                          <a:solidFill>
                            <a:srgbClr val="FF0000"/>
                          </a:solidFill>
                        </a:rPr>
                        <a:t>Many questions           List sentences                                             The more, the more</a:t>
                      </a:r>
                      <a:r>
                        <a:rPr lang="en-US" sz="1000" baseline="0" dirty="0">
                          <a:solidFill>
                            <a:srgbClr val="FF0000"/>
                          </a:solidFill>
                        </a:rPr>
                        <a:t>         </a:t>
                      </a:r>
                      <a:r>
                        <a:rPr lang="en-US" sz="1000" dirty="0">
                          <a:solidFill>
                            <a:srgbClr val="FF0000"/>
                          </a:solidFill>
                        </a:rPr>
                        <a:t>2 pairs</a:t>
                      </a:r>
                      <a:r>
                        <a:rPr lang="en-US" sz="1000" baseline="0" dirty="0">
                          <a:solidFill>
                            <a:srgbClr val="FF0000"/>
                          </a:solidFill>
                        </a:rPr>
                        <a:t>       </a:t>
                      </a:r>
                      <a:r>
                        <a:rPr lang="en-US" sz="1000" dirty="0">
                          <a:solidFill>
                            <a:srgbClr val="FF0000"/>
                          </a:solidFill>
                        </a:rPr>
                        <a:t>Verb, person</a:t>
                      </a:r>
                      <a:r>
                        <a:rPr lang="en-US" sz="1000" baseline="0" dirty="0">
                          <a:solidFill>
                            <a:srgbClr val="FF0000"/>
                          </a:solidFill>
                        </a:rPr>
                        <a:t>         </a:t>
                      </a:r>
                      <a:r>
                        <a:rPr lang="en-US" sz="1000" dirty="0">
                          <a:solidFill>
                            <a:srgbClr val="FF0000"/>
                          </a:solidFill>
                        </a:rPr>
                        <a:t>Personification        …</a:t>
                      </a:r>
                      <a:r>
                        <a:rPr lang="en-US" sz="1000" dirty="0" err="1">
                          <a:solidFill>
                            <a:srgbClr val="FF0000"/>
                          </a:solidFill>
                        </a:rPr>
                        <a:t>ing</a:t>
                      </a:r>
                      <a:r>
                        <a:rPr lang="en-US" sz="1000" dirty="0">
                          <a:solidFill>
                            <a:srgbClr val="FF0000"/>
                          </a:solidFill>
                        </a:rPr>
                        <a:t> ….</a:t>
                      </a:r>
                      <a:r>
                        <a:rPr lang="en-US" sz="1000" dirty="0" err="1">
                          <a:solidFill>
                            <a:srgbClr val="FF0000"/>
                          </a:solidFill>
                        </a:rPr>
                        <a:t>ed</a:t>
                      </a:r>
                      <a:r>
                        <a:rPr lang="en-US" sz="1000" baseline="0" dirty="0">
                          <a:solidFill>
                            <a:srgbClr val="FF0000"/>
                          </a:solidFill>
                        </a:rPr>
                        <a:t>         </a:t>
                      </a:r>
                      <a:r>
                        <a:rPr lang="en-US" sz="1000" dirty="0">
                          <a:solidFill>
                            <a:srgbClr val="FF0000"/>
                          </a:solidFill>
                        </a:rPr>
                        <a:t>Noun, which, where, who    </a:t>
                      </a:r>
                      <a:r>
                        <a:rPr lang="en-US" sz="1000" dirty="0">
                          <a:solidFill>
                            <a:schemeClr val="tx1"/>
                          </a:solidFill>
                        </a:rPr>
                        <a:t>       </a:t>
                      </a:r>
                      <a:r>
                        <a:rPr lang="en-US" sz="1000" dirty="0" err="1">
                          <a:solidFill>
                            <a:srgbClr val="FF0000"/>
                          </a:solidFill>
                        </a:rPr>
                        <a:t>De:de</a:t>
                      </a:r>
                      <a:r>
                        <a:rPr lang="en-US" sz="1000" dirty="0">
                          <a:solidFill>
                            <a:srgbClr val="FF0000"/>
                          </a:solidFill>
                        </a:rPr>
                        <a:t>           Some, others</a:t>
                      </a:r>
                      <a:r>
                        <a:rPr lang="en-US" sz="1000" baseline="0" dirty="0">
                          <a:solidFill>
                            <a:srgbClr val="FF0000"/>
                          </a:solidFill>
                        </a:rPr>
                        <a:t>             </a:t>
                      </a:r>
                      <a:r>
                        <a:rPr lang="en-US" sz="1000" dirty="0">
                          <a:solidFill>
                            <a:srgbClr val="FF0000"/>
                          </a:solidFill>
                        </a:rPr>
                        <a:t>If, if, if, then</a:t>
                      </a:r>
                      <a:r>
                        <a:rPr lang="en-US" sz="1000" baseline="0" dirty="0">
                          <a:solidFill>
                            <a:srgbClr val="FF0000"/>
                          </a:solidFill>
                        </a:rPr>
                        <a:t>                        </a:t>
                      </a:r>
                      <a:r>
                        <a:rPr lang="en-US" sz="1000" dirty="0">
                          <a:solidFill>
                            <a:srgbClr val="FF0000"/>
                          </a:solidFill>
                        </a:rPr>
                        <a:t>Ad, same ad</a:t>
                      </a:r>
                    </a:p>
                    <a:p>
                      <a:r>
                        <a:rPr lang="en-US" sz="1000" dirty="0"/>
                        <a:t>Outside (inside)</a:t>
                      </a:r>
                      <a:r>
                        <a:rPr lang="en-US" sz="1000" baseline="0" dirty="0"/>
                        <a:t>            </a:t>
                      </a:r>
                      <a:r>
                        <a:rPr lang="en-US" sz="1000" dirty="0"/>
                        <a:t>3 bad-?	P.C</a:t>
                      </a:r>
                      <a:r>
                        <a:rPr lang="en-US" sz="1000" baseline="0" dirty="0"/>
                        <a:t>              </a:t>
                      </a:r>
                      <a:r>
                        <a:rPr lang="en-US" sz="1000" dirty="0"/>
                        <a:t>Irony</a:t>
                      </a:r>
                      <a:r>
                        <a:rPr lang="en-US" sz="1000" baseline="0" dirty="0"/>
                        <a:t>               </a:t>
                      </a:r>
                      <a:r>
                        <a:rPr lang="en-US" sz="1000" dirty="0"/>
                        <a:t>Imagine 3</a:t>
                      </a:r>
                      <a:endParaRPr lang="en-GB" sz="1000" dirty="0"/>
                    </a:p>
                  </a:txBody>
                  <a:tcPr/>
                </a:tc>
                <a:tc hMerge="1">
                  <a:txBody>
                    <a:bodyPr/>
                    <a:lstStyle/>
                    <a:p>
                      <a:endParaRPr lang="en-GB"/>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lang="en-US" sz="1000" dirty="0"/>
                    </a:p>
                  </a:txBody>
                  <a:tcPr/>
                </a:tc>
                <a:extLst>
                  <a:ext uri="{0D108BD9-81ED-4DB2-BD59-A6C34878D82A}">
                    <a16:rowId xmlns:a16="http://schemas.microsoft.com/office/drawing/2014/main" val="1057268754"/>
                  </a:ext>
                </a:extLst>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p:cNvGraphicFramePr>
            <a:graphicFrameLocks noGrp="1"/>
          </p:cNvGraphicFramePr>
          <p:nvPr/>
        </p:nvGraphicFramePr>
        <p:xfrm>
          <a:off x="245143" y="390837"/>
          <a:ext cx="11701714" cy="5917333"/>
        </p:xfrm>
        <a:graphic>
          <a:graphicData uri="http://schemas.openxmlformats.org/drawingml/2006/table">
            <a:tbl>
              <a:tblPr firstRow="1" bandRow="1">
                <a:tableStyleId>{5C22544A-7EE6-4342-B048-85BDC9FD1C3A}</a:tableStyleId>
              </a:tblPr>
              <a:tblGrid>
                <a:gridCol w="1599554">
                  <a:extLst>
                    <a:ext uri="{9D8B030D-6E8A-4147-A177-3AD203B41FA5}">
                      <a16:colId xmlns:a16="http://schemas.microsoft.com/office/drawing/2014/main" val="20000"/>
                    </a:ext>
                  </a:extLst>
                </a:gridCol>
                <a:gridCol w="10102160">
                  <a:extLst>
                    <a:ext uri="{9D8B030D-6E8A-4147-A177-3AD203B41FA5}">
                      <a16:colId xmlns:a16="http://schemas.microsoft.com/office/drawing/2014/main" val="20001"/>
                    </a:ext>
                  </a:extLst>
                </a:gridCol>
              </a:tblGrid>
              <a:tr h="349392">
                <a:tc>
                  <a:txBody>
                    <a:bodyPr/>
                    <a:lstStyle/>
                    <a:p>
                      <a:r>
                        <a:rPr lang="en-US" sz="1600" dirty="0"/>
                        <a:t>Nursery</a:t>
                      </a:r>
                      <a:endParaRPr lang="en-GB" sz="16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defRPr/>
                      </a:pPr>
                      <a:r>
                        <a:rPr lang="en-GB" sz="1800" dirty="0"/>
                        <a:t>Word Reading</a:t>
                      </a:r>
                      <a:endParaRPr lang="en-GB" dirty="0"/>
                    </a:p>
                  </a:txBody>
                  <a:tcPr/>
                </a:tc>
                <a:extLst>
                  <a:ext uri="{0D108BD9-81ED-4DB2-BD59-A6C34878D82A}">
                    <a16:rowId xmlns:a16="http://schemas.microsoft.com/office/drawing/2014/main" val="10000"/>
                  </a:ext>
                </a:extLst>
              </a:tr>
              <a:tr h="5551573">
                <a:tc gridSpan="2">
                  <a:txBody>
                    <a:bodyPr/>
                    <a:lstStyle/>
                    <a:p>
                      <a:pPr marL="0" marR="0" indent="0" algn="l" defTabSz="914400" rtl="0" eaLnBrk="1" fontAlgn="auto" latinLnBrk="0" hangingPunct="1">
                        <a:lnSpc>
                          <a:spcPct val="100000"/>
                        </a:lnSpc>
                        <a:spcBef>
                          <a:spcPts val="0"/>
                        </a:spcBef>
                        <a:spcAft>
                          <a:spcPts val="0"/>
                        </a:spcAft>
                        <a:buClrTx/>
                        <a:buSzTx/>
                        <a:buFontTx/>
                        <a:buNone/>
                        <a:defRPr/>
                      </a:pPr>
                      <a:r>
                        <a:rPr lang="en-GB" sz="1600" b="1" baseline="0" dirty="0"/>
                        <a:t>Autumn Term:</a:t>
                      </a:r>
                    </a:p>
                    <a:p>
                      <a:pPr marL="0" marR="0" lvl="0" indent="0" algn="l" defTabSz="914400" rtl="0" eaLnBrk="1" fontAlgn="auto" latinLnBrk="0" hangingPunct="1">
                        <a:lnSpc>
                          <a:spcPct val="100000"/>
                        </a:lnSpc>
                        <a:spcBef>
                          <a:spcPts val="0"/>
                        </a:spcBef>
                        <a:spcAft>
                          <a:spcPts val="0"/>
                        </a:spcAft>
                        <a:buClrTx/>
                        <a:buSzTx/>
                        <a:buFontTx/>
                        <a:buNone/>
                        <a:defRPr/>
                      </a:pPr>
                      <a:r>
                        <a:rPr lang="en-GB" sz="1600" kern="1200" dirty="0">
                          <a:solidFill>
                            <a:schemeClr val="dk1"/>
                          </a:solidFill>
                          <a:effectLst/>
                          <a:latin typeface="+mn-lt"/>
                          <a:ea typeface="+mn-ea"/>
                          <a:cs typeface="+mn-cs"/>
                        </a:rPr>
                        <a:t>Aspect 1: Develop  listening skills and awareness of sounds in the environment</a:t>
                      </a:r>
                    </a:p>
                    <a:p>
                      <a:r>
                        <a:rPr lang="en-GB" sz="1600" kern="1200" dirty="0">
                          <a:solidFill>
                            <a:schemeClr val="dk1"/>
                          </a:solidFill>
                          <a:effectLst/>
                          <a:latin typeface="+mn-lt"/>
                          <a:ea typeface="+mn-ea"/>
                          <a:cs typeface="+mn-cs"/>
                        </a:rPr>
                        <a:t>Aspect 2: Experience and develop awareness of sounds made with instruments and noise makers</a:t>
                      </a:r>
                    </a:p>
                    <a:p>
                      <a:r>
                        <a:rPr lang="en-GB" sz="1600" kern="1200" dirty="0">
                          <a:solidFill>
                            <a:schemeClr val="dk1"/>
                          </a:solidFill>
                          <a:effectLst/>
                          <a:latin typeface="+mn-lt"/>
                          <a:ea typeface="+mn-ea"/>
                          <a:cs typeface="+mn-cs"/>
                        </a:rPr>
                        <a:t>Aspect 3: Develop awareness of sounds and rhythms</a:t>
                      </a:r>
                    </a:p>
                    <a:p>
                      <a:r>
                        <a:rPr lang="en-GB" sz="1600" kern="1200" dirty="0">
                          <a:solidFill>
                            <a:schemeClr val="dk1"/>
                          </a:solidFill>
                          <a:effectLst/>
                          <a:latin typeface="+mn-lt"/>
                          <a:ea typeface="+mn-ea"/>
                          <a:cs typeface="+mn-cs"/>
                        </a:rPr>
                        <a:t>Understand that print has meaning</a:t>
                      </a:r>
                    </a:p>
                    <a:p>
                      <a:r>
                        <a:rPr lang="en-GB" sz="1600" kern="1200" dirty="0">
                          <a:solidFill>
                            <a:schemeClr val="dk1"/>
                          </a:solidFill>
                          <a:effectLst/>
                          <a:latin typeface="+mn-lt"/>
                          <a:ea typeface="+mn-ea"/>
                          <a:cs typeface="+mn-cs"/>
                        </a:rPr>
                        <a:t>Understand that print can have different purposes</a:t>
                      </a:r>
                    </a:p>
                    <a:p>
                      <a:r>
                        <a:rPr lang="en-GB" sz="1600" kern="1200" dirty="0">
                          <a:solidFill>
                            <a:schemeClr val="dk1"/>
                          </a:solidFill>
                          <a:effectLst/>
                          <a:latin typeface="+mn-lt"/>
                          <a:ea typeface="+mn-ea"/>
                          <a:cs typeface="+mn-cs"/>
                        </a:rPr>
                        <a:t>Begin to recognise their own name</a:t>
                      </a:r>
                    </a:p>
                    <a:p>
                      <a:r>
                        <a:rPr lang="en-GB" sz="1600" kern="1200" dirty="0">
                          <a:solidFill>
                            <a:schemeClr val="dk1"/>
                          </a:solidFill>
                          <a:effectLst/>
                          <a:latin typeface="+mn-lt"/>
                          <a:ea typeface="+mn-ea"/>
                          <a:cs typeface="+mn-cs"/>
                        </a:rPr>
                        <a:t>Recognises print in the environment</a:t>
                      </a:r>
                    </a:p>
                    <a:p>
                      <a:pPr marL="0" marR="0" indent="0" algn="l" defTabSz="914400" rtl="0" eaLnBrk="1" fontAlgn="auto" latinLnBrk="0" hangingPunct="1">
                        <a:lnSpc>
                          <a:spcPct val="100000"/>
                        </a:lnSpc>
                        <a:spcBef>
                          <a:spcPts val="0"/>
                        </a:spcBef>
                        <a:spcAft>
                          <a:spcPts val="0"/>
                        </a:spcAft>
                        <a:buClrTx/>
                        <a:buSzTx/>
                        <a:buFontTx/>
                        <a:buNone/>
                        <a:defRPr/>
                      </a:pPr>
                      <a:r>
                        <a:rPr lang="en-GB" sz="1600" kern="1200" dirty="0">
                          <a:solidFill>
                            <a:schemeClr val="dk1"/>
                          </a:solidFill>
                          <a:effectLst/>
                          <a:latin typeface="+mn-lt"/>
                          <a:ea typeface="+mn-ea"/>
                          <a:cs typeface="+mn-cs"/>
                        </a:rPr>
                        <a:t>Begins to give meaning to print</a:t>
                      </a:r>
                    </a:p>
                    <a:p>
                      <a:pPr marL="0" marR="0" indent="0" algn="l" defTabSz="914400" rtl="0" eaLnBrk="1" fontAlgn="auto" latinLnBrk="0" hangingPunct="1">
                        <a:lnSpc>
                          <a:spcPct val="100000"/>
                        </a:lnSpc>
                        <a:spcBef>
                          <a:spcPts val="0"/>
                        </a:spcBef>
                        <a:spcAft>
                          <a:spcPts val="0"/>
                        </a:spcAft>
                        <a:buClrTx/>
                        <a:buSzTx/>
                        <a:buFontTx/>
                        <a:buNone/>
                        <a:defRPr/>
                      </a:pPr>
                      <a:r>
                        <a:rPr lang="en-GB" sz="1600" b="1" kern="1200" baseline="0" dirty="0">
                          <a:solidFill>
                            <a:schemeClr val="dk1"/>
                          </a:solidFill>
                          <a:effectLst/>
                          <a:latin typeface="+mn-lt"/>
                          <a:ea typeface="+mn-ea"/>
                          <a:cs typeface="+mn-cs"/>
                        </a:rPr>
                        <a:t>Spring Term:</a:t>
                      </a:r>
                    </a:p>
                    <a:p>
                      <a:r>
                        <a:rPr lang="en-GB" sz="1600" kern="1200" dirty="0">
                          <a:solidFill>
                            <a:schemeClr val="dk1"/>
                          </a:solidFill>
                          <a:effectLst/>
                          <a:latin typeface="+mn-lt"/>
                          <a:ea typeface="+mn-ea"/>
                          <a:cs typeface="+mn-cs"/>
                        </a:rPr>
                        <a:t>Aspect 4: Experience and appreciate rhythm and rhyme and to develop awareness of rhythm and rhyme in speech</a:t>
                      </a:r>
                    </a:p>
                    <a:p>
                      <a:pPr marL="0" marR="0" lvl="0" indent="0" algn="l" defTabSz="914400" rtl="0" eaLnBrk="1" fontAlgn="auto" latinLnBrk="0" hangingPunct="1">
                        <a:lnSpc>
                          <a:spcPct val="100000"/>
                        </a:lnSpc>
                        <a:spcBef>
                          <a:spcPts val="0"/>
                        </a:spcBef>
                        <a:spcAft>
                          <a:spcPts val="0"/>
                        </a:spcAft>
                        <a:buClrTx/>
                        <a:buSzTx/>
                        <a:buFontTx/>
                        <a:buNone/>
                        <a:defRPr/>
                      </a:pPr>
                      <a:r>
                        <a:rPr lang="en-GB" sz="1600" kern="1200" dirty="0">
                          <a:solidFill>
                            <a:schemeClr val="dk1"/>
                          </a:solidFill>
                          <a:effectLst/>
                          <a:latin typeface="+mn-lt"/>
                          <a:ea typeface="+mn-ea"/>
                          <a:cs typeface="+mn-cs"/>
                        </a:rPr>
                        <a:t>Aspect 5: Develop understanding of alliteration</a:t>
                      </a:r>
                    </a:p>
                    <a:p>
                      <a:pPr marL="0" marR="0" lvl="0" indent="0" algn="l" defTabSz="914400" rtl="0" eaLnBrk="1" fontAlgn="auto" latinLnBrk="0" hangingPunct="1">
                        <a:lnSpc>
                          <a:spcPct val="100000"/>
                        </a:lnSpc>
                        <a:spcBef>
                          <a:spcPts val="0"/>
                        </a:spcBef>
                        <a:spcAft>
                          <a:spcPts val="0"/>
                        </a:spcAft>
                        <a:buClrTx/>
                        <a:buSzTx/>
                        <a:buFontTx/>
                        <a:buNone/>
                        <a:defRPr/>
                      </a:pPr>
                      <a:r>
                        <a:rPr lang="en-GB" sz="1600" kern="1200" dirty="0">
                          <a:solidFill>
                            <a:schemeClr val="dk1"/>
                          </a:solidFill>
                          <a:effectLst/>
                          <a:latin typeface="+mn-lt"/>
                          <a:ea typeface="+mn-ea"/>
                          <a:cs typeface="+mn-cs"/>
                        </a:rPr>
                        <a:t>Recognises familiar words and signs such as own name, advertising logos and screen icons</a:t>
                      </a:r>
                    </a:p>
                    <a:p>
                      <a:pPr marL="0" marR="0" lvl="0" indent="0" algn="l" defTabSz="914400" rtl="0" eaLnBrk="1" fontAlgn="auto" latinLnBrk="0" hangingPunct="1">
                        <a:lnSpc>
                          <a:spcPct val="100000"/>
                        </a:lnSpc>
                        <a:spcBef>
                          <a:spcPts val="0"/>
                        </a:spcBef>
                        <a:spcAft>
                          <a:spcPts val="0"/>
                        </a:spcAft>
                        <a:buClrTx/>
                        <a:buSzTx/>
                        <a:buFontTx/>
                        <a:buNone/>
                        <a:defRPr/>
                      </a:pPr>
                      <a:r>
                        <a:rPr lang="en-GB" sz="1600" kern="1200" dirty="0">
                          <a:solidFill>
                            <a:schemeClr val="dk1"/>
                          </a:solidFill>
                          <a:effectLst/>
                          <a:latin typeface="+mn-lt"/>
                          <a:ea typeface="+mn-ea"/>
                          <a:cs typeface="+mn-cs"/>
                        </a:rPr>
                        <a:t>Handles books appropriately, holding them the correct way up</a:t>
                      </a:r>
                    </a:p>
                    <a:p>
                      <a:pPr marL="0" marR="0" lvl="0" indent="0" algn="l" defTabSz="914400" rtl="0" eaLnBrk="1" fontAlgn="auto" latinLnBrk="0" hangingPunct="1">
                        <a:lnSpc>
                          <a:spcPct val="100000"/>
                        </a:lnSpc>
                        <a:spcBef>
                          <a:spcPts val="0"/>
                        </a:spcBef>
                        <a:spcAft>
                          <a:spcPts val="0"/>
                        </a:spcAft>
                        <a:buClrTx/>
                        <a:buSzTx/>
                        <a:buFontTx/>
                        <a:buNone/>
                        <a:defRPr/>
                      </a:pPr>
                      <a:r>
                        <a:rPr lang="en-GB" sz="1600" kern="1200" dirty="0">
                          <a:solidFill>
                            <a:schemeClr val="dk1"/>
                          </a:solidFill>
                          <a:effectLst/>
                          <a:latin typeface="+mn-lt"/>
                          <a:ea typeface="+mn-ea"/>
                          <a:cs typeface="+mn-cs"/>
                        </a:rPr>
                        <a:t>Understand page sequencing</a:t>
                      </a:r>
                    </a:p>
                    <a:p>
                      <a:pPr marL="0" marR="0" lvl="0" indent="0" algn="l" defTabSz="914400" rtl="0" eaLnBrk="1" fontAlgn="auto" latinLnBrk="0" hangingPunct="1">
                        <a:lnSpc>
                          <a:spcPct val="100000"/>
                        </a:lnSpc>
                        <a:spcBef>
                          <a:spcPts val="0"/>
                        </a:spcBef>
                        <a:spcAft>
                          <a:spcPts val="0"/>
                        </a:spcAft>
                        <a:buClrTx/>
                        <a:buSzTx/>
                        <a:buFontTx/>
                        <a:buNone/>
                        <a:defRPr/>
                      </a:pPr>
                      <a:r>
                        <a:rPr lang="en-GB" sz="1600" kern="1200" dirty="0">
                          <a:solidFill>
                            <a:schemeClr val="dk1"/>
                          </a:solidFill>
                          <a:effectLst/>
                          <a:latin typeface="+mn-lt"/>
                          <a:ea typeface="+mn-ea"/>
                          <a:cs typeface="+mn-cs"/>
                        </a:rPr>
                        <a:t>Give meaning to print</a:t>
                      </a:r>
                    </a:p>
                    <a:p>
                      <a:pPr marL="0" marR="0" lvl="0" indent="0" algn="l" defTabSz="914400" rtl="0" eaLnBrk="1" fontAlgn="auto" latinLnBrk="0" hangingPunct="1">
                        <a:lnSpc>
                          <a:spcPct val="100000"/>
                        </a:lnSpc>
                        <a:spcBef>
                          <a:spcPts val="0"/>
                        </a:spcBef>
                        <a:spcAft>
                          <a:spcPts val="0"/>
                        </a:spcAft>
                        <a:buClrTx/>
                        <a:buSzTx/>
                        <a:buFontTx/>
                        <a:buNone/>
                        <a:defRPr/>
                      </a:pPr>
                      <a:r>
                        <a:rPr lang="en-GB" sz="1600" b="1" kern="1200" dirty="0">
                          <a:solidFill>
                            <a:schemeClr val="dk1"/>
                          </a:solidFill>
                          <a:effectLst/>
                          <a:latin typeface="+mn-lt"/>
                          <a:ea typeface="+mn-ea"/>
                          <a:cs typeface="+mn-cs"/>
                        </a:rPr>
                        <a:t>Summer Term:</a:t>
                      </a:r>
                    </a:p>
                    <a:p>
                      <a:r>
                        <a:rPr lang="en-GB" sz="1600" kern="1200" dirty="0">
                          <a:solidFill>
                            <a:schemeClr val="dk1"/>
                          </a:solidFill>
                          <a:effectLst/>
                          <a:latin typeface="+mn-lt"/>
                          <a:ea typeface="+mn-ea"/>
                          <a:cs typeface="+mn-cs"/>
                        </a:rPr>
                        <a:t>Aspect 6: Distinguish between the differences in vocal sounds, including oral blending and segmenting</a:t>
                      </a:r>
                    </a:p>
                    <a:p>
                      <a:r>
                        <a:rPr lang="en-GB" sz="1600" kern="1200" dirty="0">
                          <a:solidFill>
                            <a:schemeClr val="dk1"/>
                          </a:solidFill>
                          <a:effectLst/>
                          <a:latin typeface="+mn-lt"/>
                          <a:ea typeface="+mn-ea"/>
                          <a:cs typeface="+mn-cs"/>
                        </a:rPr>
                        <a:t>Aspect 7: Develop oral blending and segmenting of sounds in words</a:t>
                      </a:r>
                    </a:p>
                    <a:p>
                      <a:r>
                        <a:rPr lang="en-GB" sz="1600" kern="1200" dirty="0">
                          <a:solidFill>
                            <a:schemeClr val="dk1"/>
                          </a:solidFill>
                          <a:effectLst/>
                          <a:latin typeface="+mn-lt"/>
                          <a:ea typeface="+mn-ea"/>
                          <a:cs typeface="+mn-cs"/>
                        </a:rPr>
                        <a:t>Hears and says the initial sounds in words</a:t>
                      </a:r>
                    </a:p>
                    <a:p>
                      <a:r>
                        <a:rPr lang="en-GB" sz="1600" kern="1200" dirty="0">
                          <a:solidFill>
                            <a:schemeClr val="dk1"/>
                          </a:solidFill>
                          <a:effectLst/>
                          <a:latin typeface="+mn-lt"/>
                          <a:ea typeface="+mn-ea"/>
                          <a:cs typeface="+mn-cs"/>
                        </a:rPr>
                        <a:t>Begin to read some individual letters by saying the sounds for them</a:t>
                      </a:r>
                    </a:p>
                    <a:p>
                      <a:r>
                        <a:rPr lang="en-GB" sz="1600" kern="1200" dirty="0">
                          <a:solidFill>
                            <a:schemeClr val="dk1"/>
                          </a:solidFill>
                          <a:effectLst/>
                          <a:latin typeface="+mn-lt"/>
                          <a:ea typeface="+mn-ea"/>
                          <a:cs typeface="+mn-cs"/>
                        </a:rPr>
                        <a:t>Understand that we read text from left to right and from top to bottom</a:t>
                      </a:r>
                      <a:endParaRPr lang="en-GB" sz="1600" b="1" kern="1200" dirty="0">
                        <a:solidFill>
                          <a:schemeClr val="dk1"/>
                        </a:solidFill>
                        <a:effectLst/>
                        <a:latin typeface="+mn-lt"/>
                        <a:ea typeface="+mn-ea"/>
                        <a:cs typeface="+mn-cs"/>
                      </a:endParaRPr>
                    </a:p>
                  </a:txBody>
                  <a:tcPr/>
                </a:tc>
                <a:tc hMerge="1">
                  <a:txBody>
                    <a:bodyPr/>
                    <a:lstStyle/>
                    <a:p>
                      <a:endParaRPr lang="en-US"/>
                    </a:p>
                  </a:txBody>
                  <a:tcPr/>
                </a:tc>
                <a:extLst>
                  <a:ext uri="{0D108BD9-81ED-4DB2-BD59-A6C34878D82A}">
                    <a16:rowId xmlns:a16="http://schemas.microsoft.com/office/drawing/2014/main" val="10001"/>
                  </a:ext>
                </a:extLst>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p:cNvGraphicFramePr>
            <a:graphicFrameLocks noGrp="1"/>
          </p:cNvGraphicFramePr>
          <p:nvPr/>
        </p:nvGraphicFramePr>
        <p:xfrm>
          <a:off x="245143" y="718438"/>
          <a:ext cx="11701714" cy="4756958"/>
        </p:xfrm>
        <a:graphic>
          <a:graphicData uri="http://schemas.openxmlformats.org/drawingml/2006/table">
            <a:tbl>
              <a:tblPr firstRow="1" bandRow="1">
                <a:tableStyleId>{5C22544A-7EE6-4342-B048-85BDC9FD1C3A}</a:tableStyleId>
              </a:tblPr>
              <a:tblGrid>
                <a:gridCol w="1599554">
                  <a:extLst>
                    <a:ext uri="{9D8B030D-6E8A-4147-A177-3AD203B41FA5}">
                      <a16:colId xmlns:a16="http://schemas.microsoft.com/office/drawing/2014/main" val="20000"/>
                    </a:ext>
                  </a:extLst>
                </a:gridCol>
                <a:gridCol w="10102160">
                  <a:extLst>
                    <a:ext uri="{9D8B030D-6E8A-4147-A177-3AD203B41FA5}">
                      <a16:colId xmlns:a16="http://schemas.microsoft.com/office/drawing/2014/main" val="20001"/>
                    </a:ext>
                  </a:extLst>
                </a:gridCol>
              </a:tblGrid>
              <a:tr h="189511">
                <a:tc>
                  <a:txBody>
                    <a:bodyPr/>
                    <a:lstStyle/>
                    <a:p>
                      <a:r>
                        <a:rPr lang="en-US" sz="1600" dirty="0"/>
                        <a:t>Nursery</a:t>
                      </a:r>
                      <a:endParaRPr lang="en-GB" sz="16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defRPr/>
                      </a:pPr>
                      <a:r>
                        <a:rPr lang="en-GB" sz="1800" dirty="0"/>
                        <a:t>Comprehension</a:t>
                      </a:r>
                      <a:endParaRPr lang="en-GB" dirty="0"/>
                    </a:p>
                  </a:txBody>
                  <a:tcPr/>
                </a:tc>
                <a:extLst>
                  <a:ext uri="{0D108BD9-81ED-4DB2-BD59-A6C34878D82A}">
                    <a16:rowId xmlns:a16="http://schemas.microsoft.com/office/drawing/2014/main" val="10000"/>
                  </a:ext>
                </a:extLst>
              </a:tr>
              <a:tr h="4391198">
                <a:tc gridSpan="2">
                  <a:txBody>
                    <a:bodyPr/>
                    <a:lstStyle/>
                    <a:p>
                      <a:pPr marL="0" marR="0" indent="0" algn="l" defTabSz="914400" rtl="0" eaLnBrk="1" fontAlgn="auto" latinLnBrk="0" hangingPunct="1">
                        <a:lnSpc>
                          <a:spcPct val="100000"/>
                        </a:lnSpc>
                        <a:spcBef>
                          <a:spcPts val="0"/>
                        </a:spcBef>
                        <a:spcAft>
                          <a:spcPts val="0"/>
                        </a:spcAft>
                        <a:buClrTx/>
                        <a:buSzTx/>
                        <a:buFontTx/>
                        <a:buNone/>
                        <a:defRPr/>
                      </a:pPr>
                      <a:r>
                        <a:rPr lang="en-GB" sz="1800" b="1" baseline="0" dirty="0"/>
                        <a:t>Autumn Term:</a:t>
                      </a:r>
                    </a:p>
                    <a:p>
                      <a:pPr marL="0" marR="0" indent="0" algn="l" defTabSz="914400" rtl="0" eaLnBrk="1" fontAlgn="auto" latinLnBrk="0" hangingPunct="1">
                        <a:lnSpc>
                          <a:spcPct val="100000"/>
                        </a:lnSpc>
                        <a:spcBef>
                          <a:spcPts val="0"/>
                        </a:spcBef>
                        <a:spcAft>
                          <a:spcPts val="0"/>
                        </a:spcAft>
                        <a:buClrTx/>
                        <a:buSzTx/>
                        <a:buFontTx/>
                        <a:buNone/>
                        <a:defRPr/>
                      </a:pPr>
                      <a:r>
                        <a:rPr lang="en-GB" sz="1800" b="0" baseline="0" dirty="0"/>
                        <a:t>Enjoy sharing books with adults</a:t>
                      </a:r>
                    </a:p>
                    <a:p>
                      <a:pPr marL="0" marR="0" indent="0" algn="l" defTabSz="914400" rtl="0" eaLnBrk="1" fontAlgn="auto" latinLnBrk="0" hangingPunct="1">
                        <a:lnSpc>
                          <a:spcPct val="100000"/>
                        </a:lnSpc>
                        <a:spcBef>
                          <a:spcPts val="0"/>
                        </a:spcBef>
                        <a:spcAft>
                          <a:spcPts val="0"/>
                        </a:spcAft>
                        <a:buClrTx/>
                        <a:buSzTx/>
                        <a:buFontTx/>
                        <a:buNone/>
                        <a:defRPr/>
                      </a:pPr>
                      <a:r>
                        <a:rPr lang="en-GB" sz="1800" kern="1200" dirty="0">
                          <a:solidFill>
                            <a:schemeClr val="dk1"/>
                          </a:solidFill>
                          <a:effectLst/>
                          <a:latin typeface="+mn-lt"/>
                          <a:ea typeface="+mn-ea"/>
                          <a:cs typeface="+mn-cs"/>
                        </a:rPr>
                        <a:t>Join in with repeated refrains and anticipates key events and phrases in rhymes and stories</a:t>
                      </a:r>
                    </a:p>
                    <a:p>
                      <a:pPr marL="0" marR="0" indent="0" algn="l" defTabSz="914400" rtl="0" eaLnBrk="1" fontAlgn="auto" latinLnBrk="0" hangingPunct="1">
                        <a:lnSpc>
                          <a:spcPct val="100000"/>
                        </a:lnSpc>
                        <a:spcBef>
                          <a:spcPts val="0"/>
                        </a:spcBef>
                        <a:spcAft>
                          <a:spcPts val="0"/>
                        </a:spcAft>
                        <a:buClrTx/>
                        <a:buSzTx/>
                        <a:buFontTx/>
                        <a:buNone/>
                        <a:defRPr/>
                      </a:pPr>
                      <a:r>
                        <a:rPr lang="en-GB" sz="1800" kern="1200" dirty="0">
                          <a:solidFill>
                            <a:schemeClr val="dk1"/>
                          </a:solidFill>
                          <a:effectLst/>
                          <a:latin typeface="+mn-lt"/>
                          <a:ea typeface="+mn-ea"/>
                          <a:cs typeface="+mn-cs"/>
                        </a:rPr>
                        <a:t>Begins to be aware of how a story is structured</a:t>
                      </a:r>
                    </a:p>
                    <a:p>
                      <a:pPr marL="0" marR="0" indent="0" algn="l" defTabSz="914400" rtl="0" eaLnBrk="1" fontAlgn="auto" latinLnBrk="0" hangingPunct="1">
                        <a:lnSpc>
                          <a:spcPct val="100000"/>
                        </a:lnSpc>
                        <a:spcBef>
                          <a:spcPts val="0"/>
                        </a:spcBef>
                        <a:spcAft>
                          <a:spcPts val="0"/>
                        </a:spcAft>
                        <a:buClrTx/>
                        <a:buSzTx/>
                        <a:buFontTx/>
                        <a:buNone/>
                        <a:defRPr/>
                      </a:pPr>
                      <a:endParaRPr lang="en-GB" sz="1800" b="0" baseline="0" dirty="0"/>
                    </a:p>
                    <a:p>
                      <a:pPr marL="0" marR="0" lvl="0" indent="0" algn="l" defTabSz="914400" rtl="0" eaLnBrk="1" fontAlgn="auto" latinLnBrk="0" hangingPunct="1">
                        <a:lnSpc>
                          <a:spcPct val="100000"/>
                        </a:lnSpc>
                        <a:spcBef>
                          <a:spcPts val="0"/>
                        </a:spcBef>
                        <a:spcAft>
                          <a:spcPts val="0"/>
                        </a:spcAft>
                        <a:buClrTx/>
                        <a:buSzTx/>
                        <a:buFontTx/>
                        <a:buNone/>
                        <a:defRPr/>
                      </a:pPr>
                      <a:r>
                        <a:rPr lang="en-GB" sz="1800" b="1" kern="1200" baseline="0" dirty="0">
                          <a:solidFill>
                            <a:schemeClr val="dk1"/>
                          </a:solidFill>
                          <a:effectLst/>
                          <a:latin typeface="+mn-lt"/>
                          <a:ea typeface="+mn-ea"/>
                          <a:cs typeface="+mn-cs"/>
                        </a:rPr>
                        <a:t>Spring Term:</a:t>
                      </a:r>
                    </a:p>
                    <a:p>
                      <a:pPr marL="0" marR="0" lvl="0" indent="0" algn="l" defTabSz="914400" rtl="0" eaLnBrk="1" fontAlgn="auto" latinLnBrk="0" hangingPunct="1">
                        <a:lnSpc>
                          <a:spcPct val="100000"/>
                        </a:lnSpc>
                        <a:spcBef>
                          <a:spcPts val="0"/>
                        </a:spcBef>
                        <a:spcAft>
                          <a:spcPts val="0"/>
                        </a:spcAft>
                        <a:buClrTx/>
                        <a:buSzTx/>
                        <a:buFontTx/>
                        <a:buNone/>
                        <a:defRPr/>
                      </a:pPr>
                      <a:r>
                        <a:rPr lang="en-GB" sz="1800" b="0" kern="1200" dirty="0">
                          <a:solidFill>
                            <a:schemeClr val="dk1"/>
                          </a:solidFill>
                          <a:effectLst/>
                          <a:latin typeface="+mn-lt"/>
                          <a:ea typeface="+mn-ea"/>
                          <a:cs typeface="+mn-cs"/>
                        </a:rPr>
                        <a:t>Begins to retell a simple story</a:t>
                      </a:r>
                    </a:p>
                    <a:p>
                      <a:pPr marL="0" marR="0" lvl="0" indent="0" algn="l" defTabSz="914400" rtl="0" eaLnBrk="1" fontAlgn="auto" latinLnBrk="0" hangingPunct="1">
                        <a:lnSpc>
                          <a:spcPct val="100000"/>
                        </a:lnSpc>
                        <a:spcBef>
                          <a:spcPts val="0"/>
                        </a:spcBef>
                        <a:spcAft>
                          <a:spcPts val="0"/>
                        </a:spcAft>
                        <a:buClrTx/>
                        <a:buSzTx/>
                        <a:buFontTx/>
                        <a:buNone/>
                        <a:defRPr/>
                      </a:pPr>
                      <a:r>
                        <a:rPr lang="en-GB" sz="1800" kern="1200" dirty="0">
                          <a:solidFill>
                            <a:schemeClr val="dk1"/>
                          </a:solidFill>
                          <a:effectLst/>
                          <a:latin typeface="+mn-lt"/>
                          <a:ea typeface="+mn-ea"/>
                          <a:cs typeface="+mn-cs"/>
                        </a:rPr>
                        <a:t>Talks about events and principal characters in stories and suggests how the story might end</a:t>
                      </a:r>
                    </a:p>
                    <a:p>
                      <a:pPr marL="0" marR="0" lvl="0" indent="0" algn="l" defTabSz="914400" rtl="0" eaLnBrk="1" fontAlgn="auto" latinLnBrk="0" hangingPunct="1">
                        <a:lnSpc>
                          <a:spcPct val="100000"/>
                        </a:lnSpc>
                        <a:spcBef>
                          <a:spcPts val="0"/>
                        </a:spcBef>
                        <a:spcAft>
                          <a:spcPts val="0"/>
                        </a:spcAft>
                        <a:buClrTx/>
                        <a:buSzTx/>
                        <a:buFontTx/>
                        <a:buNone/>
                        <a:defRPr/>
                      </a:pPr>
                      <a:r>
                        <a:rPr lang="en-GB" sz="1800" b="0" kern="1200" dirty="0">
                          <a:solidFill>
                            <a:schemeClr val="dk1"/>
                          </a:solidFill>
                          <a:effectLst/>
                          <a:latin typeface="+mn-lt"/>
                          <a:ea typeface="+mn-ea"/>
                          <a:cs typeface="+mn-cs"/>
                        </a:rPr>
                        <a:t>Can say what might happen at the beginning, middle and end of a story</a:t>
                      </a:r>
                    </a:p>
                    <a:p>
                      <a:pPr marL="0" marR="0" lvl="0" indent="0" algn="l" defTabSz="914400" rtl="0" eaLnBrk="1" fontAlgn="auto" latinLnBrk="0" hangingPunct="1">
                        <a:lnSpc>
                          <a:spcPct val="100000"/>
                        </a:lnSpc>
                        <a:spcBef>
                          <a:spcPts val="0"/>
                        </a:spcBef>
                        <a:spcAft>
                          <a:spcPts val="0"/>
                        </a:spcAft>
                        <a:buClrTx/>
                        <a:buSzTx/>
                        <a:buFontTx/>
                        <a:buNone/>
                        <a:defRPr/>
                      </a:pPr>
                      <a:endParaRPr lang="en-GB" sz="1800" b="1" kern="1200" dirty="0">
                        <a:solidFill>
                          <a:schemeClr val="dk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defRPr/>
                      </a:pPr>
                      <a:r>
                        <a:rPr lang="en-GB" sz="1800" b="1" kern="1200" dirty="0">
                          <a:solidFill>
                            <a:schemeClr val="dk1"/>
                          </a:solidFill>
                          <a:effectLst/>
                          <a:latin typeface="+mn-lt"/>
                          <a:ea typeface="+mn-ea"/>
                          <a:cs typeface="+mn-cs"/>
                        </a:rPr>
                        <a:t>Summer Term:</a:t>
                      </a:r>
                    </a:p>
                    <a:p>
                      <a:r>
                        <a:rPr lang="en-GB" sz="1800" kern="1200" dirty="0">
                          <a:solidFill>
                            <a:schemeClr val="dk1"/>
                          </a:solidFill>
                          <a:effectLst/>
                          <a:latin typeface="+mn-lt"/>
                          <a:ea typeface="+mn-ea"/>
                          <a:cs typeface="+mn-cs"/>
                        </a:rPr>
                        <a:t>Understand the different parts of a book and name them (cover, author, illustrator, page number)</a:t>
                      </a:r>
                    </a:p>
                    <a:p>
                      <a:r>
                        <a:rPr lang="en-GB" sz="1800" kern="1200" dirty="0">
                          <a:solidFill>
                            <a:schemeClr val="dk1"/>
                          </a:solidFill>
                          <a:effectLst/>
                          <a:latin typeface="+mn-lt"/>
                          <a:ea typeface="+mn-ea"/>
                          <a:cs typeface="+mn-cs"/>
                        </a:rPr>
                        <a:t>Enjoys choosing their own books to read</a:t>
                      </a:r>
                    </a:p>
                    <a:p>
                      <a:r>
                        <a:rPr lang="en-GB" sz="1800" kern="1200" dirty="0">
                          <a:solidFill>
                            <a:schemeClr val="dk1"/>
                          </a:solidFill>
                          <a:effectLst/>
                          <a:latin typeface="+mn-lt"/>
                          <a:ea typeface="+mn-ea"/>
                          <a:cs typeface="+mn-cs"/>
                        </a:rPr>
                        <a:t>Engage in extended conversations about stories, learning new vocabulary</a:t>
                      </a:r>
                    </a:p>
                    <a:p>
                      <a:r>
                        <a:rPr lang="en-GB" sz="1800" kern="1200" dirty="0">
                          <a:solidFill>
                            <a:schemeClr val="dk1"/>
                          </a:solidFill>
                          <a:effectLst/>
                          <a:latin typeface="+mn-lt"/>
                          <a:ea typeface="+mn-ea"/>
                          <a:cs typeface="+mn-cs"/>
                        </a:rPr>
                        <a:t>Begins to tell own stories</a:t>
                      </a:r>
                      <a:endParaRPr lang="en-GB" sz="1800" b="0" baseline="0" dirty="0"/>
                    </a:p>
                  </a:txBody>
                  <a:tcPr/>
                </a:tc>
                <a:tc hMerge="1">
                  <a:txBody>
                    <a:bodyPr/>
                    <a:lstStyle/>
                    <a:p>
                      <a:endParaRPr lang="en-US"/>
                    </a:p>
                  </a:txBody>
                  <a:tcPr/>
                </a:tc>
                <a:extLst>
                  <a:ext uri="{0D108BD9-81ED-4DB2-BD59-A6C34878D82A}">
                    <a16:rowId xmlns:a16="http://schemas.microsoft.com/office/drawing/2014/main" val="10001"/>
                  </a:ext>
                </a:extLst>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p:cNvGraphicFramePr>
            <a:graphicFrameLocks noGrp="1"/>
          </p:cNvGraphicFramePr>
          <p:nvPr/>
        </p:nvGraphicFramePr>
        <p:xfrm>
          <a:off x="253218" y="124177"/>
          <a:ext cx="11701714" cy="4725008"/>
        </p:xfrm>
        <a:graphic>
          <a:graphicData uri="http://schemas.openxmlformats.org/drawingml/2006/table">
            <a:tbl>
              <a:tblPr firstRow="1" bandRow="1">
                <a:tableStyleId>{5C22544A-7EE6-4342-B048-85BDC9FD1C3A}</a:tableStyleId>
              </a:tblPr>
              <a:tblGrid>
                <a:gridCol w="1599554">
                  <a:extLst>
                    <a:ext uri="{9D8B030D-6E8A-4147-A177-3AD203B41FA5}">
                      <a16:colId xmlns:a16="http://schemas.microsoft.com/office/drawing/2014/main" val="20000"/>
                    </a:ext>
                  </a:extLst>
                </a:gridCol>
                <a:gridCol w="10102160">
                  <a:extLst>
                    <a:ext uri="{9D8B030D-6E8A-4147-A177-3AD203B41FA5}">
                      <a16:colId xmlns:a16="http://schemas.microsoft.com/office/drawing/2014/main" val="20001"/>
                    </a:ext>
                  </a:extLst>
                </a:gridCol>
              </a:tblGrid>
              <a:tr h="293834">
                <a:tc>
                  <a:txBody>
                    <a:bodyPr/>
                    <a:lstStyle/>
                    <a:p>
                      <a:r>
                        <a:rPr lang="en-US" sz="1600" dirty="0"/>
                        <a:t>Nursery</a:t>
                      </a:r>
                      <a:endParaRPr lang="en-GB" sz="16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defRPr/>
                      </a:pPr>
                      <a:r>
                        <a:rPr lang="en-GB" sz="1800" dirty="0"/>
                        <a:t>Writing</a:t>
                      </a:r>
                      <a:endParaRPr lang="en-GB" dirty="0"/>
                    </a:p>
                  </a:txBody>
                  <a:tcPr/>
                </a:tc>
                <a:extLst>
                  <a:ext uri="{0D108BD9-81ED-4DB2-BD59-A6C34878D82A}">
                    <a16:rowId xmlns:a16="http://schemas.microsoft.com/office/drawing/2014/main" val="10000"/>
                  </a:ext>
                </a:extLst>
              </a:tr>
              <a:tr h="4359248">
                <a:tc gridSpan="2">
                  <a:txBody>
                    <a:bodyPr/>
                    <a:lstStyle/>
                    <a:p>
                      <a:pPr marL="0" marR="0" indent="0" algn="l" defTabSz="914400" rtl="0" eaLnBrk="1" fontAlgn="auto" latinLnBrk="0" hangingPunct="1">
                        <a:lnSpc>
                          <a:spcPct val="100000"/>
                        </a:lnSpc>
                        <a:spcBef>
                          <a:spcPts val="0"/>
                        </a:spcBef>
                        <a:spcAft>
                          <a:spcPts val="0"/>
                        </a:spcAft>
                        <a:buClrTx/>
                        <a:buSzTx/>
                        <a:buFontTx/>
                        <a:buNone/>
                        <a:defRPr/>
                      </a:pPr>
                      <a:r>
                        <a:rPr lang="en-GB" sz="1800" b="1" baseline="0" dirty="0"/>
                        <a:t>Autumn Term:</a:t>
                      </a:r>
                    </a:p>
                    <a:p>
                      <a:pPr marL="0" marR="0" indent="0" algn="l" defTabSz="914400" rtl="0" eaLnBrk="1" fontAlgn="auto" latinLnBrk="0" hangingPunct="1">
                        <a:lnSpc>
                          <a:spcPct val="100000"/>
                        </a:lnSpc>
                        <a:spcBef>
                          <a:spcPts val="0"/>
                        </a:spcBef>
                        <a:spcAft>
                          <a:spcPts val="0"/>
                        </a:spcAft>
                        <a:buClrTx/>
                        <a:buSzTx/>
                        <a:buFontTx/>
                        <a:buNone/>
                        <a:defRPr/>
                      </a:pPr>
                      <a:r>
                        <a:rPr lang="en-GB" sz="1800" b="0" baseline="0" dirty="0"/>
                        <a:t>Draw circles, lines and other shapes</a:t>
                      </a:r>
                    </a:p>
                    <a:p>
                      <a:pPr marL="0" marR="0" indent="0" algn="l" defTabSz="914400" rtl="0" eaLnBrk="1" fontAlgn="auto" latinLnBrk="0" hangingPunct="1">
                        <a:lnSpc>
                          <a:spcPct val="100000"/>
                        </a:lnSpc>
                        <a:spcBef>
                          <a:spcPts val="0"/>
                        </a:spcBef>
                        <a:spcAft>
                          <a:spcPts val="0"/>
                        </a:spcAft>
                        <a:buClrTx/>
                        <a:buSzTx/>
                        <a:buFontTx/>
                        <a:buNone/>
                        <a:defRPr/>
                      </a:pPr>
                      <a:r>
                        <a:rPr lang="en-GB" sz="1800" kern="1200" dirty="0">
                          <a:solidFill>
                            <a:schemeClr val="dk1"/>
                          </a:solidFill>
                          <a:effectLst/>
                          <a:latin typeface="+mn-lt"/>
                          <a:ea typeface="+mn-ea"/>
                          <a:cs typeface="+mn-cs"/>
                        </a:rPr>
                        <a:t>Add some marks to their drawings which they give meaning to for example “That says Mummy”.</a:t>
                      </a:r>
                    </a:p>
                    <a:p>
                      <a:pPr marL="0" marR="0" indent="0" algn="l" defTabSz="914400" rtl="0" eaLnBrk="1" fontAlgn="auto" latinLnBrk="0" hangingPunct="1">
                        <a:lnSpc>
                          <a:spcPct val="100000"/>
                        </a:lnSpc>
                        <a:spcBef>
                          <a:spcPts val="0"/>
                        </a:spcBef>
                        <a:spcAft>
                          <a:spcPts val="0"/>
                        </a:spcAft>
                        <a:buClrTx/>
                        <a:buSzTx/>
                        <a:buFontTx/>
                        <a:buNone/>
                        <a:defRPr/>
                      </a:pPr>
                      <a:r>
                        <a:rPr lang="en-GB" sz="1800" kern="1200" dirty="0">
                          <a:solidFill>
                            <a:schemeClr val="dk1"/>
                          </a:solidFill>
                          <a:effectLst/>
                          <a:latin typeface="+mn-lt"/>
                          <a:ea typeface="+mn-ea"/>
                          <a:cs typeface="+mn-cs"/>
                        </a:rPr>
                        <a:t>Make marks on their picture to stand for their name</a:t>
                      </a:r>
                    </a:p>
                    <a:p>
                      <a:pPr marL="0" marR="0" indent="0" algn="l" defTabSz="914400" rtl="0" eaLnBrk="1" fontAlgn="auto" latinLnBrk="0" hangingPunct="1">
                        <a:lnSpc>
                          <a:spcPct val="100000"/>
                        </a:lnSpc>
                        <a:spcBef>
                          <a:spcPts val="0"/>
                        </a:spcBef>
                        <a:spcAft>
                          <a:spcPts val="0"/>
                        </a:spcAft>
                        <a:buClrTx/>
                        <a:buSzTx/>
                        <a:buFontTx/>
                        <a:buNone/>
                        <a:defRPr/>
                      </a:pPr>
                      <a:r>
                        <a:rPr lang="en-GB" sz="1800" kern="1200" dirty="0">
                          <a:solidFill>
                            <a:schemeClr val="dk1"/>
                          </a:solidFill>
                          <a:effectLst/>
                          <a:latin typeface="+mn-lt"/>
                          <a:ea typeface="+mn-ea"/>
                          <a:cs typeface="+mn-cs"/>
                        </a:rPr>
                        <a:t>Write the first letter of their names</a:t>
                      </a:r>
                    </a:p>
                    <a:p>
                      <a:pPr marL="0" marR="0" indent="0" algn="l" defTabSz="914400" rtl="0" eaLnBrk="1" fontAlgn="auto" latinLnBrk="0" hangingPunct="1">
                        <a:lnSpc>
                          <a:spcPct val="100000"/>
                        </a:lnSpc>
                        <a:spcBef>
                          <a:spcPts val="0"/>
                        </a:spcBef>
                        <a:spcAft>
                          <a:spcPts val="0"/>
                        </a:spcAft>
                        <a:buClrTx/>
                        <a:buSzTx/>
                        <a:buFontTx/>
                        <a:buNone/>
                        <a:defRPr/>
                      </a:pPr>
                      <a:endParaRPr lang="en-GB" sz="1800" b="0" baseline="0" dirty="0"/>
                    </a:p>
                    <a:p>
                      <a:pPr marL="0" marR="0" lvl="0" indent="0" algn="l" defTabSz="914400" rtl="0" eaLnBrk="1" fontAlgn="auto" latinLnBrk="0" hangingPunct="1">
                        <a:lnSpc>
                          <a:spcPct val="100000"/>
                        </a:lnSpc>
                        <a:spcBef>
                          <a:spcPts val="0"/>
                        </a:spcBef>
                        <a:spcAft>
                          <a:spcPts val="0"/>
                        </a:spcAft>
                        <a:buClrTx/>
                        <a:buSzTx/>
                        <a:buFontTx/>
                        <a:buNone/>
                        <a:defRPr/>
                      </a:pPr>
                      <a:r>
                        <a:rPr lang="en-GB" sz="1800" b="1" kern="1200" baseline="0" dirty="0">
                          <a:solidFill>
                            <a:schemeClr val="dk1"/>
                          </a:solidFill>
                          <a:effectLst/>
                          <a:latin typeface="+mn-lt"/>
                          <a:ea typeface="+mn-ea"/>
                          <a:cs typeface="+mn-cs"/>
                        </a:rPr>
                        <a:t>Spring Term:</a:t>
                      </a:r>
                    </a:p>
                    <a:p>
                      <a:pPr marL="0" marR="0" lvl="0" indent="0" algn="l" defTabSz="914400" rtl="0" eaLnBrk="1" fontAlgn="auto" latinLnBrk="0" hangingPunct="1">
                        <a:lnSpc>
                          <a:spcPct val="100000"/>
                        </a:lnSpc>
                        <a:spcBef>
                          <a:spcPts val="0"/>
                        </a:spcBef>
                        <a:spcAft>
                          <a:spcPts val="0"/>
                        </a:spcAft>
                        <a:buClrTx/>
                        <a:buSzTx/>
                        <a:buFontTx/>
                        <a:buNone/>
                        <a:defRPr/>
                      </a:pPr>
                      <a:r>
                        <a:rPr lang="en-GB" sz="1800" b="0" kern="1200" dirty="0">
                          <a:solidFill>
                            <a:schemeClr val="dk1"/>
                          </a:solidFill>
                          <a:effectLst/>
                          <a:latin typeface="+mn-lt"/>
                          <a:ea typeface="+mn-ea"/>
                          <a:cs typeface="+mn-cs"/>
                        </a:rPr>
                        <a:t>Draws letter shapes</a:t>
                      </a:r>
                    </a:p>
                    <a:p>
                      <a:pPr marL="0" marR="0" lvl="0" indent="0" algn="l" defTabSz="914400" rtl="0" eaLnBrk="1" fontAlgn="auto" latinLnBrk="0" hangingPunct="1">
                        <a:lnSpc>
                          <a:spcPct val="100000"/>
                        </a:lnSpc>
                        <a:spcBef>
                          <a:spcPts val="0"/>
                        </a:spcBef>
                        <a:spcAft>
                          <a:spcPts val="0"/>
                        </a:spcAft>
                        <a:buClrTx/>
                        <a:buSzTx/>
                        <a:buFontTx/>
                        <a:buNone/>
                        <a:defRPr/>
                      </a:pPr>
                      <a:r>
                        <a:rPr lang="en-GB" sz="1800" b="0" kern="1200" dirty="0">
                          <a:solidFill>
                            <a:schemeClr val="dk1"/>
                          </a:solidFill>
                          <a:effectLst/>
                          <a:latin typeface="+mn-lt"/>
                          <a:ea typeface="+mn-ea"/>
                          <a:cs typeface="+mn-cs"/>
                        </a:rPr>
                        <a:t>Writes some of their first name</a:t>
                      </a:r>
                    </a:p>
                    <a:p>
                      <a:pPr marL="0" marR="0" lvl="0" indent="0" algn="l" defTabSz="914400" rtl="0" eaLnBrk="1" fontAlgn="auto" latinLnBrk="0" hangingPunct="1">
                        <a:lnSpc>
                          <a:spcPct val="100000"/>
                        </a:lnSpc>
                        <a:spcBef>
                          <a:spcPts val="0"/>
                        </a:spcBef>
                        <a:spcAft>
                          <a:spcPts val="0"/>
                        </a:spcAft>
                        <a:buClrTx/>
                        <a:buSzTx/>
                        <a:buFontTx/>
                        <a:buNone/>
                        <a:defRPr/>
                      </a:pPr>
                      <a:r>
                        <a:rPr lang="en-GB" sz="1800" kern="1200" dirty="0">
                          <a:solidFill>
                            <a:schemeClr val="dk1"/>
                          </a:solidFill>
                          <a:effectLst/>
                          <a:latin typeface="+mn-lt"/>
                          <a:ea typeface="+mn-ea"/>
                          <a:cs typeface="+mn-cs"/>
                        </a:rPr>
                        <a:t>Use some of their print and letter knowledge in early writing such as a pretend shopping list.</a:t>
                      </a:r>
                      <a:endParaRPr lang="en-GB" sz="1800" b="0" kern="1200" dirty="0">
                        <a:solidFill>
                          <a:schemeClr val="dk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defRPr/>
                      </a:pPr>
                      <a:endParaRPr lang="en-GB" sz="1800" b="1" kern="1200" dirty="0">
                        <a:solidFill>
                          <a:schemeClr val="dk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defRPr/>
                      </a:pPr>
                      <a:r>
                        <a:rPr lang="en-GB" sz="1800" b="1" kern="1200" dirty="0">
                          <a:solidFill>
                            <a:schemeClr val="dk1"/>
                          </a:solidFill>
                          <a:effectLst/>
                          <a:latin typeface="+mn-lt"/>
                          <a:ea typeface="+mn-ea"/>
                          <a:cs typeface="+mn-cs"/>
                        </a:rPr>
                        <a:t>Summer Term:</a:t>
                      </a:r>
                    </a:p>
                    <a:p>
                      <a:pPr marL="0" marR="0" lvl="0" indent="0" algn="l" defTabSz="914400" rtl="0" eaLnBrk="1" fontAlgn="auto" latinLnBrk="0" hangingPunct="1">
                        <a:lnSpc>
                          <a:spcPct val="100000"/>
                        </a:lnSpc>
                        <a:spcBef>
                          <a:spcPts val="0"/>
                        </a:spcBef>
                        <a:spcAft>
                          <a:spcPts val="0"/>
                        </a:spcAft>
                        <a:buClrTx/>
                        <a:buSzTx/>
                        <a:buFontTx/>
                        <a:buNone/>
                        <a:defRPr/>
                      </a:pPr>
                      <a:r>
                        <a:rPr lang="en-GB" sz="1800" b="0" kern="1200" dirty="0">
                          <a:solidFill>
                            <a:schemeClr val="dk1"/>
                          </a:solidFill>
                          <a:effectLst/>
                          <a:latin typeface="+mn-lt"/>
                          <a:ea typeface="+mn-ea"/>
                          <a:cs typeface="+mn-cs"/>
                        </a:rPr>
                        <a:t>Write first name independently</a:t>
                      </a:r>
                    </a:p>
                    <a:p>
                      <a:r>
                        <a:rPr lang="en-GB" sz="1800" kern="1200" dirty="0">
                          <a:solidFill>
                            <a:schemeClr val="dk1"/>
                          </a:solidFill>
                          <a:effectLst/>
                          <a:latin typeface="+mn-lt"/>
                          <a:ea typeface="+mn-ea"/>
                          <a:cs typeface="+mn-cs"/>
                        </a:rPr>
                        <a:t>Begin to use letters in their writing</a:t>
                      </a:r>
                    </a:p>
                    <a:p>
                      <a:r>
                        <a:rPr lang="en-GB" sz="1800" kern="1200" dirty="0">
                          <a:solidFill>
                            <a:schemeClr val="dk1"/>
                          </a:solidFill>
                          <a:effectLst/>
                          <a:latin typeface="+mn-lt"/>
                          <a:ea typeface="+mn-ea"/>
                          <a:cs typeface="+mn-cs"/>
                        </a:rPr>
                        <a:t>Using some initial sounds in writing</a:t>
                      </a:r>
                      <a:endParaRPr lang="en-GB" sz="1800" b="0" kern="1200" dirty="0">
                        <a:solidFill>
                          <a:schemeClr val="dk1"/>
                        </a:solidFill>
                        <a:effectLst/>
                        <a:latin typeface="+mn-lt"/>
                        <a:ea typeface="+mn-ea"/>
                        <a:cs typeface="+mn-cs"/>
                      </a:endParaRPr>
                    </a:p>
                  </a:txBody>
                  <a:tcPr/>
                </a:tc>
                <a:tc hMerge="1">
                  <a:txBody>
                    <a:bodyPr/>
                    <a:lstStyle/>
                    <a:p>
                      <a:endParaRPr lang="en-US"/>
                    </a:p>
                  </a:txBody>
                  <a:tcPr/>
                </a:tc>
                <a:extLst>
                  <a:ext uri="{0D108BD9-81ED-4DB2-BD59-A6C34878D82A}">
                    <a16:rowId xmlns:a16="http://schemas.microsoft.com/office/drawing/2014/main" val="10001"/>
                  </a:ext>
                </a:extLst>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p:cNvGraphicFramePr>
            <a:graphicFrameLocks noGrp="1"/>
          </p:cNvGraphicFramePr>
          <p:nvPr/>
        </p:nvGraphicFramePr>
        <p:xfrm>
          <a:off x="245143" y="285205"/>
          <a:ext cx="11701714" cy="6105957"/>
        </p:xfrm>
        <a:graphic>
          <a:graphicData uri="http://schemas.openxmlformats.org/drawingml/2006/table">
            <a:tbl>
              <a:tblPr firstRow="1" bandRow="1">
                <a:tableStyleId>{5C22544A-7EE6-4342-B048-85BDC9FD1C3A}</a:tableStyleId>
              </a:tblPr>
              <a:tblGrid>
                <a:gridCol w="1599554">
                  <a:extLst>
                    <a:ext uri="{9D8B030D-6E8A-4147-A177-3AD203B41FA5}">
                      <a16:colId xmlns:a16="http://schemas.microsoft.com/office/drawing/2014/main" val="20000"/>
                    </a:ext>
                  </a:extLst>
                </a:gridCol>
                <a:gridCol w="10102160">
                  <a:extLst>
                    <a:ext uri="{9D8B030D-6E8A-4147-A177-3AD203B41FA5}">
                      <a16:colId xmlns:a16="http://schemas.microsoft.com/office/drawing/2014/main" val="20001"/>
                    </a:ext>
                  </a:extLst>
                </a:gridCol>
              </a:tblGrid>
              <a:tr h="350521">
                <a:tc>
                  <a:txBody>
                    <a:bodyPr/>
                    <a:lstStyle/>
                    <a:p>
                      <a:r>
                        <a:rPr lang="en-US" sz="1600" dirty="0"/>
                        <a:t>Reception</a:t>
                      </a:r>
                      <a:endParaRPr lang="en-GB" sz="16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defRPr/>
                      </a:pPr>
                      <a:r>
                        <a:rPr lang="en-GB" sz="1800" dirty="0"/>
                        <a:t>Word Reading</a:t>
                      </a:r>
                      <a:endParaRPr lang="en-GB" dirty="0"/>
                    </a:p>
                  </a:txBody>
                  <a:tcPr/>
                </a:tc>
                <a:extLst>
                  <a:ext uri="{0D108BD9-81ED-4DB2-BD59-A6C34878D82A}">
                    <a16:rowId xmlns:a16="http://schemas.microsoft.com/office/drawing/2014/main" val="10000"/>
                  </a:ext>
                </a:extLst>
              </a:tr>
              <a:tr h="5740197">
                <a:tc gridSpan="2">
                  <a:txBody>
                    <a:bodyPr/>
                    <a:lstStyle/>
                    <a:p>
                      <a:pPr marL="0" marR="0" indent="0" algn="l" defTabSz="914400" rtl="0" eaLnBrk="1" fontAlgn="auto" latinLnBrk="0" hangingPunct="1">
                        <a:lnSpc>
                          <a:spcPct val="100000"/>
                        </a:lnSpc>
                        <a:spcBef>
                          <a:spcPts val="0"/>
                        </a:spcBef>
                        <a:spcAft>
                          <a:spcPts val="0"/>
                        </a:spcAft>
                        <a:buClrTx/>
                        <a:buSzTx/>
                        <a:buFontTx/>
                        <a:buNone/>
                        <a:defRPr/>
                      </a:pPr>
                      <a:r>
                        <a:rPr lang="en-GB" sz="1400" b="1" baseline="0" dirty="0"/>
                        <a:t>Autumn Term:</a:t>
                      </a:r>
                    </a:p>
                    <a:p>
                      <a:pPr marL="0" marR="0" indent="0" algn="l" defTabSz="914400" rtl="0" eaLnBrk="1" fontAlgn="auto" latinLnBrk="0" hangingPunct="1">
                        <a:lnSpc>
                          <a:spcPct val="100000"/>
                        </a:lnSpc>
                        <a:spcBef>
                          <a:spcPts val="0"/>
                        </a:spcBef>
                        <a:spcAft>
                          <a:spcPts val="0"/>
                        </a:spcAft>
                        <a:buClrTx/>
                        <a:buSzTx/>
                        <a:buFontTx/>
                        <a:buNone/>
                        <a:defRPr/>
                      </a:pPr>
                      <a:r>
                        <a:rPr lang="en-GB" sz="1400" kern="1200" dirty="0">
                          <a:solidFill>
                            <a:schemeClr val="dk1"/>
                          </a:solidFill>
                          <a:effectLst/>
                          <a:latin typeface="+mn-lt"/>
                          <a:ea typeface="+mn-ea"/>
                          <a:cs typeface="+mn-cs"/>
                        </a:rPr>
                        <a:t>Know the difference between a letter, a word and a sentence</a:t>
                      </a:r>
                    </a:p>
                    <a:p>
                      <a:pPr marL="0" marR="0" indent="0" algn="l" defTabSz="914400" rtl="0" eaLnBrk="1" fontAlgn="auto" latinLnBrk="0" hangingPunct="1">
                        <a:lnSpc>
                          <a:spcPct val="100000"/>
                        </a:lnSpc>
                        <a:spcBef>
                          <a:spcPts val="0"/>
                        </a:spcBef>
                        <a:spcAft>
                          <a:spcPts val="0"/>
                        </a:spcAft>
                        <a:buClrTx/>
                        <a:buSzTx/>
                        <a:buFontTx/>
                        <a:buNone/>
                        <a:defRPr/>
                      </a:pPr>
                      <a:r>
                        <a:rPr lang="en-GB" sz="1400" kern="1200" dirty="0">
                          <a:solidFill>
                            <a:schemeClr val="dk1"/>
                          </a:solidFill>
                          <a:effectLst/>
                          <a:latin typeface="+mn-lt"/>
                          <a:ea typeface="+mn-ea"/>
                          <a:cs typeface="+mn-cs"/>
                        </a:rPr>
                        <a:t>Read CVC words containing known letter-sound correspondences.</a:t>
                      </a:r>
                    </a:p>
                    <a:p>
                      <a:pPr marL="0" marR="0" indent="0" algn="l" defTabSz="914400" rtl="0" eaLnBrk="1" fontAlgn="auto" latinLnBrk="0" hangingPunct="1">
                        <a:lnSpc>
                          <a:spcPct val="100000"/>
                        </a:lnSpc>
                        <a:spcBef>
                          <a:spcPts val="0"/>
                        </a:spcBef>
                        <a:spcAft>
                          <a:spcPts val="0"/>
                        </a:spcAft>
                        <a:buClrTx/>
                        <a:buSzTx/>
                        <a:buFontTx/>
                        <a:buNone/>
                        <a:defRPr/>
                      </a:pPr>
                      <a:r>
                        <a:rPr lang="en-GB" sz="1400" b="0" kern="1200" baseline="0" dirty="0">
                          <a:solidFill>
                            <a:schemeClr val="dk1"/>
                          </a:solidFill>
                          <a:effectLst/>
                          <a:latin typeface="+mn-lt"/>
                          <a:ea typeface="+mn-ea"/>
                          <a:cs typeface="+mn-cs"/>
                        </a:rPr>
                        <a:t>Recognise words that rhyme</a:t>
                      </a:r>
                    </a:p>
                    <a:p>
                      <a:pPr marL="0" marR="0" indent="0" algn="l" defTabSz="914400" rtl="0" eaLnBrk="1" fontAlgn="auto" latinLnBrk="0" hangingPunct="1">
                        <a:lnSpc>
                          <a:spcPct val="100000"/>
                        </a:lnSpc>
                        <a:spcBef>
                          <a:spcPts val="0"/>
                        </a:spcBef>
                        <a:spcAft>
                          <a:spcPts val="0"/>
                        </a:spcAft>
                        <a:buClrTx/>
                        <a:buSzTx/>
                        <a:buFontTx/>
                        <a:buNone/>
                        <a:defRPr/>
                      </a:pPr>
                      <a:r>
                        <a:rPr lang="en-GB" sz="1400" kern="1200" dirty="0">
                          <a:solidFill>
                            <a:schemeClr val="dk1"/>
                          </a:solidFill>
                          <a:effectLst/>
                          <a:latin typeface="+mn-lt"/>
                          <a:ea typeface="+mn-ea"/>
                          <a:cs typeface="+mn-cs"/>
                        </a:rPr>
                        <a:t>Begin to read some common exception words: I, the, to, no, go, me, of</a:t>
                      </a:r>
                    </a:p>
                    <a:p>
                      <a:pPr marL="0" marR="0" indent="0" algn="l" defTabSz="914400" rtl="0" eaLnBrk="1" fontAlgn="auto" latinLnBrk="0" hangingPunct="1">
                        <a:lnSpc>
                          <a:spcPct val="100000"/>
                        </a:lnSpc>
                        <a:spcBef>
                          <a:spcPts val="0"/>
                        </a:spcBef>
                        <a:spcAft>
                          <a:spcPts val="0"/>
                        </a:spcAft>
                        <a:buClrTx/>
                        <a:buSzTx/>
                        <a:buFontTx/>
                        <a:buNone/>
                        <a:defRPr/>
                      </a:pPr>
                      <a:r>
                        <a:rPr lang="en-GB" sz="1400" kern="1200" dirty="0">
                          <a:solidFill>
                            <a:schemeClr val="dk1"/>
                          </a:solidFill>
                          <a:effectLst/>
                          <a:latin typeface="+mn-lt"/>
                          <a:ea typeface="+mn-ea"/>
                          <a:cs typeface="+mn-cs"/>
                        </a:rPr>
                        <a:t>Recognise the majority of Set 1 single letter sounds</a:t>
                      </a:r>
                      <a:endParaRPr lang="en-GB" sz="1400" b="0" kern="1200" baseline="0" dirty="0">
                        <a:solidFill>
                          <a:schemeClr val="dk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defRPr/>
                      </a:pPr>
                      <a:endParaRPr lang="en-GB" sz="1400" b="0" baseline="0" dirty="0"/>
                    </a:p>
                    <a:p>
                      <a:pPr marL="0" marR="0" lvl="0" indent="0" algn="l" defTabSz="914400" rtl="0" eaLnBrk="1" fontAlgn="auto" latinLnBrk="0" hangingPunct="1">
                        <a:lnSpc>
                          <a:spcPct val="100000"/>
                        </a:lnSpc>
                        <a:spcBef>
                          <a:spcPts val="0"/>
                        </a:spcBef>
                        <a:spcAft>
                          <a:spcPts val="0"/>
                        </a:spcAft>
                        <a:buClrTx/>
                        <a:buSzTx/>
                        <a:buFontTx/>
                        <a:buNone/>
                        <a:defRPr/>
                      </a:pPr>
                      <a:r>
                        <a:rPr lang="en-GB" sz="1400" b="1" kern="1200" baseline="0" dirty="0">
                          <a:solidFill>
                            <a:schemeClr val="dk1"/>
                          </a:solidFill>
                          <a:effectLst/>
                          <a:latin typeface="+mn-lt"/>
                          <a:ea typeface="+mn-ea"/>
                          <a:cs typeface="+mn-cs"/>
                        </a:rPr>
                        <a:t>Spring Term:</a:t>
                      </a:r>
                    </a:p>
                    <a:p>
                      <a:r>
                        <a:rPr lang="en-GB" sz="1400" kern="1200" dirty="0">
                          <a:solidFill>
                            <a:schemeClr val="dk1"/>
                          </a:solidFill>
                          <a:effectLst/>
                          <a:latin typeface="+mn-lt"/>
                          <a:ea typeface="+mn-ea"/>
                          <a:cs typeface="+mn-cs"/>
                        </a:rPr>
                        <a:t>Develop their phonological awareness to: Be able to complete a rhyming string. Can supply words with the same initial sound for set 1 single sounds.</a:t>
                      </a:r>
                    </a:p>
                    <a:p>
                      <a:r>
                        <a:rPr lang="en-GB" sz="1400" kern="1200" dirty="0">
                          <a:solidFill>
                            <a:schemeClr val="dk1"/>
                          </a:solidFill>
                          <a:effectLst/>
                          <a:latin typeface="+mn-lt"/>
                          <a:ea typeface="+mn-ea"/>
                          <a:cs typeface="+mn-cs"/>
                        </a:rPr>
                        <a:t>Recognise all taught Set 1 sounds including some digraphs.</a:t>
                      </a:r>
                    </a:p>
                    <a:p>
                      <a:r>
                        <a:rPr lang="en-GB" sz="1400" kern="1200" dirty="0">
                          <a:solidFill>
                            <a:schemeClr val="dk1"/>
                          </a:solidFill>
                          <a:effectLst/>
                          <a:latin typeface="+mn-lt"/>
                          <a:ea typeface="+mn-ea"/>
                          <a:cs typeface="+mn-cs"/>
                        </a:rPr>
                        <a:t>Re-read phonetically decodable books to build up their confidence in word reading, their fluency and their understanding and enjoyment.</a:t>
                      </a:r>
                    </a:p>
                    <a:p>
                      <a:r>
                        <a:rPr lang="en-GB" sz="1400" kern="1200" dirty="0">
                          <a:solidFill>
                            <a:schemeClr val="dk1"/>
                          </a:solidFill>
                          <a:effectLst/>
                          <a:latin typeface="+mn-lt"/>
                          <a:ea typeface="+mn-ea"/>
                          <a:cs typeface="+mn-cs"/>
                        </a:rPr>
                        <a:t>Blend sounds into words, so that they can read short words made up of known letter– sound correspondences. </a:t>
                      </a:r>
                    </a:p>
                    <a:p>
                      <a:r>
                        <a:rPr lang="en-GB" sz="1400" kern="1200" dirty="0">
                          <a:solidFill>
                            <a:schemeClr val="dk1"/>
                          </a:solidFill>
                          <a:effectLst/>
                          <a:latin typeface="+mn-lt"/>
                          <a:ea typeface="+mn-ea"/>
                          <a:cs typeface="+mn-cs"/>
                        </a:rPr>
                        <a:t>Read common exception words: the, I, no, of, my, for, he, she, we, was</a:t>
                      </a:r>
                    </a:p>
                    <a:p>
                      <a:r>
                        <a:rPr lang="en-GB" sz="1400" kern="1200" dirty="0">
                          <a:solidFill>
                            <a:schemeClr val="dk1"/>
                          </a:solidFill>
                          <a:effectLst/>
                          <a:latin typeface="+mn-lt"/>
                          <a:ea typeface="+mn-ea"/>
                          <a:cs typeface="+mn-cs"/>
                        </a:rPr>
                        <a:t>Read simple sentences containing known letter-sound correspondences containing 1 or 2 common exception words.</a:t>
                      </a:r>
                      <a:endParaRPr lang="en-GB" sz="1400" b="1" kern="1200" dirty="0">
                        <a:solidFill>
                          <a:schemeClr val="dk1"/>
                        </a:solidFill>
                        <a:effectLst/>
                        <a:latin typeface="+mn-lt"/>
                        <a:ea typeface="+mn-ea"/>
                        <a:cs typeface="+mn-cs"/>
                      </a:endParaRPr>
                    </a:p>
                    <a:p>
                      <a:endParaRPr lang="en-GB" sz="1400" b="1" kern="1200" dirty="0">
                        <a:solidFill>
                          <a:schemeClr val="dk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defRPr/>
                      </a:pPr>
                      <a:r>
                        <a:rPr lang="en-GB" sz="1400" b="1" kern="1200" dirty="0">
                          <a:solidFill>
                            <a:schemeClr val="dk1"/>
                          </a:solidFill>
                          <a:effectLst/>
                          <a:latin typeface="+mn-lt"/>
                          <a:ea typeface="+mn-ea"/>
                          <a:cs typeface="+mn-cs"/>
                        </a:rPr>
                        <a:t>Summer Term:</a:t>
                      </a:r>
                    </a:p>
                    <a:p>
                      <a:pPr marL="0" marR="0" lvl="0" indent="0" algn="l" defTabSz="914400" rtl="0" eaLnBrk="1" fontAlgn="auto" latinLnBrk="0" hangingPunct="1">
                        <a:lnSpc>
                          <a:spcPct val="100000"/>
                        </a:lnSpc>
                        <a:spcBef>
                          <a:spcPts val="0"/>
                        </a:spcBef>
                        <a:spcAft>
                          <a:spcPts val="0"/>
                        </a:spcAft>
                        <a:buClrTx/>
                        <a:buSzTx/>
                        <a:buFontTx/>
                        <a:buNone/>
                        <a:defRPr/>
                      </a:pPr>
                      <a:r>
                        <a:rPr lang="en-GB" sz="1400" kern="1200" dirty="0">
                          <a:solidFill>
                            <a:schemeClr val="dk1"/>
                          </a:solidFill>
                          <a:effectLst/>
                          <a:latin typeface="+mn-lt"/>
                          <a:ea typeface="+mn-ea"/>
                          <a:cs typeface="+mn-cs"/>
                        </a:rPr>
                        <a:t>Recognise all Set 1 sounds and most Set 2 sounds</a:t>
                      </a:r>
                    </a:p>
                    <a:p>
                      <a:pPr marL="0" marR="0" lvl="0" indent="0" algn="l" defTabSz="914400" rtl="0" eaLnBrk="1" fontAlgn="auto" latinLnBrk="0" hangingPunct="1">
                        <a:lnSpc>
                          <a:spcPct val="100000"/>
                        </a:lnSpc>
                        <a:spcBef>
                          <a:spcPts val="0"/>
                        </a:spcBef>
                        <a:spcAft>
                          <a:spcPts val="0"/>
                        </a:spcAft>
                        <a:buClrTx/>
                        <a:buSzTx/>
                        <a:buFontTx/>
                        <a:buNone/>
                        <a:defRPr/>
                      </a:pPr>
                      <a:r>
                        <a:rPr lang="en-GB" sz="1400" kern="1200" dirty="0">
                          <a:solidFill>
                            <a:schemeClr val="dk1"/>
                          </a:solidFill>
                          <a:effectLst/>
                          <a:latin typeface="+mn-lt"/>
                          <a:ea typeface="+mn-ea"/>
                          <a:cs typeface="+mn-cs"/>
                        </a:rPr>
                        <a:t>Use Fred Fingers to segment words</a:t>
                      </a:r>
                    </a:p>
                    <a:p>
                      <a:pPr marL="0" marR="0" lvl="0" indent="0" algn="l" defTabSz="914400" rtl="0" eaLnBrk="1" fontAlgn="auto" latinLnBrk="0" hangingPunct="1">
                        <a:lnSpc>
                          <a:spcPct val="100000"/>
                        </a:lnSpc>
                        <a:spcBef>
                          <a:spcPts val="0"/>
                        </a:spcBef>
                        <a:spcAft>
                          <a:spcPts val="0"/>
                        </a:spcAft>
                        <a:buClrTx/>
                        <a:buSzTx/>
                        <a:buFontTx/>
                        <a:buNone/>
                        <a:defRPr/>
                      </a:pPr>
                      <a:r>
                        <a:rPr lang="en-GB" sz="1400" kern="1200" dirty="0">
                          <a:solidFill>
                            <a:schemeClr val="dk1"/>
                          </a:solidFill>
                          <a:effectLst/>
                          <a:latin typeface="+mn-lt"/>
                          <a:ea typeface="+mn-ea"/>
                          <a:cs typeface="+mn-cs"/>
                        </a:rPr>
                        <a:t>Begin to read multi-syllabic words</a:t>
                      </a:r>
                    </a:p>
                    <a:p>
                      <a:r>
                        <a:rPr lang="en-GB" sz="1400" kern="1200" dirty="0">
                          <a:solidFill>
                            <a:schemeClr val="dk1"/>
                          </a:solidFill>
                          <a:effectLst/>
                          <a:latin typeface="+mn-lt"/>
                          <a:ea typeface="+mn-ea"/>
                          <a:cs typeface="+mn-cs"/>
                        </a:rPr>
                        <a:t>Read common exception words:  Your, said, you, be, are, like, all, they, her</a:t>
                      </a:r>
                    </a:p>
                    <a:p>
                      <a:r>
                        <a:rPr lang="en-GB" sz="1400" b="1" u="sng" kern="1200" dirty="0">
                          <a:solidFill>
                            <a:schemeClr val="dk1"/>
                          </a:solidFill>
                          <a:effectLst/>
                          <a:latin typeface="+mn-lt"/>
                          <a:ea typeface="+mn-ea"/>
                          <a:cs typeface="+mn-cs"/>
                        </a:rPr>
                        <a:t>ELG Word Reading</a:t>
                      </a:r>
                      <a:endParaRPr lang="en-GB" sz="1400" kern="1200" dirty="0">
                        <a:solidFill>
                          <a:schemeClr val="dk1"/>
                        </a:solidFill>
                        <a:effectLst/>
                        <a:latin typeface="+mn-lt"/>
                        <a:ea typeface="+mn-ea"/>
                        <a:cs typeface="+mn-cs"/>
                      </a:endParaRPr>
                    </a:p>
                    <a:p>
                      <a:r>
                        <a:rPr lang="en-GB" sz="1400" kern="1200" dirty="0">
                          <a:solidFill>
                            <a:schemeClr val="dk1"/>
                          </a:solidFill>
                          <a:effectLst/>
                          <a:latin typeface="+mn-lt"/>
                          <a:ea typeface="+mn-ea"/>
                          <a:cs typeface="+mn-cs"/>
                        </a:rPr>
                        <a:t>Say a sound for each letter in the alphabet and at least 10 digraphs.</a:t>
                      </a:r>
                    </a:p>
                    <a:p>
                      <a:r>
                        <a:rPr lang="en-GB" sz="1400" b="1" u="sng" kern="1200" dirty="0">
                          <a:solidFill>
                            <a:schemeClr val="dk1"/>
                          </a:solidFill>
                          <a:effectLst/>
                          <a:latin typeface="+mn-lt"/>
                          <a:ea typeface="+mn-ea"/>
                          <a:cs typeface="+mn-cs"/>
                        </a:rPr>
                        <a:t>ELG Word Reading</a:t>
                      </a:r>
                      <a:endParaRPr lang="en-GB" sz="1400" kern="1200" dirty="0">
                        <a:solidFill>
                          <a:schemeClr val="dk1"/>
                        </a:solidFill>
                        <a:effectLst/>
                        <a:latin typeface="+mn-lt"/>
                        <a:ea typeface="+mn-ea"/>
                        <a:cs typeface="+mn-cs"/>
                      </a:endParaRPr>
                    </a:p>
                    <a:p>
                      <a:r>
                        <a:rPr lang="en-GB" sz="1400" kern="1200" dirty="0">
                          <a:solidFill>
                            <a:schemeClr val="dk1"/>
                          </a:solidFill>
                          <a:effectLst/>
                          <a:latin typeface="+mn-lt"/>
                          <a:ea typeface="+mn-ea"/>
                          <a:cs typeface="+mn-cs"/>
                        </a:rPr>
                        <a:t>Read words consistent with their phonic knowledge by sound-blending </a:t>
                      </a:r>
                    </a:p>
                    <a:p>
                      <a:r>
                        <a:rPr lang="en-GB" sz="1400" b="1" u="sng" kern="1200" dirty="0">
                          <a:solidFill>
                            <a:schemeClr val="dk1"/>
                          </a:solidFill>
                          <a:effectLst/>
                          <a:latin typeface="+mn-lt"/>
                          <a:ea typeface="+mn-ea"/>
                          <a:cs typeface="+mn-cs"/>
                        </a:rPr>
                        <a:t>ELG Word Reading</a:t>
                      </a:r>
                      <a:endParaRPr lang="en-GB" sz="1400" kern="1200" dirty="0">
                        <a:solidFill>
                          <a:schemeClr val="dk1"/>
                        </a:solidFill>
                        <a:effectLst/>
                        <a:latin typeface="+mn-lt"/>
                        <a:ea typeface="+mn-ea"/>
                        <a:cs typeface="+mn-cs"/>
                      </a:endParaRPr>
                    </a:p>
                    <a:p>
                      <a:r>
                        <a:rPr lang="en-GB" sz="1400" kern="1200" dirty="0">
                          <a:solidFill>
                            <a:schemeClr val="dk1"/>
                          </a:solidFill>
                          <a:effectLst/>
                          <a:latin typeface="+mn-lt"/>
                          <a:ea typeface="+mn-ea"/>
                          <a:cs typeface="+mn-cs"/>
                        </a:rPr>
                        <a:t>Read aloud simple sentences and books that are consistent with their phonic knowledge, including some common exception words.</a:t>
                      </a:r>
                    </a:p>
                  </a:txBody>
                  <a:tcPr/>
                </a:tc>
                <a:tc hMerge="1">
                  <a:txBody>
                    <a:bodyPr/>
                    <a:lstStyle/>
                    <a:p>
                      <a:endParaRPr lang="en-US"/>
                    </a:p>
                  </a:txBody>
                  <a:tcPr/>
                </a:tc>
                <a:extLst>
                  <a:ext uri="{0D108BD9-81ED-4DB2-BD59-A6C34878D82A}">
                    <a16:rowId xmlns:a16="http://schemas.microsoft.com/office/drawing/2014/main" val="10001"/>
                  </a:ext>
                </a:extLst>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p:cNvGraphicFramePr>
            <a:graphicFrameLocks noGrp="1"/>
          </p:cNvGraphicFramePr>
          <p:nvPr/>
        </p:nvGraphicFramePr>
        <p:xfrm>
          <a:off x="172795" y="278675"/>
          <a:ext cx="11701714" cy="5505588"/>
        </p:xfrm>
        <a:graphic>
          <a:graphicData uri="http://schemas.openxmlformats.org/drawingml/2006/table">
            <a:tbl>
              <a:tblPr firstRow="1" bandRow="1">
                <a:tableStyleId>{5C22544A-7EE6-4342-B048-85BDC9FD1C3A}</a:tableStyleId>
              </a:tblPr>
              <a:tblGrid>
                <a:gridCol w="1599554">
                  <a:extLst>
                    <a:ext uri="{9D8B030D-6E8A-4147-A177-3AD203B41FA5}">
                      <a16:colId xmlns:a16="http://schemas.microsoft.com/office/drawing/2014/main" val="20000"/>
                    </a:ext>
                  </a:extLst>
                </a:gridCol>
                <a:gridCol w="10102160">
                  <a:extLst>
                    <a:ext uri="{9D8B030D-6E8A-4147-A177-3AD203B41FA5}">
                      <a16:colId xmlns:a16="http://schemas.microsoft.com/office/drawing/2014/main" val="20001"/>
                    </a:ext>
                  </a:extLst>
                </a:gridCol>
              </a:tblGrid>
              <a:tr h="339634">
                <a:tc>
                  <a:txBody>
                    <a:bodyPr/>
                    <a:lstStyle/>
                    <a:p>
                      <a:r>
                        <a:rPr lang="en-US" sz="1600" dirty="0"/>
                        <a:t>Reception</a:t>
                      </a:r>
                      <a:endParaRPr lang="en-GB" sz="16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defRPr/>
                      </a:pPr>
                      <a:r>
                        <a:rPr lang="en-GB" sz="1800" dirty="0"/>
                        <a:t>Comprehension </a:t>
                      </a:r>
                      <a:endParaRPr lang="en-GB" dirty="0"/>
                    </a:p>
                  </a:txBody>
                  <a:tcPr/>
                </a:tc>
                <a:extLst>
                  <a:ext uri="{0D108BD9-81ED-4DB2-BD59-A6C34878D82A}">
                    <a16:rowId xmlns:a16="http://schemas.microsoft.com/office/drawing/2014/main" val="10000"/>
                  </a:ext>
                </a:extLst>
              </a:tr>
              <a:tr h="5139828">
                <a:tc gridSpan="2">
                  <a:txBody>
                    <a:bodyPr/>
                    <a:lstStyle/>
                    <a:p>
                      <a:pPr marL="0" marR="0" indent="0" algn="l" defTabSz="914400" rtl="0" eaLnBrk="1" fontAlgn="auto" latinLnBrk="0" hangingPunct="1">
                        <a:lnSpc>
                          <a:spcPct val="100000"/>
                        </a:lnSpc>
                        <a:spcBef>
                          <a:spcPts val="0"/>
                        </a:spcBef>
                        <a:spcAft>
                          <a:spcPts val="0"/>
                        </a:spcAft>
                        <a:buClrTx/>
                        <a:buSzTx/>
                        <a:buFontTx/>
                        <a:buNone/>
                        <a:defRPr/>
                      </a:pPr>
                      <a:r>
                        <a:rPr lang="en-GB" sz="1400" b="1" baseline="0" dirty="0"/>
                        <a:t>Autumn Term:</a:t>
                      </a:r>
                    </a:p>
                    <a:p>
                      <a:pPr marL="0" marR="0" lvl="0" indent="0" algn="l" defTabSz="914400" rtl="0" eaLnBrk="1" fontAlgn="auto" latinLnBrk="0" hangingPunct="1">
                        <a:lnSpc>
                          <a:spcPct val="100000"/>
                        </a:lnSpc>
                        <a:spcBef>
                          <a:spcPts val="0"/>
                        </a:spcBef>
                        <a:spcAft>
                          <a:spcPts val="0"/>
                        </a:spcAft>
                        <a:buClrTx/>
                        <a:buSzTx/>
                        <a:buFontTx/>
                        <a:buNone/>
                        <a:defRPr/>
                      </a:pPr>
                      <a:r>
                        <a:rPr lang="en-GB" sz="1400" kern="1200" dirty="0">
                          <a:solidFill>
                            <a:schemeClr val="dk1"/>
                          </a:solidFill>
                          <a:effectLst/>
                          <a:latin typeface="+mn-lt"/>
                          <a:ea typeface="+mn-ea"/>
                          <a:cs typeface="+mn-cs"/>
                        </a:rPr>
                        <a:t>Find the blurb and be able to say what its purpose is and to say what the job of the author and illustrator are</a:t>
                      </a:r>
                    </a:p>
                    <a:p>
                      <a:pPr marL="0" marR="0" lvl="0" indent="0" algn="l" defTabSz="914400" rtl="0" eaLnBrk="1" fontAlgn="auto" latinLnBrk="0" hangingPunct="1">
                        <a:lnSpc>
                          <a:spcPct val="100000"/>
                        </a:lnSpc>
                        <a:spcBef>
                          <a:spcPts val="0"/>
                        </a:spcBef>
                        <a:spcAft>
                          <a:spcPts val="0"/>
                        </a:spcAft>
                        <a:buClrTx/>
                        <a:buSzTx/>
                        <a:buFontTx/>
                        <a:buNone/>
                        <a:defRPr/>
                      </a:pPr>
                      <a:r>
                        <a:rPr lang="en-GB" sz="1400" kern="1200" dirty="0">
                          <a:solidFill>
                            <a:schemeClr val="dk1"/>
                          </a:solidFill>
                          <a:effectLst/>
                          <a:latin typeface="+mn-lt"/>
                          <a:ea typeface="+mn-ea"/>
                          <a:cs typeface="+mn-cs"/>
                        </a:rPr>
                        <a:t>Asks questions about stories.</a:t>
                      </a:r>
                    </a:p>
                    <a:p>
                      <a:pPr marL="0" marR="0" lvl="0" indent="0" algn="l" defTabSz="914400" rtl="0" eaLnBrk="1" fontAlgn="auto" latinLnBrk="0" hangingPunct="1">
                        <a:lnSpc>
                          <a:spcPct val="100000"/>
                        </a:lnSpc>
                        <a:spcBef>
                          <a:spcPts val="0"/>
                        </a:spcBef>
                        <a:spcAft>
                          <a:spcPts val="0"/>
                        </a:spcAft>
                        <a:buClrTx/>
                        <a:buSzTx/>
                        <a:buFontTx/>
                        <a:buNone/>
                        <a:defRPr/>
                      </a:pPr>
                      <a:r>
                        <a:rPr lang="en-GB" sz="1400" kern="1200" dirty="0">
                          <a:solidFill>
                            <a:schemeClr val="dk1"/>
                          </a:solidFill>
                          <a:effectLst/>
                          <a:latin typeface="+mn-lt"/>
                          <a:ea typeface="+mn-ea"/>
                          <a:cs typeface="+mn-cs"/>
                        </a:rPr>
                        <a:t>Repeat words and phrases from familiar stories.</a:t>
                      </a:r>
                    </a:p>
                    <a:p>
                      <a:pPr marL="0" marR="0" lvl="0" indent="0" algn="l" defTabSz="914400" rtl="0" eaLnBrk="1" fontAlgn="auto" latinLnBrk="0" hangingPunct="1">
                        <a:lnSpc>
                          <a:spcPct val="100000"/>
                        </a:lnSpc>
                        <a:spcBef>
                          <a:spcPts val="0"/>
                        </a:spcBef>
                        <a:spcAft>
                          <a:spcPts val="0"/>
                        </a:spcAft>
                        <a:buClrTx/>
                        <a:buSzTx/>
                        <a:buFontTx/>
                        <a:buNone/>
                        <a:defRPr/>
                      </a:pPr>
                      <a:r>
                        <a:rPr lang="en-GB" sz="1400" kern="1200" dirty="0">
                          <a:solidFill>
                            <a:schemeClr val="dk1"/>
                          </a:solidFill>
                          <a:effectLst/>
                          <a:latin typeface="+mn-lt"/>
                          <a:ea typeface="+mn-ea"/>
                          <a:cs typeface="+mn-cs"/>
                        </a:rPr>
                        <a:t>Has favourite books and seeks them out, to share with an adult, with another child, or to look at alone.</a:t>
                      </a:r>
                    </a:p>
                    <a:p>
                      <a:pPr marL="0" marR="0" indent="0" algn="l" defTabSz="914400" rtl="0" eaLnBrk="1" fontAlgn="auto" latinLnBrk="0" hangingPunct="1">
                        <a:lnSpc>
                          <a:spcPct val="100000"/>
                        </a:lnSpc>
                        <a:spcBef>
                          <a:spcPts val="0"/>
                        </a:spcBef>
                        <a:spcAft>
                          <a:spcPts val="0"/>
                        </a:spcAft>
                        <a:buClrTx/>
                        <a:buSzTx/>
                        <a:buFontTx/>
                        <a:buNone/>
                        <a:defRPr/>
                      </a:pPr>
                      <a:endParaRPr lang="en-GB" sz="1400" b="0" baseline="0" dirty="0"/>
                    </a:p>
                    <a:p>
                      <a:pPr marL="0" marR="0" lvl="0" indent="0" algn="l" defTabSz="914400" rtl="0" eaLnBrk="1" fontAlgn="auto" latinLnBrk="0" hangingPunct="1">
                        <a:lnSpc>
                          <a:spcPct val="100000"/>
                        </a:lnSpc>
                        <a:spcBef>
                          <a:spcPts val="0"/>
                        </a:spcBef>
                        <a:spcAft>
                          <a:spcPts val="0"/>
                        </a:spcAft>
                        <a:buClrTx/>
                        <a:buSzTx/>
                        <a:buFontTx/>
                        <a:buNone/>
                        <a:defRPr/>
                      </a:pPr>
                      <a:r>
                        <a:rPr lang="en-GB" sz="1400" b="1" kern="1200" baseline="0" dirty="0">
                          <a:solidFill>
                            <a:schemeClr val="dk1"/>
                          </a:solidFill>
                          <a:effectLst/>
                          <a:latin typeface="+mn-lt"/>
                          <a:ea typeface="+mn-ea"/>
                          <a:cs typeface="+mn-cs"/>
                        </a:rPr>
                        <a:t>Spring Term:</a:t>
                      </a:r>
                    </a:p>
                    <a:p>
                      <a:r>
                        <a:rPr lang="en-GB" sz="1400" kern="1200" dirty="0">
                          <a:solidFill>
                            <a:schemeClr val="dk1"/>
                          </a:solidFill>
                          <a:effectLst/>
                          <a:latin typeface="+mn-lt"/>
                          <a:ea typeface="+mn-ea"/>
                          <a:cs typeface="+mn-cs"/>
                        </a:rPr>
                        <a:t>Use Tales Toolkit to retell a story</a:t>
                      </a:r>
                    </a:p>
                    <a:p>
                      <a:r>
                        <a:rPr lang="en-GB" sz="1400" kern="1200" dirty="0">
                          <a:solidFill>
                            <a:schemeClr val="dk1"/>
                          </a:solidFill>
                          <a:effectLst/>
                          <a:latin typeface="+mn-lt"/>
                          <a:ea typeface="+mn-ea"/>
                          <a:cs typeface="+mn-cs"/>
                        </a:rPr>
                        <a:t>Describes main story settings, events and characters in increasing detail</a:t>
                      </a:r>
                    </a:p>
                    <a:p>
                      <a:r>
                        <a:rPr lang="en-GB" sz="1400" b="0" kern="1200" dirty="0">
                          <a:solidFill>
                            <a:schemeClr val="dk1"/>
                          </a:solidFill>
                          <a:effectLst/>
                          <a:latin typeface="+mn-lt"/>
                          <a:ea typeface="+mn-ea"/>
                          <a:cs typeface="+mn-cs"/>
                        </a:rPr>
                        <a:t>Predict what might happen next in a story</a:t>
                      </a:r>
                    </a:p>
                    <a:p>
                      <a:r>
                        <a:rPr lang="en-GB" sz="1400" kern="1200" dirty="0">
                          <a:solidFill>
                            <a:schemeClr val="dk1"/>
                          </a:solidFill>
                          <a:effectLst/>
                          <a:latin typeface="+mn-lt"/>
                          <a:ea typeface="+mn-ea"/>
                          <a:cs typeface="+mn-cs"/>
                        </a:rPr>
                        <a:t>Re-enacts and reinvents stories they have heard in their play</a:t>
                      </a:r>
                    </a:p>
                    <a:p>
                      <a:r>
                        <a:rPr lang="en-GB" sz="1400" kern="1200" dirty="0">
                          <a:solidFill>
                            <a:schemeClr val="dk1"/>
                          </a:solidFill>
                          <a:effectLst/>
                          <a:latin typeface="+mn-lt"/>
                          <a:ea typeface="+mn-ea"/>
                          <a:cs typeface="+mn-cs"/>
                        </a:rPr>
                        <a:t>Seeks familiar texts or stories to re-read in the book area.</a:t>
                      </a:r>
                    </a:p>
                    <a:p>
                      <a:r>
                        <a:rPr lang="en-GB" sz="1400" kern="1200" dirty="0">
                          <a:solidFill>
                            <a:schemeClr val="dk1"/>
                          </a:solidFill>
                          <a:effectLst/>
                          <a:latin typeface="+mn-lt"/>
                          <a:ea typeface="+mn-ea"/>
                          <a:cs typeface="+mn-cs"/>
                        </a:rPr>
                        <a:t>Requests favourite stories and poems for example during Vote for a story.</a:t>
                      </a:r>
                      <a:endParaRPr lang="en-GB" sz="1400" b="1" kern="1200" dirty="0">
                        <a:solidFill>
                          <a:schemeClr val="dk1"/>
                        </a:solidFill>
                        <a:effectLst/>
                        <a:latin typeface="+mn-lt"/>
                        <a:ea typeface="+mn-ea"/>
                        <a:cs typeface="+mn-cs"/>
                      </a:endParaRPr>
                    </a:p>
                    <a:p>
                      <a:endParaRPr lang="en-GB" sz="1400" b="1" kern="1200" dirty="0">
                        <a:solidFill>
                          <a:schemeClr val="dk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defRPr/>
                      </a:pPr>
                      <a:r>
                        <a:rPr lang="en-GB" sz="1400" b="1" kern="1200" dirty="0">
                          <a:solidFill>
                            <a:schemeClr val="dk1"/>
                          </a:solidFill>
                          <a:effectLst/>
                          <a:latin typeface="+mn-lt"/>
                          <a:ea typeface="+mn-ea"/>
                          <a:cs typeface="+mn-cs"/>
                        </a:rPr>
                        <a:t>Summer Term:</a:t>
                      </a:r>
                    </a:p>
                    <a:p>
                      <a:r>
                        <a:rPr lang="en-GB" sz="1400" kern="1200" dirty="0">
                          <a:solidFill>
                            <a:schemeClr val="dk1"/>
                          </a:solidFill>
                          <a:effectLst/>
                          <a:latin typeface="+mn-lt"/>
                          <a:ea typeface="+mn-ea"/>
                          <a:cs typeface="+mn-cs"/>
                        </a:rPr>
                        <a:t>Can share a favourite book with a peer, retelling the story in their own way repeating known phrases from the text.</a:t>
                      </a:r>
                    </a:p>
                    <a:p>
                      <a:r>
                        <a:rPr lang="en-GB" sz="1400" kern="1200" dirty="0">
                          <a:solidFill>
                            <a:schemeClr val="dk1"/>
                          </a:solidFill>
                          <a:effectLst/>
                          <a:latin typeface="+mn-lt"/>
                          <a:ea typeface="+mn-ea"/>
                          <a:cs typeface="+mn-cs"/>
                        </a:rPr>
                        <a:t>Use language such as “Once upon a time…’, ‘Suddenly…’, ‘First/ Next/ Then…’ to create and tell own story</a:t>
                      </a:r>
                    </a:p>
                    <a:p>
                      <a:r>
                        <a:rPr lang="en-GB" sz="1400" b="1" u="sng" kern="1200" dirty="0">
                          <a:solidFill>
                            <a:schemeClr val="dk1"/>
                          </a:solidFill>
                          <a:effectLst/>
                          <a:latin typeface="+mn-lt"/>
                          <a:ea typeface="+mn-ea"/>
                          <a:cs typeface="+mn-cs"/>
                        </a:rPr>
                        <a:t>ELG Comprehension</a:t>
                      </a:r>
                      <a:endParaRPr lang="en-GB" sz="1400" kern="1200" dirty="0">
                        <a:solidFill>
                          <a:schemeClr val="dk1"/>
                        </a:solidFill>
                        <a:effectLst/>
                        <a:latin typeface="+mn-lt"/>
                        <a:ea typeface="+mn-ea"/>
                        <a:cs typeface="+mn-cs"/>
                      </a:endParaRPr>
                    </a:p>
                    <a:p>
                      <a:r>
                        <a:rPr lang="en-GB" sz="1400" kern="1200" dirty="0">
                          <a:solidFill>
                            <a:schemeClr val="dk1"/>
                          </a:solidFill>
                          <a:effectLst/>
                          <a:latin typeface="+mn-lt"/>
                          <a:ea typeface="+mn-ea"/>
                          <a:cs typeface="+mn-cs"/>
                        </a:rPr>
                        <a:t>Demonstrate understanding of what has been read to them by retelling stories and narratives using their own words and recently introduced vocabulary</a:t>
                      </a:r>
                    </a:p>
                    <a:p>
                      <a:r>
                        <a:rPr lang="en-GB" sz="1400" b="1" u="sng" kern="1200" dirty="0">
                          <a:solidFill>
                            <a:schemeClr val="dk1"/>
                          </a:solidFill>
                          <a:effectLst/>
                          <a:latin typeface="+mn-lt"/>
                          <a:ea typeface="+mn-ea"/>
                          <a:cs typeface="+mn-cs"/>
                        </a:rPr>
                        <a:t>ELG Comprehension</a:t>
                      </a:r>
                      <a:endParaRPr lang="en-GB" sz="1400" kern="1200" dirty="0">
                        <a:solidFill>
                          <a:schemeClr val="dk1"/>
                        </a:solidFill>
                        <a:effectLst/>
                        <a:latin typeface="+mn-lt"/>
                        <a:ea typeface="+mn-ea"/>
                        <a:cs typeface="+mn-cs"/>
                      </a:endParaRPr>
                    </a:p>
                    <a:p>
                      <a:r>
                        <a:rPr lang="en-GB" sz="1400" kern="1200" dirty="0">
                          <a:solidFill>
                            <a:schemeClr val="dk1"/>
                          </a:solidFill>
                          <a:effectLst/>
                          <a:latin typeface="+mn-lt"/>
                          <a:ea typeface="+mn-ea"/>
                          <a:cs typeface="+mn-cs"/>
                        </a:rPr>
                        <a:t>Anticipate – where appropriate – key events in stories</a:t>
                      </a:r>
                    </a:p>
                    <a:p>
                      <a:r>
                        <a:rPr lang="en-GB" sz="1400" b="1" u="sng" kern="1200" dirty="0">
                          <a:solidFill>
                            <a:schemeClr val="dk1"/>
                          </a:solidFill>
                          <a:effectLst/>
                          <a:latin typeface="+mn-lt"/>
                          <a:ea typeface="+mn-ea"/>
                          <a:cs typeface="+mn-cs"/>
                        </a:rPr>
                        <a:t>ELG Comprehension</a:t>
                      </a:r>
                      <a:endParaRPr lang="en-GB" sz="1400" kern="1200" dirty="0">
                        <a:solidFill>
                          <a:schemeClr val="dk1"/>
                        </a:solidFill>
                        <a:effectLst/>
                        <a:latin typeface="+mn-lt"/>
                        <a:ea typeface="+mn-ea"/>
                        <a:cs typeface="+mn-cs"/>
                      </a:endParaRPr>
                    </a:p>
                    <a:p>
                      <a:r>
                        <a:rPr lang="en-GB" sz="1400" kern="1200" dirty="0">
                          <a:solidFill>
                            <a:schemeClr val="dk1"/>
                          </a:solidFill>
                          <a:effectLst/>
                          <a:latin typeface="+mn-lt"/>
                          <a:ea typeface="+mn-ea"/>
                          <a:cs typeface="+mn-cs"/>
                        </a:rPr>
                        <a:t>Use and understand recently introduced vocabulary during discussions about stories, non-fiction, rhymes and poems and during role-play.</a:t>
                      </a:r>
                      <a:endParaRPr lang="en-GB" sz="1400" b="1" kern="1200" dirty="0">
                        <a:solidFill>
                          <a:schemeClr val="dk1"/>
                        </a:solidFill>
                        <a:effectLst/>
                        <a:latin typeface="+mn-lt"/>
                        <a:ea typeface="+mn-ea"/>
                        <a:cs typeface="+mn-cs"/>
                      </a:endParaRPr>
                    </a:p>
                  </a:txBody>
                  <a:tcPr/>
                </a:tc>
                <a:tc hMerge="1">
                  <a:txBody>
                    <a:bodyPr/>
                    <a:lstStyle/>
                    <a:p>
                      <a:endParaRPr lang="en-US"/>
                    </a:p>
                  </a:txBody>
                  <a:tcPr/>
                </a:tc>
                <a:extLst>
                  <a:ext uri="{0D108BD9-81ED-4DB2-BD59-A6C34878D82A}">
                    <a16:rowId xmlns:a16="http://schemas.microsoft.com/office/drawing/2014/main" val="10001"/>
                  </a:ext>
                </a:extLst>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p:cNvGraphicFramePr>
            <a:graphicFrameLocks noGrp="1"/>
          </p:cNvGraphicFramePr>
          <p:nvPr/>
        </p:nvGraphicFramePr>
        <p:xfrm>
          <a:off x="155377" y="213360"/>
          <a:ext cx="11701714" cy="6431280"/>
        </p:xfrm>
        <a:graphic>
          <a:graphicData uri="http://schemas.openxmlformats.org/drawingml/2006/table">
            <a:tbl>
              <a:tblPr firstRow="1" bandRow="1">
                <a:tableStyleId>{5C22544A-7EE6-4342-B048-85BDC9FD1C3A}</a:tableStyleId>
              </a:tblPr>
              <a:tblGrid>
                <a:gridCol w="1599554">
                  <a:extLst>
                    <a:ext uri="{9D8B030D-6E8A-4147-A177-3AD203B41FA5}">
                      <a16:colId xmlns:a16="http://schemas.microsoft.com/office/drawing/2014/main" val="20000"/>
                    </a:ext>
                  </a:extLst>
                </a:gridCol>
                <a:gridCol w="10102160">
                  <a:extLst>
                    <a:ext uri="{9D8B030D-6E8A-4147-A177-3AD203B41FA5}">
                      <a16:colId xmlns:a16="http://schemas.microsoft.com/office/drawing/2014/main" val="20001"/>
                    </a:ext>
                  </a:extLst>
                </a:gridCol>
              </a:tblGrid>
              <a:tr h="348343">
                <a:tc>
                  <a:txBody>
                    <a:bodyPr/>
                    <a:lstStyle/>
                    <a:p>
                      <a:r>
                        <a:rPr lang="en-US" sz="1600" dirty="0"/>
                        <a:t>Reception</a:t>
                      </a:r>
                      <a:endParaRPr lang="en-GB" sz="16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defRPr/>
                      </a:pPr>
                      <a:r>
                        <a:rPr lang="en-GB" sz="1800" dirty="0"/>
                        <a:t>Writing</a:t>
                      </a:r>
                      <a:endParaRPr lang="en-GB" dirty="0"/>
                    </a:p>
                  </a:txBody>
                  <a:tcPr/>
                </a:tc>
                <a:extLst>
                  <a:ext uri="{0D108BD9-81ED-4DB2-BD59-A6C34878D82A}">
                    <a16:rowId xmlns:a16="http://schemas.microsoft.com/office/drawing/2014/main" val="10000"/>
                  </a:ext>
                </a:extLst>
              </a:tr>
              <a:tr h="6046451">
                <a:tc gridSpan="2">
                  <a:txBody>
                    <a:bodyPr/>
                    <a:lstStyle/>
                    <a:p>
                      <a:pPr marL="0" marR="0" indent="0" algn="l" defTabSz="914400" rtl="0" eaLnBrk="1" fontAlgn="auto" latinLnBrk="0" hangingPunct="1">
                        <a:lnSpc>
                          <a:spcPct val="100000"/>
                        </a:lnSpc>
                        <a:spcBef>
                          <a:spcPts val="0"/>
                        </a:spcBef>
                        <a:spcAft>
                          <a:spcPts val="0"/>
                        </a:spcAft>
                        <a:buClrTx/>
                        <a:buSzTx/>
                        <a:buFontTx/>
                        <a:buNone/>
                        <a:defRPr/>
                      </a:pPr>
                      <a:r>
                        <a:rPr lang="en-GB" sz="1400" b="1" baseline="0" dirty="0"/>
                        <a:t>Autumn Term:</a:t>
                      </a:r>
                    </a:p>
                    <a:p>
                      <a:r>
                        <a:rPr lang="en-GB" sz="1400" kern="1200" dirty="0">
                          <a:solidFill>
                            <a:schemeClr val="dk1"/>
                          </a:solidFill>
                          <a:effectLst/>
                          <a:latin typeface="+mn-lt"/>
                          <a:ea typeface="+mn-ea"/>
                          <a:cs typeface="+mn-cs"/>
                        </a:rPr>
                        <a:t>Form some lowercase letters correctly: m a s d t</a:t>
                      </a:r>
                    </a:p>
                    <a:p>
                      <a:pPr marL="0" marR="0" lvl="0" indent="0" algn="l" defTabSz="914400" rtl="0" eaLnBrk="1" fontAlgn="auto" latinLnBrk="0" hangingPunct="1">
                        <a:lnSpc>
                          <a:spcPct val="100000"/>
                        </a:lnSpc>
                        <a:spcBef>
                          <a:spcPts val="0"/>
                        </a:spcBef>
                        <a:spcAft>
                          <a:spcPts val="0"/>
                        </a:spcAft>
                        <a:buClrTx/>
                        <a:buSzTx/>
                        <a:buFontTx/>
                        <a:buNone/>
                        <a:defRPr/>
                      </a:pPr>
                      <a:r>
                        <a:rPr lang="en-GB" sz="1400" kern="1200" dirty="0">
                          <a:solidFill>
                            <a:schemeClr val="dk1"/>
                          </a:solidFill>
                          <a:effectLst/>
                          <a:latin typeface="+mn-lt"/>
                          <a:ea typeface="+mn-ea"/>
                          <a:cs typeface="+mn-cs"/>
                        </a:rPr>
                        <a:t>Can write simple captions with more than an initial sound.</a:t>
                      </a:r>
                    </a:p>
                    <a:p>
                      <a:r>
                        <a:rPr lang="en-GB" sz="1400" kern="1200" dirty="0">
                          <a:solidFill>
                            <a:schemeClr val="dk1"/>
                          </a:solidFill>
                          <a:effectLst/>
                          <a:latin typeface="+mn-lt"/>
                          <a:ea typeface="+mn-ea"/>
                          <a:cs typeface="+mn-cs"/>
                        </a:rPr>
                        <a:t>Spell words by identifying the sounds and then writing the sound with letter/s.</a:t>
                      </a:r>
                    </a:p>
                    <a:p>
                      <a:pPr marL="0" marR="0" lvl="0" indent="0" algn="l" defTabSz="914400" rtl="0" eaLnBrk="1" fontAlgn="auto" latinLnBrk="0" hangingPunct="1">
                        <a:lnSpc>
                          <a:spcPct val="100000"/>
                        </a:lnSpc>
                        <a:spcBef>
                          <a:spcPts val="0"/>
                        </a:spcBef>
                        <a:spcAft>
                          <a:spcPts val="0"/>
                        </a:spcAft>
                        <a:buClrTx/>
                        <a:buSzTx/>
                        <a:buFontTx/>
                        <a:buNone/>
                        <a:defRPr/>
                      </a:pPr>
                      <a:r>
                        <a:rPr lang="en-GB" sz="1400" kern="1200" dirty="0">
                          <a:solidFill>
                            <a:schemeClr val="dk1"/>
                          </a:solidFill>
                          <a:effectLst/>
                          <a:latin typeface="+mn-lt"/>
                          <a:ea typeface="+mn-ea"/>
                          <a:cs typeface="+mn-cs"/>
                        </a:rPr>
                        <a:t>Can write CVC words with little support. </a:t>
                      </a:r>
                    </a:p>
                    <a:p>
                      <a:pPr marL="0" marR="0" indent="0" algn="l" defTabSz="914400" rtl="0" eaLnBrk="1" fontAlgn="auto" latinLnBrk="0" hangingPunct="1">
                        <a:lnSpc>
                          <a:spcPct val="100000"/>
                        </a:lnSpc>
                        <a:spcBef>
                          <a:spcPts val="0"/>
                        </a:spcBef>
                        <a:spcAft>
                          <a:spcPts val="0"/>
                        </a:spcAft>
                        <a:buClrTx/>
                        <a:buSzTx/>
                        <a:buFontTx/>
                        <a:buNone/>
                        <a:defRPr/>
                      </a:pPr>
                      <a:endParaRPr lang="en-GB" sz="1400" b="0" baseline="0" dirty="0"/>
                    </a:p>
                    <a:p>
                      <a:pPr marL="0" marR="0" lvl="0" indent="0" algn="l" defTabSz="914400" rtl="0" eaLnBrk="1" fontAlgn="auto" latinLnBrk="0" hangingPunct="1">
                        <a:lnSpc>
                          <a:spcPct val="100000"/>
                        </a:lnSpc>
                        <a:spcBef>
                          <a:spcPts val="0"/>
                        </a:spcBef>
                        <a:spcAft>
                          <a:spcPts val="0"/>
                        </a:spcAft>
                        <a:buClrTx/>
                        <a:buSzTx/>
                        <a:buFontTx/>
                        <a:buNone/>
                        <a:defRPr/>
                      </a:pPr>
                      <a:r>
                        <a:rPr lang="en-GB" sz="1400" b="1" kern="1200" baseline="0" dirty="0">
                          <a:solidFill>
                            <a:schemeClr val="dk1"/>
                          </a:solidFill>
                          <a:effectLst/>
                          <a:latin typeface="+mn-lt"/>
                          <a:ea typeface="+mn-ea"/>
                          <a:cs typeface="+mn-cs"/>
                        </a:rPr>
                        <a:t>Spring Term:</a:t>
                      </a:r>
                    </a:p>
                    <a:p>
                      <a:r>
                        <a:rPr lang="en-GB" sz="1400" kern="1200" dirty="0">
                          <a:solidFill>
                            <a:schemeClr val="dk1"/>
                          </a:solidFill>
                          <a:effectLst/>
                          <a:latin typeface="+mn-lt"/>
                          <a:ea typeface="+mn-ea"/>
                          <a:cs typeface="+mn-cs"/>
                        </a:rPr>
                        <a:t>Form the majority of lowercase letters correctly: m n h r b p c a o g d e s f l </a:t>
                      </a:r>
                      <a:r>
                        <a:rPr lang="en-GB" sz="1400" kern="1200" dirty="0" err="1">
                          <a:solidFill>
                            <a:schemeClr val="dk1"/>
                          </a:solidFill>
                          <a:effectLst/>
                          <a:latin typeface="+mn-lt"/>
                          <a:ea typeface="+mn-ea"/>
                          <a:cs typeface="+mn-cs"/>
                        </a:rPr>
                        <a:t>i</a:t>
                      </a:r>
                      <a:r>
                        <a:rPr lang="en-GB" sz="1400" kern="1200" dirty="0">
                          <a:solidFill>
                            <a:schemeClr val="dk1"/>
                          </a:solidFill>
                          <a:effectLst/>
                          <a:latin typeface="+mn-lt"/>
                          <a:ea typeface="+mn-ea"/>
                          <a:cs typeface="+mn-cs"/>
                        </a:rPr>
                        <a:t> t j y u </a:t>
                      </a:r>
                    </a:p>
                    <a:p>
                      <a:r>
                        <a:rPr lang="en-GB" sz="1400" kern="1200" dirty="0">
                          <a:solidFill>
                            <a:schemeClr val="dk1"/>
                          </a:solidFill>
                          <a:effectLst/>
                          <a:latin typeface="+mn-lt"/>
                          <a:ea typeface="+mn-ea"/>
                          <a:cs typeface="+mn-cs"/>
                        </a:rPr>
                        <a:t>Confidently write CVC words containing some Set 1 special friends</a:t>
                      </a:r>
                    </a:p>
                    <a:p>
                      <a:r>
                        <a:rPr lang="en-GB" sz="1400" kern="1200" dirty="0">
                          <a:solidFill>
                            <a:schemeClr val="dk1"/>
                          </a:solidFill>
                          <a:effectLst/>
                          <a:latin typeface="+mn-lt"/>
                          <a:ea typeface="+mn-ea"/>
                          <a:cs typeface="+mn-cs"/>
                        </a:rPr>
                        <a:t>Begin to use Fred fingers to identify how many sounds are in a word.</a:t>
                      </a:r>
                    </a:p>
                    <a:p>
                      <a:r>
                        <a:rPr lang="en-GB" sz="1400" kern="1200" dirty="0">
                          <a:solidFill>
                            <a:schemeClr val="dk1"/>
                          </a:solidFill>
                          <a:effectLst/>
                          <a:latin typeface="+mn-lt"/>
                          <a:ea typeface="+mn-ea"/>
                          <a:cs typeface="+mn-cs"/>
                        </a:rPr>
                        <a:t>Begin to segment CCVC and CCVC words</a:t>
                      </a:r>
                    </a:p>
                    <a:p>
                      <a:r>
                        <a:rPr lang="en-GB" sz="1400" kern="1200" dirty="0">
                          <a:solidFill>
                            <a:schemeClr val="dk1"/>
                          </a:solidFill>
                          <a:effectLst/>
                          <a:latin typeface="+mn-lt"/>
                          <a:ea typeface="+mn-ea"/>
                          <a:cs typeface="+mn-cs"/>
                        </a:rPr>
                        <a:t>Write captions with words with known sound- letter correspondences </a:t>
                      </a:r>
                    </a:p>
                    <a:p>
                      <a:r>
                        <a:rPr lang="en-GB" sz="1400" kern="1200" dirty="0">
                          <a:solidFill>
                            <a:schemeClr val="dk1"/>
                          </a:solidFill>
                          <a:effectLst/>
                          <a:latin typeface="+mn-lt"/>
                          <a:ea typeface="+mn-ea"/>
                          <a:cs typeface="+mn-cs"/>
                        </a:rPr>
                        <a:t>Use capital letters and full stops</a:t>
                      </a:r>
                    </a:p>
                    <a:p>
                      <a:r>
                        <a:rPr lang="en-GB" sz="1400" kern="1200" dirty="0">
                          <a:solidFill>
                            <a:schemeClr val="dk1"/>
                          </a:solidFill>
                          <a:effectLst/>
                          <a:latin typeface="+mn-lt"/>
                          <a:ea typeface="+mn-ea"/>
                          <a:cs typeface="+mn-cs"/>
                        </a:rPr>
                        <a:t>Mostly use finger spaces</a:t>
                      </a:r>
                    </a:p>
                    <a:p>
                      <a:r>
                        <a:rPr lang="en-GB" sz="1400" kern="1200" dirty="0">
                          <a:solidFill>
                            <a:schemeClr val="dk1"/>
                          </a:solidFill>
                          <a:effectLst/>
                          <a:latin typeface="+mn-lt"/>
                          <a:ea typeface="+mn-ea"/>
                          <a:cs typeface="+mn-cs"/>
                        </a:rPr>
                        <a:t>Copy full name from a name card</a:t>
                      </a:r>
                    </a:p>
                    <a:p>
                      <a:endParaRPr lang="en-GB" sz="1400" b="1" kern="1200" dirty="0">
                        <a:solidFill>
                          <a:schemeClr val="dk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defRPr/>
                      </a:pPr>
                      <a:r>
                        <a:rPr lang="en-GB" sz="1400" b="1" kern="1200" dirty="0">
                          <a:solidFill>
                            <a:schemeClr val="dk1"/>
                          </a:solidFill>
                          <a:effectLst/>
                          <a:latin typeface="+mn-lt"/>
                          <a:ea typeface="+mn-ea"/>
                          <a:cs typeface="+mn-cs"/>
                        </a:rPr>
                        <a:t>Summer Term:</a:t>
                      </a:r>
                    </a:p>
                    <a:p>
                      <a:r>
                        <a:rPr lang="en-GB" sz="1400" kern="1200" dirty="0">
                          <a:solidFill>
                            <a:schemeClr val="dk1"/>
                          </a:solidFill>
                          <a:effectLst/>
                          <a:latin typeface="+mn-lt"/>
                          <a:ea typeface="+mn-ea"/>
                          <a:cs typeface="+mn-cs"/>
                        </a:rPr>
                        <a:t>Form most lowercase letters and some capital letters correctly  v w x z k q</a:t>
                      </a:r>
                    </a:p>
                    <a:p>
                      <a:r>
                        <a:rPr lang="en-GB" sz="1400" kern="1200" dirty="0">
                          <a:solidFill>
                            <a:schemeClr val="dk1"/>
                          </a:solidFill>
                          <a:effectLst/>
                          <a:latin typeface="+mn-lt"/>
                          <a:ea typeface="+mn-ea"/>
                          <a:cs typeface="+mn-cs"/>
                        </a:rPr>
                        <a:t>Segment and write CCVC and CVCC words</a:t>
                      </a:r>
                    </a:p>
                    <a:p>
                      <a:r>
                        <a:rPr lang="en-GB" sz="1400" kern="1200" dirty="0">
                          <a:solidFill>
                            <a:schemeClr val="dk1"/>
                          </a:solidFill>
                          <a:effectLst/>
                          <a:latin typeface="+mn-lt"/>
                          <a:ea typeface="+mn-ea"/>
                          <a:cs typeface="+mn-cs"/>
                        </a:rPr>
                        <a:t>Use ‘Fred fingers’ to segment words</a:t>
                      </a:r>
                    </a:p>
                    <a:p>
                      <a:pPr marL="0" marR="0" lvl="0" indent="0" algn="l" defTabSz="914400" rtl="0" eaLnBrk="1" fontAlgn="auto" latinLnBrk="0" hangingPunct="1">
                        <a:lnSpc>
                          <a:spcPct val="100000"/>
                        </a:lnSpc>
                        <a:spcBef>
                          <a:spcPts val="0"/>
                        </a:spcBef>
                        <a:spcAft>
                          <a:spcPts val="0"/>
                        </a:spcAft>
                        <a:buClrTx/>
                        <a:buSzTx/>
                        <a:buFontTx/>
                        <a:buNone/>
                        <a:defRPr/>
                      </a:pPr>
                      <a:r>
                        <a:rPr lang="en-GB" sz="1400" kern="1200" dirty="0">
                          <a:solidFill>
                            <a:schemeClr val="dk1"/>
                          </a:solidFill>
                          <a:effectLst/>
                          <a:latin typeface="+mn-lt"/>
                          <a:ea typeface="+mn-ea"/>
                          <a:cs typeface="+mn-cs"/>
                        </a:rPr>
                        <a:t>Use a capital letter at the beginning of a sentence and a full stop at the end.</a:t>
                      </a:r>
                    </a:p>
                    <a:p>
                      <a:r>
                        <a:rPr lang="en-GB" sz="1400" kern="1200" dirty="0">
                          <a:solidFill>
                            <a:schemeClr val="dk1"/>
                          </a:solidFill>
                          <a:effectLst/>
                          <a:latin typeface="+mn-lt"/>
                          <a:ea typeface="+mn-ea"/>
                          <a:cs typeface="+mn-cs"/>
                        </a:rPr>
                        <a:t>Write their first name and surname independently.</a:t>
                      </a:r>
                    </a:p>
                    <a:p>
                      <a:r>
                        <a:rPr lang="en-GB" sz="1400" b="1" u="sng" kern="1200" dirty="0">
                          <a:solidFill>
                            <a:schemeClr val="dk1"/>
                          </a:solidFill>
                          <a:effectLst/>
                          <a:latin typeface="+mn-lt"/>
                          <a:ea typeface="+mn-ea"/>
                          <a:cs typeface="+mn-cs"/>
                        </a:rPr>
                        <a:t>ELG Writing</a:t>
                      </a:r>
                      <a:endParaRPr lang="en-GB" sz="1400" kern="1200" dirty="0">
                        <a:solidFill>
                          <a:schemeClr val="dk1"/>
                        </a:solidFill>
                        <a:effectLst/>
                        <a:latin typeface="+mn-lt"/>
                        <a:ea typeface="+mn-ea"/>
                        <a:cs typeface="+mn-cs"/>
                      </a:endParaRPr>
                    </a:p>
                    <a:p>
                      <a:r>
                        <a:rPr lang="en-GB" sz="1400" kern="1200" dirty="0">
                          <a:solidFill>
                            <a:schemeClr val="dk1"/>
                          </a:solidFill>
                          <a:effectLst/>
                          <a:latin typeface="+mn-lt"/>
                          <a:ea typeface="+mn-ea"/>
                          <a:cs typeface="+mn-cs"/>
                        </a:rPr>
                        <a:t>Write recognisable letters, most of which are correctly formed</a:t>
                      </a:r>
                    </a:p>
                    <a:p>
                      <a:r>
                        <a:rPr lang="en-GB" sz="1400" b="1" u="sng" kern="1200" dirty="0">
                          <a:solidFill>
                            <a:schemeClr val="dk1"/>
                          </a:solidFill>
                          <a:effectLst/>
                          <a:latin typeface="+mn-lt"/>
                          <a:ea typeface="+mn-ea"/>
                          <a:cs typeface="+mn-cs"/>
                        </a:rPr>
                        <a:t>ELG Writing</a:t>
                      </a:r>
                      <a:endParaRPr lang="en-GB" sz="1400" kern="1200" dirty="0">
                        <a:solidFill>
                          <a:schemeClr val="dk1"/>
                        </a:solidFill>
                        <a:effectLst/>
                        <a:latin typeface="+mn-lt"/>
                        <a:ea typeface="+mn-ea"/>
                        <a:cs typeface="+mn-cs"/>
                      </a:endParaRPr>
                    </a:p>
                    <a:p>
                      <a:r>
                        <a:rPr lang="en-GB" sz="1400" kern="1200" dirty="0">
                          <a:solidFill>
                            <a:schemeClr val="dk1"/>
                          </a:solidFill>
                          <a:effectLst/>
                          <a:latin typeface="+mn-lt"/>
                          <a:ea typeface="+mn-ea"/>
                          <a:cs typeface="+mn-cs"/>
                        </a:rPr>
                        <a:t>Spell words by identifying sounds in them and representing the sounds with a letter or letters</a:t>
                      </a:r>
                    </a:p>
                    <a:p>
                      <a:r>
                        <a:rPr lang="en-GB" sz="1400" b="1" u="sng" kern="1200" dirty="0">
                          <a:solidFill>
                            <a:schemeClr val="dk1"/>
                          </a:solidFill>
                          <a:effectLst/>
                          <a:latin typeface="+mn-lt"/>
                          <a:ea typeface="+mn-ea"/>
                          <a:cs typeface="+mn-cs"/>
                        </a:rPr>
                        <a:t>ELG Writing</a:t>
                      </a:r>
                      <a:endParaRPr lang="en-GB" sz="1400" kern="1200" dirty="0">
                        <a:solidFill>
                          <a:schemeClr val="dk1"/>
                        </a:solidFill>
                        <a:effectLst/>
                        <a:latin typeface="+mn-lt"/>
                        <a:ea typeface="+mn-ea"/>
                        <a:cs typeface="+mn-cs"/>
                      </a:endParaRPr>
                    </a:p>
                    <a:p>
                      <a:r>
                        <a:rPr lang="en-GB" sz="1400" kern="1200" dirty="0">
                          <a:solidFill>
                            <a:schemeClr val="dk1"/>
                          </a:solidFill>
                          <a:effectLst/>
                          <a:latin typeface="+mn-lt"/>
                          <a:ea typeface="+mn-ea"/>
                          <a:cs typeface="+mn-cs"/>
                        </a:rPr>
                        <a:t>Write simple phrases and sentences that can be read by others. </a:t>
                      </a:r>
                    </a:p>
                  </a:txBody>
                  <a:tcPr/>
                </a:tc>
                <a:tc hMerge="1">
                  <a:txBody>
                    <a:bodyPr/>
                    <a:lstStyle/>
                    <a:p>
                      <a:endParaRPr lang="en-US"/>
                    </a:p>
                  </a:txBody>
                  <a:tcPr/>
                </a:tc>
                <a:extLst>
                  <a:ext uri="{0D108BD9-81ED-4DB2-BD59-A6C34878D82A}">
                    <a16:rowId xmlns:a16="http://schemas.microsoft.com/office/drawing/2014/main" val="10001"/>
                  </a:ext>
                </a:extLst>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p:cNvGraphicFramePr>
            <a:graphicFrameLocks noGrp="1"/>
          </p:cNvGraphicFramePr>
          <p:nvPr/>
        </p:nvGraphicFramePr>
        <p:xfrm>
          <a:off x="296091" y="124178"/>
          <a:ext cx="11658841" cy="5775091"/>
        </p:xfrm>
        <a:graphic>
          <a:graphicData uri="http://schemas.openxmlformats.org/drawingml/2006/table">
            <a:tbl>
              <a:tblPr firstRow="1" bandRow="1">
                <a:tableStyleId>{5C22544A-7EE6-4342-B048-85BDC9FD1C3A}</a:tableStyleId>
              </a:tblPr>
              <a:tblGrid>
                <a:gridCol w="1576252">
                  <a:extLst>
                    <a:ext uri="{9D8B030D-6E8A-4147-A177-3AD203B41FA5}">
                      <a16:colId xmlns:a16="http://schemas.microsoft.com/office/drawing/2014/main" val="20000"/>
                    </a:ext>
                  </a:extLst>
                </a:gridCol>
                <a:gridCol w="1593668">
                  <a:extLst>
                    <a:ext uri="{9D8B030D-6E8A-4147-A177-3AD203B41FA5}">
                      <a16:colId xmlns:a16="http://schemas.microsoft.com/office/drawing/2014/main" val="20001"/>
                    </a:ext>
                  </a:extLst>
                </a:gridCol>
                <a:gridCol w="1654629">
                  <a:extLst>
                    <a:ext uri="{9D8B030D-6E8A-4147-A177-3AD203B41FA5}">
                      <a16:colId xmlns:a16="http://schemas.microsoft.com/office/drawing/2014/main" val="20002"/>
                    </a:ext>
                  </a:extLst>
                </a:gridCol>
                <a:gridCol w="1628503">
                  <a:extLst>
                    <a:ext uri="{9D8B030D-6E8A-4147-A177-3AD203B41FA5}">
                      <a16:colId xmlns:a16="http://schemas.microsoft.com/office/drawing/2014/main" val="20003"/>
                    </a:ext>
                  </a:extLst>
                </a:gridCol>
                <a:gridCol w="1567543">
                  <a:extLst>
                    <a:ext uri="{9D8B030D-6E8A-4147-A177-3AD203B41FA5}">
                      <a16:colId xmlns:a16="http://schemas.microsoft.com/office/drawing/2014/main" val="20004"/>
                    </a:ext>
                  </a:extLst>
                </a:gridCol>
                <a:gridCol w="1672045">
                  <a:extLst>
                    <a:ext uri="{9D8B030D-6E8A-4147-A177-3AD203B41FA5}">
                      <a16:colId xmlns:a16="http://schemas.microsoft.com/office/drawing/2014/main" val="20005"/>
                    </a:ext>
                  </a:extLst>
                </a:gridCol>
                <a:gridCol w="1966201">
                  <a:extLst>
                    <a:ext uri="{9D8B030D-6E8A-4147-A177-3AD203B41FA5}">
                      <a16:colId xmlns:a16="http://schemas.microsoft.com/office/drawing/2014/main" val="20006"/>
                    </a:ext>
                  </a:extLst>
                </a:gridCol>
              </a:tblGrid>
              <a:tr h="352583">
                <a:tc>
                  <a:txBody>
                    <a:bodyPr/>
                    <a:lstStyle/>
                    <a:p>
                      <a:r>
                        <a:rPr lang="en-US" sz="1600" dirty="0"/>
                        <a:t>Year One</a:t>
                      </a:r>
                      <a:endParaRPr lang="en-GB" sz="1600" dirty="0"/>
                    </a:p>
                  </a:txBody>
                  <a:tcPr/>
                </a:tc>
                <a:tc gridSpan="6">
                  <a:txBody>
                    <a:bodyPr/>
                    <a:lstStyle/>
                    <a:p>
                      <a:pPr marL="0" marR="0" indent="0" algn="ctr" defTabSz="914400" rtl="0" eaLnBrk="1" fontAlgn="auto" latinLnBrk="0" hangingPunct="1">
                        <a:lnSpc>
                          <a:spcPct val="100000"/>
                        </a:lnSpc>
                        <a:spcBef>
                          <a:spcPts val="0"/>
                        </a:spcBef>
                        <a:spcAft>
                          <a:spcPts val="0"/>
                        </a:spcAft>
                        <a:buClrTx/>
                        <a:buSzTx/>
                        <a:buFontTx/>
                        <a:buNone/>
                        <a:defRPr/>
                      </a:pPr>
                      <a:r>
                        <a:rPr lang="en-GB" sz="1800" dirty="0"/>
                        <a:t>KEY</a:t>
                      </a:r>
                      <a:r>
                        <a:rPr lang="en-GB" sz="1800" baseline="0" dirty="0"/>
                        <a:t> KNOWLEDGE AND SKILLS</a:t>
                      </a:r>
                      <a:endParaRPr lang="en-GB" dirty="0"/>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1410332">
                <a:tc>
                  <a:txBody>
                    <a:bodyPr/>
                    <a:lstStyle/>
                    <a:p>
                      <a:r>
                        <a:rPr lang="en-US" sz="1600" dirty="0"/>
                        <a:t>Reading </a:t>
                      </a:r>
                    </a:p>
                    <a:p>
                      <a:r>
                        <a:rPr lang="en-US" sz="1600" dirty="0"/>
                        <a:t>Word Level</a:t>
                      </a:r>
                      <a:endParaRPr lang="en-GB" sz="1600" dirty="0"/>
                    </a:p>
                  </a:txBody>
                  <a:tcPr/>
                </a:tc>
                <a:tc gridSpan="6">
                  <a:txBody>
                    <a:bodyPr/>
                    <a:lstStyle/>
                    <a:p>
                      <a:r>
                        <a:rPr lang="en-US" sz="1000" dirty="0"/>
                        <a:t>Pupils should be taught to: </a:t>
                      </a:r>
                    </a:p>
                    <a:p>
                      <a:r>
                        <a:rPr lang="en-US" sz="1000" dirty="0"/>
                        <a:t>* apply phonic knowledge and skills as the route to decode words </a:t>
                      </a:r>
                    </a:p>
                    <a:p>
                      <a:r>
                        <a:rPr lang="en-US" sz="1000" dirty="0"/>
                        <a:t>*respond speedily with the correct sound to graphemes (letters or groups of letters) for all 40+ phonemes, including, where applicable, alternative sounds for graphemes </a:t>
                      </a:r>
                    </a:p>
                    <a:p>
                      <a:pPr marL="0" indent="0">
                        <a:buFont typeface="Arial" panose="020B0604020202020204" pitchFamily="34" charset="0"/>
                        <a:buNone/>
                      </a:pPr>
                      <a:r>
                        <a:rPr lang="en-US" sz="1000" dirty="0"/>
                        <a:t>*read accurately by blending sounds in unfamiliar words containing GPCs that have been taught </a:t>
                      </a:r>
                    </a:p>
                    <a:p>
                      <a:pPr marL="0" indent="0">
                        <a:buFont typeface="Arial" panose="020B0604020202020204" pitchFamily="34" charset="0"/>
                        <a:buNone/>
                      </a:pPr>
                      <a:r>
                        <a:rPr lang="en-US" sz="1000" dirty="0"/>
                        <a:t>*read common exception words, noting unusual correspondences between spelling and sound and where these occur in the word </a:t>
                      </a:r>
                    </a:p>
                    <a:p>
                      <a:pPr marL="0" indent="0">
                        <a:buFont typeface="Arial" panose="020B0604020202020204" pitchFamily="34" charset="0"/>
                        <a:buNone/>
                      </a:pPr>
                      <a:r>
                        <a:rPr lang="en-US" sz="1000" dirty="0"/>
                        <a:t>*read words containing taught GPCs and –s, –</a:t>
                      </a:r>
                      <a:r>
                        <a:rPr lang="en-US" sz="1000" dirty="0" err="1"/>
                        <a:t>es</a:t>
                      </a:r>
                      <a:r>
                        <a:rPr lang="en-US" sz="1000" dirty="0"/>
                        <a:t>, –</a:t>
                      </a:r>
                      <a:r>
                        <a:rPr lang="en-US" sz="1000" dirty="0" err="1"/>
                        <a:t>ing</a:t>
                      </a:r>
                      <a:r>
                        <a:rPr lang="en-US" sz="1000" dirty="0"/>
                        <a:t>, –</a:t>
                      </a:r>
                      <a:r>
                        <a:rPr lang="en-US" sz="1000" dirty="0" err="1"/>
                        <a:t>ed</a:t>
                      </a:r>
                      <a:r>
                        <a:rPr lang="en-US" sz="1000" dirty="0"/>
                        <a:t>, –</a:t>
                      </a:r>
                      <a:r>
                        <a:rPr lang="en-US" sz="1000" dirty="0" err="1"/>
                        <a:t>er</a:t>
                      </a:r>
                      <a:r>
                        <a:rPr lang="en-US" sz="1000" dirty="0"/>
                        <a:t> and –</a:t>
                      </a:r>
                      <a:r>
                        <a:rPr lang="en-US" sz="1000" dirty="0" err="1"/>
                        <a:t>est</a:t>
                      </a:r>
                      <a:r>
                        <a:rPr lang="en-US" sz="1000" dirty="0"/>
                        <a:t> endings  read other words of more than one syllable that contain taught GPCs </a:t>
                      </a:r>
                    </a:p>
                    <a:p>
                      <a:pPr marL="0" indent="0">
                        <a:buFont typeface="Arial" panose="020B0604020202020204" pitchFamily="34" charset="0"/>
                        <a:buNone/>
                      </a:pPr>
                      <a:r>
                        <a:rPr lang="en-US" sz="1000" dirty="0"/>
                        <a:t>*read words with contractions [for example, I’m, I’ll, we’ll], and understand that the apostrophe represents the omitted letter(s) </a:t>
                      </a:r>
                    </a:p>
                    <a:p>
                      <a:pPr marL="0" indent="0">
                        <a:buFont typeface="Arial" panose="020B0604020202020204" pitchFamily="34" charset="0"/>
                        <a:buNone/>
                      </a:pPr>
                      <a:r>
                        <a:rPr lang="en-US" sz="1000" dirty="0"/>
                        <a:t>*read aloud accurately books that are consistent with their developing phonic knowledge and that do not require them to use other strategies to work out words </a:t>
                      </a:r>
                    </a:p>
                    <a:p>
                      <a:pPr marL="0" indent="0">
                        <a:buFont typeface="Arial" panose="020B0604020202020204" pitchFamily="34" charset="0"/>
                        <a:buNone/>
                      </a:pPr>
                      <a:r>
                        <a:rPr lang="en-US" sz="1000" dirty="0"/>
                        <a:t>*re-read these books to build up their fluency and confidence in word reading. </a:t>
                      </a:r>
                      <a:endParaRPr lang="en-GB" sz="1000" dirty="0"/>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1"/>
                  </a:ext>
                </a:extLst>
              </a:tr>
              <a:tr h="1997971">
                <a:tc>
                  <a:txBody>
                    <a:bodyPr/>
                    <a:lstStyle/>
                    <a:p>
                      <a:pPr marL="0" marR="0" indent="0" algn="l" defTabSz="914400" rtl="0" eaLnBrk="1" fontAlgn="auto" latinLnBrk="0" hangingPunct="1">
                        <a:lnSpc>
                          <a:spcPct val="100000"/>
                        </a:lnSpc>
                        <a:spcBef>
                          <a:spcPts val="0"/>
                        </a:spcBef>
                        <a:spcAft>
                          <a:spcPts val="0"/>
                        </a:spcAft>
                        <a:buClrTx/>
                        <a:buSzTx/>
                        <a:buFontTx/>
                        <a:buNone/>
                        <a:defRPr/>
                      </a:pPr>
                      <a:r>
                        <a:rPr lang="en-US" sz="1600" dirty="0"/>
                        <a:t>Reading Comprehension</a:t>
                      </a:r>
                      <a:endParaRPr lang="en-GB" sz="1600" dirty="0"/>
                    </a:p>
                  </a:txBody>
                  <a:tcPr/>
                </a:tc>
                <a:tc gridSpan="6">
                  <a:txBody>
                    <a:bodyPr/>
                    <a:lstStyle/>
                    <a:p>
                      <a:r>
                        <a:rPr lang="en-US" sz="1000" dirty="0"/>
                        <a:t>Pupils should be taught to: </a:t>
                      </a:r>
                    </a:p>
                    <a:p>
                      <a:pPr marL="0" indent="0">
                        <a:buFont typeface="Arial" panose="020B0604020202020204" pitchFamily="34" charset="0"/>
                        <a:buNone/>
                      </a:pPr>
                      <a:r>
                        <a:rPr lang="en-US" sz="1000" dirty="0"/>
                        <a:t>*develop pleasure in reading, motivation to read, vocabulary and understanding by: </a:t>
                      </a:r>
                    </a:p>
                    <a:p>
                      <a:pPr marL="171450" indent="-171450">
                        <a:buFontTx/>
                        <a:buChar char="-"/>
                      </a:pPr>
                      <a:r>
                        <a:rPr lang="en-US" sz="1000" dirty="0"/>
                        <a:t>listening to and discussing a wide range of poems, stories and non-fiction at a level beyond that at which they can read independently</a:t>
                      </a:r>
                      <a:r>
                        <a:rPr lang="en-US" sz="1000" baseline="0" dirty="0"/>
                        <a:t> </a:t>
                      </a:r>
                    </a:p>
                    <a:p>
                      <a:pPr marL="171450" indent="-171450">
                        <a:buFontTx/>
                        <a:buChar char="-"/>
                      </a:pPr>
                      <a:r>
                        <a:rPr lang="en-US" sz="1000" baseline="0" dirty="0"/>
                        <a:t>-</a:t>
                      </a:r>
                      <a:r>
                        <a:rPr lang="en-US" sz="1000" dirty="0"/>
                        <a:t>being encouraged to link what they read or hear read to their own experiences </a:t>
                      </a:r>
                    </a:p>
                    <a:p>
                      <a:pPr marL="171450" indent="-171450">
                        <a:buFontTx/>
                        <a:buChar char="-"/>
                      </a:pPr>
                      <a:r>
                        <a:rPr lang="en-US" sz="1000" dirty="0"/>
                        <a:t> becoming very familiar with key stories, fairy stories and traditional tales, retelling them and considering their particular characteristics -</a:t>
                      </a:r>
                      <a:r>
                        <a:rPr lang="en-US" sz="1000" dirty="0" err="1"/>
                        <a:t>recognising</a:t>
                      </a:r>
                      <a:r>
                        <a:rPr lang="en-US" sz="1000" dirty="0"/>
                        <a:t> and joining in with predictable phrases </a:t>
                      </a:r>
                    </a:p>
                    <a:p>
                      <a:pPr marL="171450" indent="-171450">
                        <a:buFontTx/>
                        <a:buChar char="-"/>
                      </a:pPr>
                      <a:r>
                        <a:rPr lang="en-US" sz="1000" dirty="0"/>
                        <a:t>learning to appreciate rhymes and poems, and to recite some by heart                                                     -discussing word meanings, linking new meanings to those already known</a:t>
                      </a:r>
                    </a:p>
                    <a:p>
                      <a:pPr marL="0" indent="0">
                        <a:buFontTx/>
                        <a:buNone/>
                      </a:pPr>
                      <a:r>
                        <a:rPr lang="en-US" sz="1000" dirty="0"/>
                        <a:t>*understand both the books they can already read accurately and fluently and those they listen to by:</a:t>
                      </a:r>
                      <a:r>
                        <a:rPr lang="en-US" sz="1000" baseline="0" dirty="0"/>
                        <a:t> </a:t>
                      </a:r>
                    </a:p>
                    <a:p>
                      <a:pPr marL="0" indent="0">
                        <a:buFontTx/>
                        <a:buNone/>
                      </a:pPr>
                      <a:r>
                        <a:rPr lang="en-US" sz="1000" baseline="0" dirty="0"/>
                        <a:t>-</a:t>
                      </a:r>
                      <a:r>
                        <a:rPr lang="en-US" sz="1000" dirty="0"/>
                        <a:t>drawing on what they already know or on background information and vocabulary provided by the teacher </a:t>
                      </a:r>
                      <a:r>
                        <a:rPr lang="en-US" sz="1000" baseline="0" dirty="0"/>
                        <a:t>        -</a:t>
                      </a:r>
                      <a:r>
                        <a:rPr lang="en-US" sz="1000" dirty="0"/>
                        <a:t>checking that the text makes sense to them as they read and correcting inaccurate reading</a:t>
                      </a:r>
                    </a:p>
                    <a:p>
                      <a:pPr marL="0" indent="0">
                        <a:buFontTx/>
                        <a:buNone/>
                      </a:pPr>
                      <a:r>
                        <a:rPr lang="en-US" sz="1000" baseline="0" dirty="0"/>
                        <a:t>-</a:t>
                      </a:r>
                      <a:r>
                        <a:rPr lang="en-US" sz="1000" dirty="0"/>
                        <a:t>discussing the significance of the title and events </a:t>
                      </a:r>
                      <a:r>
                        <a:rPr lang="en-US" sz="1000" baseline="0" dirty="0"/>
                        <a:t>                 -</a:t>
                      </a:r>
                      <a:r>
                        <a:rPr lang="en-US" sz="1000" dirty="0"/>
                        <a:t>making inferences on the basis of what is being said and done </a:t>
                      </a:r>
                      <a:r>
                        <a:rPr lang="en-US" sz="1000" baseline="0" dirty="0"/>
                        <a:t>         -</a:t>
                      </a:r>
                      <a:r>
                        <a:rPr lang="en-US" sz="1000" dirty="0"/>
                        <a:t>predicting what might happen on the basis of what has been read so far </a:t>
                      </a:r>
                    </a:p>
                    <a:p>
                      <a:pPr marL="0" indent="0">
                        <a:buFontTx/>
                        <a:buNone/>
                      </a:pPr>
                      <a:r>
                        <a:rPr lang="en-US" sz="1000" dirty="0"/>
                        <a:t> *participate in discussion about what is read to them, taking turns and listening to what others say </a:t>
                      </a:r>
                    </a:p>
                    <a:p>
                      <a:pPr marL="0" indent="0">
                        <a:buFontTx/>
                        <a:buNone/>
                      </a:pPr>
                      <a:r>
                        <a:rPr lang="en-US" sz="1000" dirty="0"/>
                        <a:t>*explain clearly their understanding of what is read to them. </a:t>
                      </a:r>
                      <a:endParaRPr lang="en-GB" sz="1000" dirty="0"/>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2"/>
                  </a:ext>
                </a:extLst>
              </a:tr>
              <a:tr h="528875">
                <a:tc>
                  <a:txBody>
                    <a:bodyPr/>
                    <a:lstStyle/>
                    <a:p>
                      <a:pPr marL="0" marR="0" indent="0" algn="l" defTabSz="914400" rtl="0" eaLnBrk="1" fontAlgn="auto" latinLnBrk="0" hangingPunct="1">
                        <a:lnSpc>
                          <a:spcPct val="100000"/>
                        </a:lnSpc>
                        <a:spcBef>
                          <a:spcPts val="0"/>
                        </a:spcBef>
                        <a:spcAft>
                          <a:spcPts val="0"/>
                        </a:spcAft>
                        <a:buClrTx/>
                        <a:buSzTx/>
                        <a:buFontTx/>
                        <a:buNone/>
                        <a:defRPr/>
                      </a:pPr>
                      <a:r>
                        <a:rPr lang="en-US" sz="1600" dirty="0"/>
                        <a:t>Handwriting</a:t>
                      </a:r>
                      <a:endParaRPr lang="en-GB" sz="1600" dirty="0"/>
                    </a:p>
                  </a:txBody>
                  <a:tcPr/>
                </a:tc>
                <a:tc gridSpan="6">
                  <a:txBody>
                    <a:bodyPr/>
                    <a:lstStyle/>
                    <a:p>
                      <a:r>
                        <a:rPr lang="en-US" sz="1000" dirty="0"/>
                        <a:t>Pupils should be taught to: </a:t>
                      </a:r>
                    </a:p>
                    <a:p>
                      <a:pPr marL="171450" indent="-171450">
                        <a:buFont typeface="Arial" panose="020B0604020202020204" pitchFamily="34" charset="0"/>
                        <a:buChar char="•"/>
                      </a:pPr>
                      <a:r>
                        <a:rPr lang="en-US" sz="1000" dirty="0"/>
                        <a:t>sit correctly at a table, holding a pencil comfortably and correctly </a:t>
                      </a:r>
                      <a:r>
                        <a:rPr lang="en-US" sz="1000" baseline="0" dirty="0"/>
                        <a:t>     *</a:t>
                      </a:r>
                      <a:r>
                        <a:rPr lang="en-US" sz="1000" dirty="0"/>
                        <a:t>begin to form lower-case letters in the correct direction, starting and finishing in the right place </a:t>
                      </a:r>
                    </a:p>
                    <a:p>
                      <a:pPr marL="0" indent="0">
                        <a:buFont typeface="Arial" panose="020B0604020202020204" pitchFamily="34" charset="0"/>
                        <a:buNone/>
                      </a:pPr>
                      <a:r>
                        <a:rPr lang="en-US" sz="1000" dirty="0"/>
                        <a:t>* form capital letters </a:t>
                      </a:r>
                      <a:r>
                        <a:rPr lang="en-US" sz="1000" baseline="0" dirty="0"/>
                        <a:t>          *</a:t>
                      </a:r>
                      <a:r>
                        <a:rPr lang="en-US" sz="1000" dirty="0"/>
                        <a:t>form digits 0-9 </a:t>
                      </a:r>
                      <a:r>
                        <a:rPr lang="en-US" sz="1000" baseline="0" dirty="0"/>
                        <a:t>      *</a:t>
                      </a:r>
                      <a:r>
                        <a:rPr lang="en-US" sz="1000" dirty="0"/>
                        <a:t>understand which letters belong to which handwriting ‘families’ (i.e. letters that are formed in similar ways) and to </a:t>
                      </a:r>
                      <a:r>
                        <a:rPr lang="en-US" sz="1000" dirty="0" err="1"/>
                        <a:t>practise</a:t>
                      </a:r>
                      <a:r>
                        <a:rPr lang="en-US" sz="1000" dirty="0"/>
                        <a:t> these.</a:t>
                      </a:r>
                      <a:endParaRPr lang="en-GB" sz="1000" dirty="0"/>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3"/>
                  </a:ext>
                </a:extLst>
              </a:tr>
              <a:tr h="1325011">
                <a:tc>
                  <a:txBody>
                    <a:bodyPr/>
                    <a:lstStyle/>
                    <a:p>
                      <a:pPr marL="0" marR="0" indent="0" algn="l" defTabSz="914400" rtl="0" eaLnBrk="1" fontAlgn="auto" latinLnBrk="0" hangingPunct="1">
                        <a:lnSpc>
                          <a:spcPct val="100000"/>
                        </a:lnSpc>
                        <a:spcBef>
                          <a:spcPts val="0"/>
                        </a:spcBef>
                        <a:spcAft>
                          <a:spcPts val="0"/>
                        </a:spcAft>
                        <a:buClrTx/>
                        <a:buSzTx/>
                        <a:buFontTx/>
                        <a:buNone/>
                        <a:defRPr/>
                      </a:pPr>
                      <a:r>
                        <a:rPr lang="en-US" sz="1600" dirty="0"/>
                        <a:t>Spelling</a:t>
                      </a:r>
                      <a:endParaRPr lang="en-GB" sz="1600" dirty="0"/>
                    </a:p>
                  </a:txBody>
                  <a:tcPr/>
                </a:tc>
                <a:tc>
                  <a:txBody>
                    <a:bodyPr/>
                    <a:lstStyle/>
                    <a:p>
                      <a:pPr marL="0" indent="0">
                        <a:buFont typeface="Arial" panose="020B0604020202020204" pitchFamily="34" charset="0"/>
                        <a:buNone/>
                      </a:pPr>
                      <a:r>
                        <a:rPr lang="en-GB" sz="800" b="1" dirty="0"/>
                        <a:t>Autumn 1 </a:t>
                      </a:r>
                    </a:p>
                    <a:p>
                      <a:pPr marL="0" indent="0">
                        <a:buFont typeface="Arial" panose="020B0604020202020204" pitchFamily="34" charset="0"/>
                        <a:buNone/>
                      </a:pPr>
                      <a:r>
                        <a:rPr lang="en-GB" sz="800" b="1" dirty="0"/>
                        <a:t>Wk1:  </a:t>
                      </a:r>
                      <a:r>
                        <a:rPr lang="en-GB" sz="800" b="0" dirty="0"/>
                        <a:t>ai and oi vowel digraph </a:t>
                      </a:r>
                    </a:p>
                    <a:p>
                      <a:pPr marL="0" indent="0">
                        <a:buFont typeface="Arial" panose="020B0604020202020204" pitchFamily="34" charset="0"/>
                        <a:buNone/>
                      </a:pPr>
                      <a:r>
                        <a:rPr lang="en-GB" sz="800" b="1" dirty="0" err="1"/>
                        <a:t>Wk</a:t>
                      </a:r>
                      <a:r>
                        <a:rPr lang="en-GB" sz="800" b="1" dirty="0"/>
                        <a:t> 2: </a:t>
                      </a:r>
                      <a:r>
                        <a:rPr lang="en-GB" sz="800" b="0" dirty="0"/>
                        <a:t>ay and oy vowel digraph </a:t>
                      </a:r>
                    </a:p>
                    <a:p>
                      <a:pPr marL="0" indent="0">
                        <a:buFont typeface="Arial" panose="020B0604020202020204" pitchFamily="34" charset="0"/>
                        <a:buNone/>
                      </a:pPr>
                      <a:r>
                        <a:rPr lang="en-GB" sz="800" b="1" dirty="0" err="1"/>
                        <a:t>Wk</a:t>
                      </a:r>
                      <a:r>
                        <a:rPr lang="en-GB" sz="800" b="1" dirty="0"/>
                        <a:t> 3:</a:t>
                      </a:r>
                      <a:r>
                        <a:rPr lang="en-GB" sz="800" b="0" dirty="0"/>
                        <a:t>ee vowel digraphs </a:t>
                      </a:r>
                    </a:p>
                    <a:p>
                      <a:pPr marL="0" indent="0">
                        <a:buFont typeface="Arial" panose="020B0604020202020204" pitchFamily="34" charset="0"/>
                        <a:buNone/>
                      </a:pPr>
                      <a:r>
                        <a:rPr lang="en-GB" sz="800" b="1" dirty="0" err="1"/>
                        <a:t>Wk</a:t>
                      </a:r>
                      <a:r>
                        <a:rPr lang="en-GB" sz="800" b="1" dirty="0"/>
                        <a:t> 4: </a:t>
                      </a:r>
                      <a:r>
                        <a:rPr lang="en-GB" sz="800" b="0" dirty="0" err="1"/>
                        <a:t>ea</a:t>
                      </a:r>
                      <a:r>
                        <a:rPr lang="en-GB" sz="800" b="0" dirty="0"/>
                        <a:t> and </a:t>
                      </a:r>
                      <a:r>
                        <a:rPr lang="en-GB" sz="800" b="0" dirty="0" err="1"/>
                        <a:t>ie</a:t>
                      </a:r>
                      <a:r>
                        <a:rPr lang="en-GB" sz="800" b="0" dirty="0"/>
                        <a:t> with an I sound </a:t>
                      </a:r>
                    </a:p>
                    <a:p>
                      <a:pPr marL="0" indent="0">
                        <a:buFont typeface="Arial" panose="020B0604020202020204" pitchFamily="34" charset="0"/>
                        <a:buNone/>
                      </a:pPr>
                      <a:r>
                        <a:rPr lang="en-GB" sz="800" b="1" dirty="0" err="1"/>
                        <a:t>Wk</a:t>
                      </a:r>
                      <a:r>
                        <a:rPr lang="en-GB" sz="800" b="1" dirty="0"/>
                        <a:t> 5: </a:t>
                      </a:r>
                      <a:r>
                        <a:rPr lang="en-GB" sz="800" b="0" dirty="0"/>
                        <a:t>exception words </a:t>
                      </a:r>
                    </a:p>
                    <a:p>
                      <a:pPr marL="0" indent="0">
                        <a:buFont typeface="Arial" panose="020B0604020202020204" pitchFamily="34" charset="0"/>
                        <a:buNone/>
                      </a:pPr>
                      <a:r>
                        <a:rPr lang="en-GB" sz="800" b="1" dirty="0" err="1"/>
                        <a:t>Wk</a:t>
                      </a:r>
                      <a:r>
                        <a:rPr lang="en-GB" sz="800" b="1" dirty="0"/>
                        <a:t> 6: </a:t>
                      </a:r>
                      <a:r>
                        <a:rPr lang="en-GB" sz="800" b="0" dirty="0" err="1"/>
                        <a:t>ie</a:t>
                      </a:r>
                      <a:r>
                        <a:rPr lang="en-GB" sz="800" b="0" dirty="0"/>
                        <a:t> digraph and </a:t>
                      </a:r>
                      <a:r>
                        <a:rPr lang="en-GB" sz="800" b="0" dirty="0" err="1"/>
                        <a:t>i</a:t>
                      </a:r>
                      <a:r>
                        <a:rPr lang="en-GB" sz="800" b="0" dirty="0"/>
                        <a:t>-e split </a:t>
                      </a:r>
                      <a:endParaRPr lang="en-GB" sz="800" b="1" dirty="0"/>
                    </a:p>
                  </a:txBody>
                  <a:tcPr/>
                </a:tc>
                <a:tc>
                  <a:txBody>
                    <a:bodyPr/>
                    <a:lstStyle/>
                    <a:p>
                      <a:pPr marL="0" indent="0">
                        <a:buFont typeface="Arial" panose="020B0604020202020204" pitchFamily="34" charset="0"/>
                        <a:buNone/>
                      </a:pPr>
                      <a:r>
                        <a:rPr lang="en-GB" sz="800" b="1" dirty="0"/>
                        <a:t>Autumn 2</a:t>
                      </a:r>
                    </a:p>
                    <a:p>
                      <a:pPr marL="0" indent="0">
                        <a:buFont typeface="Arial" panose="020B0604020202020204" pitchFamily="34" charset="0"/>
                        <a:buNone/>
                      </a:pPr>
                      <a:r>
                        <a:rPr lang="en-GB" sz="800" b="1" dirty="0" err="1"/>
                        <a:t>Wk</a:t>
                      </a:r>
                      <a:r>
                        <a:rPr lang="en-GB" sz="800" b="1" dirty="0"/>
                        <a:t> 1:</a:t>
                      </a:r>
                      <a:r>
                        <a:rPr lang="en-GB" sz="800" b="0" dirty="0"/>
                        <a:t> </a:t>
                      </a:r>
                      <a:r>
                        <a:rPr lang="en-GB" sz="800" b="0" dirty="0" err="1"/>
                        <a:t>ea</a:t>
                      </a:r>
                      <a:r>
                        <a:rPr lang="en-GB" sz="800" b="0" dirty="0"/>
                        <a:t> vowel digraphs </a:t>
                      </a:r>
                    </a:p>
                    <a:p>
                      <a:pPr marL="0" indent="0">
                        <a:buFont typeface="Arial" panose="020B0604020202020204" pitchFamily="34" charset="0"/>
                        <a:buNone/>
                      </a:pPr>
                      <a:r>
                        <a:rPr lang="en-GB" sz="800" b="1" dirty="0" err="1"/>
                        <a:t>Wk</a:t>
                      </a:r>
                      <a:r>
                        <a:rPr lang="en-GB" sz="800" b="1" dirty="0"/>
                        <a:t> 2: </a:t>
                      </a:r>
                      <a:r>
                        <a:rPr lang="en-GB" sz="800" b="0" dirty="0" err="1"/>
                        <a:t>er</a:t>
                      </a:r>
                      <a:r>
                        <a:rPr lang="en-GB" sz="800" b="0" dirty="0"/>
                        <a:t> and </a:t>
                      </a:r>
                      <a:r>
                        <a:rPr lang="en-GB" sz="800" b="0" dirty="0" err="1"/>
                        <a:t>ir</a:t>
                      </a:r>
                      <a:r>
                        <a:rPr lang="en-GB" sz="800" b="0" dirty="0"/>
                        <a:t> digraph </a:t>
                      </a:r>
                    </a:p>
                    <a:p>
                      <a:pPr marL="0" indent="0">
                        <a:buFont typeface="Arial" panose="020B0604020202020204" pitchFamily="34" charset="0"/>
                        <a:buNone/>
                      </a:pPr>
                      <a:r>
                        <a:rPr lang="en-GB" sz="800" b="1" dirty="0" err="1"/>
                        <a:t>Wk</a:t>
                      </a:r>
                      <a:r>
                        <a:rPr lang="en-GB" sz="800" b="1" dirty="0"/>
                        <a:t> 3: </a:t>
                      </a:r>
                      <a:r>
                        <a:rPr lang="en-GB" sz="800" b="0" dirty="0" err="1"/>
                        <a:t>er</a:t>
                      </a:r>
                      <a:r>
                        <a:rPr lang="en-GB" sz="800" b="0" dirty="0"/>
                        <a:t> digraph </a:t>
                      </a:r>
                    </a:p>
                    <a:p>
                      <a:pPr marL="0" indent="0">
                        <a:buFont typeface="Arial" panose="020B0604020202020204" pitchFamily="34" charset="0"/>
                        <a:buNone/>
                      </a:pPr>
                      <a:r>
                        <a:rPr lang="en-GB" sz="800" b="1" dirty="0" err="1"/>
                        <a:t>Wk</a:t>
                      </a:r>
                      <a:r>
                        <a:rPr lang="en-GB" sz="800" b="1" dirty="0"/>
                        <a:t> 4: </a:t>
                      </a:r>
                      <a:r>
                        <a:rPr lang="en-GB" sz="800" b="0" dirty="0"/>
                        <a:t>ff, </a:t>
                      </a:r>
                      <a:r>
                        <a:rPr lang="en-GB" sz="800" b="0" dirty="0" err="1"/>
                        <a:t>ll</a:t>
                      </a:r>
                      <a:r>
                        <a:rPr lang="en-GB" sz="800" b="0" dirty="0"/>
                        <a:t>, ss, </a:t>
                      </a:r>
                      <a:r>
                        <a:rPr lang="en-GB" sz="800" b="0" dirty="0" err="1"/>
                        <a:t>zz</a:t>
                      </a:r>
                      <a:r>
                        <a:rPr lang="en-GB" sz="800" b="0" dirty="0"/>
                        <a:t>, ck sounds </a:t>
                      </a:r>
                    </a:p>
                    <a:p>
                      <a:pPr marL="0" indent="0">
                        <a:buFont typeface="Arial" panose="020B0604020202020204" pitchFamily="34" charset="0"/>
                        <a:buNone/>
                      </a:pPr>
                      <a:r>
                        <a:rPr lang="en-GB" sz="800" b="1" dirty="0" err="1"/>
                        <a:t>Wk</a:t>
                      </a:r>
                      <a:r>
                        <a:rPr lang="en-GB" sz="800" b="1" dirty="0"/>
                        <a:t> 5: </a:t>
                      </a:r>
                      <a:r>
                        <a:rPr lang="en-GB" sz="800" b="0" dirty="0"/>
                        <a:t>exception words </a:t>
                      </a:r>
                    </a:p>
                    <a:p>
                      <a:pPr marL="0" indent="0">
                        <a:buFont typeface="Arial" panose="020B0604020202020204" pitchFamily="34" charset="0"/>
                        <a:buNone/>
                      </a:pPr>
                      <a:r>
                        <a:rPr lang="en-GB" sz="800" b="1" dirty="0" err="1"/>
                        <a:t>Wk</a:t>
                      </a:r>
                      <a:r>
                        <a:rPr lang="en-GB" sz="800" b="1" dirty="0"/>
                        <a:t> 6: </a:t>
                      </a:r>
                      <a:r>
                        <a:rPr lang="en-GB" sz="800" dirty="0"/>
                        <a:t>The /ŋ/ sound spelt n </a:t>
                      </a:r>
                      <a:endParaRPr lang="en-GB" sz="800" b="1" dirty="0"/>
                    </a:p>
                  </a:txBody>
                  <a:tcPr/>
                </a:tc>
                <a:tc>
                  <a:txBody>
                    <a:bodyPr/>
                    <a:lstStyle/>
                    <a:p>
                      <a:pPr marL="0" indent="0">
                        <a:buFont typeface="Arial" panose="020B0604020202020204" pitchFamily="34" charset="0"/>
                        <a:buNone/>
                      </a:pPr>
                      <a:r>
                        <a:rPr lang="en-GB" sz="800" b="1" dirty="0"/>
                        <a:t>Spring 1 </a:t>
                      </a:r>
                    </a:p>
                    <a:p>
                      <a:pPr marL="0" indent="0">
                        <a:buFont typeface="Arial" panose="020B0604020202020204" pitchFamily="34" charset="0"/>
                        <a:buNone/>
                      </a:pPr>
                      <a:r>
                        <a:rPr lang="en-GB" sz="800" b="1" dirty="0" err="1"/>
                        <a:t>Wk</a:t>
                      </a:r>
                      <a:r>
                        <a:rPr lang="en-GB" sz="800" b="1" dirty="0"/>
                        <a:t> 1:</a:t>
                      </a:r>
                      <a:r>
                        <a:rPr lang="en-GB" sz="800" b="0" dirty="0"/>
                        <a:t>compound words </a:t>
                      </a:r>
                    </a:p>
                    <a:p>
                      <a:pPr marL="0" indent="0">
                        <a:buFont typeface="Arial" panose="020B0604020202020204" pitchFamily="34" charset="0"/>
                        <a:buNone/>
                      </a:pPr>
                      <a:r>
                        <a:rPr lang="en-GB" sz="800" b="1" dirty="0" err="1"/>
                        <a:t>Wk</a:t>
                      </a:r>
                      <a:r>
                        <a:rPr lang="en-GB" sz="800" b="1" dirty="0"/>
                        <a:t> 2:</a:t>
                      </a:r>
                      <a:r>
                        <a:rPr lang="en-GB" sz="800" b="0" dirty="0"/>
                        <a:t>ur digraph </a:t>
                      </a:r>
                    </a:p>
                    <a:p>
                      <a:pPr marL="0" indent="0">
                        <a:buFont typeface="Arial" panose="020B0604020202020204" pitchFamily="34" charset="0"/>
                        <a:buNone/>
                      </a:pPr>
                      <a:r>
                        <a:rPr lang="en-GB" sz="800" b="1" dirty="0" err="1"/>
                        <a:t>Wk</a:t>
                      </a:r>
                      <a:r>
                        <a:rPr lang="en-GB" sz="800" b="1" dirty="0"/>
                        <a:t> 3: </a:t>
                      </a:r>
                      <a:r>
                        <a:rPr lang="en-GB" sz="800" b="0" dirty="0" err="1"/>
                        <a:t>oo</a:t>
                      </a:r>
                      <a:r>
                        <a:rPr lang="en-GB" sz="800" b="0" dirty="0"/>
                        <a:t> vowel digraph </a:t>
                      </a:r>
                    </a:p>
                    <a:p>
                      <a:pPr marL="0" indent="0">
                        <a:buFont typeface="Arial" panose="020B0604020202020204" pitchFamily="34" charset="0"/>
                        <a:buNone/>
                      </a:pPr>
                      <a:r>
                        <a:rPr lang="en-GB" sz="800" b="1" dirty="0" err="1"/>
                        <a:t>Wk</a:t>
                      </a:r>
                      <a:r>
                        <a:rPr lang="en-GB" sz="800" b="1" dirty="0"/>
                        <a:t> 4: </a:t>
                      </a:r>
                      <a:r>
                        <a:rPr lang="en-GB" sz="800" b="0" dirty="0" err="1"/>
                        <a:t>oo</a:t>
                      </a:r>
                      <a:r>
                        <a:rPr lang="en-GB" sz="800" b="0" dirty="0"/>
                        <a:t> vowel digraph </a:t>
                      </a:r>
                    </a:p>
                    <a:p>
                      <a:pPr marL="0" indent="0">
                        <a:buFont typeface="Arial" panose="020B0604020202020204" pitchFamily="34" charset="0"/>
                        <a:buNone/>
                      </a:pPr>
                      <a:r>
                        <a:rPr lang="en-GB" sz="800" b="1" dirty="0" err="1"/>
                        <a:t>Wk</a:t>
                      </a:r>
                      <a:r>
                        <a:rPr lang="en-GB" sz="800" b="1" dirty="0"/>
                        <a:t> 5: </a:t>
                      </a:r>
                      <a:r>
                        <a:rPr lang="en-GB" sz="800" b="0" dirty="0"/>
                        <a:t>exception words </a:t>
                      </a:r>
                    </a:p>
                    <a:p>
                      <a:pPr marL="0" indent="0">
                        <a:buFont typeface="Arial" panose="020B0604020202020204" pitchFamily="34" charset="0"/>
                        <a:buNone/>
                      </a:pPr>
                      <a:r>
                        <a:rPr lang="en-GB" sz="800" b="1" dirty="0" err="1"/>
                        <a:t>Wk</a:t>
                      </a:r>
                      <a:r>
                        <a:rPr lang="en-GB" sz="800" b="1" dirty="0"/>
                        <a:t> 6: </a:t>
                      </a:r>
                      <a:r>
                        <a:rPr lang="en-GB" sz="800" b="0" dirty="0"/>
                        <a:t>division of words </a:t>
                      </a:r>
                      <a:endParaRPr lang="en-GB" sz="800" b="1" dirty="0"/>
                    </a:p>
                  </a:txBody>
                  <a:tcPr/>
                </a:tc>
                <a:tc>
                  <a:txBody>
                    <a:bodyPr/>
                    <a:lstStyle/>
                    <a:p>
                      <a:pPr marL="0" indent="0">
                        <a:buFont typeface="Arial" panose="020B0604020202020204" pitchFamily="34" charset="0"/>
                        <a:buNone/>
                      </a:pPr>
                      <a:r>
                        <a:rPr lang="en-GB" sz="800" b="1" dirty="0"/>
                        <a:t>Spring 2 </a:t>
                      </a:r>
                    </a:p>
                    <a:p>
                      <a:pPr marL="0" indent="0">
                        <a:buFont typeface="Arial" panose="020B0604020202020204" pitchFamily="34" charset="0"/>
                        <a:buNone/>
                      </a:pPr>
                      <a:r>
                        <a:rPr lang="en-GB" sz="800" b="1" dirty="0" err="1"/>
                        <a:t>Wk</a:t>
                      </a:r>
                      <a:r>
                        <a:rPr lang="en-GB" sz="800" b="1" dirty="0"/>
                        <a:t> 1: </a:t>
                      </a:r>
                      <a:r>
                        <a:rPr lang="en-GB" sz="800" b="0" dirty="0" err="1"/>
                        <a:t>oe</a:t>
                      </a:r>
                      <a:r>
                        <a:rPr lang="en-GB" sz="800" b="0" dirty="0"/>
                        <a:t> </a:t>
                      </a:r>
                      <a:r>
                        <a:rPr lang="en-GB" sz="800" b="0" dirty="0" err="1"/>
                        <a:t>oa</a:t>
                      </a:r>
                      <a:r>
                        <a:rPr lang="en-GB" sz="800" b="0" dirty="0"/>
                        <a:t> ow vowel digraph </a:t>
                      </a:r>
                    </a:p>
                    <a:p>
                      <a:pPr marL="0" indent="0">
                        <a:buFont typeface="Arial" panose="020B0604020202020204" pitchFamily="34" charset="0"/>
                        <a:buNone/>
                      </a:pPr>
                      <a:r>
                        <a:rPr lang="en-GB" sz="800" b="1" dirty="0" err="1"/>
                        <a:t>Wk</a:t>
                      </a:r>
                      <a:r>
                        <a:rPr lang="en-GB" sz="800" b="1" dirty="0"/>
                        <a:t> 2: </a:t>
                      </a:r>
                      <a:r>
                        <a:rPr lang="en-GB" sz="800" b="0" dirty="0" err="1"/>
                        <a:t>ou</a:t>
                      </a:r>
                      <a:r>
                        <a:rPr lang="en-GB" sz="800" b="0" dirty="0"/>
                        <a:t> ow vowel digraph </a:t>
                      </a:r>
                    </a:p>
                    <a:p>
                      <a:pPr marL="0" indent="0">
                        <a:buFont typeface="Arial" panose="020B0604020202020204" pitchFamily="34" charset="0"/>
                        <a:buNone/>
                      </a:pPr>
                      <a:r>
                        <a:rPr lang="en-GB" sz="800" b="1" dirty="0" err="1"/>
                        <a:t>Wk</a:t>
                      </a:r>
                      <a:r>
                        <a:rPr lang="en-GB" sz="800" b="1" dirty="0"/>
                        <a:t> 3: </a:t>
                      </a:r>
                      <a:r>
                        <a:rPr lang="en-GB" sz="800" b="0" dirty="0" err="1"/>
                        <a:t>ue</a:t>
                      </a:r>
                      <a:r>
                        <a:rPr lang="en-GB" sz="800" b="0" dirty="0"/>
                        <a:t> and </a:t>
                      </a:r>
                      <a:r>
                        <a:rPr lang="en-GB" sz="800" b="0" dirty="0" err="1"/>
                        <a:t>ew</a:t>
                      </a:r>
                      <a:r>
                        <a:rPr lang="en-GB" sz="800" b="0" dirty="0"/>
                        <a:t> vowel digraphs </a:t>
                      </a:r>
                    </a:p>
                    <a:p>
                      <a:pPr marL="0" indent="0">
                        <a:buFont typeface="Arial" panose="020B0604020202020204" pitchFamily="34" charset="0"/>
                        <a:buNone/>
                      </a:pPr>
                      <a:r>
                        <a:rPr lang="en-GB" sz="800" b="1" dirty="0" err="1"/>
                        <a:t>Wk</a:t>
                      </a:r>
                      <a:r>
                        <a:rPr lang="en-GB" sz="800" b="1" dirty="0"/>
                        <a:t> 4: </a:t>
                      </a:r>
                      <a:r>
                        <a:rPr lang="en-GB" sz="800" b="0" dirty="0"/>
                        <a:t>ear and </a:t>
                      </a:r>
                      <a:r>
                        <a:rPr lang="en-GB" sz="800" b="0" dirty="0" err="1"/>
                        <a:t>igh</a:t>
                      </a:r>
                      <a:r>
                        <a:rPr lang="en-GB" sz="800" b="0" dirty="0"/>
                        <a:t> trigraph </a:t>
                      </a:r>
                    </a:p>
                    <a:p>
                      <a:pPr marL="0" indent="0">
                        <a:buFont typeface="Arial" panose="020B0604020202020204" pitchFamily="34" charset="0"/>
                        <a:buNone/>
                      </a:pPr>
                      <a:r>
                        <a:rPr lang="en-GB" sz="800" b="1" dirty="0" err="1"/>
                        <a:t>Wk</a:t>
                      </a:r>
                      <a:r>
                        <a:rPr lang="en-GB" sz="800" b="1" dirty="0"/>
                        <a:t> 5: </a:t>
                      </a:r>
                      <a:r>
                        <a:rPr lang="en-GB" sz="800" b="0" dirty="0"/>
                        <a:t>exception words </a:t>
                      </a:r>
                    </a:p>
                    <a:p>
                      <a:pPr marL="0" indent="0">
                        <a:buFont typeface="Arial" panose="020B0604020202020204" pitchFamily="34" charset="0"/>
                        <a:buNone/>
                      </a:pPr>
                      <a:r>
                        <a:rPr lang="en-GB" sz="800" b="1" dirty="0" err="1"/>
                        <a:t>Wk</a:t>
                      </a:r>
                      <a:r>
                        <a:rPr lang="en-GB" sz="800" b="1" dirty="0"/>
                        <a:t> 6: </a:t>
                      </a:r>
                      <a:r>
                        <a:rPr lang="en-GB" sz="800" b="0" i="0" dirty="0"/>
                        <a:t>ore digraph and ore trigraph </a:t>
                      </a:r>
                      <a:endParaRPr lang="en-GB" sz="800" b="1" dirty="0"/>
                    </a:p>
                  </a:txBody>
                  <a:tcPr/>
                </a:tc>
                <a:tc>
                  <a:txBody>
                    <a:bodyPr/>
                    <a:lstStyle/>
                    <a:p>
                      <a:pPr marL="0" indent="0">
                        <a:buFont typeface="Arial" panose="020B0604020202020204" pitchFamily="34" charset="0"/>
                        <a:buNone/>
                      </a:pPr>
                      <a:r>
                        <a:rPr lang="en-GB" sz="800" b="1" dirty="0"/>
                        <a:t>Summer 1 </a:t>
                      </a:r>
                    </a:p>
                    <a:p>
                      <a:pPr marL="0" indent="0">
                        <a:buFont typeface="Arial" panose="020B0604020202020204" pitchFamily="34" charset="0"/>
                        <a:buNone/>
                      </a:pPr>
                      <a:r>
                        <a:rPr lang="en-GB" sz="800" b="1" dirty="0" err="1"/>
                        <a:t>Wk</a:t>
                      </a:r>
                      <a:r>
                        <a:rPr lang="en-GB" sz="800" b="1" dirty="0"/>
                        <a:t> 1: </a:t>
                      </a:r>
                      <a:r>
                        <a:rPr lang="en-GB" sz="800" b="0" dirty="0"/>
                        <a:t>aw and au digraph </a:t>
                      </a:r>
                    </a:p>
                    <a:p>
                      <a:pPr marL="0" indent="0">
                        <a:buFont typeface="Arial" panose="020B0604020202020204" pitchFamily="34" charset="0"/>
                        <a:buNone/>
                      </a:pPr>
                      <a:r>
                        <a:rPr lang="en-GB" sz="800" b="1" dirty="0" err="1"/>
                        <a:t>Wk</a:t>
                      </a:r>
                      <a:r>
                        <a:rPr lang="en-GB" sz="800" b="1" dirty="0"/>
                        <a:t> 2: </a:t>
                      </a:r>
                      <a:r>
                        <a:rPr lang="en-GB" sz="800" b="0" dirty="0"/>
                        <a:t>ear, air, are trigraphs </a:t>
                      </a:r>
                    </a:p>
                    <a:p>
                      <a:pPr marL="0" indent="0">
                        <a:buFont typeface="Arial" panose="020B0604020202020204" pitchFamily="34" charset="0"/>
                        <a:buNone/>
                      </a:pPr>
                      <a:r>
                        <a:rPr lang="en-GB" sz="800" b="1" dirty="0" err="1"/>
                        <a:t>Wk</a:t>
                      </a:r>
                      <a:r>
                        <a:rPr lang="en-GB" sz="800" b="1" dirty="0"/>
                        <a:t> 3: </a:t>
                      </a:r>
                      <a:r>
                        <a:rPr lang="en-GB" sz="800" b="0" dirty="0" err="1"/>
                        <a:t>ph</a:t>
                      </a:r>
                      <a:r>
                        <a:rPr lang="en-GB" sz="800" b="0" dirty="0"/>
                        <a:t> and </a:t>
                      </a:r>
                      <a:r>
                        <a:rPr lang="en-GB" sz="800" b="0" dirty="0" err="1"/>
                        <a:t>wh</a:t>
                      </a:r>
                      <a:r>
                        <a:rPr lang="en-GB" sz="800" b="0" dirty="0"/>
                        <a:t> consonants</a:t>
                      </a:r>
                    </a:p>
                    <a:p>
                      <a:pPr marL="0" indent="0">
                        <a:buFont typeface="Arial" panose="020B0604020202020204" pitchFamily="34" charset="0"/>
                        <a:buNone/>
                      </a:pPr>
                      <a:r>
                        <a:rPr lang="en-GB" sz="800" b="1" dirty="0" err="1"/>
                        <a:t>Wk</a:t>
                      </a:r>
                      <a:r>
                        <a:rPr lang="en-GB" sz="800" b="1" dirty="0"/>
                        <a:t> 4: </a:t>
                      </a:r>
                      <a:r>
                        <a:rPr lang="en-GB" sz="800" b="0" dirty="0"/>
                        <a:t>words ending –y and e-e split digraph  </a:t>
                      </a:r>
                    </a:p>
                    <a:p>
                      <a:pPr marL="0" indent="0">
                        <a:buFont typeface="Arial" panose="020B0604020202020204" pitchFamily="34" charset="0"/>
                        <a:buNone/>
                      </a:pPr>
                      <a:r>
                        <a:rPr lang="en-GB" sz="800" b="1" dirty="0" err="1"/>
                        <a:t>Wk</a:t>
                      </a:r>
                      <a:r>
                        <a:rPr lang="en-GB" sz="800" b="1" dirty="0"/>
                        <a:t> 5: </a:t>
                      </a:r>
                      <a:r>
                        <a:rPr lang="en-GB" sz="800" b="0" dirty="0"/>
                        <a:t>exception words </a:t>
                      </a:r>
                    </a:p>
                    <a:p>
                      <a:pPr marL="0" indent="0">
                        <a:buFont typeface="Arial" panose="020B0604020202020204" pitchFamily="34" charset="0"/>
                        <a:buNone/>
                      </a:pPr>
                      <a:r>
                        <a:rPr lang="en-GB" sz="800" b="1" i="0" dirty="0" err="1"/>
                        <a:t>Wk</a:t>
                      </a:r>
                      <a:r>
                        <a:rPr lang="en-GB" sz="800" b="1" i="0" dirty="0"/>
                        <a:t> 6: </a:t>
                      </a:r>
                      <a:r>
                        <a:rPr lang="en-GB" sz="800" b="0" i="0" dirty="0"/>
                        <a:t>adding the prefix –un </a:t>
                      </a:r>
                      <a:endParaRPr lang="en-GB" sz="800" b="1"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defRPr/>
                      </a:pPr>
                      <a:r>
                        <a:rPr lang="en-GB" sz="800" b="1" dirty="0"/>
                        <a:t>Summer 2</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defRPr/>
                      </a:pPr>
                      <a:r>
                        <a:rPr lang="en-GB" sz="800" b="1" dirty="0" err="1"/>
                        <a:t>Wk</a:t>
                      </a:r>
                      <a:r>
                        <a:rPr lang="en-GB" sz="800" b="1" dirty="0"/>
                        <a:t> 1:</a:t>
                      </a:r>
                      <a:r>
                        <a:rPr lang="en-GB" sz="800" b="0" dirty="0"/>
                        <a:t>o-e and u-e split digraphs</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defRPr/>
                      </a:pPr>
                      <a:r>
                        <a:rPr lang="en-GB" sz="800" b="1" dirty="0" err="1"/>
                        <a:t>Wk</a:t>
                      </a:r>
                      <a:r>
                        <a:rPr lang="en-GB" sz="800" b="1" dirty="0"/>
                        <a:t> 2: </a:t>
                      </a:r>
                      <a:r>
                        <a:rPr lang="en-GB" sz="800" b="0" dirty="0"/>
                        <a:t>-tch</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defRPr/>
                      </a:pPr>
                      <a:r>
                        <a:rPr lang="en-GB" sz="800" b="1" dirty="0" err="1"/>
                        <a:t>Wk</a:t>
                      </a:r>
                      <a:r>
                        <a:rPr lang="en-GB" sz="800" b="1" dirty="0"/>
                        <a:t> 3: </a:t>
                      </a:r>
                      <a:r>
                        <a:rPr lang="en-GB" sz="800" b="0" dirty="0"/>
                        <a:t>/v/ sound at end of words</a:t>
                      </a:r>
                      <a:endParaRPr lang="en-GB" sz="800" b="1" dirty="0"/>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defRPr/>
                      </a:pPr>
                      <a:r>
                        <a:rPr lang="en-GB" sz="800" b="1" dirty="0" err="1"/>
                        <a:t>Wk</a:t>
                      </a:r>
                      <a:r>
                        <a:rPr lang="en-GB" sz="800" b="1" dirty="0"/>
                        <a:t> 4: </a:t>
                      </a:r>
                      <a:r>
                        <a:rPr lang="en-GB" sz="800" b="0" dirty="0"/>
                        <a:t>adding s and es to words</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defRPr/>
                      </a:pPr>
                      <a:r>
                        <a:rPr lang="en-GB" sz="800" b="1" dirty="0" err="1"/>
                        <a:t>Wk</a:t>
                      </a:r>
                      <a:r>
                        <a:rPr lang="en-GB" sz="800" b="1" dirty="0"/>
                        <a:t> 5: </a:t>
                      </a:r>
                      <a:r>
                        <a:rPr lang="en-GB" sz="800" dirty="0"/>
                        <a:t>Adding the endings - </a:t>
                      </a:r>
                      <a:r>
                        <a:rPr lang="en-GB" sz="800" dirty="0" err="1"/>
                        <a:t>ing</a:t>
                      </a:r>
                      <a:r>
                        <a:rPr lang="en-GB" sz="800" dirty="0"/>
                        <a:t>, ed, and </a:t>
                      </a:r>
                      <a:r>
                        <a:rPr lang="en-GB" sz="800" dirty="0" err="1"/>
                        <a:t>er</a:t>
                      </a:r>
                      <a:r>
                        <a:rPr lang="en-GB" sz="800" dirty="0"/>
                        <a:t> to verbs change is </a:t>
                      </a:r>
                      <a:endParaRPr lang="en-GB" sz="800" b="0" dirty="0"/>
                    </a:p>
                    <a:p>
                      <a:pPr marL="0" indent="0">
                        <a:buFont typeface="Arial" panose="020B0604020202020204" pitchFamily="34" charset="0"/>
                        <a:buNone/>
                      </a:pPr>
                      <a:r>
                        <a:rPr lang="en-GB" sz="800" b="1" i="0" dirty="0" err="1"/>
                        <a:t>Wk</a:t>
                      </a:r>
                      <a:r>
                        <a:rPr lang="en-GB" sz="800" b="1" i="0" dirty="0"/>
                        <a:t> 6: </a:t>
                      </a:r>
                      <a:r>
                        <a:rPr lang="en-GB" sz="800" b="0" i="0" dirty="0"/>
                        <a:t>adding </a:t>
                      </a:r>
                      <a:r>
                        <a:rPr lang="en-GB" sz="800" b="0" i="0" dirty="0" err="1"/>
                        <a:t>er</a:t>
                      </a:r>
                      <a:r>
                        <a:rPr lang="en-GB" sz="800" b="0" i="0" dirty="0"/>
                        <a:t> and </a:t>
                      </a:r>
                      <a:r>
                        <a:rPr lang="en-GB" sz="800" b="0" i="0" dirty="0" err="1"/>
                        <a:t>est</a:t>
                      </a:r>
                      <a:r>
                        <a:rPr lang="en-GB" sz="800" b="0" i="0" dirty="0"/>
                        <a:t> to adjectives</a:t>
                      </a:r>
                      <a:r>
                        <a:rPr lang="en-GB" sz="800" dirty="0"/>
                        <a:t> before k  and using K for the into syllables </a:t>
                      </a:r>
                    </a:p>
                    <a:p>
                      <a:pPr marL="0" indent="0">
                        <a:buFont typeface="Arial" panose="020B0604020202020204" pitchFamily="34" charset="0"/>
                        <a:buNone/>
                      </a:pPr>
                      <a:r>
                        <a:rPr lang="en-GB" sz="800" dirty="0"/>
                        <a:t> /k/sound</a:t>
                      </a:r>
                      <a:endParaRPr lang="en-GB" sz="800" b="1" dirty="0"/>
                    </a:p>
                  </a:txBody>
                  <a:tcPr/>
                </a:tc>
                <a:extLst>
                  <a:ext uri="{0D108BD9-81ED-4DB2-BD59-A6C34878D82A}">
                    <a16:rowId xmlns:a16="http://schemas.microsoft.com/office/drawing/2014/main" val="10004"/>
                  </a:ext>
                </a:extLst>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p:cNvGraphicFramePr>
            <a:graphicFrameLocks noGrp="1"/>
          </p:cNvGraphicFramePr>
          <p:nvPr>
            <p:extLst>
              <p:ext uri="{D42A27DB-BD31-4B8C-83A1-F6EECF244321}">
                <p14:modId xmlns:p14="http://schemas.microsoft.com/office/powerpoint/2010/main" val="2764936090"/>
              </p:ext>
            </p:extLst>
          </p:nvPr>
        </p:nvGraphicFramePr>
        <p:xfrm>
          <a:off x="252382" y="282440"/>
          <a:ext cx="11717054" cy="6587100"/>
        </p:xfrm>
        <a:graphic>
          <a:graphicData uri="http://schemas.openxmlformats.org/drawingml/2006/table">
            <a:tbl>
              <a:tblPr firstRow="1" bandRow="1">
                <a:tableStyleId>{5C22544A-7EE6-4342-B048-85BDC9FD1C3A}</a:tableStyleId>
              </a:tblPr>
              <a:tblGrid>
                <a:gridCol w="1389378">
                  <a:extLst>
                    <a:ext uri="{9D8B030D-6E8A-4147-A177-3AD203B41FA5}">
                      <a16:colId xmlns:a16="http://schemas.microsoft.com/office/drawing/2014/main" val="20000"/>
                    </a:ext>
                  </a:extLst>
                </a:gridCol>
                <a:gridCol w="1772931">
                  <a:extLst>
                    <a:ext uri="{9D8B030D-6E8A-4147-A177-3AD203B41FA5}">
                      <a16:colId xmlns:a16="http://schemas.microsoft.com/office/drawing/2014/main" val="20001"/>
                    </a:ext>
                  </a:extLst>
                </a:gridCol>
                <a:gridCol w="117980">
                  <a:extLst>
                    <a:ext uri="{9D8B030D-6E8A-4147-A177-3AD203B41FA5}">
                      <a16:colId xmlns:a16="http://schemas.microsoft.com/office/drawing/2014/main" val="20002"/>
                    </a:ext>
                  </a:extLst>
                </a:gridCol>
                <a:gridCol w="1687353">
                  <a:extLst>
                    <a:ext uri="{9D8B030D-6E8A-4147-A177-3AD203B41FA5}">
                      <a16:colId xmlns:a16="http://schemas.microsoft.com/office/drawing/2014/main" val="20003"/>
                    </a:ext>
                  </a:extLst>
                </a:gridCol>
                <a:gridCol w="1687353">
                  <a:extLst>
                    <a:ext uri="{9D8B030D-6E8A-4147-A177-3AD203B41FA5}">
                      <a16:colId xmlns:a16="http://schemas.microsoft.com/office/drawing/2014/main" val="20004"/>
                    </a:ext>
                  </a:extLst>
                </a:gridCol>
                <a:gridCol w="1687353">
                  <a:extLst>
                    <a:ext uri="{9D8B030D-6E8A-4147-A177-3AD203B41FA5}">
                      <a16:colId xmlns:a16="http://schemas.microsoft.com/office/drawing/2014/main" val="20005"/>
                    </a:ext>
                  </a:extLst>
                </a:gridCol>
                <a:gridCol w="1687353">
                  <a:extLst>
                    <a:ext uri="{9D8B030D-6E8A-4147-A177-3AD203B41FA5}">
                      <a16:colId xmlns:a16="http://schemas.microsoft.com/office/drawing/2014/main" val="20006"/>
                    </a:ext>
                  </a:extLst>
                </a:gridCol>
                <a:gridCol w="1687353">
                  <a:extLst>
                    <a:ext uri="{9D8B030D-6E8A-4147-A177-3AD203B41FA5}">
                      <a16:colId xmlns:a16="http://schemas.microsoft.com/office/drawing/2014/main" val="20007"/>
                    </a:ext>
                  </a:extLst>
                </a:gridCol>
              </a:tblGrid>
              <a:tr h="352701">
                <a:tc>
                  <a:txBody>
                    <a:bodyPr/>
                    <a:lstStyle/>
                    <a:p>
                      <a:r>
                        <a:rPr lang="en-US" sz="1600" dirty="0"/>
                        <a:t>Year One</a:t>
                      </a:r>
                      <a:endParaRPr lang="en-GB" sz="1600" dirty="0"/>
                    </a:p>
                  </a:txBody>
                  <a:tcPr/>
                </a:tc>
                <a:tc gridSpan="7">
                  <a:txBody>
                    <a:bodyPr/>
                    <a:lstStyle/>
                    <a:p>
                      <a:pPr marL="0" marR="0" indent="0" algn="ctr" defTabSz="914400" rtl="0" eaLnBrk="1" fontAlgn="auto" latinLnBrk="0" hangingPunct="1">
                        <a:lnSpc>
                          <a:spcPct val="100000"/>
                        </a:lnSpc>
                        <a:spcBef>
                          <a:spcPts val="0"/>
                        </a:spcBef>
                        <a:spcAft>
                          <a:spcPts val="0"/>
                        </a:spcAft>
                        <a:buClrTx/>
                        <a:buSzTx/>
                        <a:buFontTx/>
                        <a:buNone/>
                        <a:defRPr/>
                      </a:pPr>
                      <a:r>
                        <a:rPr lang="en-GB" sz="1800" dirty="0"/>
                        <a:t>KEY</a:t>
                      </a:r>
                      <a:r>
                        <a:rPr lang="en-GB" sz="1800" baseline="0" dirty="0"/>
                        <a:t> KNOWLEDGE AND SKILLS</a:t>
                      </a:r>
                      <a:endParaRPr lang="en-GB" dirty="0"/>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323309">
                <a:tc>
                  <a:txBody>
                    <a:bodyPr/>
                    <a:lstStyle/>
                    <a:p>
                      <a:endParaRPr lang="en-GB" sz="1600" dirty="0"/>
                    </a:p>
                  </a:txBody>
                  <a:tcPr/>
                </a:tc>
                <a:tc gridSpan="2">
                  <a:txBody>
                    <a:bodyPr/>
                    <a:lstStyle/>
                    <a:p>
                      <a:r>
                        <a:rPr lang="en-GB" sz="1400" dirty="0"/>
                        <a:t>AUTUMN</a:t>
                      </a:r>
                    </a:p>
                  </a:txBody>
                  <a:tcPr/>
                </a:tc>
                <a:tc hMerge="1">
                  <a:txBody>
                    <a:bodyPr/>
                    <a:lstStyle/>
                    <a:p>
                      <a:endParaRPr lang="en-US"/>
                    </a:p>
                  </a:txBody>
                  <a:tcPr/>
                </a:tc>
                <a:tc>
                  <a:txBody>
                    <a:bodyPr/>
                    <a:lstStyle/>
                    <a:p>
                      <a:r>
                        <a:rPr lang="en-GB" sz="1400" dirty="0"/>
                        <a:t>AUTUMN</a:t>
                      </a:r>
                    </a:p>
                  </a:txBody>
                  <a:tcPr/>
                </a:tc>
                <a:tc>
                  <a:txBody>
                    <a:bodyPr/>
                    <a:lstStyle/>
                    <a:p>
                      <a:r>
                        <a:rPr lang="en-GB" sz="1400" dirty="0"/>
                        <a:t>SPRING</a:t>
                      </a:r>
                    </a:p>
                  </a:txBody>
                  <a:tcPr/>
                </a:tc>
                <a:tc>
                  <a:txBody>
                    <a:bodyPr/>
                    <a:lstStyle/>
                    <a:p>
                      <a:r>
                        <a:rPr lang="en-GB" sz="1400" dirty="0"/>
                        <a:t>SPRING</a:t>
                      </a:r>
                    </a:p>
                  </a:txBody>
                  <a:tcPr/>
                </a:tc>
                <a:tc>
                  <a:txBody>
                    <a:bodyPr/>
                    <a:lstStyle/>
                    <a:p>
                      <a:r>
                        <a:rPr lang="en-GB" sz="1400" dirty="0"/>
                        <a:t>SUMMER</a:t>
                      </a:r>
                    </a:p>
                  </a:txBody>
                  <a:tcPr/>
                </a:tc>
                <a:tc>
                  <a:txBody>
                    <a:bodyPr/>
                    <a:lstStyle/>
                    <a:p>
                      <a:r>
                        <a:rPr lang="en-GB" sz="1400" dirty="0"/>
                        <a:t>SUMMER</a:t>
                      </a:r>
                    </a:p>
                  </a:txBody>
                  <a:tcPr/>
                </a:tc>
                <a:extLst>
                  <a:ext uri="{0D108BD9-81ED-4DB2-BD59-A6C34878D82A}">
                    <a16:rowId xmlns:a16="http://schemas.microsoft.com/office/drawing/2014/main" val="10001"/>
                  </a:ext>
                </a:extLst>
              </a:tr>
              <a:tr h="793577">
                <a:tc>
                  <a:txBody>
                    <a:bodyPr/>
                    <a:lstStyle/>
                    <a:p>
                      <a:r>
                        <a:rPr lang="en-GB" dirty="0"/>
                        <a:t>FOCUS</a:t>
                      </a:r>
                    </a:p>
                  </a:txBody>
                  <a:tcPr/>
                </a:tc>
                <a:tc gridSpan="2">
                  <a:txBody>
                    <a:bodyPr/>
                    <a:lstStyle/>
                    <a:p>
                      <a:pPr algn="ctr"/>
                      <a:r>
                        <a:rPr lang="en-US" sz="1200" dirty="0"/>
                        <a:t>Animals</a:t>
                      </a:r>
                      <a:r>
                        <a:rPr lang="en-US" sz="1200" baseline="0" dirty="0"/>
                        <a:t> and Humans</a:t>
                      </a:r>
                    </a:p>
                    <a:p>
                      <a:pPr algn="ctr"/>
                      <a:r>
                        <a:rPr lang="en-US" sz="1200" baseline="0" dirty="0"/>
                        <a:t>“Bog Baby”</a:t>
                      </a:r>
                    </a:p>
                    <a:p>
                      <a:pPr algn="ctr"/>
                      <a:r>
                        <a:rPr lang="en-US" sz="1200" i="1" baseline="0" dirty="0"/>
                        <a:t>Jeanne Willis</a:t>
                      </a:r>
                      <a:endParaRPr lang="en-GB" sz="1200" i="1" dirty="0"/>
                    </a:p>
                  </a:txBody>
                  <a:tcPr/>
                </a:tc>
                <a:tc hMerge="1">
                  <a:txBody>
                    <a:bodyPr/>
                    <a:lstStyle/>
                    <a:p>
                      <a:endParaRPr lang="en-US"/>
                    </a:p>
                  </a:txBody>
                  <a:tcPr/>
                </a:tc>
                <a:tc>
                  <a:txBody>
                    <a:bodyPr/>
                    <a:lstStyle/>
                    <a:p>
                      <a:pPr algn="ctr"/>
                      <a:r>
                        <a:rPr lang="en-US" sz="1200" dirty="0"/>
                        <a:t>Old and New Toys</a:t>
                      </a:r>
                    </a:p>
                    <a:p>
                      <a:pPr algn="ctr"/>
                      <a:r>
                        <a:rPr lang="en-US" sz="1200" dirty="0"/>
                        <a:t>“Toys</a:t>
                      </a:r>
                      <a:r>
                        <a:rPr lang="en-US" sz="1200" baseline="0" dirty="0"/>
                        <a:t> in Space</a:t>
                      </a:r>
                      <a:r>
                        <a:rPr lang="en-US" sz="1200" dirty="0"/>
                        <a:t>”-</a:t>
                      </a:r>
                      <a:r>
                        <a:rPr lang="en-US" sz="1200" i="1" dirty="0"/>
                        <a:t>Mini Grey</a:t>
                      </a:r>
                      <a:endParaRPr lang="en-GB" sz="1200" dirty="0"/>
                    </a:p>
                    <a:p>
                      <a:pPr algn="ctr"/>
                      <a:endParaRPr lang="en-US" sz="1200" i="1" baseline="0" dirty="0"/>
                    </a:p>
                  </a:txBody>
                  <a:tcPr/>
                </a:tc>
                <a:tc>
                  <a:txBody>
                    <a:bodyPr/>
                    <a:lstStyle/>
                    <a:p>
                      <a:pPr algn="ctr"/>
                      <a:r>
                        <a:rPr lang="en-US" sz="1200" dirty="0"/>
                        <a:t>Exploring Hot and Cold</a:t>
                      </a:r>
                      <a:r>
                        <a:rPr lang="en-US" sz="1200" baseline="0" dirty="0"/>
                        <a:t> Places</a:t>
                      </a:r>
                    </a:p>
                    <a:p>
                      <a:pPr algn="ctr"/>
                      <a:r>
                        <a:rPr lang="en-US" sz="1200" baseline="0" dirty="0"/>
                        <a:t>“Lost and Found”-</a:t>
                      </a:r>
                      <a:r>
                        <a:rPr lang="en-US" sz="1200" i="1" baseline="0" dirty="0"/>
                        <a:t>Oliver Jeffers</a:t>
                      </a:r>
                      <a:endParaRPr lang="en-GB" sz="1200" dirty="0"/>
                    </a:p>
                  </a:txBody>
                  <a:tcPr/>
                </a:tc>
                <a:tc>
                  <a:txBody>
                    <a:bodyPr/>
                    <a:lstStyle/>
                    <a:p>
                      <a:pPr algn="ctr"/>
                      <a:r>
                        <a:rPr lang="en-US" sz="1200" dirty="0"/>
                        <a:t>Plants</a:t>
                      </a:r>
                    </a:p>
                    <a:p>
                      <a:pPr algn="ctr"/>
                      <a:r>
                        <a:rPr lang="en-US" sz="1200" dirty="0"/>
                        <a:t>“Jack and the Baked Beanstalk”-</a:t>
                      </a:r>
                      <a:r>
                        <a:rPr lang="en-US" sz="1200" i="1" dirty="0"/>
                        <a:t>Colin</a:t>
                      </a:r>
                      <a:r>
                        <a:rPr lang="en-US" sz="1200" i="1" baseline="0" dirty="0"/>
                        <a:t> Stimpson</a:t>
                      </a:r>
                    </a:p>
                  </a:txBody>
                  <a:tcPr/>
                </a:tc>
                <a:tc>
                  <a:txBody>
                    <a:bodyPr/>
                    <a:lstStyle/>
                    <a:p>
                      <a:pPr algn="ctr"/>
                      <a:r>
                        <a:rPr lang="en-US" sz="1200" dirty="0"/>
                        <a:t>Materials</a:t>
                      </a:r>
                    </a:p>
                    <a:p>
                      <a:pPr algn="ctr"/>
                      <a:r>
                        <a:rPr lang="en-US" sz="1200" dirty="0"/>
                        <a:t>“</a:t>
                      </a:r>
                      <a:r>
                        <a:rPr lang="en-US" sz="1200" dirty="0" err="1"/>
                        <a:t>Beegu</a:t>
                      </a:r>
                      <a:r>
                        <a:rPr lang="en-US" sz="1200" dirty="0"/>
                        <a:t>”</a:t>
                      </a:r>
                      <a:endParaRPr lang="en-GB" sz="1200" dirty="0"/>
                    </a:p>
                    <a:p>
                      <a:pPr algn="ctr"/>
                      <a:endParaRPr lang="en-GB" sz="1200" dirty="0"/>
                    </a:p>
                  </a:txBody>
                  <a:tcPr/>
                </a:tc>
                <a:tc>
                  <a:txBody>
                    <a:bodyPr/>
                    <a:lstStyle/>
                    <a:p>
                      <a:pPr algn="ctr"/>
                      <a:r>
                        <a:rPr lang="en-US" sz="1200" dirty="0">
                          <a:highlight>
                            <a:srgbClr val="FFFF00"/>
                          </a:highlight>
                        </a:rPr>
                        <a:t>Explorers (N Armstrong and C Columbus)</a:t>
                      </a:r>
                    </a:p>
                    <a:p>
                      <a:pPr algn="ctr"/>
                      <a:r>
                        <a:rPr lang="en-US" sz="1200" b="1" dirty="0">
                          <a:solidFill>
                            <a:srgbClr val="FF0000"/>
                          </a:solidFill>
                          <a:highlight>
                            <a:srgbClr val="FFFF00"/>
                          </a:highlight>
                        </a:rPr>
                        <a:t>”I Am Neil Armstrong”</a:t>
                      </a:r>
                    </a:p>
                    <a:p>
                      <a:pPr algn="ctr"/>
                      <a:r>
                        <a:rPr lang="en-US" altLang="en-GB" sz="1200" b="1" dirty="0">
                          <a:solidFill>
                            <a:srgbClr val="FF0000"/>
                          </a:solidFill>
                          <a:highlight>
                            <a:srgbClr val="FFFF00"/>
                          </a:highlight>
                        </a:rPr>
                        <a:t>Brad Meltzer </a:t>
                      </a:r>
                    </a:p>
                  </a:txBody>
                  <a:tcPr/>
                </a:tc>
                <a:extLst>
                  <a:ext uri="{0D108BD9-81ED-4DB2-BD59-A6C34878D82A}">
                    <a16:rowId xmlns:a16="http://schemas.microsoft.com/office/drawing/2014/main" val="10002"/>
                  </a:ext>
                </a:extLst>
              </a:tr>
              <a:tr h="1146278">
                <a:tc>
                  <a:txBody>
                    <a:bodyPr/>
                    <a:lstStyle/>
                    <a:p>
                      <a:r>
                        <a:rPr lang="en-GB" dirty="0"/>
                        <a:t>GENRES</a:t>
                      </a:r>
                    </a:p>
                  </a:txBody>
                  <a:tcPr/>
                </a:tc>
                <a:tc gridSpan="2">
                  <a:txBody>
                    <a:bodyPr/>
                    <a:lstStyle/>
                    <a:p>
                      <a:r>
                        <a:rPr lang="en-US" sz="1200" dirty="0">
                          <a:sym typeface="+mn-ea"/>
                        </a:rPr>
                        <a:t>Labels, list and character description.</a:t>
                      </a:r>
                      <a:endParaRPr lang="en-US" sz="1200" dirty="0"/>
                    </a:p>
                    <a:p>
                      <a:r>
                        <a:rPr lang="en-US" altLang="en-GB" sz="1200" dirty="0">
                          <a:sym typeface="+mn-ea"/>
                        </a:rPr>
                        <a:t>Speech bubbles and captions (sequence the story with images and ch write their own SB and C).</a:t>
                      </a:r>
                      <a:endParaRPr lang="en-GB" sz="1200" dirty="0"/>
                    </a:p>
                  </a:txBody>
                  <a:tcPr/>
                </a:tc>
                <a:tc hMerge="1">
                  <a:txBody>
                    <a:bodyPr/>
                    <a:lstStyle/>
                    <a:p>
                      <a:endParaRPr lang="en-US"/>
                    </a:p>
                  </a:txBody>
                  <a:tcPr/>
                </a:tc>
                <a:tc>
                  <a:txBody>
                    <a:bodyPr/>
                    <a:lstStyle/>
                    <a:p>
                      <a:r>
                        <a:rPr lang="en-US" altLang="en-GB" sz="1200" dirty="0">
                          <a:sym typeface="+mn-ea"/>
                        </a:rPr>
                        <a:t>Postcard from a toy in space</a:t>
                      </a:r>
                      <a:endParaRPr lang="en-US" altLang="en-GB" sz="1200" dirty="0"/>
                    </a:p>
                    <a:p>
                      <a:r>
                        <a:rPr lang="en-US" altLang="en-GB" sz="1200" dirty="0">
                          <a:sym typeface="+mn-ea"/>
                        </a:rPr>
                        <a:t>Letter to Santa </a:t>
                      </a:r>
                      <a:endParaRPr lang="en-US" altLang="en-GB" sz="1200" dirty="0"/>
                    </a:p>
                    <a:p>
                      <a:endParaRPr lang="en-US" sz="1200" dirty="0">
                        <a:latin typeface="+mn-lt"/>
                      </a:endParaRPr>
                    </a:p>
                    <a:p>
                      <a:r>
                        <a:rPr lang="en-US" sz="1200" dirty="0">
                          <a:latin typeface="+mn-lt"/>
                        </a:rPr>
                        <a:t>Poetry-Acrostic and List Poems</a:t>
                      </a:r>
                      <a:endParaRPr lang="en-US" sz="1200" dirty="0"/>
                    </a:p>
                  </a:txBody>
                  <a:tcPr/>
                </a:tc>
                <a:tc>
                  <a:txBody>
                    <a:bodyPr/>
                    <a:lstStyle/>
                    <a:p>
                      <a:r>
                        <a:rPr lang="en-US" sz="1200" dirty="0"/>
                        <a:t>Setting Description</a:t>
                      </a:r>
                    </a:p>
                    <a:p>
                      <a:r>
                        <a:rPr lang="en-US" sz="1200" dirty="0"/>
                        <a:t>Invitation (to a party-link to text)</a:t>
                      </a:r>
                    </a:p>
                    <a:p>
                      <a:endParaRPr lang="en-US" sz="1200" dirty="0"/>
                    </a:p>
                  </a:txBody>
                  <a:tcPr/>
                </a:tc>
                <a:tc>
                  <a:txBody>
                    <a:bodyPr/>
                    <a:lstStyle/>
                    <a:p>
                      <a:r>
                        <a:rPr lang="en-US" sz="1200" dirty="0"/>
                        <a:t>Recipe/Instructions</a:t>
                      </a:r>
                    </a:p>
                    <a:p>
                      <a:r>
                        <a:rPr lang="en-US" altLang="en-GB" sz="1200" dirty="0"/>
                        <a:t>Narrative </a:t>
                      </a:r>
                      <a:endParaRPr lang="en-GB" sz="1200" dirty="0"/>
                    </a:p>
                    <a:p>
                      <a:endParaRPr lang="en-GB" sz="1200" dirty="0"/>
                    </a:p>
                    <a:p>
                      <a:pPr marL="0" marR="0" lvl="0" indent="0" algn="l" defTabSz="914400" rtl="0" eaLnBrk="1" fontAlgn="auto" latinLnBrk="0" hangingPunct="1">
                        <a:lnSpc>
                          <a:spcPct val="100000"/>
                        </a:lnSpc>
                        <a:spcBef>
                          <a:spcPts val="0"/>
                        </a:spcBef>
                        <a:spcAft>
                          <a:spcPts val="0"/>
                        </a:spcAft>
                        <a:buClrTx/>
                        <a:buSzTx/>
                        <a:buFontTx/>
                        <a:buNone/>
                        <a:defRPr/>
                      </a:pPr>
                      <a:r>
                        <a:rPr lang="en-GB" sz="1200" dirty="0">
                          <a:latin typeface="+mn-lt"/>
                        </a:rPr>
                        <a:t>Poetry- Free Verse</a:t>
                      </a:r>
                    </a:p>
                    <a:p>
                      <a:endParaRPr lang="en-GB" sz="1200" dirty="0"/>
                    </a:p>
                    <a:p>
                      <a:endParaRPr lang="en-GB" sz="1200" dirty="0"/>
                    </a:p>
                  </a:txBody>
                  <a:tcPr/>
                </a:tc>
                <a:tc>
                  <a:txBody>
                    <a:bodyPr/>
                    <a:lstStyle/>
                    <a:p>
                      <a:r>
                        <a:rPr lang="en-US" altLang="en-GB" sz="1200" dirty="0"/>
                        <a:t>Letter (to Beegu, based on end of story)</a:t>
                      </a:r>
                    </a:p>
                    <a:p>
                      <a:r>
                        <a:rPr lang="en-US" altLang="en-GB" sz="1200" dirty="0"/>
                        <a:t>Narrative </a:t>
                      </a:r>
                      <a:endParaRPr lang="en-GB" sz="1200" dirty="0"/>
                    </a:p>
                    <a:p>
                      <a:endParaRPr lang="en-GB" sz="1200" dirty="0"/>
                    </a:p>
                  </a:txBody>
                  <a:tcPr/>
                </a:tc>
                <a:tc>
                  <a:txBody>
                    <a:bodyPr/>
                    <a:lstStyle/>
                    <a:p>
                      <a:r>
                        <a:rPr lang="en-US" sz="1200" dirty="0">
                          <a:highlight>
                            <a:srgbClr val="FFFF00"/>
                          </a:highlight>
                        </a:rPr>
                        <a:t>Letter</a:t>
                      </a:r>
                    </a:p>
                    <a:p>
                      <a:r>
                        <a:rPr lang="en-US" sz="1200" baseline="0" dirty="0">
                          <a:highlight>
                            <a:srgbClr val="FFFF00"/>
                          </a:highlight>
                        </a:rPr>
                        <a:t>Non-chron report</a:t>
                      </a:r>
                    </a:p>
                    <a:p>
                      <a:endParaRPr lang="en-US" sz="1200" baseline="0" dirty="0">
                        <a:highlight>
                          <a:srgbClr val="FFFF00"/>
                        </a:highlight>
                      </a:endParaRPr>
                    </a:p>
                    <a:p>
                      <a:pPr marL="0" marR="0" lvl="0" indent="0" algn="l" defTabSz="914400" rtl="0" eaLnBrk="1" fontAlgn="auto" latinLnBrk="0" hangingPunct="1">
                        <a:lnSpc>
                          <a:spcPct val="100000"/>
                        </a:lnSpc>
                        <a:spcBef>
                          <a:spcPts val="0"/>
                        </a:spcBef>
                        <a:spcAft>
                          <a:spcPts val="0"/>
                        </a:spcAft>
                        <a:buClrTx/>
                        <a:buSzTx/>
                        <a:buFontTx/>
                        <a:buNone/>
                        <a:defRPr/>
                      </a:pPr>
                      <a:r>
                        <a:rPr lang="en-US" sz="1200" baseline="0" dirty="0">
                          <a:highlight>
                            <a:srgbClr val="FFFF00"/>
                          </a:highlight>
                          <a:latin typeface="+mn-lt"/>
                        </a:rPr>
                        <a:t>Poetry- Riddles </a:t>
                      </a:r>
                      <a:endParaRPr lang="en-GB" sz="1200" dirty="0">
                        <a:highlight>
                          <a:srgbClr val="FFFF00"/>
                        </a:highlight>
                        <a:latin typeface="+mn-lt"/>
                      </a:endParaRPr>
                    </a:p>
                    <a:p>
                      <a:endParaRPr lang="en-GB" sz="1200" dirty="0">
                        <a:highlight>
                          <a:srgbClr val="FFFF00"/>
                        </a:highlight>
                        <a:latin typeface="+mn-lt"/>
                      </a:endParaRPr>
                    </a:p>
                  </a:txBody>
                  <a:tcPr/>
                </a:tc>
                <a:extLst>
                  <a:ext uri="{0D108BD9-81ED-4DB2-BD59-A6C34878D82A}">
                    <a16:rowId xmlns:a16="http://schemas.microsoft.com/office/drawing/2014/main" val="10003"/>
                  </a:ext>
                </a:extLst>
              </a:tr>
              <a:tr h="1322629">
                <a:tc>
                  <a:txBody>
                    <a:bodyPr/>
                    <a:lstStyle/>
                    <a:p>
                      <a:r>
                        <a:rPr lang="en-US" dirty="0"/>
                        <a:t>Composition </a:t>
                      </a:r>
                      <a:endParaRPr lang="en-GB" dirty="0"/>
                    </a:p>
                  </a:txBody>
                  <a:tcPr/>
                </a:tc>
                <a:tc gridSpan="7">
                  <a:txBody>
                    <a:bodyPr/>
                    <a:lstStyle/>
                    <a:p>
                      <a:r>
                        <a:rPr lang="en-US" sz="1200" dirty="0"/>
                        <a:t>Write sentences by: </a:t>
                      </a:r>
                    </a:p>
                    <a:p>
                      <a:r>
                        <a:rPr lang="en-US" sz="1200" dirty="0"/>
                        <a:t>-saying out loud what they are going to write about</a:t>
                      </a:r>
                    </a:p>
                    <a:p>
                      <a:r>
                        <a:rPr lang="en-US" sz="1200" dirty="0"/>
                        <a:t>-composing a sentence orally before writing it</a:t>
                      </a:r>
                    </a:p>
                    <a:p>
                      <a:r>
                        <a:rPr lang="en-US" sz="1200" dirty="0"/>
                        <a:t>-sequencing sentences to form short narratives </a:t>
                      </a:r>
                    </a:p>
                    <a:p>
                      <a:r>
                        <a:rPr lang="en-US" sz="1200" dirty="0"/>
                        <a:t>-re-reading what they have written to check that it makes sense </a:t>
                      </a:r>
                    </a:p>
                    <a:p>
                      <a:r>
                        <a:rPr lang="en-US" sz="1200" dirty="0"/>
                        <a:t>*discuss what they have written with the teacher or other pupils </a:t>
                      </a:r>
                    </a:p>
                    <a:p>
                      <a:r>
                        <a:rPr lang="en-US" sz="1200" dirty="0"/>
                        <a:t>*read aloud their writing clearly enough to be heard by their peers and the teacher.</a:t>
                      </a:r>
                      <a:endParaRPr lang="en-GB" sz="1200" dirty="0"/>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4"/>
                  </a:ext>
                </a:extLst>
              </a:tr>
              <a:tr h="1146278">
                <a:tc>
                  <a:txBody>
                    <a:bodyPr/>
                    <a:lstStyle/>
                    <a:p>
                      <a:r>
                        <a:rPr lang="en-US" dirty="0"/>
                        <a:t>SPAG</a:t>
                      </a:r>
                      <a:endParaRPr lang="en-GB" dirty="0"/>
                    </a:p>
                  </a:txBody>
                  <a:tcPr/>
                </a:tc>
                <a:tc gridSpan="3">
                  <a:txBody>
                    <a:bodyPr/>
                    <a:lstStyle/>
                    <a:p>
                      <a:r>
                        <a:rPr lang="en-US" sz="1200" dirty="0">
                          <a:sym typeface="+mn-ea"/>
                        </a:rPr>
                        <a:t>Combining words to make sentences</a:t>
                      </a:r>
                      <a:endParaRPr lang="en-US" sz="1200" dirty="0"/>
                    </a:p>
                    <a:p>
                      <a:r>
                        <a:rPr lang="en-US" sz="1200" dirty="0">
                          <a:sym typeface="+mn-ea"/>
                        </a:rPr>
                        <a:t>Finger spaces between words</a:t>
                      </a:r>
                      <a:endParaRPr lang="en-US" sz="1200" dirty="0"/>
                    </a:p>
                    <a:p>
                      <a:r>
                        <a:rPr lang="en-US" altLang="en-GB" sz="1200" dirty="0">
                          <a:sym typeface="+mn-ea"/>
                        </a:rPr>
                        <a:t>Capital letters and full stops</a:t>
                      </a:r>
                      <a:endParaRPr lang="en-US" altLang="en-GB" sz="1200" dirty="0"/>
                    </a:p>
                    <a:p>
                      <a:r>
                        <a:rPr lang="en-US" altLang="en-GB" sz="1200" dirty="0">
                          <a:sym typeface="+mn-ea"/>
                        </a:rPr>
                        <a:t>Question marks</a:t>
                      </a:r>
                      <a:endParaRPr lang="en-GB" sz="1200" dirty="0"/>
                    </a:p>
                  </a:txBody>
                  <a:tcPr/>
                </a:tc>
                <a:tc hMerge="1">
                  <a:txBody>
                    <a:bodyPr/>
                    <a:lstStyle/>
                    <a:p>
                      <a:endParaRPr lang="en-US"/>
                    </a:p>
                  </a:txBody>
                  <a:tcPr/>
                </a:tc>
                <a:tc hMerge="1">
                  <a:txBody>
                    <a:bodyPr/>
                    <a:lstStyle/>
                    <a:p>
                      <a:endParaRPr lang="en-US"/>
                    </a:p>
                  </a:txBody>
                  <a:tcPr/>
                </a:tc>
                <a:tc>
                  <a:txBody>
                    <a:bodyPr/>
                    <a:lstStyle/>
                    <a:p>
                      <a:r>
                        <a:rPr lang="en-US" sz="1200" dirty="0"/>
                        <a:t>Exclamation marks</a:t>
                      </a:r>
                    </a:p>
                    <a:p>
                      <a:r>
                        <a:rPr lang="en-US" sz="1200" dirty="0"/>
                        <a:t>Capital letters for names and days of the week</a:t>
                      </a:r>
                      <a:endParaRPr lang="en-GB" sz="1200" dirty="0"/>
                    </a:p>
                  </a:txBody>
                  <a:tcPr/>
                </a:tc>
                <a:tc>
                  <a:txBody>
                    <a:bodyPr/>
                    <a:lstStyle/>
                    <a:p>
                      <a:r>
                        <a:rPr lang="en-US" sz="1200" dirty="0"/>
                        <a:t>Personal pronoun: I</a:t>
                      </a:r>
                    </a:p>
                    <a:p>
                      <a:r>
                        <a:rPr lang="en-US" sz="1200" dirty="0"/>
                        <a:t>Recognizing</a:t>
                      </a:r>
                      <a:r>
                        <a:rPr lang="en-US" sz="1200" baseline="0" dirty="0"/>
                        <a:t> and using verbs</a:t>
                      </a:r>
                      <a:endParaRPr lang="en-GB" sz="1200" dirty="0"/>
                    </a:p>
                  </a:txBody>
                  <a:tcPr/>
                </a:tc>
                <a:tc>
                  <a:txBody>
                    <a:bodyPr/>
                    <a:lstStyle/>
                    <a:p>
                      <a:r>
                        <a:rPr lang="en-US" sz="1200" dirty="0"/>
                        <a:t>Using the prefix ‘un’</a:t>
                      </a:r>
                    </a:p>
                    <a:p>
                      <a:r>
                        <a:rPr lang="en-US" sz="1200" dirty="0"/>
                        <a:t>Regular plural nouns</a:t>
                      </a:r>
                      <a:endParaRPr lang="en-GB" sz="1200" dirty="0"/>
                    </a:p>
                  </a:txBody>
                  <a:tcPr/>
                </a:tc>
                <a:tc>
                  <a:txBody>
                    <a:bodyPr/>
                    <a:lstStyle/>
                    <a:p>
                      <a:r>
                        <a:rPr lang="en-US" sz="1200" dirty="0"/>
                        <a:t>Regular past tense verbs</a:t>
                      </a:r>
                    </a:p>
                    <a:p>
                      <a:r>
                        <a:rPr lang="en-US" sz="1200" dirty="0"/>
                        <a:t>Combining words to make sentences</a:t>
                      </a:r>
                    </a:p>
                    <a:p>
                      <a:r>
                        <a:rPr lang="en-US" sz="1200" dirty="0"/>
                        <a:t>Sequencing sentences to make a narrative </a:t>
                      </a:r>
                      <a:endParaRPr lang="en-GB" sz="1200" dirty="0"/>
                    </a:p>
                  </a:txBody>
                  <a:tcPr/>
                </a:tc>
                <a:extLst>
                  <a:ext uri="{0D108BD9-81ED-4DB2-BD59-A6C34878D82A}">
                    <a16:rowId xmlns:a16="http://schemas.microsoft.com/office/drawing/2014/main" val="10005"/>
                  </a:ext>
                </a:extLst>
              </a:tr>
              <a:tr h="467460">
                <a:tc>
                  <a:txBody>
                    <a:bodyPr/>
                    <a:lstStyle/>
                    <a:p>
                      <a:r>
                        <a:rPr lang="en-GB" sz="1200" dirty="0"/>
                        <a:t>Cross – Curricular writing opportunities</a:t>
                      </a:r>
                    </a:p>
                  </a:txBody>
                  <a:tcPr/>
                </a:tc>
                <a:tc>
                  <a:txBody>
                    <a:bodyPr/>
                    <a:lstStyle/>
                    <a:p>
                      <a:r>
                        <a:rPr lang="en-US" altLang="en-GB" sz="1000" dirty="0"/>
                        <a:t>Write simple facts about your </a:t>
                      </a:r>
                      <a:r>
                        <a:rPr lang="en-US" altLang="en-GB" sz="1000" dirty="0" err="1"/>
                        <a:t>favourite</a:t>
                      </a:r>
                      <a:r>
                        <a:rPr lang="en-US" altLang="en-GB" sz="1000" dirty="0"/>
                        <a:t> animal.</a:t>
                      </a:r>
                    </a:p>
                    <a:p>
                      <a:endParaRPr lang="en-US" altLang="en-GB" sz="1000" dirty="0"/>
                    </a:p>
                  </a:txBody>
                  <a:tcPr/>
                </a:tc>
                <a:tc gridSpan="2">
                  <a:txBody>
                    <a:bodyPr/>
                    <a:lstStyle/>
                    <a:p>
                      <a:r>
                        <a:rPr lang="en-US" altLang="en-GB" sz="1000" dirty="0"/>
                        <a:t>Lists and instructions (science). </a:t>
                      </a:r>
                    </a:p>
                  </a:txBody>
                  <a:tcPr/>
                </a:tc>
                <a:tc hMerge="1">
                  <a:txBody>
                    <a:bodyPr/>
                    <a:lstStyle/>
                    <a:p>
                      <a:endParaRPr lang="en-US"/>
                    </a:p>
                  </a:txBody>
                  <a:tcPr/>
                </a:tc>
                <a:tc>
                  <a:txBody>
                    <a:bodyPr/>
                    <a:lstStyle/>
                    <a:p>
                      <a:r>
                        <a:rPr lang="en-US" altLang="en-GB" sz="1000" dirty="0"/>
                        <a:t>Lists and speech bubbles (geography).</a:t>
                      </a:r>
                    </a:p>
                  </a:txBody>
                  <a:tcPr/>
                </a:tc>
                <a:tc>
                  <a:txBody>
                    <a:bodyPr/>
                    <a:lstStyle/>
                    <a:p>
                      <a:r>
                        <a:rPr lang="en-US" altLang="en-GB" sz="1000" dirty="0"/>
                        <a:t>Fact files/non-chron (science).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kern="1200" dirty="0">
                          <a:solidFill>
                            <a:schemeClr val="dk1"/>
                          </a:solidFill>
                          <a:effectLst/>
                          <a:latin typeface="+mn-lt"/>
                          <a:ea typeface="+mn-ea"/>
                          <a:cs typeface="+mn-cs"/>
                        </a:rPr>
                        <a:t>Use key vocabulary (rough, bumpy, smooth) to describe some given materials (science).</a:t>
                      </a:r>
                      <a:endParaRPr lang="en-GB" sz="1000" kern="1200" dirty="0">
                        <a:solidFill>
                          <a:schemeClr val="dk1"/>
                        </a:solidFill>
                        <a:effectLst/>
                        <a:latin typeface="+mn-lt"/>
                        <a:ea typeface="+mn-ea"/>
                        <a:cs typeface="+mn-cs"/>
                      </a:endParaRPr>
                    </a:p>
                    <a:p>
                      <a:endParaRPr lang="en-GB" sz="1000" dirty="0"/>
                    </a:p>
                  </a:txBody>
                  <a:tcPr/>
                </a:tc>
                <a:tc>
                  <a:txBody>
                    <a:bodyPr/>
                    <a:lstStyle/>
                    <a:p>
                      <a:r>
                        <a:rPr lang="en-US" altLang="en-GB" sz="1000" dirty="0"/>
                        <a:t>Speech bubbles and character description.</a:t>
                      </a:r>
                    </a:p>
                  </a:txBody>
                  <a:tcPr/>
                </a:tc>
                <a:extLst>
                  <a:ext uri="{0D108BD9-81ED-4DB2-BD59-A6C34878D82A}">
                    <a16:rowId xmlns:a16="http://schemas.microsoft.com/office/drawing/2014/main" val="10006"/>
                  </a:ext>
                </a:extLst>
              </a:tr>
              <a:tr h="460620">
                <a:tc gridSpan="8">
                  <a:txBody>
                    <a:bodyPr/>
                    <a:lstStyle/>
                    <a:p>
                      <a:r>
                        <a:rPr lang="en-US" dirty="0"/>
                        <a:t>Alan Peat:   </a:t>
                      </a:r>
                      <a:r>
                        <a:rPr lang="en-US" sz="1400" dirty="0"/>
                        <a:t>2a,    All the w’s,   Short </a:t>
                      </a:r>
                      <a:endParaRPr lang="en-GB" sz="1400" dirty="0"/>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7"/>
                  </a:ext>
                </a:extLst>
              </a:tr>
            </a:tbl>
          </a:graphicData>
        </a:graphic>
      </p:graphicFrame>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4891</TotalTime>
  <Words>9216</Words>
  <Application>Microsoft Office PowerPoint</Application>
  <PresentationFormat>Widescreen</PresentationFormat>
  <Paragraphs>1335</Paragraphs>
  <Slides>19</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 Lyons</dc:creator>
  <cp:lastModifiedBy>R Howard</cp:lastModifiedBy>
  <cp:revision>140</cp:revision>
  <cp:lastPrinted>2020-01-14T13:13:00Z</cp:lastPrinted>
  <dcterms:created xsi:type="dcterms:W3CDTF">2019-12-04T16:37:00Z</dcterms:created>
  <dcterms:modified xsi:type="dcterms:W3CDTF">2023-10-09T15:22:35Z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643F3EBAE1FC4A179B5EF437F4B6FCA7</vt:lpwstr>
  </property>
  <property fmtid="{D5CDD505-2E9C-101B-9397-08002B2CF9AE}" pid="3" name="KSOProductBuildVer">
    <vt:lpwstr>2057-11.2.0.11513</vt:lpwstr>
  </property>
</Properties>
</file>