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6" r:id="rId5"/>
    <p:sldId id="287" r:id="rId6"/>
    <p:sldId id="288" r:id="rId7"/>
    <p:sldId id="289" r:id="rId8"/>
    <p:sldId id="264" r:id="rId9"/>
    <p:sldId id="278" r:id="rId10"/>
    <p:sldId id="272" r:id="rId11"/>
    <p:sldId id="279" r:id="rId12"/>
    <p:sldId id="273" r:id="rId13"/>
    <p:sldId id="280" r:id="rId14"/>
    <p:sldId id="274" r:id="rId15"/>
    <p:sldId id="281" r:id="rId16"/>
    <p:sldId id="275" r:id="rId17"/>
    <p:sldId id="282" r:id="rId18"/>
    <p:sldId id="276" r:id="rId19"/>
    <p:sldId id="283"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291" autoAdjust="0"/>
  </p:normalViewPr>
  <p:slideViewPr>
    <p:cSldViewPr snapToGrid="0">
      <p:cViewPr varScale="1">
        <p:scale>
          <a:sx n="68" d="100"/>
          <a:sy n="68" d="100"/>
        </p:scale>
        <p:origin x="77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6E60481-7826-4165-B39D-A00B98766E00}"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296132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E60481-7826-4165-B39D-A00B98766E00}"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151453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E60481-7826-4165-B39D-A00B98766E00}"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1566464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E60481-7826-4165-B39D-A00B98766E00}"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187552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E60481-7826-4165-B39D-A00B98766E00}"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295692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6E60481-7826-4165-B39D-A00B98766E00}"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208558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6E60481-7826-4165-B39D-A00B98766E00}" type="datetimeFigureOut">
              <a:rPr lang="en-GB" smtClean="0"/>
              <a:t>17/01/2023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23703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6E60481-7826-4165-B39D-A00B98766E00}"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279004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60481-7826-4165-B39D-A00B98766E00}" type="datetimeFigureOut">
              <a:rPr lang="en-GB" smtClean="0"/>
              <a:t>17/01/2023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248801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E60481-7826-4165-B39D-A00B98766E00}"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2176028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E60481-7826-4165-B39D-A00B98766E00}"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009521-8198-40C8-9D01-836FB6E701EC}" type="slidenum">
              <a:rPr lang="en-GB" smtClean="0"/>
              <a:t>‹#›</a:t>
            </a:fld>
            <a:endParaRPr lang="en-GB"/>
          </a:p>
        </p:txBody>
      </p:sp>
    </p:spTree>
    <p:extLst>
      <p:ext uri="{BB962C8B-B14F-4D97-AF65-F5344CB8AC3E}">
        <p14:creationId xmlns:p14="http://schemas.microsoft.com/office/powerpoint/2010/main" val="4068570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60481-7826-4165-B39D-A00B98766E00}" type="datetimeFigureOut">
              <a:rPr lang="en-GB" smtClean="0"/>
              <a:t>17/01/2023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09521-8198-40C8-9D01-836FB6E701EC}" type="slidenum">
              <a:rPr lang="en-GB" smtClean="0"/>
              <a:t>‹#›</a:t>
            </a:fld>
            <a:endParaRPr lang="en-GB"/>
          </a:p>
        </p:txBody>
      </p:sp>
    </p:spTree>
    <p:extLst>
      <p:ext uri="{BB962C8B-B14F-4D97-AF65-F5344CB8AC3E}">
        <p14:creationId xmlns:p14="http://schemas.microsoft.com/office/powerpoint/2010/main" val="2341540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6720900"/>
              </p:ext>
            </p:extLst>
          </p:nvPr>
        </p:nvGraphicFramePr>
        <p:xfrm>
          <a:off x="257581" y="206066"/>
          <a:ext cx="11737686" cy="6554097"/>
        </p:xfrm>
        <a:graphic>
          <a:graphicData uri="http://schemas.openxmlformats.org/drawingml/2006/table">
            <a:tbl>
              <a:tblPr firstRow="1" bandRow="1">
                <a:tableStyleId>{5C22544A-7EE6-4342-B048-85BDC9FD1C3A}</a:tableStyleId>
              </a:tblPr>
              <a:tblGrid>
                <a:gridCol w="1791184">
                  <a:extLst>
                    <a:ext uri="{9D8B030D-6E8A-4147-A177-3AD203B41FA5}">
                      <a16:colId xmlns:a16="http://schemas.microsoft.com/office/drawing/2014/main" val="3676987627"/>
                    </a:ext>
                  </a:extLst>
                </a:gridCol>
                <a:gridCol w="1563679">
                  <a:extLst>
                    <a:ext uri="{9D8B030D-6E8A-4147-A177-3AD203B41FA5}">
                      <a16:colId xmlns:a16="http://schemas.microsoft.com/office/drawing/2014/main" val="4045224249"/>
                    </a:ext>
                  </a:extLst>
                </a:gridCol>
                <a:gridCol w="1675575">
                  <a:extLst>
                    <a:ext uri="{9D8B030D-6E8A-4147-A177-3AD203B41FA5}">
                      <a16:colId xmlns:a16="http://schemas.microsoft.com/office/drawing/2014/main" val="3329520594"/>
                    </a:ext>
                  </a:extLst>
                </a:gridCol>
                <a:gridCol w="1676812">
                  <a:extLst>
                    <a:ext uri="{9D8B030D-6E8A-4147-A177-3AD203B41FA5}">
                      <a16:colId xmlns:a16="http://schemas.microsoft.com/office/drawing/2014/main" val="840957153"/>
                    </a:ext>
                  </a:extLst>
                </a:gridCol>
                <a:gridCol w="1676812">
                  <a:extLst>
                    <a:ext uri="{9D8B030D-6E8A-4147-A177-3AD203B41FA5}">
                      <a16:colId xmlns:a16="http://schemas.microsoft.com/office/drawing/2014/main" val="1462467516"/>
                    </a:ext>
                  </a:extLst>
                </a:gridCol>
                <a:gridCol w="1676812">
                  <a:extLst>
                    <a:ext uri="{9D8B030D-6E8A-4147-A177-3AD203B41FA5}">
                      <a16:colId xmlns:a16="http://schemas.microsoft.com/office/drawing/2014/main" val="2125506453"/>
                    </a:ext>
                  </a:extLst>
                </a:gridCol>
                <a:gridCol w="1676812">
                  <a:extLst>
                    <a:ext uri="{9D8B030D-6E8A-4147-A177-3AD203B41FA5}">
                      <a16:colId xmlns:a16="http://schemas.microsoft.com/office/drawing/2014/main" val="3227715269"/>
                    </a:ext>
                  </a:extLst>
                </a:gridCol>
              </a:tblGrid>
              <a:tr h="334261">
                <a:tc>
                  <a:txBody>
                    <a:bodyPr/>
                    <a:lstStyle/>
                    <a:p>
                      <a:r>
                        <a:rPr lang="en-GB" sz="1600" baseline="0" dirty="0"/>
                        <a:t>English</a:t>
                      </a:r>
                      <a:endParaRPr lang="en-GB" sz="1600" dirty="0"/>
                    </a:p>
                  </a:txBody>
                  <a:tcPr/>
                </a:tc>
                <a:tc>
                  <a:txBody>
                    <a:bodyPr/>
                    <a:lstStyle/>
                    <a:p>
                      <a:r>
                        <a:rPr lang="en-GB" dirty="0"/>
                        <a:t>Year 1</a:t>
                      </a:r>
                    </a:p>
                  </a:txBody>
                  <a:tcPr/>
                </a:tc>
                <a:tc>
                  <a:txBody>
                    <a:bodyPr/>
                    <a:lstStyle/>
                    <a:p>
                      <a:r>
                        <a:rPr lang="en-GB" dirty="0"/>
                        <a:t>Year 2</a:t>
                      </a:r>
                    </a:p>
                  </a:txBody>
                  <a:tcPr/>
                </a:tc>
                <a:tc>
                  <a:txBody>
                    <a:bodyPr/>
                    <a:lstStyle/>
                    <a:p>
                      <a:pPr algn="ctr"/>
                      <a:r>
                        <a:rPr lang="en-GB" dirty="0"/>
                        <a:t>Year 3</a:t>
                      </a:r>
                    </a:p>
                  </a:txBody>
                  <a:tcPr/>
                </a:tc>
                <a:tc>
                  <a:txBody>
                    <a:bodyPr/>
                    <a:lstStyle/>
                    <a:p>
                      <a:pPr algn="ctr"/>
                      <a:r>
                        <a:rPr lang="en-GB" dirty="0"/>
                        <a:t>Year 4</a:t>
                      </a:r>
                    </a:p>
                  </a:txBody>
                  <a:tcPr/>
                </a:tc>
                <a:tc>
                  <a:txBody>
                    <a:bodyPr/>
                    <a:lstStyle/>
                    <a:p>
                      <a:pPr algn="ctr"/>
                      <a:r>
                        <a:rPr lang="en-GB" dirty="0"/>
                        <a:t>Year 5</a:t>
                      </a:r>
                    </a:p>
                  </a:txBody>
                  <a:tcPr/>
                </a:tc>
                <a:tc>
                  <a:txBody>
                    <a:bodyPr/>
                    <a:lstStyle/>
                    <a:p>
                      <a:pPr algn="ctr"/>
                      <a:r>
                        <a:rPr lang="en-GB" dirty="0"/>
                        <a:t>Year 6</a:t>
                      </a:r>
                    </a:p>
                  </a:txBody>
                  <a:tcPr/>
                </a:tc>
                <a:extLst>
                  <a:ext uri="{0D108BD9-81ED-4DB2-BD59-A6C34878D82A}">
                    <a16:rowId xmlns:a16="http://schemas.microsoft.com/office/drawing/2014/main" val="3185583046"/>
                  </a:ext>
                </a:extLst>
              </a:tr>
              <a:tr h="949748">
                <a:tc>
                  <a:txBody>
                    <a:bodyPr/>
                    <a:lstStyle/>
                    <a:p>
                      <a:r>
                        <a:rPr lang="en-GB" dirty="0"/>
                        <a:t>Autumn 1</a:t>
                      </a:r>
                    </a:p>
                  </a:txBody>
                  <a:tcPr/>
                </a:tc>
                <a:tc>
                  <a:txBody>
                    <a:bodyPr/>
                    <a:lstStyle/>
                    <a:p>
                      <a:pPr algn="ctr"/>
                      <a:r>
                        <a:rPr lang="en-US" sz="1050" dirty="0">
                          <a:latin typeface="+mn-lt"/>
                        </a:rPr>
                        <a:t>Labels, Lists &amp; Captions</a:t>
                      </a:r>
                    </a:p>
                    <a:p>
                      <a:pPr algn="ctr"/>
                      <a:r>
                        <a:rPr lang="en-US" sz="1050" dirty="0">
                          <a:latin typeface="+mn-lt"/>
                        </a:rPr>
                        <a:t>Speech Bubbles</a:t>
                      </a:r>
                      <a:endParaRPr lang="en-GB" sz="1050" dirty="0">
                        <a:latin typeface="+mn-lt"/>
                      </a:endParaRPr>
                    </a:p>
                  </a:txBody>
                  <a:tcPr/>
                </a:tc>
                <a:tc>
                  <a:txBody>
                    <a:bodyPr/>
                    <a:lstStyle/>
                    <a:p>
                      <a:pPr algn="ctr"/>
                      <a:r>
                        <a:rPr lang="en-US" sz="1050" dirty="0">
                          <a:latin typeface="+mn-lt"/>
                        </a:rPr>
                        <a:t>Instructions</a:t>
                      </a:r>
                    </a:p>
                    <a:p>
                      <a:pPr algn="ctr"/>
                      <a:r>
                        <a:rPr lang="en-US" sz="1050" dirty="0">
                          <a:latin typeface="+mn-lt"/>
                        </a:rPr>
                        <a:t>Character description</a:t>
                      </a:r>
                      <a:r>
                        <a:rPr lang="en-US" sz="1050" baseline="0" dirty="0">
                          <a:latin typeface="+mn-lt"/>
                        </a:rPr>
                        <a:t> </a:t>
                      </a:r>
                      <a:endParaRPr lang="en-GB" sz="1050" dirty="0">
                        <a:latin typeface="+mn-lt"/>
                      </a:endParaRPr>
                    </a:p>
                  </a:txBody>
                  <a:tcPr/>
                </a:tc>
                <a:tc>
                  <a:txBody>
                    <a:bodyPr/>
                    <a:lstStyle/>
                    <a:p>
                      <a:pPr algn="ctr"/>
                      <a:r>
                        <a:rPr lang="en-US" sz="1050" dirty="0">
                          <a:latin typeface="+mn-lt"/>
                        </a:rPr>
                        <a:t>Narrative</a:t>
                      </a:r>
                    </a:p>
                    <a:p>
                      <a:pPr algn="ctr"/>
                      <a:r>
                        <a:rPr lang="en-US" sz="1050" dirty="0">
                          <a:latin typeface="+mn-lt"/>
                        </a:rPr>
                        <a:t>Non-</a:t>
                      </a:r>
                      <a:r>
                        <a:rPr lang="en-US" sz="1050" dirty="0" err="1">
                          <a:latin typeface="+mn-lt"/>
                        </a:rPr>
                        <a:t>chron</a:t>
                      </a:r>
                      <a:r>
                        <a:rPr lang="en-US" sz="1050" dirty="0">
                          <a:latin typeface="+mn-lt"/>
                        </a:rPr>
                        <a:t> Report</a:t>
                      </a:r>
                      <a:endParaRPr lang="en-GB" sz="1050" dirty="0">
                        <a:latin typeface="+mn-lt"/>
                      </a:endParaRPr>
                    </a:p>
                  </a:txBody>
                  <a:tcPr/>
                </a:tc>
                <a:tc>
                  <a:txBody>
                    <a:bodyPr/>
                    <a:lstStyle/>
                    <a:p>
                      <a:pPr algn="ctr"/>
                      <a:r>
                        <a:rPr lang="en-US" sz="1050" dirty="0">
                          <a:latin typeface="+mn-lt"/>
                        </a:rPr>
                        <a:t>Non-Chronological Report</a:t>
                      </a:r>
                    </a:p>
                    <a:p>
                      <a:pPr algn="ctr"/>
                      <a:r>
                        <a:rPr lang="en-US" sz="1050" dirty="0">
                          <a:latin typeface="+mn-lt"/>
                        </a:rPr>
                        <a:t>Narrative</a:t>
                      </a:r>
                      <a:endParaRPr lang="en-GB" sz="1050" dirty="0">
                        <a:latin typeface="+mn-lt"/>
                      </a:endParaRPr>
                    </a:p>
                  </a:txBody>
                  <a:tcPr/>
                </a:tc>
                <a:tc>
                  <a:txBody>
                    <a:bodyPr/>
                    <a:lstStyle/>
                    <a:p>
                      <a:pPr algn="ctr"/>
                      <a:r>
                        <a:rPr lang="en-US" sz="1050" dirty="0">
                          <a:latin typeface="+mn-lt"/>
                        </a:rPr>
                        <a:t>Newspaper Report</a:t>
                      </a:r>
                    </a:p>
                    <a:p>
                      <a:pPr algn="ctr"/>
                      <a:r>
                        <a:rPr lang="en-US" sz="1050" dirty="0">
                          <a:latin typeface="+mn-lt"/>
                        </a:rPr>
                        <a:t>Narrative</a:t>
                      </a:r>
                      <a:endParaRPr lang="en-GB" sz="1050" dirty="0">
                        <a:latin typeface="+mn-lt"/>
                      </a:endParaRPr>
                    </a:p>
                    <a:p>
                      <a:pPr algn="ctr"/>
                      <a:endParaRPr lang="en-US" sz="1050" dirty="0">
                        <a:latin typeface="+mn-lt"/>
                      </a:endParaRPr>
                    </a:p>
                    <a:p>
                      <a:pPr algn="ctr"/>
                      <a:endParaRPr lang="en-US" sz="1050" dirty="0">
                        <a:latin typeface="+mn-lt"/>
                      </a:endParaRPr>
                    </a:p>
                  </a:txBody>
                  <a:tcPr/>
                </a:tc>
                <a:tc>
                  <a:txBody>
                    <a:bodyPr/>
                    <a:lstStyle/>
                    <a:p>
                      <a:pPr algn="ctr"/>
                      <a:r>
                        <a:rPr lang="en-US" sz="1050" dirty="0">
                          <a:latin typeface="+mn-lt"/>
                        </a:rPr>
                        <a:t>Narrative</a:t>
                      </a:r>
                    </a:p>
                    <a:p>
                      <a:pPr algn="ctr"/>
                      <a:r>
                        <a:rPr lang="en-US" sz="1050" dirty="0">
                          <a:latin typeface="+mn-lt"/>
                        </a:rPr>
                        <a:t>Non-</a:t>
                      </a:r>
                      <a:r>
                        <a:rPr lang="en-US" sz="1050" dirty="0" err="1">
                          <a:latin typeface="+mn-lt"/>
                        </a:rPr>
                        <a:t>chron</a:t>
                      </a:r>
                      <a:r>
                        <a:rPr lang="en-US" sz="1050" dirty="0">
                          <a:latin typeface="+mn-lt"/>
                        </a:rPr>
                        <a:t> report</a:t>
                      </a:r>
                      <a:endParaRPr lang="en-GB" sz="1050" dirty="0">
                        <a:latin typeface="+mn-lt"/>
                      </a:endParaRPr>
                    </a:p>
                    <a:p>
                      <a:pPr algn="ctr"/>
                      <a:endParaRPr lang="en-US" sz="1050" dirty="0">
                        <a:latin typeface="+mn-lt"/>
                      </a:endParaRPr>
                    </a:p>
                    <a:p>
                      <a:pPr algn="ctr"/>
                      <a:endParaRPr lang="en-US" sz="1050" dirty="0">
                        <a:latin typeface="+mn-lt"/>
                      </a:endParaRPr>
                    </a:p>
                  </a:txBody>
                  <a:tcPr/>
                </a:tc>
                <a:extLst>
                  <a:ext uri="{0D108BD9-81ED-4DB2-BD59-A6C34878D82A}">
                    <a16:rowId xmlns:a16="http://schemas.microsoft.com/office/drawing/2014/main" val="1727821560"/>
                  </a:ext>
                </a:extLst>
              </a:tr>
              <a:tr h="896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Autumn 2</a:t>
                      </a:r>
                      <a:endParaRPr lang="en-GB" baseline="0" dirty="0"/>
                    </a:p>
                  </a:txBody>
                  <a:tcPr/>
                </a:tc>
                <a:tc>
                  <a:txBody>
                    <a:bodyPr/>
                    <a:lstStyle/>
                    <a:p>
                      <a:pPr algn="ctr"/>
                      <a:r>
                        <a:rPr lang="en-US" sz="1050" dirty="0">
                          <a:latin typeface="+mn-lt"/>
                        </a:rPr>
                        <a:t>Recount</a:t>
                      </a:r>
                    </a:p>
                    <a:p>
                      <a:pPr algn="ctr"/>
                      <a:r>
                        <a:rPr lang="en-US" sz="1050" dirty="0">
                          <a:latin typeface="+mn-lt"/>
                        </a:rPr>
                        <a:t>Comic Strip</a:t>
                      </a:r>
                      <a:endParaRPr lang="en-GB" sz="1050" dirty="0">
                        <a:latin typeface="+mn-lt"/>
                      </a:endParaRPr>
                    </a:p>
                    <a:p>
                      <a:pPr algn="ctr"/>
                      <a:endParaRPr lang="en-US" sz="1050" dirty="0">
                        <a:latin typeface="+mn-lt"/>
                      </a:endParaRPr>
                    </a:p>
                    <a:p>
                      <a:pPr algn="ctr"/>
                      <a:r>
                        <a:rPr lang="en-US" sz="1050" dirty="0">
                          <a:latin typeface="+mn-lt"/>
                        </a:rPr>
                        <a:t>Poetry-Acrostic and List Poems</a:t>
                      </a:r>
                    </a:p>
                    <a:p>
                      <a:pPr algn="ctr"/>
                      <a:endParaRPr lang="en-US" sz="1050" dirty="0">
                        <a:latin typeface="+mn-lt"/>
                      </a:endParaRPr>
                    </a:p>
                  </a:txBody>
                  <a:tcPr/>
                </a:tc>
                <a:tc>
                  <a:txBody>
                    <a:bodyPr/>
                    <a:lstStyle/>
                    <a:p>
                      <a:pPr algn="ctr"/>
                      <a:r>
                        <a:rPr lang="en-US" sz="1050" dirty="0">
                          <a:latin typeface="+mn-lt"/>
                        </a:rPr>
                        <a:t>Narrative</a:t>
                      </a:r>
                    </a:p>
                    <a:p>
                      <a:pPr algn="ctr"/>
                      <a:r>
                        <a:rPr lang="en-US" sz="1050" dirty="0">
                          <a:latin typeface="+mn-lt"/>
                        </a:rPr>
                        <a:t>Letter</a:t>
                      </a:r>
                    </a:p>
                    <a:p>
                      <a:pPr algn="ctr"/>
                      <a:endParaRPr lang="en-US" sz="1050" dirty="0">
                        <a:latin typeface="+mn-lt"/>
                      </a:endParaRPr>
                    </a:p>
                    <a:p>
                      <a:pPr algn="ctr"/>
                      <a:r>
                        <a:rPr lang="en-US" sz="1050" dirty="0">
                          <a:latin typeface="+mn-lt"/>
                        </a:rPr>
                        <a:t>Poetry- Free Verse</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Recount</a:t>
                      </a:r>
                    </a:p>
                    <a:p>
                      <a:pPr algn="ctr"/>
                      <a:r>
                        <a:rPr lang="en-US" sz="1050" dirty="0">
                          <a:latin typeface="+mn-lt"/>
                        </a:rPr>
                        <a:t>Newspaper</a:t>
                      </a:r>
                      <a:r>
                        <a:rPr lang="en-US" sz="1050" baseline="0" dirty="0">
                          <a:latin typeface="+mn-lt"/>
                        </a:rPr>
                        <a:t> Article</a:t>
                      </a:r>
                    </a:p>
                    <a:p>
                      <a:pPr algn="ctr"/>
                      <a:endParaRPr lang="en-US" sz="1050" baseline="0" dirty="0">
                        <a:latin typeface="+mn-lt"/>
                      </a:endParaRPr>
                    </a:p>
                    <a:p>
                      <a:pPr algn="ctr"/>
                      <a:r>
                        <a:rPr lang="en-US" sz="1050" baseline="0" dirty="0">
                          <a:latin typeface="+mn-lt"/>
                        </a:rPr>
                        <a:t>Poetry- Free Verse</a:t>
                      </a:r>
                      <a:endParaRPr lang="en-GB" sz="1050" dirty="0">
                        <a:latin typeface="+mn-lt"/>
                      </a:endParaRPr>
                    </a:p>
                  </a:txBody>
                  <a:tcPr/>
                </a:tc>
                <a:tc>
                  <a:txBody>
                    <a:bodyPr/>
                    <a:lstStyle/>
                    <a:p>
                      <a:pPr algn="ctr"/>
                      <a:r>
                        <a:rPr lang="en-US" sz="1050" dirty="0">
                          <a:latin typeface="+mn-lt"/>
                        </a:rPr>
                        <a:t>Newspaper Article</a:t>
                      </a:r>
                    </a:p>
                    <a:p>
                      <a:pPr algn="ctr"/>
                      <a:r>
                        <a:rPr lang="en-US" sz="1050" dirty="0">
                          <a:latin typeface="+mn-lt"/>
                        </a:rPr>
                        <a:t>Non-</a:t>
                      </a:r>
                      <a:r>
                        <a:rPr lang="en-US" sz="1050" dirty="0" err="1">
                          <a:latin typeface="+mn-lt"/>
                        </a:rPr>
                        <a:t>chron</a:t>
                      </a:r>
                      <a:r>
                        <a:rPr lang="en-US" sz="1050" dirty="0">
                          <a:latin typeface="+mn-lt"/>
                        </a:rPr>
                        <a:t> Report</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Free Verse</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Non-Chronological Report</a:t>
                      </a:r>
                    </a:p>
                    <a:p>
                      <a:pPr algn="ctr"/>
                      <a:r>
                        <a:rPr lang="en-US" sz="1050" dirty="0">
                          <a:latin typeface="+mn-lt"/>
                        </a:rPr>
                        <a:t>Narrative</a:t>
                      </a:r>
                      <a:endParaRPr lang="en-GB"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Figurative Language </a:t>
                      </a:r>
                      <a:endParaRPr lang="en-GB"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dirty="0">
                        <a:latin typeface="+mn-lt"/>
                      </a:endParaRPr>
                    </a:p>
                    <a:p>
                      <a:pPr algn="ctr"/>
                      <a:endParaRPr lang="en-GB" sz="1050" dirty="0">
                        <a:latin typeface="+mn-lt"/>
                      </a:endParaRPr>
                    </a:p>
                  </a:txBody>
                  <a:tcPr/>
                </a:tc>
                <a:tc>
                  <a:txBody>
                    <a:bodyPr/>
                    <a:lstStyle/>
                    <a:p>
                      <a:pPr algn="ctr"/>
                      <a:r>
                        <a:rPr lang="en-US" sz="1050" dirty="0">
                          <a:latin typeface="+mn-lt"/>
                        </a:rPr>
                        <a:t>Formal Letter</a:t>
                      </a:r>
                    </a:p>
                    <a:p>
                      <a:pPr algn="ctr"/>
                      <a:r>
                        <a:rPr lang="en-US" sz="1050" dirty="0">
                          <a:latin typeface="+mn-lt"/>
                        </a:rPr>
                        <a:t>Balanced Argument</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Classic Poetry </a:t>
                      </a:r>
                      <a:endParaRPr lang="en-GB" sz="1050" dirty="0">
                        <a:latin typeface="+mn-lt"/>
                      </a:endParaRPr>
                    </a:p>
                    <a:p>
                      <a:pPr algn="ctr"/>
                      <a:endParaRPr lang="en-GB" sz="1050" dirty="0">
                        <a:latin typeface="+mn-lt"/>
                      </a:endParaRPr>
                    </a:p>
                  </a:txBody>
                  <a:tcPr/>
                </a:tc>
                <a:extLst>
                  <a:ext uri="{0D108BD9-81ED-4DB2-BD59-A6C34878D82A}">
                    <a16:rowId xmlns:a16="http://schemas.microsoft.com/office/drawing/2014/main" val="3606344747"/>
                  </a:ext>
                </a:extLst>
              </a:tr>
              <a:tr h="867290">
                <a:tc>
                  <a:txBody>
                    <a:bodyPr/>
                    <a:lstStyle/>
                    <a:p>
                      <a:r>
                        <a:rPr lang="en-US" dirty="0"/>
                        <a:t>Spring 1</a:t>
                      </a:r>
                      <a:endParaRPr lang="en-GB" dirty="0"/>
                    </a:p>
                  </a:txBody>
                  <a:tcPr/>
                </a:tc>
                <a:tc>
                  <a:txBody>
                    <a:bodyPr/>
                    <a:lstStyle/>
                    <a:p>
                      <a:pPr algn="ctr"/>
                      <a:r>
                        <a:rPr lang="en-US" sz="1050" dirty="0">
                          <a:latin typeface="+mn-lt"/>
                        </a:rPr>
                        <a:t>Setting Description</a:t>
                      </a:r>
                    </a:p>
                    <a:p>
                      <a:pPr algn="ctr"/>
                      <a:r>
                        <a:rPr lang="en-US" sz="1050" dirty="0">
                          <a:latin typeface="+mn-lt"/>
                        </a:rPr>
                        <a:t>Postcard </a:t>
                      </a:r>
                      <a:endParaRPr lang="en-GB" sz="1050" dirty="0">
                        <a:latin typeface="+mn-lt"/>
                      </a:endParaRPr>
                    </a:p>
                  </a:txBody>
                  <a:tcPr/>
                </a:tc>
                <a:tc>
                  <a:txBody>
                    <a:bodyPr/>
                    <a:lstStyle/>
                    <a:p>
                      <a:pPr algn="ctr"/>
                      <a:r>
                        <a:rPr lang="en-US" sz="1050" dirty="0">
                          <a:latin typeface="+mn-lt"/>
                        </a:rPr>
                        <a:t>Recount</a:t>
                      </a:r>
                    </a:p>
                    <a:p>
                      <a:pPr algn="ctr"/>
                      <a:r>
                        <a:rPr lang="en-US" sz="1050" dirty="0">
                          <a:latin typeface="+mn-lt"/>
                        </a:rPr>
                        <a:t>Non-</a:t>
                      </a:r>
                      <a:r>
                        <a:rPr lang="en-US" sz="1050" dirty="0" err="1">
                          <a:latin typeface="+mn-lt"/>
                        </a:rPr>
                        <a:t>chron</a:t>
                      </a:r>
                      <a:r>
                        <a:rPr lang="en-US" sz="1050" dirty="0">
                          <a:latin typeface="+mn-lt"/>
                        </a:rPr>
                        <a:t> Report</a:t>
                      </a:r>
                      <a:endParaRPr lang="en-GB" sz="1050" dirty="0">
                        <a:latin typeface="+mn-lt"/>
                      </a:endParaRPr>
                    </a:p>
                  </a:txBody>
                  <a:tcPr/>
                </a:tc>
                <a:tc>
                  <a:txBody>
                    <a:bodyPr/>
                    <a:lstStyle/>
                    <a:p>
                      <a:pPr algn="ctr"/>
                      <a:r>
                        <a:rPr lang="en-US" sz="1050" dirty="0">
                          <a:latin typeface="+mn-lt"/>
                        </a:rPr>
                        <a:t>Recount</a:t>
                      </a:r>
                    </a:p>
                    <a:p>
                      <a:pPr algn="ctr"/>
                      <a:r>
                        <a:rPr lang="en-US" sz="1050" dirty="0">
                          <a:latin typeface="+mn-lt"/>
                        </a:rPr>
                        <a:t>Non-</a:t>
                      </a:r>
                      <a:r>
                        <a:rPr lang="en-US" sz="1050" dirty="0" err="1">
                          <a:latin typeface="+mn-lt"/>
                        </a:rPr>
                        <a:t>chron</a:t>
                      </a:r>
                      <a:r>
                        <a:rPr lang="en-US" sz="1050" dirty="0">
                          <a:latin typeface="+mn-lt"/>
                        </a:rPr>
                        <a:t> Report</a:t>
                      </a:r>
                      <a:endParaRPr lang="en-GB" sz="105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dirty="0">
                          <a:latin typeface="+mn-lt"/>
                        </a:rPr>
                        <a:t>Historical</a:t>
                      </a:r>
                      <a:r>
                        <a:rPr lang="en-US" sz="1050" b="0" baseline="0" dirty="0">
                          <a:latin typeface="+mn-lt"/>
                        </a:rPr>
                        <a:t> Narrative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b="0" baseline="0" dirty="0">
                          <a:latin typeface="+mn-lt"/>
                        </a:rPr>
                        <a:t>Recount </a:t>
                      </a:r>
                      <a:endParaRPr lang="en-GB" sz="1050" b="0" dirty="0">
                        <a:latin typeface="+mn-lt"/>
                      </a:endParaRPr>
                    </a:p>
                  </a:txBody>
                  <a:tcPr/>
                </a:tc>
                <a:tc>
                  <a:txBody>
                    <a:bodyPr/>
                    <a:lstStyle/>
                    <a:p>
                      <a:pPr algn="ctr"/>
                      <a:r>
                        <a:rPr lang="en-US" sz="1050" dirty="0">
                          <a:latin typeface="+mn-lt"/>
                        </a:rPr>
                        <a:t>Biography</a:t>
                      </a:r>
                    </a:p>
                    <a:p>
                      <a:pPr algn="ctr"/>
                      <a:r>
                        <a:rPr lang="en-US" sz="1050" dirty="0">
                          <a:latin typeface="+mn-lt"/>
                        </a:rPr>
                        <a:t>Recount </a:t>
                      </a:r>
                      <a:endParaRPr lang="en-GB" sz="1050" dirty="0">
                        <a:latin typeface="+mn-lt"/>
                      </a:endParaRPr>
                    </a:p>
                    <a:p>
                      <a:pPr algn="ctr"/>
                      <a:endParaRPr lang="en-GB" sz="1050" dirty="0">
                        <a:latin typeface="+mn-lt"/>
                      </a:endParaRPr>
                    </a:p>
                  </a:txBody>
                  <a:tcPr/>
                </a:tc>
                <a:tc>
                  <a:txBody>
                    <a:bodyPr/>
                    <a:lstStyle/>
                    <a:p>
                      <a:pPr algn="ctr"/>
                      <a:r>
                        <a:rPr lang="en-US" sz="1050" b="0" dirty="0">
                          <a:latin typeface="+mn-lt"/>
                        </a:rPr>
                        <a:t>Narrative</a:t>
                      </a:r>
                    </a:p>
                    <a:p>
                      <a:pPr algn="ctr"/>
                      <a:r>
                        <a:rPr lang="en-US" sz="1050" b="0" dirty="0">
                          <a:latin typeface="+mn-lt"/>
                        </a:rPr>
                        <a:t>Letter</a:t>
                      </a:r>
                    </a:p>
                  </a:txBody>
                  <a:tcPr/>
                </a:tc>
                <a:extLst>
                  <a:ext uri="{0D108BD9-81ED-4DB2-BD59-A6C34878D82A}">
                    <a16:rowId xmlns:a16="http://schemas.microsoft.com/office/drawing/2014/main" val="946798162"/>
                  </a:ext>
                </a:extLst>
              </a:tr>
              <a:tr h="867290">
                <a:tc>
                  <a:txBody>
                    <a:bodyPr/>
                    <a:lstStyle/>
                    <a:p>
                      <a:r>
                        <a:rPr lang="en-US" dirty="0"/>
                        <a:t>Spring 2</a:t>
                      </a:r>
                      <a:endParaRPr lang="en-GB" dirty="0"/>
                    </a:p>
                  </a:txBody>
                  <a:tcPr/>
                </a:tc>
                <a:tc>
                  <a:txBody>
                    <a:bodyPr/>
                    <a:lstStyle/>
                    <a:p>
                      <a:pPr algn="ctr"/>
                      <a:r>
                        <a:rPr lang="en-US" sz="1050" dirty="0">
                          <a:latin typeface="+mn-lt"/>
                        </a:rPr>
                        <a:t>Recipe/Instruction</a:t>
                      </a:r>
                    </a:p>
                    <a:p>
                      <a:pPr algn="ctr"/>
                      <a:r>
                        <a:rPr lang="en-US" sz="1050" dirty="0">
                          <a:latin typeface="+mn-lt"/>
                        </a:rPr>
                        <a:t>Character</a:t>
                      </a:r>
                      <a:r>
                        <a:rPr lang="en-US" sz="1050" baseline="0" dirty="0">
                          <a:latin typeface="+mn-lt"/>
                        </a:rPr>
                        <a:t> Description </a:t>
                      </a:r>
                      <a:endParaRPr lang="en-GB" sz="1050" dirty="0">
                        <a:latin typeface="+mn-lt"/>
                      </a:endParaRPr>
                    </a:p>
                    <a:p>
                      <a:pPr algn="ctr"/>
                      <a:endParaRPr lang="en-GB" sz="1050" dirty="0">
                        <a:latin typeface="+mn-lt"/>
                      </a:endParaRPr>
                    </a:p>
                    <a:p>
                      <a:pPr algn="ctr"/>
                      <a:r>
                        <a:rPr lang="en-GB" sz="1050" dirty="0">
                          <a:latin typeface="+mn-lt"/>
                        </a:rPr>
                        <a:t>Poetry- Free Verse</a:t>
                      </a:r>
                    </a:p>
                  </a:txBody>
                  <a:tcPr/>
                </a:tc>
                <a:tc>
                  <a:txBody>
                    <a:bodyPr/>
                    <a:lstStyle/>
                    <a:p>
                      <a:pPr algn="ctr"/>
                      <a:r>
                        <a:rPr lang="en-US" sz="1050" dirty="0">
                          <a:latin typeface="+mn-lt"/>
                        </a:rPr>
                        <a:t>Narrative</a:t>
                      </a:r>
                    </a:p>
                    <a:p>
                      <a:pPr algn="ctr"/>
                      <a:r>
                        <a:rPr lang="en-US" sz="1050" dirty="0">
                          <a:latin typeface="+mn-lt"/>
                        </a:rPr>
                        <a:t>Newspaper Article</a:t>
                      </a:r>
                    </a:p>
                    <a:p>
                      <a:pPr algn="ctr"/>
                      <a:endParaRPr lang="en-US" sz="1050" dirty="0">
                        <a:latin typeface="+mn-lt"/>
                      </a:endParaRPr>
                    </a:p>
                    <a:p>
                      <a:pPr algn="ctr"/>
                      <a:r>
                        <a:rPr lang="en-US" sz="1050" dirty="0">
                          <a:latin typeface="+mn-lt"/>
                        </a:rPr>
                        <a:t>Poetry-  Repeating Patterns </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Persuasive Speech</a:t>
                      </a:r>
                    </a:p>
                    <a:p>
                      <a:pPr algn="ctr"/>
                      <a:r>
                        <a:rPr lang="en-US" sz="1050" dirty="0">
                          <a:latin typeface="+mn-lt"/>
                        </a:rPr>
                        <a:t>Narrative</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Kennings and Quatrains </a:t>
                      </a:r>
                      <a:endParaRPr lang="en-GB" sz="1050" dirty="0">
                        <a:latin typeface="+mn-lt"/>
                      </a:endParaRPr>
                    </a:p>
                    <a:p>
                      <a:pPr algn="ctr"/>
                      <a:endParaRPr lang="en-GB" sz="105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a:latin typeface="+mn-lt"/>
                        </a:rPr>
                        <a:t>Letter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a:latin typeface="+mn-lt"/>
                        </a:rPr>
                        <a:t>Narrative</a:t>
                      </a:r>
                      <a:r>
                        <a:rPr lang="en-US" sz="1050" baseline="0" dirty="0">
                          <a:latin typeface="+mn-lt"/>
                        </a:rPr>
                        <a:t> </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aseline="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Haikus, </a:t>
                      </a:r>
                      <a:r>
                        <a:rPr lang="en-US" sz="1050" baseline="0" dirty="0" err="1">
                          <a:latin typeface="+mn-lt"/>
                        </a:rPr>
                        <a:t>Tankas</a:t>
                      </a:r>
                      <a:r>
                        <a:rPr lang="en-US" sz="1050" baseline="0" dirty="0">
                          <a:latin typeface="+mn-lt"/>
                        </a:rPr>
                        <a:t> and Cinquains </a:t>
                      </a:r>
                      <a:endParaRPr lang="en-GB"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a:latin typeface="+mn-lt"/>
                        </a:rPr>
                        <a:t>Recount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a:latin typeface="+mn-lt"/>
                        </a:rPr>
                        <a:t>Letter</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free Verse</a:t>
                      </a:r>
                      <a:endParaRPr lang="en-GB"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Narrative</a:t>
                      </a:r>
                    </a:p>
                    <a:p>
                      <a:pPr algn="ctr"/>
                      <a:r>
                        <a:rPr lang="en-US" sz="1050" dirty="0">
                          <a:latin typeface="+mn-lt"/>
                        </a:rPr>
                        <a:t>Recount</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Narrative Poetry</a:t>
                      </a:r>
                      <a:endParaRPr lang="en-GB" sz="1050" dirty="0">
                        <a:latin typeface="+mn-lt"/>
                      </a:endParaRPr>
                    </a:p>
                    <a:p>
                      <a:pPr algn="ctr"/>
                      <a:endParaRPr lang="en-GB" sz="1050" dirty="0">
                        <a:latin typeface="+mn-lt"/>
                      </a:endParaRPr>
                    </a:p>
                    <a:p>
                      <a:pPr algn="ctr"/>
                      <a:endParaRPr lang="en-GB" sz="1050" dirty="0">
                        <a:latin typeface="+mn-lt"/>
                      </a:endParaRPr>
                    </a:p>
                  </a:txBody>
                  <a:tcPr/>
                </a:tc>
                <a:extLst>
                  <a:ext uri="{0D108BD9-81ED-4DB2-BD59-A6C34878D82A}">
                    <a16:rowId xmlns:a16="http://schemas.microsoft.com/office/drawing/2014/main" val="2176751967"/>
                  </a:ext>
                </a:extLst>
              </a:tr>
              <a:tr h="896579">
                <a:tc>
                  <a:txBody>
                    <a:bodyPr/>
                    <a:lstStyle/>
                    <a:p>
                      <a:r>
                        <a:rPr lang="en-US" dirty="0"/>
                        <a:t>Summer 1</a:t>
                      </a:r>
                      <a:endParaRPr lang="en-GB" dirty="0"/>
                    </a:p>
                  </a:txBody>
                  <a:tcPr/>
                </a:tc>
                <a:tc>
                  <a:txBody>
                    <a:bodyPr/>
                    <a:lstStyle/>
                    <a:p>
                      <a:pPr algn="ctr"/>
                      <a:r>
                        <a:rPr lang="en-US" sz="1050" dirty="0">
                          <a:latin typeface="+mn-lt"/>
                        </a:rPr>
                        <a:t>Narrative </a:t>
                      </a:r>
                      <a:endParaRPr lang="en-GB" sz="1050" dirty="0">
                        <a:latin typeface="+mn-lt"/>
                      </a:endParaRPr>
                    </a:p>
                    <a:p>
                      <a:pPr algn="ctr"/>
                      <a:r>
                        <a:rPr lang="en-US" sz="1050" dirty="0">
                          <a:latin typeface="+mn-lt"/>
                        </a:rPr>
                        <a:t>Non-</a:t>
                      </a:r>
                      <a:r>
                        <a:rPr lang="en-US" sz="1050" dirty="0" err="1">
                          <a:latin typeface="+mn-lt"/>
                        </a:rPr>
                        <a:t>chron</a:t>
                      </a:r>
                      <a:r>
                        <a:rPr lang="en-US" sz="1050" baseline="0" dirty="0">
                          <a:latin typeface="+mn-lt"/>
                        </a:rPr>
                        <a:t> Report</a:t>
                      </a:r>
                      <a:endParaRPr lang="en-GB" sz="1050" baseline="0" dirty="0">
                        <a:latin typeface="+mn-lt"/>
                      </a:endParaRPr>
                    </a:p>
                    <a:p>
                      <a:pPr algn="ctr"/>
                      <a:endParaRPr lang="en-GB" sz="1050" dirty="0">
                        <a:latin typeface="+mn-lt"/>
                      </a:endParaRPr>
                    </a:p>
                  </a:txBody>
                  <a:tcPr/>
                </a:tc>
                <a:tc>
                  <a:txBody>
                    <a:bodyPr/>
                    <a:lstStyle/>
                    <a:p>
                      <a:pPr algn="ctr"/>
                      <a:r>
                        <a:rPr lang="en-US" sz="1050" dirty="0">
                          <a:latin typeface="+mn-lt"/>
                        </a:rPr>
                        <a:t>Biography</a:t>
                      </a:r>
                    </a:p>
                    <a:p>
                      <a:pPr algn="ctr"/>
                      <a:r>
                        <a:rPr lang="en-US" sz="1050" dirty="0">
                          <a:latin typeface="+mn-lt"/>
                        </a:rPr>
                        <a:t>Recount</a:t>
                      </a:r>
                      <a:endParaRPr lang="en-GB" sz="1050" dirty="0">
                        <a:latin typeface="+mn-lt"/>
                      </a:endParaRPr>
                    </a:p>
                  </a:txBody>
                  <a:tcPr/>
                </a:tc>
                <a:tc>
                  <a:txBody>
                    <a:bodyPr/>
                    <a:lstStyle/>
                    <a:p>
                      <a:pPr algn="ctr"/>
                      <a:r>
                        <a:rPr lang="en-US" sz="1050" dirty="0">
                          <a:latin typeface="+mn-lt"/>
                        </a:rPr>
                        <a:t>Non-</a:t>
                      </a:r>
                      <a:r>
                        <a:rPr lang="en-US" sz="1050" dirty="0" err="1">
                          <a:latin typeface="+mn-lt"/>
                        </a:rPr>
                        <a:t>chron</a:t>
                      </a:r>
                      <a:r>
                        <a:rPr lang="en-US" sz="1050" baseline="0" dirty="0">
                          <a:latin typeface="+mn-lt"/>
                        </a:rPr>
                        <a:t> report</a:t>
                      </a:r>
                    </a:p>
                    <a:p>
                      <a:pPr algn="ctr"/>
                      <a:r>
                        <a:rPr lang="en-US" sz="1050" baseline="0">
                          <a:latin typeface="+mn-lt"/>
                        </a:rPr>
                        <a:t>biography</a:t>
                      </a:r>
                      <a:endParaRPr lang="en-GB" sz="1050" dirty="0">
                        <a:latin typeface="+mn-lt"/>
                      </a:endParaRPr>
                    </a:p>
                  </a:txBody>
                  <a:tcPr/>
                </a:tc>
                <a:tc>
                  <a:txBody>
                    <a:bodyPr/>
                    <a:lstStyle/>
                    <a:p>
                      <a:pPr algn="ctr"/>
                      <a:r>
                        <a:rPr lang="en-US" sz="1050" dirty="0">
                          <a:latin typeface="+mn-lt"/>
                        </a:rPr>
                        <a:t>Newspaper Article</a:t>
                      </a:r>
                    </a:p>
                    <a:p>
                      <a:pPr algn="ctr"/>
                      <a:r>
                        <a:rPr lang="en-US" sz="1050" dirty="0">
                          <a:latin typeface="+mn-lt"/>
                        </a:rPr>
                        <a:t>Narrative</a:t>
                      </a:r>
                      <a:endParaRPr lang="en-GB" sz="105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a:latin typeface="+mn-lt"/>
                        </a:rPr>
                        <a:t>Persuasive Speech/Balanced Argument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a:latin typeface="+mn-lt"/>
                        </a:rPr>
                        <a:t>Narrative</a:t>
                      </a:r>
                      <a:endParaRPr lang="en-GB" sz="1050" dirty="0">
                        <a:latin typeface="+mn-lt"/>
                      </a:endParaRPr>
                    </a:p>
                  </a:txBody>
                  <a:tcPr/>
                </a:tc>
                <a:tc>
                  <a:txBody>
                    <a:bodyPr/>
                    <a:lstStyle/>
                    <a:p>
                      <a:pPr algn="ctr"/>
                      <a:r>
                        <a:rPr lang="en-US" sz="1050" dirty="0">
                          <a:latin typeface="+mn-lt"/>
                        </a:rPr>
                        <a:t>Persuasive Text</a:t>
                      </a:r>
                    </a:p>
                    <a:p>
                      <a:pPr algn="ctr"/>
                      <a:r>
                        <a:rPr lang="en-US" sz="1050" dirty="0">
                          <a:latin typeface="+mn-lt"/>
                        </a:rPr>
                        <a:t>Narrative</a:t>
                      </a:r>
                      <a:endParaRPr lang="en-GB"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a:latin typeface="+mn-lt"/>
                      </a:endParaRPr>
                    </a:p>
                  </a:txBody>
                  <a:tcPr/>
                </a:tc>
                <a:extLst>
                  <a:ext uri="{0D108BD9-81ED-4DB2-BD59-A6C34878D82A}">
                    <a16:rowId xmlns:a16="http://schemas.microsoft.com/office/drawing/2014/main" val="2165502705"/>
                  </a:ext>
                </a:extLst>
              </a:tr>
              <a:tr h="896579">
                <a:tc>
                  <a:txBody>
                    <a:bodyPr/>
                    <a:lstStyle/>
                    <a:p>
                      <a:r>
                        <a:rPr lang="en-US" dirty="0"/>
                        <a:t>Summer 2</a:t>
                      </a:r>
                      <a:endParaRPr lang="en-GB" dirty="0"/>
                    </a:p>
                  </a:txBody>
                  <a:tcPr/>
                </a:tc>
                <a:tc>
                  <a:txBody>
                    <a:bodyPr/>
                    <a:lstStyle/>
                    <a:p>
                      <a:pPr algn="ctr"/>
                      <a:r>
                        <a:rPr lang="en-US" sz="1050" dirty="0">
                          <a:latin typeface="+mn-lt"/>
                        </a:rPr>
                        <a:t>Letter</a:t>
                      </a:r>
                    </a:p>
                    <a:p>
                      <a:pPr algn="ctr"/>
                      <a:r>
                        <a:rPr lang="en-US" sz="1050" dirty="0">
                          <a:latin typeface="+mn-lt"/>
                        </a:rPr>
                        <a:t>Narrative w/ Setting</a:t>
                      </a:r>
                      <a:r>
                        <a:rPr lang="en-US" sz="1050" baseline="0" dirty="0">
                          <a:latin typeface="+mn-lt"/>
                        </a:rPr>
                        <a:t> Description</a:t>
                      </a:r>
                    </a:p>
                    <a:p>
                      <a:pPr algn="ctr"/>
                      <a:endParaRPr lang="en-US" sz="1050" baseline="0" dirty="0">
                        <a:latin typeface="+mn-lt"/>
                      </a:endParaRPr>
                    </a:p>
                    <a:p>
                      <a:pPr algn="ctr"/>
                      <a:r>
                        <a:rPr lang="en-US" sz="1050" baseline="0" dirty="0">
                          <a:latin typeface="+mn-lt"/>
                        </a:rPr>
                        <a:t>Poetry- Riddles </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Narrative </a:t>
                      </a:r>
                    </a:p>
                    <a:p>
                      <a:pPr algn="ctr"/>
                      <a:endParaRPr lang="en-US" sz="1050" dirty="0">
                        <a:latin typeface="+mn-lt"/>
                      </a:endParaRPr>
                    </a:p>
                    <a:p>
                      <a:pPr algn="ctr"/>
                      <a:r>
                        <a:rPr lang="en-US" sz="1050" dirty="0">
                          <a:latin typeface="+mn-lt"/>
                        </a:rPr>
                        <a:t>Poetry- Shape and Diamante Poems </a:t>
                      </a:r>
                    </a:p>
                    <a:p>
                      <a:pPr algn="ctr"/>
                      <a:endParaRPr lang="en-US" sz="1050" dirty="0">
                        <a:latin typeface="+mn-lt"/>
                      </a:endParaRPr>
                    </a:p>
                    <a:p>
                      <a:pPr algn="ctr"/>
                      <a:endParaRPr lang="en-GB" sz="1050" dirty="0">
                        <a:latin typeface="+mn-lt"/>
                      </a:endParaRPr>
                    </a:p>
                  </a:txBody>
                  <a:tcPr/>
                </a:tc>
                <a:tc>
                  <a:txBody>
                    <a:bodyPr/>
                    <a:lstStyle/>
                    <a:p>
                      <a:pPr algn="ctr"/>
                      <a:r>
                        <a:rPr lang="en-US" sz="1050" dirty="0">
                          <a:latin typeface="+mn-lt"/>
                        </a:rPr>
                        <a:t>Letter</a:t>
                      </a:r>
                    </a:p>
                    <a:p>
                      <a:pPr algn="ctr"/>
                      <a:r>
                        <a:rPr lang="en-US" sz="1050" dirty="0">
                          <a:latin typeface="+mn-lt"/>
                        </a:rPr>
                        <a:t>Narrative</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Limericks and Clerihews </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Biography</a:t>
                      </a:r>
                    </a:p>
                    <a:p>
                      <a:pPr algn="ctr"/>
                      <a:r>
                        <a:rPr lang="en-US" sz="1050" dirty="0">
                          <a:latin typeface="+mn-lt"/>
                        </a:rPr>
                        <a:t>Letter</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Simile and Metaphor </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Non-</a:t>
                      </a:r>
                      <a:r>
                        <a:rPr lang="en-US" sz="1050" dirty="0" err="1">
                          <a:latin typeface="+mn-lt"/>
                        </a:rPr>
                        <a:t>chron</a:t>
                      </a:r>
                      <a:r>
                        <a:rPr lang="en-US" sz="1050" baseline="0" dirty="0">
                          <a:latin typeface="+mn-lt"/>
                        </a:rPr>
                        <a:t> Report</a:t>
                      </a:r>
                    </a:p>
                    <a:p>
                      <a:pPr algn="ctr"/>
                      <a:r>
                        <a:rPr lang="en-US" sz="1050" baseline="0" dirty="0">
                          <a:latin typeface="+mn-lt"/>
                        </a:rPr>
                        <a:t>Letter</a:t>
                      </a:r>
                    </a:p>
                    <a:p>
                      <a:pPr algn="ctr"/>
                      <a:endParaRPr lang="en-US" sz="1050" baseline="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Narrative Poetry</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Non-</a:t>
                      </a:r>
                      <a:r>
                        <a:rPr lang="en-US" sz="1050" dirty="0" err="1">
                          <a:latin typeface="+mn-lt"/>
                        </a:rPr>
                        <a:t>chron</a:t>
                      </a:r>
                      <a:r>
                        <a:rPr lang="en-US" sz="1050" dirty="0">
                          <a:latin typeface="+mn-lt"/>
                        </a:rPr>
                        <a:t> report</a:t>
                      </a:r>
                    </a:p>
                    <a:p>
                      <a:pPr algn="ctr"/>
                      <a:r>
                        <a:rPr lang="en-US" sz="1050" dirty="0">
                          <a:latin typeface="+mn-lt"/>
                        </a:rPr>
                        <a:t>Biography</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Sonnets </a:t>
                      </a:r>
                      <a:endParaRPr lang="en-GB" sz="1050" dirty="0">
                        <a:latin typeface="+mn-lt"/>
                      </a:endParaRPr>
                    </a:p>
                    <a:p>
                      <a:pPr algn="ctr"/>
                      <a:endParaRPr lang="en-GB" sz="1050" dirty="0">
                        <a:latin typeface="+mn-lt"/>
                      </a:endParaRPr>
                    </a:p>
                    <a:p>
                      <a:pPr algn="ctr"/>
                      <a:endParaRPr lang="en-GB" sz="1050" dirty="0">
                        <a:latin typeface="+mn-lt"/>
                      </a:endParaRPr>
                    </a:p>
                  </a:txBody>
                  <a:tcPr/>
                </a:tc>
                <a:extLst>
                  <a:ext uri="{0D108BD9-81ED-4DB2-BD59-A6C34878D82A}">
                    <a16:rowId xmlns:a16="http://schemas.microsoft.com/office/drawing/2014/main" val="3841118664"/>
                  </a:ext>
                </a:extLst>
              </a:tr>
            </a:tbl>
          </a:graphicData>
        </a:graphic>
      </p:graphicFrame>
    </p:spTree>
    <p:extLst>
      <p:ext uri="{BB962C8B-B14F-4D97-AF65-F5344CB8AC3E}">
        <p14:creationId xmlns:p14="http://schemas.microsoft.com/office/powerpoint/2010/main" val="1193525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1318814"/>
              </p:ext>
            </p:extLst>
          </p:nvPr>
        </p:nvGraphicFramePr>
        <p:xfrm>
          <a:off x="257581" y="90309"/>
          <a:ext cx="11731218" cy="6705600"/>
        </p:xfrm>
        <a:graphic>
          <a:graphicData uri="http://schemas.openxmlformats.org/drawingml/2006/table">
            <a:tbl>
              <a:tblPr firstRow="1" bandRow="1">
                <a:tableStyleId>{5C22544A-7EE6-4342-B048-85BDC9FD1C3A}</a:tableStyleId>
              </a:tblPr>
              <a:tblGrid>
                <a:gridCol w="1603587">
                  <a:extLst>
                    <a:ext uri="{9D8B030D-6E8A-4147-A177-3AD203B41FA5}">
                      <a16:colId xmlns:a16="http://schemas.microsoft.com/office/drawing/2014/main" val="3676987627"/>
                    </a:ext>
                  </a:extLst>
                </a:gridCol>
                <a:gridCol w="10127631">
                  <a:extLst>
                    <a:ext uri="{9D8B030D-6E8A-4147-A177-3AD203B41FA5}">
                      <a16:colId xmlns:a16="http://schemas.microsoft.com/office/drawing/2014/main" val="4045224249"/>
                    </a:ext>
                  </a:extLst>
                </a:gridCol>
              </a:tblGrid>
              <a:tr h="287779">
                <a:tc>
                  <a:txBody>
                    <a:bodyPr/>
                    <a:lstStyle/>
                    <a:p>
                      <a:r>
                        <a:rPr lang="en-US" sz="1600" dirty="0"/>
                        <a:t>Year Two</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extLst>
                  <a:ext uri="{0D108BD9-81ED-4DB2-BD59-A6C34878D82A}">
                    <a16:rowId xmlns:a16="http://schemas.microsoft.com/office/drawing/2014/main" val="2226120230"/>
                  </a:ext>
                </a:extLst>
              </a:tr>
              <a:tr h="935282">
                <a:tc>
                  <a:txBody>
                    <a:bodyPr/>
                    <a:lstStyle/>
                    <a:p>
                      <a:r>
                        <a:rPr lang="en-US" sz="1600" dirty="0"/>
                        <a:t>Reading </a:t>
                      </a:r>
                    </a:p>
                    <a:p>
                      <a:r>
                        <a:rPr lang="en-US" sz="1600" dirty="0"/>
                        <a:t>Word Level</a:t>
                      </a:r>
                      <a:endParaRPr lang="en-GB" sz="1600" dirty="0"/>
                    </a:p>
                  </a:txBody>
                  <a:tcPr/>
                </a:tc>
                <a:tc>
                  <a:txBody>
                    <a:bodyPr/>
                    <a:lstStyle/>
                    <a:p>
                      <a:r>
                        <a:rPr lang="en-US" sz="1000" dirty="0"/>
                        <a:t>Pupils should be taught to: </a:t>
                      </a:r>
                    </a:p>
                    <a:p>
                      <a:pPr marL="171450" indent="-171450">
                        <a:buFont typeface="Arial" panose="020B0604020202020204" pitchFamily="34" charset="0"/>
                        <a:buChar char="•"/>
                      </a:pPr>
                      <a:r>
                        <a:rPr lang="en-US" sz="1000" dirty="0"/>
                        <a:t>continue to apply phonic knowledge and skills as the route to decode words until automatic decoding has become embedded and reading is fluent </a:t>
                      </a:r>
                    </a:p>
                    <a:p>
                      <a:pPr marL="171450" indent="-171450">
                        <a:buFont typeface="Arial" panose="020B0604020202020204" pitchFamily="34" charset="0"/>
                        <a:buChar char="•"/>
                      </a:pPr>
                      <a:r>
                        <a:rPr lang="en-US" sz="1000" dirty="0"/>
                        <a:t> read accurately by blending the sounds in words that contain the graphemes taught so far, especially </a:t>
                      </a:r>
                      <a:r>
                        <a:rPr lang="en-US" sz="1000" dirty="0" err="1"/>
                        <a:t>recognising</a:t>
                      </a:r>
                      <a:r>
                        <a:rPr lang="en-US" sz="1000" dirty="0"/>
                        <a:t> alternative sounds for graphemes  read accurately words of two or more syllables that contain the same graphemes as above </a:t>
                      </a:r>
                    </a:p>
                    <a:p>
                      <a:pPr marL="171450" indent="-171450">
                        <a:buFont typeface="Arial" panose="020B0604020202020204" pitchFamily="34" charset="0"/>
                        <a:buChar char="•"/>
                      </a:pPr>
                      <a:r>
                        <a:rPr lang="en-US" sz="1000" dirty="0"/>
                        <a:t>read words containing common suffixes  read further common exception words, noting unusual correspondences between spelling and sound and where these occur in the word </a:t>
                      </a:r>
                    </a:p>
                    <a:p>
                      <a:pPr marL="171450" indent="-171450">
                        <a:buFont typeface="Arial" panose="020B0604020202020204" pitchFamily="34" charset="0"/>
                        <a:buChar char="•"/>
                      </a:pPr>
                      <a:r>
                        <a:rPr lang="en-US" sz="1000" dirty="0"/>
                        <a:t>read most words quickly and accurately, without overt sounding and blending, when they have been frequently encountered </a:t>
                      </a:r>
                    </a:p>
                    <a:p>
                      <a:pPr marL="171450" indent="-171450">
                        <a:buFont typeface="Arial" panose="020B0604020202020204" pitchFamily="34" charset="0"/>
                        <a:buChar char="•"/>
                      </a:pPr>
                      <a:r>
                        <a:rPr lang="en-US" sz="1000" dirty="0"/>
                        <a:t>read aloud books closely matched to their improving phonic knowledge, sounding out unfamiliar words accurately, automatically and without undue hesitation </a:t>
                      </a:r>
                    </a:p>
                    <a:p>
                      <a:pPr marL="171450" indent="-171450">
                        <a:buFont typeface="Arial" panose="020B0604020202020204" pitchFamily="34" charset="0"/>
                        <a:buChar char="•"/>
                      </a:pPr>
                      <a:r>
                        <a:rPr lang="en-US" sz="1000" dirty="0"/>
                        <a:t>re-read these books to build up their fluency and confidence in word reading.</a:t>
                      </a:r>
                      <a:endParaRPr lang="en-GB" sz="1000" dirty="0"/>
                    </a:p>
                  </a:txBody>
                  <a:tcPr/>
                </a:tc>
                <a:extLst>
                  <a:ext uri="{0D108BD9-81ED-4DB2-BD59-A6C34878D82A}">
                    <a16:rowId xmlns:a16="http://schemas.microsoft.com/office/drawing/2014/main" val="3081714174"/>
                  </a:ext>
                </a:extLst>
              </a:tr>
              <a:tr h="13669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Reading Comprehension</a:t>
                      </a:r>
                      <a:endParaRPr lang="en-GB" sz="1600" dirty="0"/>
                    </a:p>
                  </a:txBody>
                  <a:tcPr/>
                </a:tc>
                <a:tc>
                  <a:txBody>
                    <a:bodyPr/>
                    <a:lstStyle/>
                    <a:p>
                      <a:r>
                        <a:rPr lang="en-US" sz="1000" dirty="0"/>
                        <a:t>Pupils should be taught to: </a:t>
                      </a:r>
                    </a:p>
                    <a:p>
                      <a:r>
                        <a:rPr lang="en-US" sz="1000" dirty="0"/>
                        <a:t>*develop pleasure in reading, motivation to read, vocabulary and understanding by: </a:t>
                      </a:r>
                    </a:p>
                    <a:p>
                      <a:pPr marL="171450" indent="-171450">
                        <a:buFontTx/>
                        <a:buChar char="-"/>
                      </a:pPr>
                      <a:r>
                        <a:rPr lang="en-US" sz="1000" dirty="0"/>
                        <a:t>listening to, discussing and expressing views about a wide range of contemporary and classic poetry, stories and non-fiction at a level beyond that at which they can read independently </a:t>
                      </a:r>
                    </a:p>
                    <a:p>
                      <a:pPr marL="171450" indent="-171450">
                        <a:buFontTx/>
                        <a:buChar char="-"/>
                      </a:pPr>
                      <a:r>
                        <a:rPr lang="en-US" sz="1000" dirty="0"/>
                        <a:t> discussing the sequence of events in books and how items of information are related  becoming increasingly familiar with and retelling a wider range of stories, fairy stories and traditional tales </a:t>
                      </a:r>
                    </a:p>
                    <a:p>
                      <a:pPr marL="171450" indent="-171450">
                        <a:buFontTx/>
                        <a:buChar char="-"/>
                      </a:pPr>
                      <a:r>
                        <a:rPr lang="en-US" sz="1000" dirty="0"/>
                        <a:t>being introduced to non-fiction books that are structured in different ways </a:t>
                      </a:r>
                      <a:r>
                        <a:rPr lang="en-US" sz="1000" baseline="0" dirty="0"/>
                        <a:t>        -</a:t>
                      </a:r>
                      <a:r>
                        <a:rPr lang="en-US" sz="1000" dirty="0" err="1"/>
                        <a:t>recognising</a:t>
                      </a:r>
                      <a:r>
                        <a:rPr lang="en-US" sz="1000" dirty="0"/>
                        <a:t> simple recurring literary language in stories and poetry</a:t>
                      </a:r>
                    </a:p>
                    <a:p>
                      <a:pPr marL="171450" indent="-171450">
                        <a:buFontTx/>
                        <a:buChar char="-"/>
                      </a:pPr>
                      <a:r>
                        <a:rPr lang="en-US" sz="1000" dirty="0"/>
                        <a:t> discussing and clarifying the meanings of words, linking new meanings to known vocabulary </a:t>
                      </a:r>
                    </a:p>
                    <a:p>
                      <a:pPr marL="171450" indent="-171450">
                        <a:buFontTx/>
                        <a:buChar char="-"/>
                      </a:pPr>
                      <a:r>
                        <a:rPr lang="en-US" sz="1000" dirty="0"/>
                        <a:t> discussing their </a:t>
                      </a:r>
                      <a:r>
                        <a:rPr lang="en-US" sz="1000" dirty="0" err="1"/>
                        <a:t>favourite</a:t>
                      </a:r>
                      <a:r>
                        <a:rPr lang="en-US" sz="1000" dirty="0"/>
                        <a:t> words and phrases </a:t>
                      </a:r>
                      <a:r>
                        <a:rPr lang="en-US" sz="1000" baseline="0" dirty="0"/>
                        <a:t>    -</a:t>
                      </a:r>
                      <a:r>
                        <a:rPr lang="en-US" sz="1000" dirty="0"/>
                        <a:t>continuing to build up a repertoire of poems learnt by heart, appreciating these and reciting some, with appropriate intonation to make the meaning clear </a:t>
                      </a:r>
                    </a:p>
                    <a:p>
                      <a:pPr marL="0" indent="0">
                        <a:buFontTx/>
                        <a:buNone/>
                      </a:pPr>
                      <a:r>
                        <a:rPr lang="en-US" sz="1000" dirty="0"/>
                        <a:t>*understand both the books that they can already read accurately and fluently and those that they listen to by: </a:t>
                      </a:r>
                    </a:p>
                    <a:p>
                      <a:pPr marL="171450" indent="-171450">
                        <a:buFontTx/>
                        <a:buChar char="-"/>
                      </a:pPr>
                      <a:r>
                        <a:rPr lang="en-US" sz="1000" dirty="0"/>
                        <a:t>drawing on what they already know or on background information and vocabulary provided by the teacher </a:t>
                      </a:r>
                      <a:r>
                        <a:rPr lang="en-US" sz="1000" baseline="0" dirty="0"/>
                        <a:t>        -</a:t>
                      </a:r>
                      <a:r>
                        <a:rPr lang="en-US" sz="1000" dirty="0"/>
                        <a:t>checking that the text makes sense to them as they read and correcting inaccurate reading </a:t>
                      </a:r>
                    </a:p>
                    <a:p>
                      <a:pPr marL="171450" indent="-171450">
                        <a:buFontTx/>
                        <a:buChar char="-"/>
                      </a:pPr>
                      <a:r>
                        <a:rPr lang="en-US" sz="1000" dirty="0"/>
                        <a:t>making inferences on the basis of what is being said and done </a:t>
                      </a:r>
                      <a:r>
                        <a:rPr lang="en-US" sz="1000" baseline="0" dirty="0"/>
                        <a:t>           -</a:t>
                      </a:r>
                      <a:r>
                        <a:rPr lang="en-US" sz="1000" dirty="0"/>
                        <a:t>answering and asking questions  predicting what might happen on the basis of what has been read so far </a:t>
                      </a:r>
                    </a:p>
                    <a:p>
                      <a:pPr marL="0" indent="0">
                        <a:buFont typeface="Arial" panose="020B0604020202020204" pitchFamily="34" charset="0"/>
                        <a:buNone/>
                      </a:pPr>
                      <a:r>
                        <a:rPr lang="en-US" sz="1000" dirty="0"/>
                        <a:t>*participate in discussion about books, poems and other works that are read to them and those that they can read for themselves, taking turns and listening to what others say </a:t>
                      </a:r>
                    </a:p>
                    <a:p>
                      <a:pPr marL="0" indent="0">
                        <a:buFont typeface="Arial" panose="020B0604020202020204" pitchFamily="34" charset="0"/>
                        <a:buNone/>
                      </a:pPr>
                      <a:r>
                        <a:rPr lang="en-US" sz="1000" dirty="0"/>
                        <a:t>*explain and discuss their understanding of books, poems and other material, both those that they listen to and those that they read for themselves. </a:t>
                      </a:r>
                      <a:endParaRPr lang="en-GB" sz="1000" dirty="0"/>
                    </a:p>
                  </a:txBody>
                  <a:tcPr/>
                </a:tc>
                <a:extLst>
                  <a:ext uri="{0D108BD9-81ED-4DB2-BD59-A6C34878D82A}">
                    <a16:rowId xmlns:a16="http://schemas.microsoft.com/office/drawing/2014/main" val="4103968393"/>
                  </a:ext>
                </a:extLst>
              </a:tr>
              <a:tr h="611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Handwriting</a:t>
                      </a:r>
                      <a:endParaRPr lang="en-GB" sz="1600" dirty="0"/>
                    </a:p>
                  </a:txBody>
                  <a:tcPr/>
                </a:tc>
                <a:tc>
                  <a:txBody>
                    <a:bodyPr/>
                    <a:lstStyle/>
                    <a:p>
                      <a:r>
                        <a:rPr lang="en-US" sz="1000" dirty="0"/>
                        <a:t>Pupils should be taught to: </a:t>
                      </a:r>
                    </a:p>
                    <a:p>
                      <a:pPr marL="171450" indent="-171450">
                        <a:buFont typeface="Arial" panose="020B0604020202020204" pitchFamily="34" charset="0"/>
                        <a:buChar char="•"/>
                      </a:pPr>
                      <a:r>
                        <a:rPr lang="en-US" sz="1000" dirty="0"/>
                        <a:t>form lower-case letters of the correct size relative to one another </a:t>
                      </a:r>
                    </a:p>
                    <a:p>
                      <a:pPr marL="171450" indent="-171450">
                        <a:buFont typeface="Arial" panose="020B0604020202020204" pitchFamily="34" charset="0"/>
                        <a:buChar char="•"/>
                      </a:pPr>
                      <a:r>
                        <a:rPr lang="en-US" sz="1000" dirty="0"/>
                        <a:t>start using some of the diagonal and horizontal strokes needed to join letters and understand which letters, when adjacent to one another, are best left </a:t>
                      </a:r>
                      <a:r>
                        <a:rPr lang="en-US" sz="1000" dirty="0" err="1"/>
                        <a:t>unjoined</a:t>
                      </a:r>
                      <a:r>
                        <a:rPr lang="en-US" sz="1000" dirty="0"/>
                        <a:t> </a:t>
                      </a:r>
                    </a:p>
                    <a:p>
                      <a:pPr marL="171450" indent="-171450">
                        <a:buFont typeface="Arial" panose="020B0604020202020204" pitchFamily="34" charset="0"/>
                        <a:buChar char="•"/>
                      </a:pPr>
                      <a:r>
                        <a:rPr lang="en-US" sz="1000" dirty="0"/>
                        <a:t>write capital letters and digits of the correct size, orientation and relationship to one another and to lower case letters</a:t>
                      </a:r>
                    </a:p>
                    <a:p>
                      <a:pPr marL="171450" indent="-171450">
                        <a:buFont typeface="Arial" panose="020B0604020202020204" pitchFamily="34" charset="0"/>
                        <a:buChar char="•"/>
                      </a:pPr>
                      <a:r>
                        <a:rPr lang="en-US" sz="1000" dirty="0"/>
                        <a:t> use spacing between words that reflects the size of the letters.</a:t>
                      </a:r>
                      <a:endParaRPr lang="en-GB" sz="1000" dirty="0"/>
                    </a:p>
                  </a:txBody>
                  <a:tcPr/>
                </a:tc>
                <a:extLst>
                  <a:ext uri="{0D108BD9-81ED-4DB2-BD59-A6C34878D82A}">
                    <a16:rowId xmlns:a16="http://schemas.microsoft.com/office/drawing/2014/main" val="74849567"/>
                  </a:ext>
                </a:extLst>
              </a:tr>
              <a:tr h="611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Spelling </a:t>
                      </a:r>
                      <a:endParaRPr lang="en-GB" sz="1600" dirty="0"/>
                    </a:p>
                  </a:txBody>
                  <a:tcPr/>
                </a:tc>
                <a:tc>
                  <a:txBody>
                    <a:bodyPr/>
                    <a:lstStyle/>
                    <a:p>
                      <a:pPr marL="0" indent="0">
                        <a:buFont typeface="Arial" panose="020B0604020202020204" pitchFamily="34" charset="0"/>
                        <a:buNone/>
                      </a:pPr>
                      <a:r>
                        <a:rPr lang="en-US" sz="1000" dirty="0"/>
                        <a:t>The /</a:t>
                      </a:r>
                      <a:r>
                        <a:rPr lang="en-US" sz="1000" dirty="0" err="1"/>
                        <a:t>dʒ</a:t>
                      </a:r>
                      <a:r>
                        <a:rPr lang="en-US" sz="1000" dirty="0"/>
                        <a:t>/ sound spelt as </a:t>
                      </a:r>
                      <a:r>
                        <a:rPr lang="en-US" sz="1000" dirty="0" err="1"/>
                        <a:t>ge</a:t>
                      </a:r>
                      <a:r>
                        <a:rPr lang="en-US" sz="1000" dirty="0"/>
                        <a:t> and </a:t>
                      </a:r>
                      <a:r>
                        <a:rPr lang="en-US" sz="1000" dirty="0" err="1"/>
                        <a:t>dge</a:t>
                      </a:r>
                      <a:r>
                        <a:rPr lang="en-US" sz="1000" dirty="0"/>
                        <a:t> at the end of words, and sometimes spelt as g elsewhere in words before e, </a:t>
                      </a:r>
                      <a:r>
                        <a:rPr lang="en-US" sz="1000" dirty="0" err="1"/>
                        <a:t>i</a:t>
                      </a:r>
                      <a:r>
                        <a:rPr lang="en-US" sz="1000" dirty="0"/>
                        <a:t> and y        The /l/ or /</a:t>
                      </a:r>
                      <a:r>
                        <a:rPr lang="en-US" sz="1000" dirty="0" err="1"/>
                        <a:t>əl</a:t>
                      </a:r>
                      <a:r>
                        <a:rPr lang="en-US" sz="1000" dirty="0"/>
                        <a:t>/ sound spelt –le at the end of words</a:t>
                      </a:r>
                    </a:p>
                    <a:p>
                      <a:pPr marL="0" indent="0">
                        <a:buFont typeface="Arial" panose="020B0604020202020204" pitchFamily="34" charset="0"/>
                        <a:buNone/>
                      </a:pPr>
                      <a:r>
                        <a:rPr lang="en-US" sz="1000" dirty="0"/>
                        <a:t>The /s/ sound spelt c before e, </a:t>
                      </a:r>
                      <a:r>
                        <a:rPr lang="en-US" sz="1000" dirty="0" err="1"/>
                        <a:t>i</a:t>
                      </a:r>
                      <a:r>
                        <a:rPr lang="en-US" sz="1000" dirty="0"/>
                        <a:t> and y </a:t>
                      </a:r>
                      <a:r>
                        <a:rPr lang="en-US" sz="1000" baseline="0" dirty="0"/>
                        <a:t>               </a:t>
                      </a:r>
                      <a:r>
                        <a:rPr lang="en-US" sz="1000" dirty="0"/>
                        <a:t>The /n/ sound spelt </a:t>
                      </a:r>
                      <a:r>
                        <a:rPr lang="en-US" sz="1000" dirty="0" err="1"/>
                        <a:t>kn</a:t>
                      </a:r>
                      <a:r>
                        <a:rPr lang="en-US" sz="1000" dirty="0"/>
                        <a:t> and (less often) </a:t>
                      </a:r>
                      <a:r>
                        <a:rPr lang="en-US" sz="1000" dirty="0" err="1"/>
                        <a:t>gn</a:t>
                      </a:r>
                      <a:r>
                        <a:rPr lang="en-US" sz="1000" dirty="0"/>
                        <a:t> at the beginning of words               The /r/ sound spelt </a:t>
                      </a:r>
                      <a:r>
                        <a:rPr lang="en-US" sz="1000" dirty="0" err="1"/>
                        <a:t>wr</a:t>
                      </a:r>
                      <a:r>
                        <a:rPr lang="en-US" sz="1000" dirty="0"/>
                        <a:t> at the beginning of words</a:t>
                      </a:r>
                    </a:p>
                    <a:p>
                      <a:pPr marL="0" indent="0">
                        <a:buFont typeface="Arial" panose="020B0604020202020204" pitchFamily="34" charset="0"/>
                        <a:buNone/>
                      </a:pPr>
                      <a:r>
                        <a:rPr lang="en-US" sz="1000" dirty="0"/>
                        <a:t>The /l/ or /</a:t>
                      </a:r>
                      <a:r>
                        <a:rPr lang="en-US" sz="1000" dirty="0" err="1"/>
                        <a:t>əl</a:t>
                      </a:r>
                      <a:r>
                        <a:rPr lang="en-US" sz="1000" dirty="0"/>
                        <a:t>/ sound spelt –el at the end of words      The /l/ or /</a:t>
                      </a:r>
                      <a:r>
                        <a:rPr lang="en-US" sz="1000" dirty="0" err="1"/>
                        <a:t>əl</a:t>
                      </a:r>
                      <a:r>
                        <a:rPr lang="en-US" sz="1000" dirty="0"/>
                        <a:t>/ sound spelt –al at the end of words    </a:t>
                      </a:r>
                      <a:r>
                        <a:rPr lang="en-GB" sz="1000" dirty="0"/>
                        <a:t>Words ending –</a:t>
                      </a:r>
                      <a:r>
                        <a:rPr lang="en-GB" sz="1000" dirty="0" err="1"/>
                        <a:t>il</a:t>
                      </a:r>
                      <a:r>
                        <a:rPr lang="en-GB" sz="1000" dirty="0"/>
                        <a:t>   </a:t>
                      </a:r>
                      <a:r>
                        <a:rPr lang="en-GB" sz="1000" baseline="0" dirty="0"/>
                        <a:t>    </a:t>
                      </a:r>
                      <a:r>
                        <a:rPr lang="en-GB" sz="1000" dirty="0"/>
                        <a:t> </a:t>
                      </a:r>
                      <a:r>
                        <a:rPr lang="en-US" sz="1000" dirty="0"/>
                        <a:t>The /</a:t>
                      </a:r>
                      <a:r>
                        <a:rPr lang="en-US" sz="1000" dirty="0" err="1"/>
                        <a:t>aɪ</a:t>
                      </a:r>
                      <a:r>
                        <a:rPr lang="en-US" sz="1000" dirty="0"/>
                        <a:t>/ sound spelt –y at the end of words</a:t>
                      </a:r>
                      <a:r>
                        <a:rPr lang="en-GB" sz="1000" dirty="0"/>
                        <a:t> </a:t>
                      </a:r>
                    </a:p>
                    <a:p>
                      <a:pPr marL="0" indent="0">
                        <a:buFont typeface="Arial" panose="020B0604020202020204" pitchFamily="34" charset="0"/>
                        <a:buNone/>
                      </a:pPr>
                      <a:r>
                        <a:rPr lang="en-US" sz="1000" dirty="0"/>
                        <a:t>Adding –</a:t>
                      </a:r>
                      <a:r>
                        <a:rPr lang="en-US" sz="1000" dirty="0" err="1"/>
                        <a:t>es</a:t>
                      </a:r>
                      <a:r>
                        <a:rPr lang="en-US" sz="1000" dirty="0"/>
                        <a:t> to nouns and verbs ending in –y         Adding –</a:t>
                      </a:r>
                      <a:r>
                        <a:rPr lang="en-US" sz="1000" dirty="0" err="1"/>
                        <a:t>ed</a:t>
                      </a:r>
                      <a:r>
                        <a:rPr lang="en-US" sz="1000" dirty="0"/>
                        <a:t>, –</a:t>
                      </a:r>
                      <a:r>
                        <a:rPr lang="en-US" sz="1000" dirty="0" err="1"/>
                        <a:t>ing</a:t>
                      </a:r>
                      <a:r>
                        <a:rPr lang="en-US" sz="1000" dirty="0"/>
                        <a:t>, –</a:t>
                      </a:r>
                      <a:r>
                        <a:rPr lang="en-US" sz="1000" dirty="0" err="1"/>
                        <a:t>er</a:t>
                      </a:r>
                      <a:r>
                        <a:rPr lang="en-US" sz="1000" dirty="0"/>
                        <a:t> and –</a:t>
                      </a:r>
                      <a:r>
                        <a:rPr lang="en-US" sz="1000" dirty="0" err="1"/>
                        <a:t>est</a:t>
                      </a:r>
                      <a:r>
                        <a:rPr lang="en-US" sz="1000" dirty="0"/>
                        <a:t> to a root word ending in –y with a consonant before it       The /ʌ/ sound spelt o </a:t>
                      </a:r>
                    </a:p>
                    <a:p>
                      <a:pPr marL="0" indent="0">
                        <a:buFont typeface="Arial" panose="020B0604020202020204" pitchFamily="34" charset="0"/>
                        <a:buNone/>
                      </a:pPr>
                      <a:r>
                        <a:rPr lang="en-US" sz="1000" dirty="0"/>
                        <a:t>Adding the endings – </a:t>
                      </a:r>
                      <a:r>
                        <a:rPr lang="en-US" sz="1000" dirty="0" err="1"/>
                        <a:t>ing</a:t>
                      </a:r>
                      <a:r>
                        <a:rPr lang="en-US" sz="1000" dirty="0"/>
                        <a:t>, –</a:t>
                      </a:r>
                      <a:r>
                        <a:rPr lang="en-US" sz="1000" dirty="0" err="1"/>
                        <a:t>ed</a:t>
                      </a:r>
                      <a:r>
                        <a:rPr lang="en-US" sz="1000" dirty="0"/>
                        <a:t>, –</a:t>
                      </a:r>
                      <a:r>
                        <a:rPr lang="en-US" sz="1000" dirty="0" err="1"/>
                        <a:t>er</a:t>
                      </a:r>
                      <a:r>
                        <a:rPr lang="en-US" sz="1000" dirty="0"/>
                        <a:t>, –</a:t>
                      </a:r>
                      <a:r>
                        <a:rPr lang="en-US" sz="1000" dirty="0" err="1"/>
                        <a:t>est</a:t>
                      </a:r>
                      <a:r>
                        <a:rPr lang="en-US" sz="1000" dirty="0"/>
                        <a:t> and –y to words ending in –e with a consonant before it                The /ɔ:/ sound spelt a before l and </a:t>
                      </a:r>
                      <a:r>
                        <a:rPr lang="en-US" sz="1000" dirty="0" err="1"/>
                        <a:t>ll</a:t>
                      </a:r>
                      <a:r>
                        <a:rPr lang="en-US" sz="1000" dirty="0"/>
                        <a:t> </a:t>
                      </a:r>
                    </a:p>
                    <a:p>
                      <a:pPr marL="0" indent="0">
                        <a:buFont typeface="Arial" panose="020B0604020202020204" pitchFamily="34" charset="0"/>
                        <a:buNone/>
                      </a:pPr>
                      <a:r>
                        <a:rPr lang="en-US" sz="1000" dirty="0"/>
                        <a:t>Adding –</a:t>
                      </a:r>
                      <a:r>
                        <a:rPr lang="en-US" sz="1000" dirty="0" err="1"/>
                        <a:t>ing</a:t>
                      </a:r>
                      <a:r>
                        <a:rPr lang="en-US" sz="1000" dirty="0"/>
                        <a:t>, –</a:t>
                      </a:r>
                      <a:r>
                        <a:rPr lang="en-US" sz="1000" dirty="0" err="1"/>
                        <a:t>ed</a:t>
                      </a:r>
                      <a:r>
                        <a:rPr lang="en-US" sz="1000" dirty="0"/>
                        <a:t>, –</a:t>
                      </a:r>
                      <a:r>
                        <a:rPr lang="en-US" sz="1000" dirty="0" err="1"/>
                        <a:t>er</a:t>
                      </a:r>
                      <a:r>
                        <a:rPr lang="en-US" sz="1000" dirty="0"/>
                        <a:t>, –</a:t>
                      </a:r>
                      <a:r>
                        <a:rPr lang="en-US" sz="1000" dirty="0" err="1"/>
                        <a:t>est</a:t>
                      </a:r>
                      <a:r>
                        <a:rPr lang="en-US" sz="1000" dirty="0"/>
                        <a:t> and –y to words of one syllable ending in a single consonant letter after a single vowel letter                The /i:/ sound spelt –</a:t>
                      </a:r>
                      <a:r>
                        <a:rPr lang="en-US" sz="1000" dirty="0" err="1"/>
                        <a:t>ey</a:t>
                      </a:r>
                      <a:endParaRPr lang="en-US" sz="1000" dirty="0"/>
                    </a:p>
                    <a:p>
                      <a:pPr marL="0" indent="0">
                        <a:buFont typeface="Arial" panose="020B0604020202020204" pitchFamily="34" charset="0"/>
                        <a:buNone/>
                      </a:pPr>
                      <a:r>
                        <a:rPr lang="en-US" sz="1000" dirty="0"/>
                        <a:t>The /ɒ/ sound spelt a after w and </a:t>
                      </a:r>
                      <a:r>
                        <a:rPr lang="en-US" sz="1000" dirty="0" err="1"/>
                        <a:t>qu</a:t>
                      </a:r>
                      <a:r>
                        <a:rPr lang="en-US" sz="1000" dirty="0"/>
                        <a:t>                 The /ɜ:/ sound spelt or after w </a:t>
                      </a:r>
                      <a:r>
                        <a:rPr lang="en-US" sz="1000" baseline="0" dirty="0"/>
                        <a:t>             </a:t>
                      </a:r>
                      <a:r>
                        <a:rPr lang="en-US" sz="1000" dirty="0"/>
                        <a:t> The /ɔ:/ sound spelt </a:t>
                      </a:r>
                      <a:r>
                        <a:rPr lang="en-US" sz="1000" dirty="0" err="1"/>
                        <a:t>ar</a:t>
                      </a:r>
                      <a:r>
                        <a:rPr lang="en-US" sz="1000" dirty="0"/>
                        <a:t> after w        Contractions        Words ending in -</a:t>
                      </a:r>
                      <a:r>
                        <a:rPr lang="en-US" sz="1000" dirty="0" err="1"/>
                        <a:t>tion</a:t>
                      </a:r>
                      <a:endParaRPr lang="en-US" sz="1000" dirty="0"/>
                    </a:p>
                    <a:p>
                      <a:pPr marL="0" indent="0">
                        <a:buFont typeface="Arial" panose="020B0604020202020204" pitchFamily="34" charset="0"/>
                        <a:buNone/>
                      </a:pPr>
                      <a:r>
                        <a:rPr lang="en-US" sz="1000" dirty="0"/>
                        <a:t>The /ʒ/ sound spelt s</a:t>
                      </a:r>
                      <a:r>
                        <a:rPr lang="en-US" sz="1000" baseline="0" dirty="0"/>
                        <a:t>                  </a:t>
                      </a:r>
                      <a:r>
                        <a:rPr lang="en-US" sz="1000" dirty="0"/>
                        <a:t>The suffixes –</a:t>
                      </a:r>
                      <a:r>
                        <a:rPr lang="en-US" sz="1000" dirty="0" err="1"/>
                        <a:t>ment</a:t>
                      </a:r>
                      <a:r>
                        <a:rPr lang="en-US" sz="1000" dirty="0"/>
                        <a:t>, –ness, –</a:t>
                      </a:r>
                      <a:r>
                        <a:rPr lang="en-US" sz="1000" dirty="0" err="1"/>
                        <a:t>ful</a:t>
                      </a:r>
                      <a:r>
                        <a:rPr lang="en-US" sz="1000" dirty="0"/>
                        <a:t> , –less and –</a:t>
                      </a:r>
                      <a:r>
                        <a:rPr lang="en-US" sz="1000" dirty="0" err="1"/>
                        <a:t>ly</a:t>
                      </a:r>
                      <a:r>
                        <a:rPr lang="en-US" sz="1000" dirty="0"/>
                        <a:t>               Homophones               Common exception words</a:t>
                      </a:r>
                    </a:p>
                    <a:p>
                      <a:pPr marL="0" indent="0">
                        <a:buFont typeface="Arial" panose="020B0604020202020204" pitchFamily="34" charset="0"/>
                        <a:buNone/>
                      </a:pPr>
                      <a:endParaRPr lang="en-GB" sz="1000" dirty="0"/>
                    </a:p>
                  </a:txBody>
                  <a:tcPr/>
                </a:tc>
                <a:extLst>
                  <a:ext uri="{0D108BD9-81ED-4DB2-BD59-A6C34878D82A}">
                    <a16:rowId xmlns:a16="http://schemas.microsoft.com/office/drawing/2014/main" val="623993065"/>
                  </a:ext>
                </a:extLst>
              </a:tr>
              <a:tr h="26379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786930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13812892"/>
              </p:ext>
            </p:extLst>
          </p:nvPr>
        </p:nvGraphicFramePr>
        <p:xfrm>
          <a:off x="257581" y="90309"/>
          <a:ext cx="11731218" cy="5440680"/>
        </p:xfrm>
        <a:graphic>
          <a:graphicData uri="http://schemas.openxmlformats.org/drawingml/2006/table">
            <a:tbl>
              <a:tblPr firstRow="1" bandRow="1">
                <a:tableStyleId>{5C22544A-7EE6-4342-B048-85BDC9FD1C3A}</a:tableStyleId>
              </a:tblPr>
              <a:tblGrid>
                <a:gridCol w="1603587">
                  <a:extLst>
                    <a:ext uri="{9D8B030D-6E8A-4147-A177-3AD203B41FA5}">
                      <a16:colId xmlns:a16="http://schemas.microsoft.com/office/drawing/2014/main" val="3676987627"/>
                    </a:ext>
                  </a:extLst>
                </a:gridCol>
                <a:gridCol w="1748191">
                  <a:extLst>
                    <a:ext uri="{9D8B030D-6E8A-4147-A177-3AD203B41FA5}">
                      <a16:colId xmlns:a16="http://schemas.microsoft.com/office/drawing/2014/main" val="4045224249"/>
                    </a:ext>
                  </a:extLst>
                </a:gridCol>
                <a:gridCol w="1675888">
                  <a:extLst>
                    <a:ext uri="{9D8B030D-6E8A-4147-A177-3AD203B41FA5}">
                      <a16:colId xmlns:a16="http://schemas.microsoft.com/office/drawing/2014/main" val="3329520594"/>
                    </a:ext>
                  </a:extLst>
                </a:gridCol>
                <a:gridCol w="1675888">
                  <a:extLst>
                    <a:ext uri="{9D8B030D-6E8A-4147-A177-3AD203B41FA5}">
                      <a16:colId xmlns:a16="http://schemas.microsoft.com/office/drawing/2014/main" val="840957153"/>
                    </a:ext>
                  </a:extLst>
                </a:gridCol>
                <a:gridCol w="1675888">
                  <a:extLst>
                    <a:ext uri="{9D8B030D-6E8A-4147-A177-3AD203B41FA5}">
                      <a16:colId xmlns:a16="http://schemas.microsoft.com/office/drawing/2014/main" val="1462467516"/>
                    </a:ext>
                  </a:extLst>
                </a:gridCol>
                <a:gridCol w="1675888">
                  <a:extLst>
                    <a:ext uri="{9D8B030D-6E8A-4147-A177-3AD203B41FA5}">
                      <a16:colId xmlns:a16="http://schemas.microsoft.com/office/drawing/2014/main" val="2125506453"/>
                    </a:ext>
                  </a:extLst>
                </a:gridCol>
                <a:gridCol w="1675888">
                  <a:extLst>
                    <a:ext uri="{9D8B030D-6E8A-4147-A177-3AD203B41FA5}">
                      <a16:colId xmlns:a16="http://schemas.microsoft.com/office/drawing/2014/main" val="3227715269"/>
                    </a:ext>
                  </a:extLst>
                </a:gridCol>
              </a:tblGrid>
              <a:tr h="287779">
                <a:tc>
                  <a:txBody>
                    <a:bodyPr/>
                    <a:lstStyle/>
                    <a:p>
                      <a:r>
                        <a:rPr lang="en-US" sz="1600" dirty="0"/>
                        <a:t>Year Two</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226120230"/>
                  </a:ext>
                </a:extLst>
              </a:tr>
              <a:tr h="263797">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564871352"/>
                  </a:ext>
                </a:extLst>
              </a:tr>
              <a:tr h="263797">
                <a:tc>
                  <a:txBody>
                    <a:bodyPr/>
                    <a:lstStyle/>
                    <a:p>
                      <a:endParaRPr lang="en-GB" sz="1600" dirty="0"/>
                    </a:p>
                  </a:txBody>
                  <a:tcPr/>
                </a:tc>
                <a:tc>
                  <a:txBody>
                    <a:bodyPr/>
                    <a:lstStyle/>
                    <a:p>
                      <a:r>
                        <a:rPr lang="en-GB" sz="1400" dirty="0"/>
                        <a:t>AUTUMN</a:t>
                      </a:r>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3185583046"/>
                  </a:ext>
                </a:extLst>
              </a:tr>
              <a:tr h="791392">
                <a:tc>
                  <a:txBody>
                    <a:bodyPr/>
                    <a:lstStyle/>
                    <a:p>
                      <a:r>
                        <a:rPr lang="en-GB" dirty="0"/>
                        <a:t>FOCUS</a:t>
                      </a:r>
                    </a:p>
                  </a:txBody>
                  <a:tcPr/>
                </a:tc>
                <a:tc>
                  <a:txBody>
                    <a:bodyPr/>
                    <a:lstStyle/>
                    <a:p>
                      <a:pPr algn="ctr"/>
                      <a:r>
                        <a:rPr lang="en-US" sz="1200" dirty="0"/>
                        <a:t>Materials</a:t>
                      </a:r>
                      <a:endParaRPr lang="en-GB" sz="1200" dirty="0"/>
                    </a:p>
                    <a:p>
                      <a:pPr algn="ctr"/>
                      <a:r>
                        <a:rPr lang="en-US" sz="1200" dirty="0"/>
                        <a:t>“Traction</a:t>
                      </a:r>
                      <a:r>
                        <a:rPr lang="en-US" sz="1200" baseline="0" dirty="0"/>
                        <a:t> Man”-</a:t>
                      </a:r>
                      <a:r>
                        <a:rPr lang="en-US" sz="1200" i="1" baseline="0" dirty="0"/>
                        <a:t>Mini Grey</a:t>
                      </a:r>
                      <a:endParaRPr lang="en-GB" sz="1200" dirty="0"/>
                    </a:p>
                  </a:txBody>
                  <a:tcPr/>
                </a:tc>
                <a:tc>
                  <a:txBody>
                    <a:bodyPr/>
                    <a:lstStyle/>
                    <a:p>
                      <a:pPr algn="ctr"/>
                      <a:r>
                        <a:rPr lang="en-US" sz="1200" dirty="0"/>
                        <a:t>Victorians</a:t>
                      </a:r>
                    </a:p>
                    <a:p>
                      <a:pPr algn="ctr"/>
                      <a:r>
                        <a:rPr lang="en-US" sz="1200" dirty="0"/>
                        <a:t>“Major Glad, Major </a:t>
                      </a:r>
                      <a:r>
                        <a:rPr lang="en-US" sz="1200" dirty="0" err="1"/>
                        <a:t>Dizzie</a:t>
                      </a:r>
                      <a:r>
                        <a:rPr lang="en-US" sz="1200" dirty="0"/>
                        <a:t>”-</a:t>
                      </a:r>
                      <a:r>
                        <a:rPr lang="en-US" sz="1200" i="1" dirty="0"/>
                        <a:t>Jan</a:t>
                      </a:r>
                      <a:r>
                        <a:rPr lang="en-US" sz="1200" i="1" baseline="0" dirty="0"/>
                        <a:t> </a:t>
                      </a:r>
                      <a:r>
                        <a:rPr lang="en-US" sz="1200" i="1" baseline="0" dirty="0" err="1"/>
                        <a:t>Oke</a:t>
                      </a:r>
                      <a:endParaRPr lang="en-GB" sz="1200" dirty="0"/>
                    </a:p>
                    <a:p>
                      <a:pPr algn="ctr"/>
                      <a:endParaRPr lang="en-GB" sz="1200" dirty="0"/>
                    </a:p>
                  </a:txBody>
                  <a:tcPr/>
                </a:tc>
                <a:tc>
                  <a:txBody>
                    <a:bodyPr/>
                    <a:lstStyle/>
                    <a:p>
                      <a:pPr algn="ctr"/>
                      <a:r>
                        <a:rPr lang="en-US" sz="1200" dirty="0"/>
                        <a:t>Kenya</a:t>
                      </a:r>
                    </a:p>
                    <a:p>
                      <a:pPr algn="ctr"/>
                      <a:r>
                        <a:rPr lang="en-US" sz="1200" dirty="0"/>
                        <a:t>“Lila and the Secret of</a:t>
                      </a:r>
                      <a:r>
                        <a:rPr lang="en-US" sz="1200" baseline="0" dirty="0"/>
                        <a:t> Rain”-</a:t>
                      </a:r>
                      <a:r>
                        <a:rPr lang="en-US" sz="1200" i="1" baseline="0" dirty="0"/>
                        <a:t>David Conway</a:t>
                      </a:r>
                    </a:p>
                    <a:p>
                      <a:pPr algn="ctr"/>
                      <a:endParaRPr lang="en-GB" sz="1200" dirty="0"/>
                    </a:p>
                  </a:txBody>
                  <a:tcPr/>
                </a:tc>
                <a:tc>
                  <a:txBody>
                    <a:bodyPr/>
                    <a:lstStyle/>
                    <a:p>
                      <a:pPr algn="ctr"/>
                      <a:r>
                        <a:rPr lang="en-US" sz="1200" dirty="0"/>
                        <a:t>Plants/Great</a:t>
                      </a:r>
                      <a:r>
                        <a:rPr lang="en-US" sz="1200" baseline="0" dirty="0"/>
                        <a:t> Fire of London</a:t>
                      </a:r>
                    </a:p>
                    <a:p>
                      <a:pPr algn="ctr"/>
                      <a:r>
                        <a:rPr lang="en-US" sz="1200" b="1" baseline="0" dirty="0">
                          <a:solidFill>
                            <a:srgbClr val="FF0000"/>
                          </a:solidFill>
                        </a:rPr>
                        <a:t>NEED TO FIND A BOOK TO LINK WITH THIS</a:t>
                      </a:r>
                      <a:endParaRPr lang="en-GB" sz="1200" b="1" dirty="0">
                        <a:solidFill>
                          <a:srgbClr val="FF0000"/>
                        </a:solidFill>
                      </a:endParaRPr>
                    </a:p>
                  </a:txBody>
                  <a:tcPr/>
                </a:tc>
                <a:tc>
                  <a:txBody>
                    <a:bodyPr/>
                    <a:lstStyle/>
                    <a:p>
                      <a:pPr algn="ctr"/>
                      <a:r>
                        <a:rPr lang="en-US" sz="1200" dirty="0"/>
                        <a:t>Florence Nightingale</a:t>
                      </a:r>
                    </a:p>
                    <a:p>
                      <a:pPr algn="ctr"/>
                      <a:r>
                        <a:rPr lang="en-US" sz="1200" dirty="0"/>
                        <a:t>“The Life of Florence Nightingale”-</a:t>
                      </a:r>
                      <a:r>
                        <a:rPr lang="en-US" sz="1200" i="1" dirty="0"/>
                        <a:t>Liz </a:t>
                      </a:r>
                      <a:r>
                        <a:rPr lang="en-US" sz="1200" i="1" dirty="0" err="1"/>
                        <a:t>Gogerly</a:t>
                      </a:r>
                      <a:endParaRPr lang="en-GB" sz="1200" dirty="0"/>
                    </a:p>
                  </a:txBody>
                  <a:tcPr/>
                </a:tc>
                <a:tc>
                  <a:txBody>
                    <a:bodyPr/>
                    <a:lstStyle/>
                    <a:p>
                      <a:pPr algn="ctr"/>
                      <a:r>
                        <a:rPr lang="en-US" sz="1200" dirty="0"/>
                        <a:t>Habitats</a:t>
                      </a:r>
                    </a:p>
                    <a:p>
                      <a:pPr algn="ctr"/>
                      <a:r>
                        <a:rPr lang="en-US" sz="1200" dirty="0"/>
                        <a:t>“Wild”-</a:t>
                      </a:r>
                      <a:r>
                        <a:rPr lang="en-US" sz="1200" i="1" dirty="0"/>
                        <a:t>Emily Hughes</a:t>
                      </a:r>
                      <a:endParaRPr lang="en-GB" sz="1200" dirty="0"/>
                    </a:p>
                  </a:txBody>
                  <a:tcPr/>
                </a:tc>
                <a:extLst>
                  <a:ext uri="{0D108BD9-81ED-4DB2-BD59-A6C34878D82A}">
                    <a16:rowId xmlns:a16="http://schemas.microsoft.com/office/drawing/2014/main" val="1727821560"/>
                  </a:ext>
                </a:extLst>
              </a:tr>
              <a:tr h="335742">
                <a:tc>
                  <a:txBody>
                    <a:bodyPr/>
                    <a:lstStyle/>
                    <a:p>
                      <a:r>
                        <a:rPr lang="en-GB" dirty="0"/>
                        <a:t>GENRES</a:t>
                      </a:r>
                    </a:p>
                  </a:txBody>
                  <a:tcPr/>
                </a:tc>
                <a:tc>
                  <a:txBody>
                    <a:bodyPr/>
                    <a:lstStyle/>
                    <a:p>
                      <a:r>
                        <a:rPr lang="en-US" sz="1100" dirty="0"/>
                        <a:t>Instructions</a:t>
                      </a:r>
                    </a:p>
                    <a:p>
                      <a:r>
                        <a:rPr lang="en-US" sz="1100" dirty="0"/>
                        <a:t>Character Description</a:t>
                      </a:r>
                      <a:endParaRPr lang="en-GB" sz="1100" dirty="0"/>
                    </a:p>
                  </a:txBody>
                  <a:tcPr/>
                </a:tc>
                <a:tc>
                  <a:txBody>
                    <a:bodyPr/>
                    <a:lstStyle/>
                    <a:p>
                      <a:r>
                        <a:rPr lang="en-US" sz="1100" dirty="0"/>
                        <a:t>Letter</a:t>
                      </a:r>
                    </a:p>
                    <a:p>
                      <a:r>
                        <a:rPr lang="en-US" sz="1100" dirty="0"/>
                        <a:t>Narrative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Poetry- Free Verse</a:t>
                      </a:r>
                      <a:endParaRPr lang="en-GB" sz="1100" dirty="0">
                        <a:latin typeface="+mn-lt"/>
                      </a:endParaRPr>
                    </a:p>
                    <a:p>
                      <a:endParaRPr lang="en-GB" sz="1100" dirty="0"/>
                    </a:p>
                    <a:p>
                      <a:endParaRPr lang="en-GB" sz="1100" dirty="0"/>
                    </a:p>
                  </a:txBody>
                  <a:tcPr/>
                </a:tc>
                <a:tc>
                  <a:txBody>
                    <a:bodyPr/>
                    <a:lstStyle/>
                    <a:p>
                      <a:r>
                        <a:rPr lang="en-US" sz="1100" dirty="0"/>
                        <a:t>Recount</a:t>
                      </a:r>
                    </a:p>
                    <a:p>
                      <a:r>
                        <a:rPr lang="en-US" sz="1100" dirty="0"/>
                        <a:t>Non-</a:t>
                      </a:r>
                      <a:r>
                        <a:rPr lang="en-US" sz="1100" dirty="0" err="1"/>
                        <a:t>chron</a:t>
                      </a:r>
                      <a:r>
                        <a:rPr lang="en-US" sz="1100" dirty="0"/>
                        <a:t> Report</a:t>
                      </a:r>
                      <a:endParaRPr lang="en-GB" sz="1100" dirty="0"/>
                    </a:p>
                  </a:txBody>
                  <a:tcPr/>
                </a:tc>
                <a:tc>
                  <a:txBody>
                    <a:bodyPr/>
                    <a:lstStyle/>
                    <a:p>
                      <a:r>
                        <a:rPr lang="en-US" sz="1100" dirty="0"/>
                        <a:t>Narrative</a:t>
                      </a:r>
                      <a:endParaRPr lang="en-GB" sz="1100" dirty="0"/>
                    </a:p>
                    <a:p>
                      <a:r>
                        <a:rPr lang="en-US" sz="1100" dirty="0"/>
                        <a:t>Newspaper Article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Poetry-  Repeating Patterns </a:t>
                      </a:r>
                      <a:endParaRPr lang="en-GB" sz="1100" b="1" dirty="0"/>
                    </a:p>
                    <a:p>
                      <a:endParaRPr lang="en-GB" sz="1100" dirty="0"/>
                    </a:p>
                  </a:txBody>
                  <a:tcPr/>
                </a:tc>
                <a:tc>
                  <a:txBody>
                    <a:bodyPr/>
                    <a:lstStyle/>
                    <a:p>
                      <a:r>
                        <a:rPr lang="en-US" sz="1100" dirty="0"/>
                        <a:t>Biography</a:t>
                      </a:r>
                    </a:p>
                    <a:p>
                      <a:r>
                        <a:rPr lang="en-US" sz="1100" dirty="0"/>
                        <a:t>Recount</a:t>
                      </a:r>
                      <a:endParaRPr lang="en-GB" sz="1100" dirty="0"/>
                    </a:p>
                  </a:txBody>
                  <a:tcPr/>
                </a:tc>
                <a:tc>
                  <a:txBody>
                    <a:bodyPr/>
                    <a:lstStyle/>
                    <a:p>
                      <a:r>
                        <a:rPr lang="en-US" sz="1100" dirty="0"/>
                        <a:t>Narrative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Poetry- Shape and Diamante Poems </a:t>
                      </a:r>
                    </a:p>
                    <a:p>
                      <a:endParaRPr lang="en-GB" sz="1100" dirty="0"/>
                    </a:p>
                  </a:txBody>
                  <a:tcPr/>
                </a:tc>
                <a:extLst>
                  <a:ext uri="{0D108BD9-81ED-4DB2-BD59-A6C34878D82A}">
                    <a16:rowId xmlns:a16="http://schemas.microsoft.com/office/drawing/2014/main" val="3606344747"/>
                  </a:ext>
                </a:extLst>
              </a:tr>
              <a:tr h="1366950">
                <a:tc>
                  <a:txBody>
                    <a:bodyPr/>
                    <a:lstStyle/>
                    <a:p>
                      <a:r>
                        <a:rPr lang="en-US" dirty="0"/>
                        <a:t>Composition </a:t>
                      </a:r>
                      <a:endParaRPr lang="en-GB" dirty="0"/>
                    </a:p>
                  </a:txBody>
                  <a:tcPr/>
                </a:tc>
                <a:tc gridSpan="6">
                  <a:txBody>
                    <a:bodyPr/>
                    <a:lstStyle/>
                    <a:p>
                      <a:r>
                        <a:rPr lang="en-US" sz="900" dirty="0"/>
                        <a:t>Pupils should be taught to: </a:t>
                      </a:r>
                    </a:p>
                    <a:p>
                      <a:r>
                        <a:rPr lang="en-US" sz="900" dirty="0"/>
                        <a:t>*develop positive attitudes towards and stamina for writing by: </a:t>
                      </a:r>
                    </a:p>
                    <a:p>
                      <a:r>
                        <a:rPr lang="en-US" sz="900" dirty="0"/>
                        <a:t>-writing narratives about personal experiences and those of others (real and fictional) </a:t>
                      </a:r>
                    </a:p>
                    <a:p>
                      <a:r>
                        <a:rPr lang="en-US" sz="900" dirty="0"/>
                        <a:t>-writing about real events </a:t>
                      </a:r>
                      <a:r>
                        <a:rPr lang="en-US" sz="900" baseline="0" dirty="0"/>
                        <a:t>        -</a:t>
                      </a:r>
                      <a:r>
                        <a:rPr lang="en-US" sz="900" dirty="0"/>
                        <a:t>writing poetry </a:t>
                      </a:r>
                      <a:r>
                        <a:rPr lang="en-US" sz="900" baseline="0" dirty="0"/>
                        <a:t>                       </a:t>
                      </a:r>
                      <a:r>
                        <a:rPr lang="en-US" sz="900" dirty="0"/>
                        <a:t> -writing for different purposes </a:t>
                      </a:r>
                    </a:p>
                    <a:p>
                      <a:r>
                        <a:rPr lang="en-US" sz="900" dirty="0"/>
                        <a:t> *consider what they are going to write before beginning by: </a:t>
                      </a:r>
                    </a:p>
                    <a:p>
                      <a:r>
                        <a:rPr lang="en-US" sz="900" dirty="0"/>
                        <a:t>-planning or saying out loud what they are going to write about </a:t>
                      </a:r>
                      <a:r>
                        <a:rPr lang="en-US" sz="900" baseline="0" dirty="0"/>
                        <a:t>    </a:t>
                      </a:r>
                      <a:r>
                        <a:rPr lang="en-US" sz="900" dirty="0"/>
                        <a:t>-writing down ideas and/or key words, including new vocabulary </a:t>
                      </a:r>
                      <a:r>
                        <a:rPr lang="en-US" sz="900" baseline="0" dirty="0"/>
                        <a:t> </a:t>
                      </a:r>
                    </a:p>
                    <a:p>
                      <a:r>
                        <a:rPr lang="en-US" sz="900" dirty="0"/>
                        <a:t>-encapsulating what they want to say, sentence by sentence </a:t>
                      </a:r>
                    </a:p>
                    <a:p>
                      <a:r>
                        <a:rPr lang="en-US" sz="900" dirty="0"/>
                        <a:t>*make simple additions, revisions and corrections to their own writing by: </a:t>
                      </a:r>
                    </a:p>
                    <a:p>
                      <a:r>
                        <a:rPr lang="en-US" sz="900" dirty="0"/>
                        <a:t>-evaluating their writing with the teacher and other pupils </a:t>
                      </a:r>
                    </a:p>
                    <a:p>
                      <a:r>
                        <a:rPr lang="en-US" sz="900" dirty="0"/>
                        <a:t>-re-reading to check that their writing makes sense and that verbs to indicate time are used correctly and consistently, including verbs in the continuous form </a:t>
                      </a:r>
                    </a:p>
                    <a:p>
                      <a:r>
                        <a:rPr lang="en-US" sz="900" dirty="0"/>
                        <a:t>-proof-reading to check for errors in spelling, grammar and punctuation [for example, ends of sentences punctuated correctly] </a:t>
                      </a:r>
                    </a:p>
                    <a:p>
                      <a:r>
                        <a:rPr lang="en-US" sz="900" dirty="0"/>
                        <a:t>*read aloud what they have written with appropriate intonation to make the meaning clear.</a:t>
                      </a:r>
                      <a:endParaRPr lang="en-GB" sz="9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extLst>
                  <a:ext uri="{0D108BD9-81ED-4DB2-BD59-A6C34878D82A}">
                    <a16:rowId xmlns:a16="http://schemas.microsoft.com/office/drawing/2014/main" val="3181622733"/>
                  </a:ext>
                </a:extLst>
              </a:tr>
              <a:tr h="719448">
                <a:tc>
                  <a:txBody>
                    <a:bodyPr/>
                    <a:lstStyle/>
                    <a:p>
                      <a:r>
                        <a:rPr lang="en-US" dirty="0"/>
                        <a:t>Vocabulary, Grammar, Punctuation</a:t>
                      </a:r>
                      <a:endParaRPr lang="en-GB" dirty="0"/>
                    </a:p>
                  </a:txBody>
                  <a:tcPr/>
                </a:tc>
                <a:tc>
                  <a:txBody>
                    <a:bodyPr/>
                    <a:lstStyle/>
                    <a:p>
                      <a:r>
                        <a:rPr lang="en-US" sz="900" dirty="0"/>
                        <a:t>Full stops, capital letters</a:t>
                      </a:r>
                    </a:p>
                    <a:p>
                      <a:r>
                        <a:rPr lang="en-US" sz="900" dirty="0"/>
                        <a:t>Capital</a:t>
                      </a:r>
                      <a:r>
                        <a:rPr lang="en-US" sz="900" baseline="0" dirty="0"/>
                        <a:t> letters proper nouns</a:t>
                      </a:r>
                    </a:p>
                    <a:p>
                      <a:r>
                        <a:rPr lang="en-US" sz="900" baseline="0" dirty="0"/>
                        <a:t>Question marks</a:t>
                      </a:r>
                    </a:p>
                    <a:p>
                      <a:r>
                        <a:rPr lang="en-US" sz="900" baseline="0" dirty="0"/>
                        <a:t>Exclamation marks</a:t>
                      </a:r>
                    </a:p>
                    <a:p>
                      <a:r>
                        <a:rPr lang="en-US" sz="900" baseline="0" dirty="0"/>
                        <a:t>commands</a:t>
                      </a:r>
                      <a:endParaRPr lang="en-GB" sz="900" dirty="0"/>
                    </a:p>
                  </a:txBody>
                  <a:tcPr/>
                </a:tc>
                <a:tc>
                  <a:txBody>
                    <a:bodyPr/>
                    <a:lstStyle/>
                    <a:p>
                      <a:r>
                        <a:rPr lang="en-US" sz="900" dirty="0" err="1"/>
                        <a:t>Regualr</a:t>
                      </a:r>
                      <a:r>
                        <a:rPr lang="en-US" sz="900" dirty="0"/>
                        <a:t> plural nouns</a:t>
                      </a:r>
                    </a:p>
                    <a:p>
                      <a:r>
                        <a:rPr lang="en-US" sz="900" dirty="0"/>
                        <a:t>Commas in lists</a:t>
                      </a:r>
                    </a:p>
                    <a:p>
                      <a:r>
                        <a:rPr lang="en-US" sz="900" dirty="0"/>
                        <a:t>Apostrophes contraction</a:t>
                      </a:r>
                    </a:p>
                    <a:p>
                      <a:r>
                        <a:rPr lang="en-US" sz="900" dirty="0"/>
                        <a:t>Prefix-un</a:t>
                      </a:r>
                    </a:p>
                    <a:p>
                      <a:r>
                        <a:rPr lang="en-US" sz="900" dirty="0"/>
                        <a:t>Sentence forms</a:t>
                      </a:r>
                      <a:endParaRPr lang="en-GB" sz="900" dirty="0"/>
                    </a:p>
                  </a:txBody>
                  <a:tcPr/>
                </a:tc>
                <a:tc>
                  <a:txBody>
                    <a:bodyPr/>
                    <a:lstStyle/>
                    <a:p>
                      <a:r>
                        <a:rPr lang="en-US" sz="900" dirty="0"/>
                        <a:t>Regular</a:t>
                      </a:r>
                      <a:r>
                        <a:rPr lang="en-US" sz="900" baseline="0" dirty="0"/>
                        <a:t> past tense verbs</a:t>
                      </a:r>
                    </a:p>
                    <a:p>
                      <a:r>
                        <a:rPr lang="en-US" sz="900" baseline="0" dirty="0"/>
                        <a:t>Past tense</a:t>
                      </a:r>
                    </a:p>
                    <a:p>
                      <a:r>
                        <a:rPr lang="en-US" sz="900" baseline="0" dirty="0"/>
                        <a:t>Suffix-</a:t>
                      </a:r>
                      <a:r>
                        <a:rPr lang="en-US" sz="900" baseline="0" dirty="0" err="1"/>
                        <a:t>ful</a:t>
                      </a:r>
                      <a:endParaRPr lang="en-US" sz="900" baseline="0" dirty="0"/>
                    </a:p>
                    <a:p>
                      <a:r>
                        <a:rPr lang="en-US" sz="900" baseline="0" dirty="0"/>
                        <a:t>Adjectives (expanded noun phrases)</a:t>
                      </a:r>
                    </a:p>
                    <a:p>
                      <a:r>
                        <a:rPr lang="en-US" sz="900" baseline="0" dirty="0"/>
                        <a:t>Apostrophes for possession</a:t>
                      </a:r>
                      <a:endParaRPr lang="en-GB" sz="900" dirty="0"/>
                    </a:p>
                  </a:txBody>
                  <a:tcPr/>
                </a:tc>
                <a:tc>
                  <a:txBody>
                    <a:bodyPr/>
                    <a:lstStyle/>
                    <a:p>
                      <a:r>
                        <a:rPr lang="en-US" sz="900" dirty="0"/>
                        <a:t>Progressive tense</a:t>
                      </a:r>
                    </a:p>
                    <a:p>
                      <a:r>
                        <a:rPr lang="en-US" sz="900" dirty="0"/>
                        <a:t>Auxiliary verbs</a:t>
                      </a:r>
                    </a:p>
                    <a:p>
                      <a:r>
                        <a:rPr lang="en-US" sz="900" dirty="0"/>
                        <a:t>Irregular past tense verbs</a:t>
                      </a:r>
                    </a:p>
                    <a:p>
                      <a:r>
                        <a:rPr lang="en-US" sz="900" dirty="0"/>
                        <a:t>Adverbs</a:t>
                      </a:r>
                    </a:p>
                    <a:p>
                      <a:r>
                        <a:rPr lang="en-US" sz="900" dirty="0"/>
                        <a:t>Using ‘and’ and ‘but’</a:t>
                      </a:r>
                      <a:endParaRPr lang="en-GB" sz="900" dirty="0"/>
                    </a:p>
                  </a:txBody>
                  <a:tcPr/>
                </a:tc>
                <a:tc>
                  <a:txBody>
                    <a:bodyPr/>
                    <a:lstStyle/>
                    <a:p>
                      <a:r>
                        <a:rPr lang="en-US" sz="900" dirty="0"/>
                        <a:t>Using ‘because’</a:t>
                      </a:r>
                    </a:p>
                    <a:p>
                      <a:r>
                        <a:rPr lang="en-US" sz="900" dirty="0"/>
                        <a:t>Suffix-less</a:t>
                      </a:r>
                    </a:p>
                    <a:p>
                      <a:r>
                        <a:rPr lang="en-US" sz="900" dirty="0"/>
                        <a:t>Using ‘when’, ‘if’ and ‘that’</a:t>
                      </a:r>
                    </a:p>
                    <a:p>
                      <a:r>
                        <a:rPr lang="en-US" sz="900" dirty="0"/>
                        <a:t>Using ‘or’</a:t>
                      </a:r>
                    </a:p>
                    <a:p>
                      <a:r>
                        <a:rPr lang="en-US" sz="900" dirty="0"/>
                        <a:t>Suffixes-</a:t>
                      </a:r>
                      <a:r>
                        <a:rPr lang="en-US" sz="900" dirty="0" err="1"/>
                        <a:t>er</a:t>
                      </a:r>
                      <a:r>
                        <a:rPr lang="en-US" sz="900" dirty="0"/>
                        <a:t> and </a:t>
                      </a:r>
                      <a:r>
                        <a:rPr lang="en-US" sz="900" dirty="0" err="1"/>
                        <a:t>est</a:t>
                      </a:r>
                      <a:endParaRPr lang="en-GB" sz="900" dirty="0"/>
                    </a:p>
                  </a:txBody>
                  <a:tcPr/>
                </a:tc>
                <a:tc>
                  <a:txBody>
                    <a:bodyPr/>
                    <a:lstStyle/>
                    <a:p>
                      <a:r>
                        <a:rPr lang="en-US" sz="900" dirty="0"/>
                        <a:t>Irregular plural nouns</a:t>
                      </a:r>
                    </a:p>
                    <a:p>
                      <a:r>
                        <a:rPr lang="en-US" sz="900" dirty="0"/>
                        <a:t>Suffix-</a:t>
                      </a:r>
                      <a:r>
                        <a:rPr lang="en-US" sz="900" dirty="0" err="1"/>
                        <a:t>er</a:t>
                      </a:r>
                      <a:endParaRPr lang="en-US" sz="900" dirty="0"/>
                    </a:p>
                    <a:p>
                      <a:r>
                        <a:rPr lang="en-US" sz="900" dirty="0"/>
                        <a:t>Word classes</a:t>
                      </a:r>
                    </a:p>
                    <a:p>
                      <a:r>
                        <a:rPr lang="en-US" sz="900" dirty="0"/>
                        <a:t>Compound words</a:t>
                      </a:r>
                    </a:p>
                    <a:p>
                      <a:r>
                        <a:rPr lang="en-US" sz="900" dirty="0"/>
                        <a:t>Irregular adjectives </a:t>
                      </a:r>
                      <a:endParaRPr lang="en-GB" sz="900" dirty="0"/>
                    </a:p>
                  </a:txBody>
                  <a:tcPr/>
                </a:tc>
                <a:extLst>
                  <a:ext uri="{0D108BD9-81ED-4DB2-BD59-A6C34878D82A}">
                    <a16:rowId xmlns:a16="http://schemas.microsoft.com/office/drawing/2014/main" val="4145257527"/>
                  </a:ext>
                </a:extLst>
              </a:tr>
            </a:tbl>
          </a:graphicData>
        </a:graphic>
      </p:graphicFrame>
    </p:spTree>
    <p:extLst>
      <p:ext uri="{BB962C8B-B14F-4D97-AF65-F5344CB8AC3E}">
        <p14:creationId xmlns:p14="http://schemas.microsoft.com/office/powerpoint/2010/main" val="114777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67207038"/>
              </p:ext>
            </p:extLst>
          </p:nvPr>
        </p:nvGraphicFramePr>
        <p:xfrm>
          <a:off x="257580" y="-12377"/>
          <a:ext cx="11737685" cy="6888480"/>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3676987627"/>
                    </a:ext>
                  </a:extLst>
                </a:gridCol>
                <a:gridCol w="10133214">
                  <a:extLst>
                    <a:ext uri="{9D8B030D-6E8A-4147-A177-3AD203B41FA5}">
                      <a16:colId xmlns:a16="http://schemas.microsoft.com/office/drawing/2014/main" val="4045224249"/>
                    </a:ext>
                  </a:extLst>
                </a:gridCol>
              </a:tblGrid>
              <a:tr h="334264">
                <a:tc>
                  <a:txBody>
                    <a:bodyPr/>
                    <a:lstStyle/>
                    <a:p>
                      <a:r>
                        <a:rPr lang="en-US" sz="1600" dirty="0"/>
                        <a:t>Year Three</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t>KEY</a:t>
                      </a:r>
                      <a:r>
                        <a:rPr lang="en-GB" sz="1200" baseline="0" dirty="0"/>
                        <a:t> KNOWLEDGE AND SKILLS</a:t>
                      </a:r>
                      <a:endParaRPr lang="en-GB" sz="1200" dirty="0"/>
                    </a:p>
                  </a:txBody>
                  <a:tcPr/>
                </a:tc>
                <a:extLst>
                  <a:ext uri="{0D108BD9-81ED-4DB2-BD59-A6C34878D82A}">
                    <a16:rowId xmlns:a16="http://schemas.microsoft.com/office/drawing/2014/main" val="2226120230"/>
                  </a:ext>
                </a:extLst>
              </a:tr>
              <a:tr h="568355">
                <a:tc>
                  <a:txBody>
                    <a:bodyPr/>
                    <a:lstStyle/>
                    <a:p>
                      <a:r>
                        <a:rPr lang="en-US" sz="1600" dirty="0"/>
                        <a:t>Reading </a:t>
                      </a:r>
                    </a:p>
                    <a:p>
                      <a:r>
                        <a:rPr lang="en-US" sz="1600" dirty="0"/>
                        <a:t>Word Level</a:t>
                      </a:r>
                      <a:endParaRPr lang="en-GB" sz="1600" dirty="0"/>
                    </a:p>
                  </a:txBody>
                  <a:tcPr/>
                </a:tc>
                <a:tc>
                  <a:txBody>
                    <a:bodyPr/>
                    <a:lstStyle/>
                    <a:p>
                      <a:r>
                        <a:rPr lang="en-US" sz="1200" dirty="0"/>
                        <a:t>Pupils should be taught to: </a:t>
                      </a:r>
                    </a:p>
                    <a:p>
                      <a:r>
                        <a:rPr lang="en-US" sz="1200" dirty="0"/>
                        <a:t>*apply their growing knowledge of root words, prefixes and suffixes (etymology and morphology) as listed in English Appendix 1, both to read aloud and to understand the meaning of new words they meet </a:t>
                      </a:r>
                    </a:p>
                    <a:p>
                      <a:r>
                        <a:rPr lang="en-US" sz="1200" dirty="0"/>
                        <a:t>*read further exception words, noting the unusual correspondences between spelling and sound, and where these occur in the word.</a:t>
                      </a:r>
                      <a:endParaRPr lang="en-GB" sz="1200" dirty="0"/>
                    </a:p>
                  </a:txBody>
                  <a:tcPr/>
                </a:tc>
                <a:extLst>
                  <a:ext uri="{0D108BD9-81ED-4DB2-BD59-A6C34878D82A}">
                    <a16:rowId xmlns:a16="http://schemas.microsoft.com/office/drawing/2014/main" val="3081714174"/>
                  </a:ext>
                </a:extLst>
              </a:tr>
              <a:tr h="591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Reading Comprehension</a:t>
                      </a:r>
                      <a:endParaRPr lang="en-GB" sz="1600" dirty="0"/>
                    </a:p>
                  </a:txBody>
                  <a:tcPr/>
                </a:tc>
                <a:tc>
                  <a:txBody>
                    <a:bodyPr/>
                    <a:lstStyle/>
                    <a:p>
                      <a:r>
                        <a:rPr lang="en-US" sz="1200" dirty="0"/>
                        <a:t>Pupils should be taught to: </a:t>
                      </a:r>
                    </a:p>
                    <a:p>
                      <a:r>
                        <a:rPr lang="en-US" sz="1200" dirty="0"/>
                        <a:t>*develop positive attitudes to reading and understanding of what they read by: </a:t>
                      </a:r>
                    </a:p>
                    <a:p>
                      <a:pPr marL="171450" indent="-171450">
                        <a:buFontTx/>
                        <a:buChar char="-"/>
                      </a:pPr>
                      <a:r>
                        <a:rPr lang="en-US" sz="1200" dirty="0"/>
                        <a:t>listening to and discussing a wide range of fiction, poetry, plays, non-fiction and reference books or textbooks  reading books that are structured in different ways and reading for a range of purposes </a:t>
                      </a:r>
                    </a:p>
                    <a:p>
                      <a:pPr marL="171450" indent="-171450">
                        <a:buFontTx/>
                        <a:buChar char="-"/>
                      </a:pPr>
                      <a:r>
                        <a:rPr lang="en-US" sz="1200" dirty="0"/>
                        <a:t>using dictionaries to check the meaning of words that they have read </a:t>
                      </a:r>
                    </a:p>
                    <a:p>
                      <a:pPr marL="171450" indent="-171450">
                        <a:buFontTx/>
                        <a:buChar char="-"/>
                      </a:pPr>
                      <a:r>
                        <a:rPr lang="en-US" sz="1200" dirty="0"/>
                        <a:t> increasing their familiarity with a wide range of books, including fairy stories, myths and legends, and retelling some of these orally </a:t>
                      </a:r>
                    </a:p>
                    <a:p>
                      <a:pPr marL="171450" indent="-171450">
                        <a:buFontTx/>
                        <a:buChar char="-"/>
                      </a:pPr>
                      <a:r>
                        <a:rPr lang="en-US" sz="1200" dirty="0"/>
                        <a:t>identifying themes and conventions in a wide range of books </a:t>
                      </a:r>
                    </a:p>
                    <a:p>
                      <a:pPr marL="171450" indent="-171450">
                        <a:buFontTx/>
                        <a:buChar char="-"/>
                      </a:pPr>
                      <a:r>
                        <a:rPr lang="en-US" sz="1200" dirty="0"/>
                        <a:t>preparing poems and play scripts to read aloud and to perform, showing understanding through intonation, tone, volume and action </a:t>
                      </a:r>
                    </a:p>
                    <a:p>
                      <a:pPr marL="171450" indent="-171450">
                        <a:buFontTx/>
                        <a:buChar char="-"/>
                      </a:pPr>
                      <a:r>
                        <a:rPr lang="en-US" sz="1200" dirty="0"/>
                        <a:t> discussing words and phrases that capture the reader’s interest and imagination </a:t>
                      </a:r>
                    </a:p>
                    <a:p>
                      <a:pPr marL="171450" indent="-171450">
                        <a:buFontTx/>
                        <a:buChar char="-"/>
                      </a:pPr>
                      <a:r>
                        <a:rPr lang="en-US" sz="1200" dirty="0" err="1"/>
                        <a:t>recognising</a:t>
                      </a:r>
                      <a:r>
                        <a:rPr lang="en-US" sz="1200" dirty="0"/>
                        <a:t> some different forms of poetry [for example, free verse, narrative poetry] </a:t>
                      </a:r>
                    </a:p>
                    <a:p>
                      <a:r>
                        <a:rPr lang="en-US" sz="1200" dirty="0"/>
                        <a:t>*understand what they read, in books they can read independently, by:  checking that the text makes sense to them, discussing their understanding and explaining the meaning of words in context  asking questions to improve their understanding of a text  drawing inferences such as inferring characters’ feelings, thoughts and motives from their actions, and justifying inferences with evidence  predicting what might happen from details stated and implied  identifying main ideas drawn from more than one paragraph and </a:t>
                      </a:r>
                      <a:r>
                        <a:rPr lang="en-US" sz="1200" dirty="0" err="1"/>
                        <a:t>summarising</a:t>
                      </a:r>
                      <a:r>
                        <a:rPr lang="en-US" sz="1200" dirty="0"/>
                        <a:t> these  identifying how language, structure, and presentation contribute to meaning  *retrieve and record information from non-fiction </a:t>
                      </a:r>
                    </a:p>
                    <a:p>
                      <a:r>
                        <a:rPr lang="en-US" sz="1200" dirty="0"/>
                        <a:t>*participate in discussion about both books that are read to them and those they can read for themselves, taking turns and listening to what others say.</a:t>
                      </a:r>
                      <a:endParaRPr lang="en-GB" sz="1200" dirty="0"/>
                    </a:p>
                  </a:txBody>
                  <a:tcPr/>
                </a:tc>
                <a:extLst>
                  <a:ext uri="{0D108BD9-81ED-4DB2-BD59-A6C34878D82A}">
                    <a16:rowId xmlns:a16="http://schemas.microsoft.com/office/drawing/2014/main" val="4103968393"/>
                  </a:ext>
                </a:extLst>
              </a:tr>
              <a:tr h="40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Handwriting</a:t>
                      </a:r>
                      <a:endParaRPr lang="en-GB" sz="1600" dirty="0"/>
                    </a:p>
                  </a:txBody>
                  <a:tcPr/>
                </a:tc>
                <a:tc>
                  <a:txBody>
                    <a:bodyPr/>
                    <a:lstStyle/>
                    <a:p>
                      <a:r>
                        <a:rPr lang="en-US" sz="1200" dirty="0"/>
                        <a:t>Pupils should be taught to: </a:t>
                      </a:r>
                    </a:p>
                    <a:p>
                      <a:pPr marL="171450" indent="-171450">
                        <a:buFont typeface="Arial" panose="020B0604020202020204" pitchFamily="34" charset="0"/>
                        <a:buChar char="•"/>
                      </a:pPr>
                      <a:r>
                        <a:rPr lang="en-US" sz="1200" dirty="0"/>
                        <a:t>use the diagonal and horizontal strokes that are needed to join letters and understand which letters, when adjacent to one another, are best left </a:t>
                      </a:r>
                      <a:r>
                        <a:rPr lang="en-US" sz="1200" dirty="0" err="1"/>
                        <a:t>unjoined</a:t>
                      </a:r>
                      <a:r>
                        <a:rPr lang="en-US" sz="1200" dirty="0"/>
                        <a:t> </a:t>
                      </a:r>
                    </a:p>
                    <a:p>
                      <a:pPr marL="171450" indent="-171450">
                        <a:buFont typeface="Arial" panose="020B0604020202020204" pitchFamily="34" charset="0"/>
                        <a:buChar char="•"/>
                      </a:pPr>
                      <a:r>
                        <a:rPr lang="en-US" sz="1200" dirty="0"/>
                        <a:t>increase the legibility, consistency and quality of their handwriting [for example, by ensuring that the </a:t>
                      </a:r>
                      <a:r>
                        <a:rPr lang="en-US" sz="1200" dirty="0" err="1"/>
                        <a:t>downstrokes</a:t>
                      </a:r>
                      <a:r>
                        <a:rPr lang="en-US" sz="1200" dirty="0"/>
                        <a:t> of letters are parallel and equidistant; that lines of writing are spaced sufficiently so that the ascenders and descenders of letters do not touch]. </a:t>
                      </a:r>
                      <a:endParaRPr lang="en-GB" sz="1200" dirty="0"/>
                    </a:p>
                  </a:txBody>
                  <a:tcPr/>
                </a:tc>
                <a:extLst>
                  <a:ext uri="{0D108BD9-81ED-4DB2-BD59-A6C34878D82A}">
                    <a16:rowId xmlns:a16="http://schemas.microsoft.com/office/drawing/2014/main" val="74849567"/>
                  </a:ext>
                </a:extLst>
              </a:tr>
              <a:tr h="40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Spelling </a:t>
                      </a:r>
                      <a:endParaRPr lang="en-GB" sz="1600" dirty="0"/>
                    </a:p>
                  </a:txBody>
                  <a:tcPr/>
                </a:tc>
                <a:tc>
                  <a:txBody>
                    <a:bodyPr/>
                    <a:lstStyle/>
                    <a:p>
                      <a:pPr marL="0" indent="0">
                        <a:buFont typeface="Arial" panose="020B0604020202020204" pitchFamily="34" charset="0"/>
                        <a:buNone/>
                      </a:pPr>
                      <a:r>
                        <a:rPr lang="en-US" sz="1200" dirty="0"/>
                        <a:t>Adding suffixes beginning with vowel letters to words of more than one syllable                 The /ʌ/ sound spelt </a:t>
                      </a:r>
                      <a:r>
                        <a:rPr lang="en-US" sz="1200" dirty="0" err="1"/>
                        <a:t>ou</a:t>
                      </a:r>
                      <a:r>
                        <a:rPr lang="en-US" sz="1200" dirty="0"/>
                        <a:t>            More prefixes</a:t>
                      </a:r>
                    </a:p>
                    <a:p>
                      <a:pPr marL="0" indent="0">
                        <a:buFont typeface="Arial" panose="020B0604020202020204" pitchFamily="34" charset="0"/>
                        <a:buNone/>
                      </a:pPr>
                      <a:r>
                        <a:rPr lang="en-US" sz="1200" dirty="0"/>
                        <a:t>The / / ɪ sound spelt y elsewhere than at the end of words        The suffix –</a:t>
                      </a:r>
                      <a:r>
                        <a:rPr lang="en-US" sz="1200" dirty="0" err="1"/>
                        <a:t>ation</a:t>
                      </a:r>
                      <a:r>
                        <a:rPr lang="en-US" sz="1200" dirty="0"/>
                        <a:t>        The suffix</a:t>
                      </a:r>
                      <a:r>
                        <a:rPr lang="en-US" sz="1200" baseline="0" dirty="0"/>
                        <a:t> –</a:t>
                      </a:r>
                      <a:r>
                        <a:rPr lang="en-US" sz="1200" baseline="0" dirty="0" err="1"/>
                        <a:t>ly</a:t>
                      </a:r>
                      <a:r>
                        <a:rPr lang="en-US" sz="1200" baseline="0" dirty="0"/>
                        <a:t>     The suffix-</a:t>
                      </a:r>
                      <a:r>
                        <a:rPr lang="en-US" sz="1200" baseline="0" dirty="0" err="1"/>
                        <a:t>ous</a:t>
                      </a:r>
                      <a:r>
                        <a:rPr lang="en-US" sz="1200" baseline="0" dirty="0"/>
                        <a:t>    </a:t>
                      </a:r>
                    </a:p>
                    <a:p>
                      <a:pPr marL="0" indent="0">
                        <a:buFont typeface="Arial" panose="020B0604020202020204" pitchFamily="34" charset="0"/>
                        <a:buNone/>
                      </a:pPr>
                      <a:r>
                        <a:rPr lang="en-US" sz="1200" dirty="0"/>
                        <a:t>Words with endings sounding like /</a:t>
                      </a:r>
                      <a:r>
                        <a:rPr lang="en-US" sz="1200" dirty="0" err="1"/>
                        <a:t>ʒə</a:t>
                      </a:r>
                      <a:r>
                        <a:rPr lang="en-US" sz="1200" dirty="0"/>
                        <a:t>/ or /</a:t>
                      </a:r>
                      <a:r>
                        <a:rPr lang="en-US" sz="1200" dirty="0" err="1"/>
                        <a:t>tʃə</a:t>
                      </a:r>
                      <a:r>
                        <a:rPr lang="en-US" sz="1200" dirty="0"/>
                        <a:t>/            Endings which sound like /</a:t>
                      </a:r>
                      <a:r>
                        <a:rPr lang="en-US" sz="1200" dirty="0" err="1"/>
                        <a:t>ʒən</a:t>
                      </a:r>
                      <a:r>
                        <a:rPr lang="en-US" sz="1200" dirty="0"/>
                        <a:t>/        Endings which sound like /</a:t>
                      </a:r>
                      <a:r>
                        <a:rPr lang="en-US" sz="1200" dirty="0" err="1"/>
                        <a:t>ʃən</a:t>
                      </a:r>
                      <a:r>
                        <a:rPr lang="en-US" sz="1200" dirty="0"/>
                        <a:t>/, spelt –</a:t>
                      </a:r>
                      <a:r>
                        <a:rPr lang="en-US" sz="1200" dirty="0" err="1"/>
                        <a:t>tion</a:t>
                      </a:r>
                      <a:r>
                        <a:rPr lang="en-US" sz="1200" dirty="0"/>
                        <a:t>, –</a:t>
                      </a:r>
                      <a:r>
                        <a:rPr lang="en-US" sz="1200" dirty="0" err="1"/>
                        <a:t>sion</a:t>
                      </a:r>
                      <a:r>
                        <a:rPr lang="en-US" sz="1200" dirty="0"/>
                        <a:t>, –</a:t>
                      </a:r>
                      <a:r>
                        <a:rPr lang="en-US" sz="1200" dirty="0" err="1"/>
                        <a:t>ssion</a:t>
                      </a:r>
                      <a:r>
                        <a:rPr lang="en-US" sz="1200" dirty="0"/>
                        <a:t>, –</a:t>
                      </a:r>
                      <a:r>
                        <a:rPr lang="en-US" sz="1200" dirty="0" err="1"/>
                        <a:t>cian</a:t>
                      </a:r>
                      <a:endParaRPr lang="en-US" sz="1200" dirty="0"/>
                    </a:p>
                    <a:p>
                      <a:pPr marL="0" indent="0">
                        <a:buFont typeface="Arial" panose="020B0604020202020204" pitchFamily="34" charset="0"/>
                        <a:buNone/>
                      </a:pPr>
                      <a:r>
                        <a:rPr lang="en-US" sz="1200" dirty="0"/>
                        <a:t>Words with the /k/ sound spelt </a:t>
                      </a:r>
                      <a:r>
                        <a:rPr lang="en-US" sz="1200" dirty="0" err="1"/>
                        <a:t>ch</a:t>
                      </a:r>
                      <a:r>
                        <a:rPr lang="en-US" sz="1200" dirty="0"/>
                        <a:t> (Greek in origin) </a:t>
                      </a:r>
                      <a:r>
                        <a:rPr lang="en-US" sz="1200" baseline="0" dirty="0"/>
                        <a:t>            </a:t>
                      </a:r>
                      <a:r>
                        <a:rPr lang="en-US" sz="1200" dirty="0"/>
                        <a:t>Words with the /ʃ/ sound spelt </a:t>
                      </a:r>
                      <a:r>
                        <a:rPr lang="en-US" sz="1200" dirty="0" err="1"/>
                        <a:t>ch</a:t>
                      </a:r>
                      <a:r>
                        <a:rPr lang="en-US" sz="1200" dirty="0"/>
                        <a:t> (mostly French in origin) </a:t>
                      </a:r>
                    </a:p>
                    <a:p>
                      <a:pPr marL="0" indent="0">
                        <a:buFont typeface="Arial" panose="020B0604020202020204" pitchFamily="34" charset="0"/>
                        <a:buNone/>
                      </a:pPr>
                      <a:r>
                        <a:rPr lang="en-US" sz="1200" dirty="0"/>
                        <a:t>Words ending with the /g/ sound spelt – </a:t>
                      </a:r>
                      <a:r>
                        <a:rPr lang="en-US" sz="1200" dirty="0" err="1"/>
                        <a:t>gue</a:t>
                      </a:r>
                      <a:r>
                        <a:rPr lang="en-US" sz="1200" dirty="0"/>
                        <a:t> and the /k/ sound spelt –que (French in origin)        Words with the /s/ sound spelt </a:t>
                      </a:r>
                      <a:r>
                        <a:rPr lang="en-US" sz="1200" dirty="0" err="1"/>
                        <a:t>sc</a:t>
                      </a:r>
                      <a:r>
                        <a:rPr lang="en-US" sz="1200" dirty="0"/>
                        <a:t> (Latin in origin)</a:t>
                      </a:r>
                    </a:p>
                    <a:p>
                      <a:pPr marL="0" indent="0">
                        <a:buFont typeface="Arial" panose="020B0604020202020204" pitchFamily="34" charset="0"/>
                        <a:buNone/>
                      </a:pPr>
                      <a:r>
                        <a:rPr lang="en-US" sz="1200" dirty="0"/>
                        <a:t>Words with the /</a:t>
                      </a:r>
                      <a:r>
                        <a:rPr lang="en-US" sz="1200" dirty="0" err="1"/>
                        <a:t>eɪ</a:t>
                      </a:r>
                      <a:r>
                        <a:rPr lang="en-US" sz="1200" dirty="0"/>
                        <a:t>/ sound spelt </a:t>
                      </a:r>
                      <a:r>
                        <a:rPr lang="en-US" sz="1200" dirty="0" err="1"/>
                        <a:t>ei</a:t>
                      </a:r>
                      <a:r>
                        <a:rPr lang="en-US" sz="1200" dirty="0"/>
                        <a:t>, </a:t>
                      </a:r>
                      <a:r>
                        <a:rPr lang="en-US" sz="1200" dirty="0" err="1"/>
                        <a:t>eigh</a:t>
                      </a:r>
                      <a:r>
                        <a:rPr lang="en-US" sz="1200" dirty="0"/>
                        <a:t>, or </a:t>
                      </a:r>
                      <a:r>
                        <a:rPr lang="en-US" sz="1200" dirty="0" err="1"/>
                        <a:t>ey</a:t>
                      </a:r>
                      <a:r>
                        <a:rPr lang="en-US" sz="1200" dirty="0"/>
                        <a:t>          </a:t>
                      </a:r>
                      <a:r>
                        <a:rPr lang="en-US" sz="1200" baseline="0" dirty="0"/>
                        <a:t> </a:t>
                      </a:r>
                      <a:r>
                        <a:rPr lang="en-US" sz="1200" dirty="0"/>
                        <a:t>Possessive apostrophe with plural words       Homophones and near homophones</a:t>
                      </a:r>
                    </a:p>
                    <a:p>
                      <a:pPr marL="0" indent="0">
                        <a:buFont typeface="Arial" panose="020B0604020202020204" pitchFamily="34" charset="0"/>
                        <a:buNone/>
                      </a:pPr>
                      <a:r>
                        <a:rPr lang="en-US" sz="1200" b="1" dirty="0"/>
                        <a:t>And to learn all the words from the Year 3 and 4 Statutory Spelling List</a:t>
                      </a:r>
                    </a:p>
                    <a:p>
                      <a:pPr marL="0" indent="0">
                        <a:buFont typeface="Arial" panose="020B0604020202020204" pitchFamily="34" charset="0"/>
                        <a:buNone/>
                      </a:pPr>
                      <a:endParaRPr lang="en-GB" sz="1200" dirty="0"/>
                    </a:p>
                  </a:txBody>
                  <a:tcPr/>
                </a:tc>
                <a:extLst>
                  <a:ext uri="{0D108BD9-81ED-4DB2-BD59-A6C34878D82A}">
                    <a16:rowId xmlns:a16="http://schemas.microsoft.com/office/drawing/2014/main" val="2029662798"/>
                  </a:ext>
                </a:extLst>
              </a:tr>
              <a:tr h="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1894021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02934802"/>
              </p:ext>
            </p:extLst>
          </p:nvPr>
        </p:nvGraphicFramePr>
        <p:xfrm>
          <a:off x="257580" y="206063"/>
          <a:ext cx="11737685" cy="6400800"/>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3676987627"/>
                    </a:ext>
                  </a:extLst>
                </a:gridCol>
                <a:gridCol w="1749154">
                  <a:extLst>
                    <a:ext uri="{9D8B030D-6E8A-4147-A177-3AD203B41FA5}">
                      <a16:colId xmlns:a16="http://schemas.microsoft.com/office/drawing/2014/main" val="4045224249"/>
                    </a:ext>
                  </a:extLst>
                </a:gridCol>
                <a:gridCol w="1676812">
                  <a:extLst>
                    <a:ext uri="{9D8B030D-6E8A-4147-A177-3AD203B41FA5}">
                      <a16:colId xmlns:a16="http://schemas.microsoft.com/office/drawing/2014/main" val="3329520594"/>
                    </a:ext>
                  </a:extLst>
                </a:gridCol>
                <a:gridCol w="1676812">
                  <a:extLst>
                    <a:ext uri="{9D8B030D-6E8A-4147-A177-3AD203B41FA5}">
                      <a16:colId xmlns:a16="http://schemas.microsoft.com/office/drawing/2014/main" val="840957153"/>
                    </a:ext>
                  </a:extLst>
                </a:gridCol>
                <a:gridCol w="1676812">
                  <a:extLst>
                    <a:ext uri="{9D8B030D-6E8A-4147-A177-3AD203B41FA5}">
                      <a16:colId xmlns:a16="http://schemas.microsoft.com/office/drawing/2014/main" val="1462467516"/>
                    </a:ext>
                  </a:extLst>
                </a:gridCol>
                <a:gridCol w="1676812">
                  <a:extLst>
                    <a:ext uri="{9D8B030D-6E8A-4147-A177-3AD203B41FA5}">
                      <a16:colId xmlns:a16="http://schemas.microsoft.com/office/drawing/2014/main" val="2125506453"/>
                    </a:ext>
                  </a:extLst>
                </a:gridCol>
                <a:gridCol w="1676812">
                  <a:extLst>
                    <a:ext uri="{9D8B030D-6E8A-4147-A177-3AD203B41FA5}">
                      <a16:colId xmlns:a16="http://schemas.microsoft.com/office/drawing/2014/main" val="3227715269"/>
                    </a:ext>
                  </a:extLst>
                </a:gridCol>
              </a:tblGrid>
              <a:tr h="334264">
                <a:tc>
                  <a:txBody>
                    <a:bodyPr/>
                    <a:lstStyle/>
                    <a:p>
                      <a:r>
                        <a:rPr lang="en-US" sz="1600" dirty="0"/>
                        <a:t>Year Three</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226120230"/>
                  </a:ext>
                </a:extLst>
              </a:tr>
              <a:tr h="267762">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564871352"/>
                  </a:ext>
                </a:extLst>
              </a:tr>
              <a:tr h="264772">
                <a:tc>
                  <a:txBody>
                    <a:bodyPr/>
                    <a:lstStyle/>
                    <a:p>
                      <a:endParaRPr lang="en-GB" sz="1600" dirty="0"/>
                    </a:p>
                  </a:txBody>
                  <a:tcPr/>
                </a:tc>
                <a:tc>
                  <a:txBody>
                    <a:bodyPr/>
                    <a:lstStyle/>
                    <a:p>
                      <a:r>
                        <a:rPr lang="en-GB" sz="1400" dirty="0"/>
                        <a:t>AUTUMN</a:t>
                      </a:r>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3185583046"/>
                  </a:ext>
                </a:extLst>
              </a:tr>
              <a:tr h="696784">
                <a:tc>
                  <a:txBody>
                    <a:bodyPr/>
                    <a:lstStyle/>
                    <a:p>
                      <a:r>
                        <a:rPr lang="en-GB" dirty="0"/>
                        <a:t>FOCUS</a:t>
                      </a:r>
                    </a:p>
                  </a:txBody>
                  <a:tcPr/>
                </a:tc>
                <a:tc>
                  <a:txBody>
                    <a:bodyPr/>
                    <a:lstStyle/>
                    <a:p>
                      <a:pPr algn="ctr"/>
                      <a:r>
                        <a:rPr lang="en-US" sz="1200" dirty="0"/>
                        <a:t>Rocks</a:t>
                      </a:r>
                      <a:endParaRPr lang="en-GB" sz="1200" dirty="0"/>
                    </a:p>
                    <a:p>
                      <a:pPr algn="ctr"/>
                      <a:r>
                        <a:rPr lang="en-US" sz="1200" dirty="0"/>
                        <a:t>“The Pebble in My</a:t>
                      </a:r>
                      <a:r>
                        <a:rPr lang="en-US" sz="1200" baseline="0" dirty="0"/>
                        <a:t> Pocket”-</a:t>
                      </a:r>
                      <a:r>
                        <a:rPr lang="en-US" sz="1200" i="1" baseline="0" dirty="0"/>
                        <a:t>Meredith Hooper</a:t>
                      </a:r>
                      <a:endParaRPr lang="en-GB" sz="1200" dirty="0"/>
                    </a:p>
                  </a:txBody>
                  <a:tcPr/>
                </a:tc>
                <a:tc>
                  <a:txBody>
                    <a:bodyPr/>
                    <a:lstStyle/>
                    <a:p>
                      <a:pPr algn="ctr"/>
                      <a:r>
                        <a:rPr lang="en-US" sz="1200" strike="noStrike" dirty="0"/>
                        <a:t>Natural Disasters</a:t>
                      </a:r>
                      <a:endParaRPr lang="en-GB" sz="1200" strike="noStrike" dirty="0"/>
                    </a:p>
                    <a:p>
                      <a:pPr algn="ctr"/>
                      <a:r>
                        <a:rPr lang="en-US" sz="1200" strike="noStrike" dirty="0"/>
                        <a:t>“Escape From</a:t>
                      </a:r>
                      <a:r>
                        <a:rPr lang="en-US" sz="1200" strike="noStrike" baseline="0" dirty="0"/>
                        <a:t> Pompeii”-</a:t>
                      </a:r>
                      <a:r>
                        <a:rPr lang="en-US" sz="1200" i="1" strike="noStrike" baseline="0" dirty="0"/>
                        <a:t>Christina </a:t>
                      </a:r>
                      <a:r>
                        <a:rPr lang="en-US" sz="1200" i="1" strike="noStrike" baseline="0" dirty="0" err="1"/>
                        <a:t>Balit</a:t>
                      </a:r>
                      <a:endParaRPr lang="en-GB" sz="1200" strike="noStrike" dirty="0"/>
                    </a:p>
                  </a:txBody>
                  <a:tcPr/>
                </a:tc>
                <a:tc>
                  <a:txBody>
                    <a:bodyPr/>
                    <a:lstStyle/>
                    <a:p>
                      <a:pPr algn="ctr"/>
                      <a:r>
                        <a:rPr lang="en-US" sz="1200" dirty="0"/>
                        <a:t>Stone Age/Iron Age</a:t>
                      </a:r>
                    </a:p>
                    <a:p>
                      <a:pPr algn="ctr"/>
                      <a:r>
                        <a:rPr lang="en-US" sz="1200" dirty="0"/>
                        <a:t>“Stone Age Boy”- </a:t>
                      </a:r>
                      <a:r>
                        <a:rPr lang="en-US" sz="1200" i="1" dirty="0"/>
                        <a:t>Satoshi </a:t>
                      </a:r>
                      <a:r>
                        <a:rPr lang="en-US" sz="1200" i="1" dirty="0" err="1"/>
                        <a:t>Kitamora</a:t>
                      </a:r>
                      <a:endParaRPr lang="en-GB" sz="1200" i="1" dirty="0"/>
                    </a:p>
                  </a:txBody>
                  <a:tcPr/>
                </a:tc>
                <a:tc>
                  <a:txBody>
                    <a:bodyPr/>
                    <a:lstStyle/>
                    <a:p>
                      <a:pPr algn="ctr"/>
                      <a:r>
                        <a:rPr lang="en-US" sz="1200" i="0" dirty="0"/>
                        <a:t>Plants</a:t>
                      </a:r>
                    </a:p>
                    <a:p>
                      <a:pPr algn="ctr"/>
                      <a:r>
                        <a:rPr lang="en-GB" sz="1200" i="0" dirty="0"/>
                        <a:t>”The Boy Who Grew Dragons”-</a:t>
                      </a:r>
                      <a:r>
                        <a:rPr lang="en-GB" sz="1200" i="1" dirty="0"/>
                        <a:t>Andy </a:t>
                      </a:r>
                      <a:r>
                        <a:rPr lang="en-GB" sz="1200" i="1" dirty="0" err="1"/>
                        <a:t>Shephard</a:t>
                      </a:r>
                      <a:r>
                        <a:rPr lang="en-GB" sz="1200" i="1" dirty="0"/>
                        <a:t> </a:t>
                      </a:r>
                      <a:endParaRPr lang="en-GB" sz="1200" i="0" dirty="0"/>
                    </a:p>
                  </a:txBody>
                  <a:tcPr/>
                </a:tc>
                <a:tc>
                  <a:txBody>
                    <a:bodyPr/>
                    <a:lstStyle/>
                    <a:p>
                      <a:pPr algn="ctr"/>
                      <a:r>
                        <a:rPr lang="en-US" sz="1200" dirty="0"/>
                        <a:t>Romans</a:t>
                      </a:r>
                    </a:p>
                    <a:p>
                      <a:pPr algn="ctr"/>
                      <a:r>
                        <a:rPr lang="en-US" sz="1200" dirty="0"/>
                        <a:t>“The Roman Diary”-</a:t>
                      </a:r>
                      <a:r>
                        <a:rPr lang="en-US" sz="1200" i="1" dirty="0"/>
                        <a:t>Richard Platt</a:t>
                      </a:r>
                      <a:endParaRPr lang="en-GB" sz="1200" dirty="0"/>
                    </a:p>
                  </a:txBody>
                  <a:tcPr/>
                </a:tc>
                <a:tc>
                  <a:txBody>
                    <a:bodyPr/>
                    <a:lstStyle/>
                    <a:p>
                      <a:pPr algn="ctr"/>
                      <a:r>
                        <a:rPr lang="en-US" sz="1200" dirty="0"/>
                        <a:t>Light</a:t>
                      </a:r>
                    </a:p>
                    <a:p>
                      <a:pPr algn="ctr"/>
                      <a:r>
                        <a:rPr lang="en-US" sz="1200" dirty="0"/>
                        <a:t>“</a:t>
                      </a:r>
                      <a:r>
                        <a:rPr lang="en-US" sz="1200" dirty="0" err="1"/>
                        <a:t>Orian</a:t>
                      </a:r>
                      <a:r>
                        <a:rPr lang="en-US" sz="1200" dirty="0"/>
                        <a:t> and the Dark”-</a:t>
                      </a:r>
                      <a:r>
                        <a:rPr lang="en-US" sz="1200" i="1" dirty="0"/>
                        <a:t>Emma Yarlett</a:t>
                      </a:r>
                      <a:endParaRPr lang="en-GB" sz="1200" dirty="0"/>
                    </a:p>
                  </a:txBody>
                  <a:tcPr/>
                </a:tc>
                <a:extLst>
                  <a:ext uri="{0D108BD9-81ED-4DB2-BD59-A6C34878D82A}">
                    <a16:rowId xmlns:a16="http://schemas.microsoft.com/office/drawing/2014/main" val="1727821560"/>
                  </a:ext>
                </a:extLst>
              </a:tr>
              <a:tr h="541943">
                <a:tc>
                  <a:txBody>
                    <a:bodyPr/>
                    <a:lstStyle/>
                    <a:p>
                      <a:r>
                        <a:rPr lang="en-GB" dirty="0"/>
                        <a:t>GENRES</a:t>
                      </a:r>
                    </a:p>
                  </a:txBody>
                  <a:tcPr/>
                </a:tc>
                <a:tc>
                  <a:txBody>
                    <a:bodyPr/>
                    <a:lstStyle/>
                    <a:p>
                      <a:r>
                        <a:rPr lang="en-US" sz="1100" dirty="0"/>
                        <a:t>Narrative</a:t>
                      </a:r>
                    </a:p>
                    <a:p>
                      <a:r>
                        <a:rPr lang="en-US" sz="1100" dirty="0"/>
                        <a:t>Non-</a:t>
                      </a:r>
                      <a:r>
                        <a:rPr lang="en-US" sz="1100" dirty="0" err="1"/>
                        <a:t>chron</a:t>
                      </a:r>
                      <a:r>
                        <a:rPr lang="en-US" sz="1100" dirty="0"/>
                        <a:t> Report</a:t>
                      </a:r>
                      <a:endParaRPr lang="en-GB" sz="1100" dirty="0"/>
                    </a:p>
                  </a:txBody>
                  <a:tcPr/>
                </a:tc>
                <a:tc>
                  <a:txBody>
                    <a:bodyPr/>
                    <a:lstStyle/>
                    <a:p>
                      <a:r>
                        <a:rPr lang="en-US" sz="1100" dirty="0"/>
                        <a:t>Recount</a:t>
                      </a:r>
                    </a:p>
                    <a:p>
                      <a:r>
                        <a:rPr lang="en-US" sz="1100" dirty="0"/>
                        <a:t>Newspaper</a:t>
                      </a:r>
                      <a:r>
                        <a:rPr lang="en-US" sz="1100" baseline="0" dirty="0"/>
                        <a:t> Article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Poetry- Free Verse</a:t>
                      </a:r>
                      <a:endParaRPr lang="en-GB" sz="1100" dirty="0">
                        <a:latin typeface="+mn-lt"/>
                      </a:endParaRPr>
                    </a:p>
                    <a:p>
                      <a:endParaRPr lang="en-GB" sz="1100" dirty="0"/>
                    </a:p>
                  </a:txBody>
                  <a:tcPr/>
                </a:tc>
                <a:tc>
                  <a:txBody>
                    <a:bodyPr/>
                    <a:lstStyle/>
                    <a:p>
                      <a:r>
                        <a:rPr lang="en-US" sz="1100" dirty="0"/>
                        <a:t>Biography</a:t>
                      </a:r>
                    </a:p>
                    <a:p>
                      <a:r>
                        <a:rPr lang="en-US" sz="1100" dirty="0"/>
                        <a:t>Non-</a:t>
                      </a:r>
                      <a:r>
                        <a:rPr lang="en-US" sz="1100" dirty="0" err="1"/>
                        <a:t>chron</a:t>
                      </a:r>
                      <a:r>
                        <a:rPr lang="en-US" sz="1100" dirty="0"/>
                        <a:t> Report</a:t>
                      </a:r>
                      <a:endParaRPr lang="en-GB" sz="1100" dirty="0"/>
                    </a:p>
                  </a:txBody>
                  <a:tcPr/>
                </a:tc>
                <a:tc>
                  <a:txBody>
                    <a:bodyPr/>
                    <a:lstStyle/>
                    <a:p>
                      <a:r>
                        <a:rPr lang="en-US" sz="1100" dirty="0"/>
                        <a:t>Persuasive Speech</a:t>
                      </a:r>
                    </a:p>
                    <a:p>
                      <a:r>
                        <a:rPr lang="en-US" sz="1100" dirty="0"/>
                        <a:t>Narrative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Poetry- Kennings and Quatrains </a:t>
                      </a:r>
                      <a:endParaRPr lang="en-GB" sz="1100" dirty="0">
                        <a:latin typeface="+mn-lt"/>
                      </a:endParaRPr>
                    </a:p>
                    <a:p>
                      <a:endParaRPr lang="en-GB" sz="1100" dirty="0"/>
                    </a:p>
                  </a:txBody>
                  <a:tcPr/>
                </a:tc>
                <a:tc>
                  <a:txBody>
                    <a:bodyPr/>
                    <a:lstStyle/>
                    <a:p>
                      <a:r>
                        <a:rPr lang="en-US" sz="1100" dirty="0"/>
                        <a:t>Non-</a:t>
                      </a:r>
                      <a:r>
                        <a:rPr lang="en-US" sz="1100" dirty="0" err="1"/>
                        <a:t>chron</a:t>
                      </a:r>
                      <a:r>
                        <a:rPr lang="en-US" sz="1100" baseline="0" dirty="0"/>
                        <a:t> report</a:t>
                      </a:r>
                    </a:p>
                    <a:p>
                      <a:r>
                        <a:rPr lang="en-US" sz="1100" baseline="0" dirty="0"/>
                        <a:t>Recount</a:t>
                      </a:r>
                      <a:endParaRPr lang="en-GB" sz="1100" dirty="0"/>
                    </a:p>
                  </a:txBody>
                  <a:tcPr/>
                </a:tc>
                <a:tc>
                  <a:txBody>
                    <a:bodyPr/>
                    <a:lstStyle/>
                    <a:p>
                      <a:r>
                        <a:rPr lang="en-US" sz="1100" dirty="0"/>
                        <a:t>Letter</a:t>
                      </a:r>
                    </a:p>
                    <a:p>
                      <a:r>
                        <a:rPr lang="en-US" sz="1100" dirty="0"/>
                        <a:t>Narrative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Poetry- Limericks and Clerihews </a:t>
                      </a:r>
                      <a:endParaRPr lang="en-GB" sz="1100" dirty="0">
                        <a:latin typeface="+mn-lt"/>
                      </a:endParaRPr>
                    </a:p>
                    <a:p>
                      <a:endParaRPr lang="en-GB" sz="1100" dirty="0"/>
                    </a:p>
                  </a:txBody>
                  <a:tcPr/>
                </a:tc>
                <a:extLst>
                  <a:ext uri="{0D108BD9-81ED-4DB2-BD59-A6C34878D82A}">
                    <a16:rowId xmlns:a16="http://schemas.microsoft.com/office/drawing/2014/main" val="3606344747"/>
                  </a:ext>
                </a:extLst>
              </a:tr>
              <a:tr h="541943">
                <a:tc>
                  <a:txBody>
                    <a:bodyPr/>
                    <a:lstStyle/>
                    <a:p>
                      <a:r>
                        <a:rPr lang="en-US" dirty="0"/>
                        <a:t>Composition </a:t>
                      </a:r>
                      <a:endParaRPr lang="en-GB" dirty="0"/>
                    </a:p>
                  </a:txBody>
                  <a:tcPr/>
                </a:tc>
                <a:tc gridSpan="6">
                  <a:txBody>
                    <a:bodyPr/>
                    <a:lstStyle/>
                    <a:p>
                      <a:r>
                        <a:rPr lang="en-US" sz="1100" dirty="0"/>
                        <a:t>Pupils should be taught to: </a:t>
                      </a:r>
                    </a:p>
                    <a:p>
                      <a:pPr marL="171450" indent="-171450">
                        <a:buFont typeface="Arial" panose="020B0604020202020204" pitchFamily="34" charset="0"/>
                        <a:buChar char="•"/>
                      </a:pPr>
                      <a:r>
                        <a:rPr lang="en-US" sz="1100" dirty="0"/>
                        <a:t>plan their writing by: </a:t>
                      </a:r>
                    </a:p>
                    <a:p>
                      <a:pPr marL="171450" indent="-171450">
                        <a:buFontTx/>
                        <a:buChar char="-"/>
                      </a:pPr>
                      <a:r>
                        <a:rPr lang="en-US" sz="1100" dirty="0"/>
                        <a:t>discussing writing similar to that which they are planning to write in order to understand and learn from its structure, vocabulary and grammar</a:t>
                      </a:r>
                    </a:p>
                    <a:p>
                      <a:pPr marL="171450" indent="-171450">
                        <a:buFontTx/>
                        <a:buChar char="-"/>
                      </a:pPr>
                      <a:r>
                        <a:rPr lang="en-US" sz="1100" dirty="0"/>
                        <a:t> discussing and recording ideas </a:t>
                      </a:r>
                    </a:p>
                    <a:p>
                      <a:pPr marL="171450" indent="-171450">
                        <a:buFont typeface="Arial" panose="020B0604020202020204" pitchFamily="34" charset="0"/>
                        <a:buChar char="•"/>
                      </a:pPr>
                      <a:r>
                        <a:rPr lang="en-US" sz="1100" dirty="0"/>
                        <a:t>draft and write by: </a:t>
                      </a:r>
                    </a:p>
                    <a:p>
                      <a:pPr marL="171450" indent="-171450">
                        <a:buFontTx/>
                        <a:buChar char="-"/>
                      </a:pPr>
                      <a:r>
                        <a:rPr lang="en-US" sz="1100" dirty="0"/>
                        <a:t>composing and rehearsing sentences orally (including dialogue), progressively building a varied and rich vocabulary and an increasing range of sentence structures (English Appendix 2) </a:t>
                      </a:r>
                    </a:p>
                    <a:p>
                      <a:pPr marL="171450" indent="-171450">
                        <a:buFontTx/>
                        <a:buChar char="-"/>
                      </a:pPr>
                      <a:r>
                        <a:rPr lang="en-US" sz="1100" dirty="0" err="1"/>
                        <a:t>organising</a:t>
                      </a:r>
                      <a:r>
                        <a:rPr lang="en-US" sz="1100" dirty="0"/>
                        <a:t> paragraphs around a theme </a:t>
                      </a:r>
                    </a:p>
                    <a:p>
                      <a:pPr marL="171450" indent="-171450">
                        <a:buFontTx/>
                        <a:buChar char="-"/>
                      </a:pPr>
                      <a:r>
                        <a:rPr lang="en-US" sz="1100" dirty="0"/>
                        <a:t> in narratives, creating settings, characters and plot </a:t>
                      </a:r>
                    </a:p>
                    <a:p>
                      <a:pPr marL="171450" indent="-171450">
                        <a:buFontTx/>
                        <a:buChar char="-"/>
                      </a:pPr>
                      <a:r>
                        <a:rPr lang="en-US" sz="1100" dirty="0"/>
                        <a:t>in non-narrative material, using simple </a:t>
                      </a:r>
                      <a:r>
                        <a:rPr lang="en-US" sz="1100" dirty="0" err="1"/>
                        <a:t>organisational</a:t>
                      </a:r>
                      <a:r>
                        <a:rPr lang="en-US" sz="1100" dirty="0"/>
                        <a:t> devices [for example, headings and sub-headings] </a:t>
                      </a:r>
                    </a:p>
                    <a:p>
                      <a:pPr marL="171450" indent="-171450">
                        <a:buFont typeface="Arial" panose="020B0604020202020204" pitchFamily="34" charset="0"/>
                        <a:buChar char="•"/>
                      </a:pPr>
                      <a:r>
                        <a:rPr lang="en-US" sz="1100" dirty="0"/>
                        <a:t>evaluate and edit by: </a:t>
                      </a:r>
                    </a:p>
                    <a:p>
                      <a:pPr marL="0" indent="0">
                        <a:buFont typeface="Arial" panose="020B0604020202020204" pitchFamily="34" charset="0"/>
                        <a:buNone/>
                      </a:pPr>
                      <a:r>
                        <a:rPr lang="en-US" sz="1100" dirty="0"/>
                        <a:t>- assessing the effectiveness of their own and others’ writing and suggesting improvements </a:t>
                      </a:r>
                    </a:p>
                    <a:p>
                      <a:pPr marL="0" indent="0">
                        <a:buFont typeface="Arial" panose="020B0604020202020204" pitchFamily="34" charset="0"/>
                        <a:buNone/>
                      </a:pPr>
                      <a:r>
                        <a:rPr lang="en-US" sz="1100" dirty="0"/>
                        <a:t>-proposing changes to grammar and vocabulary to improve consistency, including the accurate use of pronouns in sentences </a:t>
                      </a:r>
                    </a:p>
                    <a:p>
                      <a:pPr marL="171450" indent="-171450">
                        <a:buFont typeface="Arial" panose="020B0604020202020204" pitchFamily="34" charset="0"/>
                        <a:buChar char="•"/>
                      </a:pPr>
                      <a:r>
                        <a:rPr lang="en-US" sz="1100" dirty="0"/>
                        <a:t> proof-read for spelling and punctuation errors </a:t>
                      </a:r>
                    </a:p>
                    <a:p>
                      <a:pPr marL="171450" indent="-171450">
                        <a:buFont typeface="Arial" panose="020B0604020202020204" pitchFamily="34" charset="0"/>
                        <a:buChar char="•"/>
                      </a:pPr>
                      <a:r>
                        <a:rPr lang="en-US" sz="1100" dirty="0"/>
                        <a:t>read aloud their own writing, to a group or the whole class, using appropriate intonation and controlling the tone and volume so that the meaning is clear.</a:t>
                      </a:r>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extLst>
                  <a:ext uri="{0D108BD9-81ED-4DB2-BD59-A6C34878D82A}">
                    <a16:rowId xmlns:a16="http://schemas.microsoft.com/office/drawing/2014/main" val="3181622733"/>
                  </a:ext>
                </a:extLst>
              </a:tr>
              <a:tr h="541943">
                <a:tc>
                  <a:txBody>
                    <a:bodyPr/>
                    <a:lstStyle/>
                    <a:p>
                      <a:r>
                        <a:rPr lang="en-US" dirty="0"/>
                        <a:t>Vocabulary, Grammar</a:t>
                      </a:r>
                      <a:r>
                        <a:rPr lang="en-US"/>
                        <a:t>, Punctuation</a:t>
                      </a:r>
                      <a:endParaRPr lang="en-GB" dirty="0"/>
                    </a:p>
                  </a:txBody>
                  <a:tcPr/>
                </a:tc>
                <a:tc>
                  <a:txBody>
                    <a:bodyPr/>
                    <a:lstStyle/>
                    <a:p>
                      <a:r>
                        <a:rPr lang="en-US" sz="1000" dirty="0"/>
                        <a:t>Full stops, capital letters</a:t>
                      </a:r>
                    </a:p>
                    <a:p>
                      <a:r>
                        <a:rPr lang="en-US" sz="1000" dirty="0"/>
                        <a:t>Conjunctions</a:t>
                      </a:r>
                    </a:p>
                    <a:p>
                      <a:r>
                        <a:rPr lang="en-US" sz="1000" dirty="0"/>
                        <a:t>Question marks</a:t>
                      </a:r>
                    </a:p>
                    <a:p>
                      <a:r>
                        <a:rPr lang="en-US" sz="1000" dirty="0"/>
                        <a:t>Adjectives</a:t>
                      </a:r>
                    </a:p>
                    <a:p>
                      <a:r>
                        <a:rPr lang="en-US" sz="1000" dirty="0"/>
                        <a:t>Pronouns </a:t>
                      </a:r>
                      <a:endParaRPr lang="en-GB" sz="1000" dirty="0"/>
                    </a:p>
                  </a:txBody>
                  <a:tcPr/>
                </a:tc>
                <a:tc>
                  <a:txBody>
                    <a:bodyPr/>
                    <a:lstStyle/>
                    <a:p>
                      <a:r>
                        <a:rPr lang="en-US" sz="1000" dirty="0"/>
                        <a:t>Conjunctions to express time</a:t>
                      </a:r>
                    </a:p>
                    <a:p>
                      <a:r>
                        <a:rPr lang="en-US" sz="1000" dirty="0"/>
                        <a:t>Past tense</a:t>
                      </a:r>
                    </a:p>
                    <a:p>
                      <a:r>
                        <a:rPr lang="en-US" sz="1000" dirty="0"/>
                        <a:t>Prepositions</a:t>
                      </a:r>
                    </a:p>
                    <a:p>
                      <a:r>
                        <a:rPr lang="en-US" sz="1000" dirty="0"/>
                        <a:t>Speech marks</a:t>
                      </a:r>
                    </a:p>
                    <a:p>
                      <a:r>
                        <a:rPr lang="en-US" sz="1000" dirty="0"/>
                        <a:t>Verbs </a:t>
                      </a:r>
                      <a:endParaRPr lang="en-GB" sz="1000" dirty="0"/>
                    </a:p>
                  </a:txBody>
                  <a:tcPr/>
                </a:tc>
                <a:tc>
                  <a:txBody>
                    <a:bodyPr/>
                    <a:lstStyle/>
                    <a:p>
                      <a:r>
                        <a:rPr lang="en-US" sz="1000" dirty="0"/>
                        <a:t>Adjectives</a:t>
                      </a:r>
                    </a:p>
                    <a:p>
                      <a:r>
                        <a:rPr lang="en-US" sz="1000" dirty="0"/>
                        <a:t>Plurals</a:t>
                      </a:r>
                    </a:p>
                    <a:p>
                      <a:r>
                        <a:rPr lang="en-US" sz="1000" dirty="0"/>
                        <a:t>Adverbs</a:t>
                      </a:r>
                    </a:p>
                    <a:p>
                      <a:r>
                        <a:rPr lang="en-US" sz="1000" dirty="0"/>
                        <a:t>Alternative verbs</a:t>
                      </a:r>
                    </a:p>
                    <a:p>
                      <a:r>
                        <a:rPr lang="en-US" sz="1000" dirty="0"/>
                        <a:t>Prepositions </a:t>
                      </a:r>
                      <a:endParaRPr lang="en-GB" sz="1000" dirty="0"/>
                    </a:p>
                  </a:txBody>
                  <a:tcPr/>
                </a:tc>
                <a:tc>
                  <a:txBody>
                    <a:bodyPr/>
                    <a:lstStyle/>
                    <a:p>
                      <a:r>
                        <a:rPr lang="en-US" sz="1000" dirty="0"/>
                        <a:t>Parts of a sentence</a:t>
                      </a:r>
                    </a:p>
                    <a:p>
                      <a:r>
                        <a:rPr lang="en-US" sz="1000" dirty="0"/>
                        <a:t>Irregular past tense</a:t>
                      </a:r>
                    </a:p>
                    <a:p>
                      <a:r>
                        <a:rPr lang="en-US" sz="1000" dirty="0"/>
                        <a:t>Conjunctions</a:t>
                      </a:r>
                    </a:p>
                    <a:p>
                      <a:r>
                        <a:rPr lang="en-US" sz="1000" dirty="0"/>
                        <a:t>Apostrophe for contraction</a:t>
                      </a:r>
                    </a:p>
                    <a:p>
                      <a:r>
                        <a:rPr lang="en-US" sz="1000" dirty="0"/>
                        <a:t>Direct speech </a:t>
                      </a:r>
                      <a:endParaRPr lang="en-GB" sz="1000" dirty="0"/>
                    </a:p>
                  </a:txBody>
                  <a:tcPr/>
                </a:tc>
                <a:tc>
                  <a:txBody>
                    <a:bodyPr/>
                    <a:lstStyle/>
                    <a:p>
                      <a:r>
                        <a:rPr lang="en-US" sz="1000" dirty="0"/>
                        <a:t>Full stops, question and exclamation marks</a:t>
                      </a:r>
                    </a:p>
                    <a:p>
                      <a:r>
                        <a:rPr lang="en-US" sz="1000" dirty="0"/>
                        <a:t>Commas in lists</a:t>
                      </a:r>
                    </a:p>
                    <a:p>
                      <a:r>
                        <a:rPr lang="en-US" sz="1000" dirty="0"/>
                        <a:t>Adverbs to begin sentences</a:t>
                      </a:r>
                    </a:p>
                    <a:p>
                      <a:r>
                        <a:rPr lang="en-US" sz="1000" dirty="0"/>
                        <a:t>Prefixes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Apostrophe for possession</a:t>
                      </a:r>
                    </a:p>
                    <a:p>
                      <a:r>
                        <a:rPr lang="en-US" sz="1000" dirty="0"/>
                        <a:t>Words for possession</a:t>
                      </a:r>
                    </a:p>
                    <a:p>
                      <a:r>
                        <a:rPr lang="en-US" sz="1000" dirty="0"/>
                        <a:t>Present perfect</a:t>
                      </a:r>
                      <a:r>
                        <a:rPr lang="en-US" sz="1000" baseline="0" dirty="0"/>
                        <a:t> tense</a:t>
                      </a:r>
                    </a:p>
                    <a:p>
                      <a:r>
                        <a:rPr lang="en-US" sz="1000" baseline="0" dirty="0"/>
                        <a:t>Subordinate clause</a:t>
                      </a:r>
                    </a:p>
                    <a:p>
                      <a:r>
                        <a:rPr lang="en-US" sz="1000" baseline="0" dirty="0"/>
                        <a:t>Alternatives for said</a:t>
                      </a:r>
                    </a:p>
                    <a:p>
                      <a:r>
                        <a:rPr lang="en-US" sz="1000" baseline="0" dirty="0"/>
                        <a:t>Irregular adjectives</a:t>
                      </a:r>
                      <a:endParaRPr lang="en-GB" sz="1000" dirty="0"/>
                    </a:p>
                  </a:txBody>
                  <a:tcPr/>
                </a:tc>
                <a:extLst>
                  <a:ext uri="{0D108BD9-81ED-4DB2-BD59-A6C34878D82A}">
                    <a16:rowId xmlns:a16="http://schemas.microsoft.com/office/drawing/2014/main" val="4145257527"/>
                  </a:ext>
                </a:extLst>
              </a:tr>
            </a:tbl>
          </a:graphicData>
        </a:graphic>
      </p:graphicFrame>
    </p:spTree>
    <p:extLst>
      <p:ext uri="{BB962C8B-B14F-4D97-AF65-F5344CB8AC3E}">
        <p14:creationId xmlns:p14="http://schemas.microsoft.com/office/powerpoint/2010/main" val="566230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86984541"/>
              </p:ext>
            </p:extLst>
          </p:nvPr>
        </p:nvGraphicFramePr>
        <p:xfrm>
          <a:off x="259645" y="-381680"/>
          <a:ext cx="11751734" cy="6739120"/>
        </p:xfrm>
        <a:graphic>
          <a:graphicData uri="http://schemas.openxmlformats.org/drawingml/2006/table">
            <a:tbl>
              <a:tblPr firstRow="1" bandRow="1">
                <a:tableStyleId>{5C22544A-7EE6-4342-B048-85BDC9FD1C3A}</a:tableStyleId>
              </a:tblPr>
              <a:tblGrid>
                <a:gridCol w="1606392">
                  <a:extLst>
                    <a:ext uri="{9D8B030D-6E8A-4147-A177-3AD203B41FA5}">
                      <a16:colId xmlns:a16="http://schemas.microsoft.com/office/drawing/2014/main" val="3676987627"/>
                    </a:ext>
                  </a:extLst>
                </a:gridCol>
                <a:gridCol w="10145342">
                  <a:extLst>
                    <a:ext uri="{9D8B030D-6E8A-4147-A177-3AD203B41FA5}">
                      <a16:colId xmlns:a16="http://schemas.microsoft.com/office/drawing/2014/main" val="4045224249"/>
                    </a:ext>
                  </a:extLst>
                </a:gridCol>
              </a:tblGrid>
              <a:tr h="367346">
                <a:tc>
                  <a:txBody>
                    <a:bodyPr/>
                    <a:lstStyle/>
                    <a:p>
                      <a:r>
                        <a:rPr lang="en-US" sz="1600" dirty="0"/>
                        <a:t>Year Four</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extLst>
                  <a:ext uri="{0D108BD9-81ED-4DB2-BD59-A6C34878D82A}">
                    <a16:rowId xmlns:a16="http://schemas.microsoft.com/office/drawing/2014/main" val="2226120230"/>
                  </a:ext>
                </a:extLst>
              </a:tr>
              <a:tr h="581631">
                <a:tc>
                  <a:txBody>
                    <a:bodyPr/>
                    <a:lstStyle/>
                    <a:p>
                      <a:r>
                        <a:rPr lang="en-US" sz="1600" dirty="0"/>
                        <a:t>Reading </a:t>
                      </a:r>
                    </a:p>
                    <a:p>
                      <a:r>
                        <a:rPr lang="en-US" sz="1600" dirty="0"/>
                        <a:t>Word Level</a:t>
                      </a:r>
                      <a:endParaRPr lang="en-GB" sz="1600" dirty="0"/>
                    </a:p>
                  </a:txBody>
                  <a:tcPr/>
                </a:tc>
                <a:tc>
                  <a:txBody>
                    <a:bodyPr/>
                    <a:lstStyle/>
                    <a:p>
                      <a:r>
                        <a:rPr lang="en-US" sz="1200" dirty="0"/>
                        <a:t>Pupils should be taught to: </a:t>
                      </a:r>
                    </a:p>
                    <a:p>
                      <a:r>
                        <a:rPr lang="en-US" sz="1200" dirty="0"/>
                        <a:t>*apply their growing knowledge of root words, prefixes and suffixes (etymology and morphology) as listed in English Appendix 1, both to read aloud and to understand the meaning of new words they meet </a:t>
                      </a:r>
                    </a:p>
                    <a:p>
                      <a:r>
                        <a:rPr lang="en-US" sz="1200" dirty="0"/>
                        <a:t>*read further exception words, noting the unusual correspondences between spelling and sound, and where these occur in the word.</a:t>
                      </a:r>
                      <a:endParaRPr lang="en-GB" sz="1200" dirty="0"/>
                    </a:p>
                  </a:txBody>
                  <a:tcPr/>
                </a:tc>
                <a:extLst>
                  <a:ext uri="{0D108BD9-81ED-4DB2-BD59-A6C34878D82A}">
                    <a16:rowId xmlns:a16="http://schemas.microsoft.com/office/drawing/2014/main" val="3081714174"/>
                  </a:ext>
                </a:extLst>
              </a:tr>
              <a:tr h="2020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Reading Comprehension</a:t>
                      </a:r>
                      <a:endParaRPr lang="en-GB" sz="1600" dirty="0"/>
                    </a:p>
                  </a:txBody>
                  <a:tcPr/>
                </a:tc>
                <a:tc>
                  <a:txBody>
                    <a:bodyPr/>
                    <a:lstStyle/>
                    <a:p>
                      <a:r>
                        <a:rPr lang="en-US" sz="1200" dirty="0"/>
                        <a:t>Pupils should be taught to: </a:t>
                      </a:r>
                    </a:p>
                    <a:p>
                      <a:r>
                        <a:rPr lang="en-US" sz="1200" dirty="0"/>
                        <a:t>*develop positive attitudes to reading and understanding of what they read by: </a:t>
                      </a:r>
                    </a:p>
                    <a:p>
                      <a:pPr marL="171450" indent="-171450">
                        <a:buFontTx/>
                        <a:buChar char="-"/>
                      </a:pPr>
                      <a:r>
                        <a:rPr lang="en-US" sz="1200" dirty="0"/>
                        <a:t>listening to and discussing a wide range of fiction, poetry, plays, non-fiction and reference books or textbooks  reading books that are structured in different ways and reading for a range of purposes </a:t>
                      </a:r>
                    </a:p>
                    <a:p>
                      <a:pPr marL="171450" indent="-171450">
                        <a:buFontTx/>
                        <a:buChar char="-"/>
                      </a:pPr>
                      <a:r>
                        <a:rPr lang="en-US" sz="1200" dirty="0"/>
                        <a:t>using dictionaries to check the meaning of words that they have read </a:t>
                      </a:r>
                    </a:p>
                    <a:p>
                      <a:pPr marL="171450" indent="-171450">
                        <a:buFontTx/>
                        <a:buChar char="-"/>
                      </a:pPr>
                      <a:r>
                        <a:rPr lang="en-US" sz="1200" dirty="0"/>
                        <a:t> increasing their familiarity with a wide range of books, including fairy stories, myths and legends, and retelling some of these orally </a:t>
                      </a:r>
                    </a:p>
                    <a:p>
                      <a:pPr marL="171450" indent="-171450">
                        <a:buFontTx/>
                        <a:buChar char="-"/>
                      </a:pPr>
                      <a:r>
                        <a:rPr lang="en-US" sz="1200" dirty="0"/>
                        <a:t>identifying themes and conventions in a wide range of books </a:t>
                      </a:r>
                    </a:p>
                    <a:p>
                      <a:pPr marL="171450" indent="-171450">
                        <a:buFontTx/>
                        <a:buChar char="-"/>
                      </a:pPr>
                      <a:r>
                        <a:rPr lang="en-US" sz="1200" dirty="0"/>
                        <a:t>preparing poems and play scripts to read aloud and to perform, showing understanding through intonation, tone, volume and action </a:t>
                      </a:r>
                    </a:p>
                    <a:p>
                      <a:pPr marL="171450" indent="-171450">
                        <a:buFontTx/>
                        <a:buChar char="-"/>
                      </a:pPr>
                      <a:r>
                        <a:rPr lang="en-US" sz="1200" dirty="0"/>
                        <a:t> discussing words and phrases that capture the reader’s interest and imagination </a:t>
                      </a:r>
                    </a:p>
                    <a:p>
                      <a:pPr marL="171450" indent="-171450">
                        <a:buFontTx/>
                        <a:buChar char="-"/>
                      </a:pPr>
                      <a:r>
                        <a:rPr lang="en-US" sz="1200" dirty="0" err="1"/>
                        <a:t>recognising</a:t>
                      </a:r>
                      <a:r>
                        <a:rPr lang="en-US" sz="1200" dirty="0"/>
                        <a:t> some different forms of poetry [for example, free verse, narrative poetry] </a:t>
                      </a:r>
                    </a:p>
                    <a:p>
                      <a:r>
                        <a:rPr lang="en-US" sz="1200" dirty="0"/>
                        <a:t>*understand what they read, in books they can read independently, by:  checking that the text makes sense to them, discussing their understanding and explaining the meaning of words in context  asking questions to improve their understanding of a text  drawing inferences such as inferring characters’ feelings, thoughts and motives from their actions, and justifying inferences with evidence  predicting what might happen from details stated and implied  identifying main ideas drawn from more than one paragraph and </a:t>
                      </a:r>
                      <a:r>
                        <a:rPr lang="en-US" sz="1200" dirty="0" err="1"/>
                        <a:t>summarising</a:t>
                      </a:r>
                      <a:r>
                        <a:rPr lang="en-US" sz="1200" dirty="0"/>
                        <a:t> these  identifying how language, structure, and presentation contribute to meaning  *retrieve and record information from non-fiction </a:t>
                      </a:r>
                    </a:p>
                    <a:p>
                      <a:r>
                        <a:rPr lang="en-US" sz="1200" dirty="0"/>
                        <a:t>*participate in discussion about both books that are read to them and those they can read for themselves, taking turns and listening to what others say.</a:t>
                      </a:r>
                      <a:endParaRPr lang="en-GB" sz="1200" dirty="0"/>
                    </a:p>
                  </a:txBody>
                  <a:tcPr/>
                </a:tc>
                <a:extLst>
                  <a:ext uri="{0D108BD9-81ED-4DB2-BD59-A6C34878D82A}">
                    <a16:rowId xmlns:a16="http://schemas.microsoft.com/office/drawing/2014/main" val="4103968393"/>
                  </a:ext>
                </a:extLst>
              </a:tr>
              <a:tr h="642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Handwriting</a:t>
                      </a:r>
                      <a:endParaRPr lang="en-GB" sz="1600" dirty="0"/>
                    </a:p>
                  </a:txBody>
                  <a:tcPr/>
                </a:tc>
                <a:tc>
                  <a:txBody>
                    <a:bodyPr/>
                    <a:lstStyle/>
                    <a:p>
                      <a:r>
                        <a:rPr lang="en-US" sz="1200" dirty="0"/>
                        <a:t>Pupils should be taught to: </a:t>
                      </a:r>
                    </a:p>
                    <a:p>
                      <a:pPr marL="171450" indent="-171450">
                        <a:buFont typeface="Arial" panose="020B0604020202020204" pitchFamily="34" charset="0"/>
                        <a:buChar char="•"/>
                      </a:pPr>
                      <a:r>
                        <a:rPr lang="en-US" sz="1200" dirty="0"/>
                        <a:t>use the diagonal and horizontal strokes that are needed to join letters and understand which letters, when adjacent to one another, are best left </a:t>
                      </a:r>
                      <a:r>
                        <a:rPr lang="en-US" sz="1200" dirty="0" err="1"/>
                        <a:t>unjoined</a:t>
                      </a:r>
                      <a:r>
                        <a:rPr lang="en-US" sz="1200" dirty="0"/>
                        <a:t> </a:t>
                      </a:r>
                    </a:p>
                    <a:p>
                      <a:pPr marL="171450" indent="-171450">
                        <a:buFont typeface="Arial" panose="020B0604020202020204" pitchFamily="34" charset="0"/>
                        <a:buChar char="•"/>
                      </a:pPr>
                      <a:r>
                        <a:rPr lang="en-US" sz="1200" dirty="0"/>
                        <a:t>increase the legibility, consistency and quality of their handwriting [for example, by ensuring that the </a:t>
                      </a:r>
                      <a:r>
                        <a:rPr lang="en-US" sz="1200" dirty="0" err="1"/>
                        <a:t>downstrokes</a:t>
                      </a:r>
                      <a:r>
                        <a:rPr lang="en-US" sz="1200" dirty="0"/>
                        <a:t> of letters are parallel and equidistant; that lines of writing are spaced sufficiently so that the ascenders and descenders of letters do not touch]. </a:t>
                      </a:r>
                      <a:endParaRPr lang="en-GB" sz="1200" dirty="0"/>
                    </a:p>
                  </a:txBody>
                  <a:tcPr/>
                </a:tc>
                <a:extLst>
                  <a:ext uri="{0D108BD9-81ED-4DB2-BD59-A6C34878D82A}">
                    <a16:rowId xmlns:a16="http://schemas.microsoft.com/office/drawing/2014/main" val="74849567"/>
                  </a:ext>
                </a:extLst>
              </a:tr>
              <a:tr h="642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Spelling </a:t>
                      </a:r>
                      <a:endParaRPr lang="en-GB" sz="1600" dirty="0"/>
                    </a:p>
                  </a:txBody>
                  <a:tcPr/>
                </a:tc>
                <a:tc>
                  <a:txBody>
                    <a:bodyPr/>
                    <a:lstStyle/>
                    <a:p>
                      <a:pPr marL="0" indent="0">
                        <a:buFont typeface="Arial" panose="020B0604020202020204" pitchFamily="34" charset="0"/>
                        <a:buNone/>
                      </a:pPr>
                      <a:r>
                        <a:rPr lang="en-US" sz="1200" dirty="0"/>
                        <a:t>Adding suffixes beginning with vowel letters to words of more than one syllable                 The /ʌ/ sound spelt </a:t>
                      </a:r>
                      <a:r>
                        <a:rPr lang="en-US" sz="1200" dirty="0" err="1"/>
                        <a:t>ou</a:t>
                      </a:r>
                      <a:r>
                        <a:rPr lang="en-US" sz="1200" dirty="0"/>
                        <a:t>            More prefixes</a:t>
                      </a:r>
                    </a:p>
                    <a:p>
                      <a:pPr marL="0" indent="0">
                        <a:buFont typeface="Arial" panose="020B0604020202020204" pitchFamily="34" charset="0"/>
                        <a:buNone/>
                      </a:pPr>
                      <a:r>
                        <a:rPr lang="en-US" sz="1200" dirty="0"/>
                        <a:t>The / / ɪ sound spelt y elsewhere than at the end of words        The suffix –</a:t>
                      </a:r>
                      <a:r>
                        <a:rPr lang="en-US" sz="1200" dirty="0" err="1"/>
                        <a:t>ation</a:t>
                      </a:r>
                      <a:r>
                        <a:rPr lang="en-US" sz="1200" dirty="0"/>
                        <a:t>        The suffix</a:t>
                      </a:r>
                      <a:r>
                        <a:rPr lang="en-US" sz="1200" baseline="0" dirty="0"/>
                        <a:t> –</a:t>
                      </a:r>
                      <a:r>
                        <a:rPr lang="en-US" sz="1200" baseline="0" dirty="0" err="1"/>
                        <a:t>ly</a:t>
                      </a:r>
                      <a:r>
                        <a:rPr lang="en-US" sz="1200" baseline="0" dirty="0"/>
                        <a:t>     The suffix-</a:t>
                      </a:r>
                      <a:r>
                        <a:rPr lang="en-US" sz="1200" baseline="0" dirty="0" err="1"/>
                        <a:t>ous</a:t>
                      </a:r>
                      <a:r>
                        <a:rPr lang="en-US" sz="1200" baseline="0" dirty="0"/>
                        <a:t>    </a:t>
                      </a:r>
                    </a:p>
                    <a:p>
                      <a:pPr marL="0" indent="0">
                        <a:buFont typeface="Arial" panose="020B0604020202020204" pitchFamily="34" charset="0"/>
                        <a:buNone/>
                      </a:pPr>
                      <a:r>
                        <a:rPr lang="en-US" sz="1200" dirty="0"/>
                        <a:t>Words with endings sounding like /</a:t>
                      </a:r>
                      <a:r>
                        <a:rPr lang="en-US" sz="1200" dirty="0" err="1"/>
                        <a:t>ʒə</a:t>
                      </a:r>
                      <a:r>
                        <a:rPr lang="en-US" sz="1200" dirty="0"/>
                        <a:t>/ or /</a:t>
                      </a:r>
                      <a:r>
                        <a:rPr lang="en-US" sz="1200" dirty="0" err="1"/>
                        <a:t>tʃə</a:t>
                      </a:r>
                      <a:r>
                        <a:rPr lang="en-US" sz="1200" dirty="0"/>
                        <a:t>/            Endings which sound like /</a:t>
                      </a:r>
                      <a:r>
                        <a:rPr lang="en-US" sz="1200" dirty="0" err="1"/>
                        <a:t>ʒən</a:t>
                      </a:r>
                      <a:r>
                        <a:rPr lang="en-US" sz="1200" dirty="0"/>
                        <a:t>/        Endings which sound like /</a:t>
                      </a:r>
                      <a:r>
                        <a:rPr lang="en-US" sz="1200" dirty="0" err="1"/>
                        <a:t>ʃən</a:t>
                      </a:r>
                      <a:r>
                        <a:rPr lang="en-US" sz="1200" dirty="0"/>
                        <a:t>/, spelt –</a:t>
                      </a:r>
                      <a:r>
                        <a:rPr lang="en-US" sz="1200" dirty="0" err="1"/>
                        <a:t>tion</a:t>
                      </a:r>
                      <a:r>
                        <a:rPr lang="en-US" sz="1200" dirty="0"/>
                        <a:t>, –</a:t>
                      </a:r>
                      <a:r>
                        <a:rPr lang="en-US" sz="1200" dirty="0" err="1"/>
                        <a:t>sion</a:t>
                      </a:r>
                      <a:r>
                        <a:rPr lang="en-US" sz="1200" dirty="0"/>
                        <a:t>, –</a:t>
                      </a:r>
                      <a:r>
                        <a:rPr lang="en-US" sz="1200" dirty="0" err="1"/>
                        <a:t>ssion</a:t>
                      </a:r>
                      <a:r>
                        <a:rPr lang="en-US" sz="1200" dirty="0"/>
                        <a:t>, –</a:t>
                      </a:r>
                      <a:r>
                        <a:rPr lang="en-US" sz="1200" dirty="0" err="1"/>
                        <a:t>cian</a:t>
                      </a:r>
                      <a:endParaRPr lang="en-US" sz="1200" dirty="0"/>
                    </a:p>
                    <a:p>
                      <a:pPr marL="0" indent="0">
                        <a:buFont typeface="Arial" panose="020B0604020202020204" pitchFamily="34" charset="0"/>
                        <a:buNone/>
                      </a:pPr>
                      <a:r>
                        <a:rPr lang="en-US" sz="1200" dirty="0"/>
                        <a:t>Words with the /k/ sound spelt </a:t>
                      </a:r>
                      <a:r>
                        <a:rPr lang="en-US" sz="1200" dirty="0" err="1"/>
                        <a:t>ch</a:t>
                      </a:r>
                      <a:r>
                        <a:rPr lang="en-US" sz="1200" dirty="0"/>
                        <a:t> (Greek in origin) </a:t>
                      </a:r>
                      <a:r>
                        <a:rPr lang="en-US" sz="1200" baseline="0" dirty="0"/>
                        <a:t>            </a:t>
                      </a:r>
                      <a:r>
                        <a:rPr lang="en-US" sz="1200" dirty="0"/>
                        <a:t>Words with the /ʃ/ sound spelt </a:t>
                      </a:r>
                      <a:r>
                        <a:rPr lang="en-US" sz="1200" dirty="0" err="1"/>
                        <a:t>ch</a:t>
                      </a:r>
                      <a:r>
                        <a:rPr lang="en-US" sz="1200" dirty="0"/>
                        <a:t> (mostly French in origin) </a:t>
                      </a:r>
                    </a:p>
                    <a:p>
                      <a:pPr marL="0" indent="0">
                        <a:buFont typeface="Arial" panose="020B0604020202020204" pitchFamily="34" charset="0"/>
                        <a:buNone/>
                      </a:pPr>
                      <a:r>
                        <a:rPr lang="en-US" sz="1200" dirty="0"/>
                        <a:t>Words ending with the /g/ sound spelt – </a:t>
                      </a:r>
                      <a:r>
                        <a:rPr lang="en-US" sz="1200" dirty="0" err="1"/>
                        <a:t>gue</a:t>
                      </a:r>
                      <a:r>
                        <a:rPr lang="en-US" sz="1200" dirty="0"/>
                        <a:t> and the /k/ sound spelt –que (French in origin)        Words with the /s/ sound spelt </a:t>
                      </a:r>
                      <a:r>
                        <a:rPr lang="en-US" sz="1200" dirty="0" err="1"/>
                        <a:t>sc</a:t>
                      </a:r>
                      <a:r>
                        <a:rPr lang="en-US" sz="1200" dirty="0"/>
                        <a:t> (Latin in origin)</a:t>
                      </a:r>
                    </a:p>
                    <a:p>
                      <a:pPr marL="0" indent="0">
                        <a:buFont typeface="Arial" panose="020B0604020202020204" pitchFamily="34" charset="0"/>
                        <a:buNone/>
                      </a:pPr>
                      <a:r>
                        <a:rPr lang="en-US" sz="1200" dirty="0"/>
                        <a:t>Words with the /</a:t>
                      </a:r>
                      <a:r>
                        <a:rPr lang="en-US" sz="1200" dirty="0" err="1"/>
                        <a:t>eɪ</a:t>
                      </a:r>
                      <a:r>
                        <a:rPr lang="en-US" sz="1200" dirty="0"/>
                        <a:t>/ sound spelt </a:t>
                      </a:r>
                      <a:r>
                        <a:rPr lang="en-US" sz="1200" dirty="0" err="1"/>
                        <a:t>ei</a:t>
                      </a:r>
                      <a:r>
                        <a:rPr lang="en-US" sz="1200" dirty="0"/>
                        <a:t>, </a:t>
                      </a:r>
                      <a:r>
                        <a:rPr lang="en-US" sz="1200" dirty="0" err="1"/>
                        <a:t>eigh</a:t>
                      </a:r>
                      <a:r>
                        <a:rPr lang="en-US" sz="1200" dirty="0"/>
                        <a:t>, or </a:t>
                      </a:r>
                      <a:r>
                        <a:rPr lang="en-US" sz="1200" dirty="0" err="1"/>
                        <a:t>ey</a:t>
                      </a:r>
                      <a:r>
                        <a:rPr lang="en-US" sz="1200" dirty="0"/>
                        <a:t>          </a:t>
                      </a:r>
                      <a:r>
                        <a:rPr lang="en-US" sz="1200" baseline="0" dirty="0"/>
                        <a:t> </a:t>
                      </a:r>
                      <a:r>
                        <a:rPr lang="en-US" sz="1200" dirty="0"/>
                        <a:t>Possessive apostrophe with plural words       Homophones and near homophones</a:t>
                      </a:r>
                    </a:p>
                    <a:p>
                      <a:pPr marL="0" indent="0">
                        <a:buFont typeface="Arial" panose="020B0604020202020204" pitchFamily="34" charset="0"/>
                        <a:buNone/>
                      </a:pPr>
                      <a:r>
                        <a:rPr lang="en-US" sz="1200" b="1" dirty="0"/>
                        <a:t>And to learn all the words from the Year 3 and 4 Statutory Spelling List</a:t>
                      </a:r>
                    </a:p>
                  </a:txBody>
                  <a:tcPr/>
                </a:tc>
                <a:extLst>
                  <a:ext uri="{0D108BD9-81ED-4DB2-BD59-A6C34878D82A}">
                    <a16:rowId xmlns:a16="http://schemas.microsoft.com/office/drawing/2014/main" val="3438494875"/>
                  </a:ext>
                </a:extLst>
              </a:tr>
              <a:tr h="33673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3932500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08155500"/>
              </p:ext>
            </p:extLst>
          </p:nvPr>
        </p:nvGraphicFramePr>
        <p:xfrm>
          <a:off x="259645" y="112892"/>
          <a:ext cx="11751734" cy="5982142"/>
        </p:xfrm>
        <a:graphic>
          <a:graphicData uri="http://schemas.openxmlformats.org/drawingml/2006/table">
            <a:tbl>
              <a:tblPr firstRow="1" bandRow="1">
                <a:tableStyleId>{5C22544A-7EE6-4342-B048-85BDC9FD1C3A}</a:tableStyleId>
              </a:tblPr>
              <a:tblGrid>
                <a:gridCol w="1606392">
                  <a:extLst>
                    <a:ext uri="{9D8B030D-6E8A-4147-A177-3AD203B41FA5}">
                      <a16:colId xmlns:a16="http://schemas.microsoft.com/office/drawing/2014/main" val="3676987627"/>
                    </a:ext>
                  </a:extLst>
                </a:gridCol>
                <a:gridCol w="1751247">
                  <a:extLst>
                    <a:ext uri="{9D8B030D-6E8A-4147-A177-3AD203B41FA5}">
                      <a16:colId xmlns:a16="http://schemas.microsoft.com/office/drawing/2014/main" val="4045224249"/>
                    </a:ext>
                  </a:extLst>
                </a:gridCol>
                <a:gridCol w="1678819">
                  <a:extLst>
                    <a:ext uri="{9D8B030D-6E8A-4147-A177-3AD203B41FA5}">
                      <a16:colId xmlns:a16="http://schemas.microsoft.com/office/drawing/2014/main" val="3329520594"/>
                    </a:ext>
                  </a:extLst>
                </a:gridCol>
                <a:gridCol w="1678819">
                  <a:extLst>
                    <a:ext uri="{9D8B030D-6E8A-4147-A177-3AD203B41FA5}">
                      <a16:colId xmlns:a16="http://schemas.microsoft.com/office/drawing/2014/main" val="840957153"/>
                    </a:ext>
                  </a:extLst>
                </a:gridCol>
                <a:gridCol w="1678819">
                  <a:extLst>
                    <a:ext uri="{9D8B030D-6E8A-4147-A177-3AD203B41FA5}">
                      <a16:colId xmlns:a16="http://schemas.microsoft.com/office/drawing/2014/main" val="1462467516"/>
                    </a:ext>
                  </a:extLst>
                </a:gridCol>
                <a:gridCol w="1678819">
                  <a:extLst>
                    <a:ext uri="{9D8B030D-6E8A-4147-A177-3AD203B41FA5}">
                      <a16:colId xmlns:a16="http://schemas.microsoft.com/office/drawing/2014/main" val="2125506453"/>
                    </a:ext>
                  </a:extLst>
                </a:gridCol>
                <a:gridCol w="1678819">
                  <a:extLst>
                    <a:ext uri="{9D8B030D-6E8A-4147-A177-3AD203B41FA5}">
                      <a16:colId xmlns:a16="http://schemas.microsoft.com/office/drawing/2014/main" val="3227715269"/>
                    </a:ext>
                  </a:extLst>
                </a:gridCol>
              </a:tblGrid>
              <a:tr h="367346">
                <a:tc>
                  <a:txBody>
                    <a:bodyPr/>
                    <a:lstStyle/>
                    <a:p>
                      <a:r>
                        <a:rPr lang="en-US" sz="1600" dirty="0"/>
                        <a:t>Year Four</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226120230"/>
                  </a:ext>
                </a:extLst>
              </a:tr>
              <a:tr h="336734">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564871352"/>
                  </a:ext>
                </a:extLst>
              </a:tr>
              <a:tr h="336734">
                <a:tc>
                  <a:txBody>
                    <a:bodyPr/>
                    <a:lstStyle/>
                    <a:p>
                      <a:endParaRPr lang="en-GB" sz="1600" dirty="0"/>
                    </a:p>
                  </a:txBody>
                  <a:tcPr/>
                </a:tc>
                <a:tc>
                  <a:txBody>
                    <a:bodyPr/>
                    <a:lstStyle/>
                    <a:p>
                      <a:r>
                        <a:rPr lang="en-GB" sz="1400" dirty="0"/>
                        <a:t>AUTUMN</a:t>
                      </a:r>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3185583046"/>
                  </a:ext>
                </a:extLst>
              </a:tr>
              <a:tr h="826528">
                <a:tc>
                  <a:txBody>
                    <a:bodyPr/>
                    <a:lstStyle/>
                    <a:p>
                      <a:r>
                        <a:rPr lang="en-GB" dirty="0"/>
                        <a:t>FOCUS</a:t>
                      </a:r>
                    </a:p>
                  </a:txBody>
                  <a:tcPr/>
                </a:tc>
                <a:tc>
                  <a:txBody>
                    <a:bodyPr/>
                    <a:lstStyle/>
                    <a:p>
                      <a:pPr marL="0" algn="ctr" defTabSz="914400" rtl="0" eaLnBrk="1" latinLnBrk="0" hangingPunct="1"/>
                      <a:r>
                        <a:rPr lang="en-US" sz="1200" strike="noStrike" kern="1200" dirty="0">
                          <a:solidFill>
                            <a:schemeClr val="dk1"/>
                          </a:solidFill>
                          <a:latin typeface="+mn-lt"/>
                          <a:ea typeface="+mn-ea"/>
                          <a:cs typeface="+mn-cs"/>
                        </a:rPr>
                        <a:t>Digestive System</a:t>
                      </a:r>
                    </a:p>
                    <a:p>
                      <a:pPr marL="0" algn="ctr" defTabSz="914400" rtl="0" eaLnBrk="1" latinLnBrk="0" hangingPunct="1"/>
                      <a:r>
                        <a:rPr lang="en-GB" sz="1200" strike="noStrike" kern="1200" dirty="0">
                          <a:solidFill>
                            <a:schemeClr val="dk1"/>
                          </a:solidFill>
                          <a:latin typeface="+mn-lt"/>
                          <a:ea typeface="+mn-ea"/>
                          <a:cs typeface="+mn-cs"/>
                        </a:rPr>
                        <a:t>”The Incredible Book Eating Boy”- </a:t>
                      </a:r>
                      <a:r>
                        <a:rPr lang="en-GB" sz="1200" i="1" strike="noStrike" kern="1200" dirty="0">
                          <a:solidFill>
                            <a:schemeClr val="dk1"/>
                          </a:solidFill>
                          <a:latin typeface="+mn-lt"/>
                          <a:ea typeface="+mn-ea"/>
                          <a:cs typeface="+mn-cs"/>
                        </a:rPr>
                        <a:t>Oliver Jeffers</a:t>
                      </a:r>
                      <a:endParaRPr lang="en-GB" sz="1200" strike="noStrike" kern="1200" dirty="0">
                        <a:solidFill>
                          <a:schemeClr val="dk1"/>
                        </a:solidFill>
                        <a:latin typeface="+mn-lt"/>
                        <a:ea typeface="+mn-ea"/>
                        <a:cs typeface="+mn-cs"/>
                      </a:endParaRPr>
                    </a:p>
                  </a:txBody>
                  <a:tcPr/>
                </a:tc>
                <a:tc>
                  <a:txBody>
                    <a:bodyPr/>
                    <a:lstStyle/>
                    <a:p>
                      <a:pPr algn="ctr"/>
                      <a:r>
                        <a:rPr lang="en-US" sz="1200" dirty="0"/>
                        <a:t>Sound</a:t>
                      </a:r>
                      <a:endParaRPr lang="en-GB" sz="1200" dirty="0"/>
                    </a:p>
                    <a:p>
                      <a:pPr algn="ctr"/>
                      <a:r>
                        <a:rPr lang="en-US" sz="1200" dirty="0"/>
                        <a:t>“Guitar Genius”-</a:t>
                      </a:r>
                      <a:r>
                        <a:rPr lang="en-US" sz="1200" i="1" dirty="0"/>
                        <a:t>Les</a:t>
                      </a:r>
                      <a:r>
                        <a:rPr lang="en-US" sz="1200" i="1" baseline="0" dirty="0"/>
                        <a:t> Paul</a:t>
                      </a:r>
                    </a:p>
                    <a:p>
                      <a:pPr algn="ctr"/>
                      <a:endParaRPr lang="en-GB" sz="1200" i="0" dirty="0"/>
                    </a:p>
                  </a:txBody>
                  <a:tcPr/>
                </a:tc>
                <a:tc>
                  <a:txBody>
                    <a:bodyPr/>
                    <a:lstStyle/>
                    <a:p>
                      <a:pPr algn="ctr"/>
                      <a:r>
                        <a:rPr lang="en-US" sz="1200" dirty="0"/>
                        <a:t>Anglo Saxons/Vikings</a:t>
                      </a:r>
                      <a:endParaRPr lang="en-GB" sz="1200" dirty="0"/>
                    </a:p>
                    <a:p>
                      <a:pPr algn="ctr"/>
                      <a:r>
                        <a:rPr lang="en-US" sz="1200" dirty="0"/>
                        <a:t>“Viking Boy”-</a:t>
                      </a:r>
                      <a:r>
                        <a:rPr lang="en-US" sz="1200" i="1" dirty="0"/>
                        <a:t>Tony Bradman</a:t>
                      </a:r>
                      <a:endParaRPr lang="en-GB" sz="1200" i="0" dirty="0"/>
                    </a:p>
                    <a:p>
                      <a:pPr algn="ctr"/>
                      <a:endParaRPr lang="en-GB" sz="1200" dirty="0"/>
                    </a:p>
                  </a:txBody>
                  <a:tcPr/>
                </a:tc>
                <a:tc>
                  <a:txBody>
                    <a:bodyPr/>
                    <a:lstStyle/>
                    <a:p>
                      <a:pPr algn="ctr"/>
                      <a:r>
                        <a:rPr lang="en-US" sz="1200" dirty="0"/>
                        <a:t>Rivers</a:t>
                      </a:r>
                      <a:r>
                        <a:rPr lang="en-US" sz="1200" baseline="0" dirty="0"/>
                        <a:t> and Mountains</a:t>
                      </a:r>
                      <a:endParaRPr lang="en-GB" sz="1200" baseline="0" dirty="0"/>
                    </a:p>
                    <a:p>
                      <a:pPr algn="ctr"/>
                      <a:r>
                        <a:rPr lang="en-US" sz="1200" baseline="0" dirty="0"/>
                        <a:t>“River Boy”-</a:t>
                      </a:r>
                      <a:r>
                        <a:rPr lang="en-US" sz="1200" i="1" baseline="0" dirty="0"/>
                        <a:t>Tim Bowler</a:t>
                      </a:r>
                      <a:endParaRPr lang="en-GB" sz="1200" dirty="0"/>
                    </a:p>
                  </a:txBody>
                  <a:tcPr/>
                </a:tc>
                <a:tc>
                  <a:txBody>
                    <a:bodyPr/>
                    <a:lstStyle/>
                    <a:p>
                      <a:pPr algn="ctr"/>
                      <a:r>
                        <a:rPr lang="en-US" sz="1200" dirty="0"/>
                        <a:t>Egyptians</a:t>
                      </a:r>
                    </a:p>
                    <a:p>
                      <a:pPr algn="ctr"/>
                      <a:r>
                        <a:rPr lang="en-GB" sz="1200" dirty="0"/>
                        <a:t>”The Egyptian Cinderella”-</a:t>
                      </a:r>
                      <a:r>
                        <a:rPr lang="en-GB" sz="1200" i="1" dirty="0"/>
                        <a:t>Shirley </a:t>
                      </a:r>
                      <a:r>
                        <a:rPr lang="en-GB" sz="1200" i="1" dirty="0" err="1"/>
                        <a:t>Climo</a:t>
                      </a:r>
                      <a:endParaRPr lang="en-GB" sz="1200" i="1" dirty="0"/>
                    </a:p>
                  </a:txBody>
                  <a:tcPr/>
                </a:tc>
                <a:tc>
                  <a:txBody>
                    <a:bodyPr/>
                    <a:lstStyle/>
                    <a:p>
                      <a:pPr algn="ctr"/>
                      <a:r>
                        <a:rPr lang="en-US" sz="1200" strike="noStrike" dirty="0"/>
                        <a:t>Electricity </a:t>
                      </a:r>
                      <a:endParaRPr lang="en-GB" sz="1200" strike="noStrike" dirty="0"/>
                    </a:p>
                    <a:p>
                      <a:pPr algn="ctr"/>
                      <a:r>
                        <a:rPr lang="en-US" sz="1200" strike="noStrike" dirty="0"/>
                        <a:t>“Charging About: The Story of Electricity”-</a:t>
                      </a:r>
                      <a:r>
                        <a:rPr lang="en-US" sz="1200" i="1" strike="noStrike" dirty="0"/>
                        <a:t>Jackie Bailey</a:t>
                      </a:r>
                      <a:endParaRPr lang="en-GB" sz="1200" strike="noStrike" dirty="0"/>
                    </a:p>
                  </a:txBody>
                  <a:tcPr/>
                </a:tc>
                <a:extLst>
                  <a:ext uri="{0D108BD9-81ED-4DB2-BD59-A6C34878D82A}">
                    <a16:rowId xmlns:a16="http://schemas.microsoft.com/office/drawing/2014/main" val="1727821560"/>
                  </a:ext>
                </a:extLst>
              </a:tr>
              <a:tr h="544293">
                <a:tc>
                  <a:txBody>
                    <a:bodyPr/>
                    <a:lstStyle/>
                    <a:p>
                      <a:r>
                        <a:rPr lang="en-GB" dirty="0"/>
                        <a:t>GENRES</a:t>
                      </a:r>
                    </a:p>
                  </a:txBody>
                  <a:tcPr/>
                </a:tc>
                <a:tc>
                  <a:txBody>
                    <a:bodyPr/>
                    <a:lstStyle/>
                    <a:p>
                      <a:r>
                        <a:rPr lang="en-US" sz="1100" dirty="0"/>
                        <a:t>Non-</a:t>
                      </a:r>
                      <a:r>
                        <a:rPr lang="en-US" sz="1100" dirty="0" err="1"/>
                        <a:t>chron</a:t>
                      </a:r>
                      <a:r>
                        <a:rPr lang="en-US" sz="1100" dirty="0"/>
                        <a:t> Report</a:t>
                      </a:r>
                    </a:p>
                    <a:p>
                      <a:r>
                        <a:rPr lang="en-US" sz="1100" dirty="0"/>
                        <a:t>Narrative</a:t>
                      </a:r>
                      <a:endParaRPr lang="en-GB" sz="1100" dirty="0"/>
                    </a:p>
                  </a:txBody>
                  <a:tcPr/>
                </a:tc>
                <a:tc>
                  <a:txBody>
                    <a:bodyPr/>
                    <a:lstStyle/>
                    <a:p>
                      <a:r>
                        <a:rPr lang="en-US" sz="1100" dirty="0"/>
                        <a:t>Newspaper Article</a:t>
                      </a:r>
                    </a:p>
                    <a:p>
                      <a:r>
                        <a:rPr lang="en-US" sz="1100" dirty="0"/>
                        <a:t>Non-</a:t>
                      </a:r>
                      <a:r>
                        <a:rPr lang="en-US" sz="1100" dirty="0" err="1"/>
                        <a:t>chron</a:t>
                      </a:r>
                      <a:r>
                        <a:rPr lang="en-US" sz="1100" dirty="0"/>
                        <a:t>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Poetry- Free Verse</a:t>
                      </a:r>
                      <a:endParaRPr lang="en-GB" sz="1100" dirty="0">
                        <a:latin typeface="+mn-lt"/>
                      </a:endParaRPr>
                    </a:p>
                    <a:p>
                      <a:endParaRPr lang="en-GB" sz="1100" dirty="0"/>
                    </a:p>
                    <a:p>
                      <a:endParaRPr lang="en-GB" sz="1100" dirty="0"/>
                    </a:p>
                  </a:txBody>
                  <a:tcPr/>
                </a:tc>
                <a:tc>
                  <a:txBody>
                    <a:bodyPr/>
                    <a:lstStyle/>
                    <a:p>
                      <a:r>
                        <a:rPr lang="en-US" sz="1100" dirty="0"/>
                        <a:t>Historical Narrative</a:t>
                      </a:r>
                    </a:p>
                    <a:p>
                      <a:r>
                        <a:rPr lang="en-US" sz="1100" dirty="0"/>
                        <a:t>Recount</a:t>
                      </a:r>
                      <a:endParaRPr lang="en-GB" sz="1100" dirty="0"/>
                    </a:p>
                    <a:p>
                      <a:endParaRPr lang="en-GB" sz="1100" dirty="0"/>
                    </a:p>
                  </a:txBody>
                  <a:tcPr/>
                </a:tc>
                <a:tc>
                  <a:txBody>
                    <a:bodyPr/>
                    <a:lstStyle/>
                    <a:p>
                      <a:r>
                        <a:rPr lang="en-US" sz="1100" dirty="0"/>
                        <a:t>Letter</a:t>
                      </a:r>
                    </a:p>
                    <a:p>
                      <a:r>
                        <a:rPr lang="en-US" sz="1100" dirty="0"/>
                        <a:t>Narrative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Poetry- Haikus, </a:t>
                      </a:r>
                      <a:r>
                        <a:rPr lang="en-US" sz="1100" baseline="0" dirty="0" err="1">
                          <a:latin typeface="+mn-lt"/>
                        </a:rPr>
                        <a:t>Tankas</a:t>
                      </a:r>
                      <a:r>
                        <a:rPr lang="en-US" sz="1100" baseline="0" dirty="0">
                          <a:latin typeface="+mn-lt"/>
                        </a:rPr>
                        <a:t> and Cinquains </a:t>
                      </a:r>
                      <a:endParaRPr lang="en-GB" sz="1100" dirty="0">
                        <a:latin typeface="+mn-lt"/>
                      </a:endParaRPr>
                    </a:p>
                    <a:p>
                      <a:endParaRPr lang="en-US" sz="1100" dirty="0"/>
                    </a:p>
                  </a:txBody>
                  <a:tcPr/>
                </a:tc>
                <a:tc>
                  <a:txBody>
                    <a:bodyPr/>
                    <a:lstStyle/>
                    <a:p>
                      <a:r>
                        <a:rPr lang="en-US" sz="1100" dirty="0"/>
                        <a:t>Newspaper Article</a:t>
                      </a:r>
                    </a:p>
                    <a:p>
                      <a:r>
                        <a:rPr lang="en-US" sz="1100" dirty="0"/>
                        <a:t>Narrative</a:t>
                      </a:r>
                      <a:endParaRPr lang="en-GB" sz="1100" dirty="0"/>
                    </a:p>
                  </a:txBody>
                  <a:tcPr/>
                </a:tc>
                <a:tc>
                  <a:txBody>
                    <a:bodyPr/>
                    <a:lstStyle/>
                    <a:p>
                      <a:r>
                        <a:rPr lang="en-US" sz="1100" dirty="0"/>
                        <a:t>Biography</a:t>
                      </a:r>
                    </a:p>
                    <a:p>
                      <a:r>
                        <a:rPr lang="en-US" sz="1100" dirty="0"/>
                        <a:t>Letter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Poetry- Simile and Metaphor </a:t>
                      </a:r>
                      <a:endParaRPr lang="en-GB" sz="1100" dirty="0">
                        <a:latin typeface="+mn-lt"/>
                      </a:endParaRPr>
                    </a:p>
                    <a:p>
                      <a:endParaRPr lang="en-GB" sz="1100" dirty="0"/>
                    </a:p>
                  </a:txBody>
                  <a:tcPr/>
                </a:tc>
                <a:extLst>
                  <a:ext uri="{0D108BD9-81ED-4DB2-BD59-A6C34878D82A}">
                    <a16:rowId xmlns:a16="http://schemas.microsoft.com/office/drawing/2014/main" val="3606344747"/>
                  </a:ext>
                </a:extLst>
              </a:tr>
              <a:tr h="544293">
                <a:tc>
                  <a:txBody>
                    <a:bodyPr/>
                    <a:lstStyle/>
                    <a:p>
                      <a:r>
                        <a:rPr lang="en-US" dirty="0"/>
                        <a:t>Composition </a:t>
                      </a:r>
                      <a:endParaRPr lang="en-GB" dirty="0"/>
                    </a:p>
                  </a:txBody>
                  <a:tcPr/>
                </a:tc>
                <a:tc gridSpan="6">
                  <a:txBody>
                    <a:bodyPr/>
                    <a:lstStyle/>
                    <a:p>
                      <a:r>
                        <a:rPr lang="en-US" sz="1100" dirty="0"/>
                        <a:t>Pupils should be taught to: </a:t>
                      </a:r>
                    </a:p>
                    <a:p>
                      <a:pPr marL="171450" indent="-171450">
                        <a:buFont typeface="Arial" panose="020B0604020202020204" pitchFamily="34" charset="0"/>
                        <a:buChar char="•"/>
                      </a:pPr>
                      <a:r>
                        <a:rPr lang="en-US" sz="1100" dirty="0"/>
                        <a:t>plan their writing by: </a:t>
                      </a:r>
                    </a:p>
                    <a:p>
                      <a:pPr marL="171450" indent="-171450">
                        <a:buFontTx/>
                        <a:buChar char="-"/>
                      </a:pPr>
                      <a:r>
                        <a:rPr lang="en-US" sz="1100" dirty="0"/>
                        <a:t>discussing writing similar to that which they are planning to write in order to understand and learn from its structure, vocabulary and grammar</a:t>
                      </a:r>
                    </a:p>
                    <a:p>
                      <a:pPr marL="171450" indent="-171450">
                        <a:buFontTx/>
                        <a:buChar char="-"/>
                      </a:pPr>
                      <a:r>
                        <a:rPr lang="en-US" sz="1100" dirty="0"/>
                        <a:t> discussing and recording ideas </a:t>
                      </a:r>
                    </a:p>
                    <a:p>
                      <a:pPr marL="171450" indent="-171450">
                        <a:buFont typeface="Arial" panose="020B0604020202020204" pitchFamily="34" charset="0"/>
                        <a:buChar char="•"/>
                      </a:pPr>
                      <a:r>
                        <a:rPr lang="en-US" sz="1100" dirty="0"/>
                        <a:t>draft and write by: </a:t>
                      </a:r>
                    </a:p>
                    <a:p>
                      <a:pPr marL="171450" indent="-171450">
                        <a:buFontTx/>
                        <a:buChar char="-"/>
                      </a:pPr>
                      <a:r>
                        <a:rPr lang="en-US" sz="1100" dirty="0"/>
                        <a:t>composing and rehearsing sentences orally (including dialogue), progressively building a varied and rich vocabulary and an increasing range of sentence structures (English Appendix 2) </a:t>
                      </a:r>
                      <a:r>
                        <a:rPr lang="en-US" sz="1100" baseline="0" dirty="0"/>
                        <a:t>                -</a:t>
                      </a:r>
                      <a:r>
                        <a:rPr lang="en-US" sz="1100" dirty="0" err="1"/>
                        <a:t>organising</a:t>
                      </a:r>
                      <a:r>
                        <a:rPr lang="en-US" sz="1100" dirty="0"/>
                        <a:t> paragraphs around a theme</a:t>
                      </a:r>
                      <a:r>
                        <a:rPr lang="en-US" sz="1100" baseline="0" dirty="0"/>
                        <a:t>                -</a:t>
                      </a:r>
                      <a:r>
                        <a:rPr lang="en-US" sz="1100" dirty="0"/>
                        <a:t> in narratives, creating settings, characters and plot </a:t>
                      </a:r>
                    </a:p>
                    <a:p>
                      <a:pPr marL="171450" indent="-171450">
                        <a:buFontTx/>
                        <a:buChar char="-"/>
                      </a:pPr>
                      <a:r>
                        <a:rPr lang="en-US" sz="1100" dirty="0"/>
                        <a:t>in non-narrative material, using simple </a:t>
                      </a:r>
                      <a:r>
                        <a:rPr lang="en-US" sz="1100" dirty="0" err="1"/>
                        <a:t>organisational</a:t>
                      </a:r>
                      <a:r>
                        <a:rPr lang="en-US" sz="1100" dirty="0"/>
                        <a:t> devices [for example, headings and sub-headings] </a:t>
                      </a:r>
                    </a:p>
                    <a:p>
                      <a:pPr marL="171450" indent="-171450">
                        <a:buFont typeface="Arial" panose="020B0604020202020204" pitchFamily="34" charset="0"/>
                        <a:buChar char="•"/>
                      </a:pPr>
                      <a:r>
                        <a:rPr lang="en-US" sz="1100" dirty="0"/>
                        <a:t>evaluate and edit by: </a:t>
                      </a:r>
                    </a:p>
                    <a:p>
                      <a:pPr marL="0" indent="0">
                        <a:buFont typeface="Arial" panose="020B0604020202020204" pitchFamily="34" charset="0"/>
                        <a:buNone/>
                      </a:pPr>
                      <a:r>
                        <a:rPr lang="en-US" sz="1100" dirty="0"/>
                        <a:t>- assessing the effectiveness of their own and others’ writing and suggesting improvements </a:t>
                      </a:r>
                    </a:p>
                    <a:p>
                      <a:pPr marL="0" indent="0">
                        <a:buFont typeface="Arial" panose="020B0604020202020204" pitchFamily="34" charset="0"/>
                        <a:buNone/>
                      </a:pPr>
                      <a:r>
                        <a:rPr lang="en-US" sz="1100" dirty="0"/>
                        <a:t>-proposing changes to grammar and vocabulary to improve consistency, including the accurate use of pronouns in sentences </a:t>
                      </a:r>
                    </a:p>
                    <a:p>
                      <a:pPr marL="171450" indent="-171450">
                        <a:buFont typeface="Arial" panose="020B0604020202020204" pitchFamily="34" charset="0"/>
                        <a:buChar char="•"/>
                      </a:pPr>
                      <a:r>
                        <a:rPr lang="en-US" sz="1100" dirty="0"/>
                        <a:t> proof-read for spelling and punctuation errors </a:t>
                      </a:r>
                    </a:p>
                    <a:p>
                      <a:pPr marL="171450" indent="-171450">
                        <a:buFont typeface="Arial" panose="020B0604020202020204" pitchFamily="34" charset="0"/>
                        <a:buChar char="•"/>
                      </a:pPr>
                      <a:r>
                        <a:rPr lang="en-US" sz="1100" dirty="0"/>
                        <a:t>read aloud their own writing, to a group or the whole class, using appropriate intonation and controlling the tone and volume so that the meaning is clear.</a:t>
                      </a:r>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extLst>
                  <a:ext uri="{0D108BD9-81ED-4DB2-BD59-A6C34878D82A}">
                    <a16:rowId xmlns:a16="http://schemas.microsoft.com/office/drawing/2014/main" val="3181622733"/>
                  </a:ext>
                </a:extLst>
              </a:tr>
              <a:tr h="544293">
                <a:tc>
                  <a:txBody>
                    <a:bodyPr/>
                    <a:lstStyle/>
                    <a:p>
                      <a:r>
                        <a:rPr lang="en-US" dirty="0"/>
                        <a:t>Vocabulary, Grammar, Punctuation</a:t>
                      </a:r>
                      <a:endParaRPr lang="en-GB" dirty="0"/>
                    </a:p>
                  </a:txBody>
                  <a:tcPr/>
                </a:tc>
                <a:tc>
                  <a:txBody>
                    <a:bodyPr/>
                    <a:lstStyle/>
                    <a:p>
                      <a:r>
                        <a:rPr lang="en-US" sz="900" dirty="0"/>
                        <a:t>Capital letters, full stops, commas</a:t>
                      </a:r>
                    </a:p>
                    <a:p>
                      <a:r>
                        <a:rPr lang="en-US" sz="900" dirty="0"/>
                        <a:t>Conjunctions</a:t>
                      </a:r>
                    </a:p>
                    <a:p>
                      <a:r>
                        <a:rPr lang="en-US" sz="900" dirty="0"/>
                        <a:t>Question</a:t>
                      </a:r>
                      <a:r>
                        <a:rPr lang="en-US" sz="900" baseline="0" dirty="0"/>
                        <a:t> and exclamation marks</a:t>
                      </a:r>
                    </a:p>
                    <a:p>
                      <a:r>
                        <a:rPr lang="en-US" sz="900" baseline="0" dirty="0"/>
                        <a:t>Prepositions</a:t>
                      </a:r>
                    </a:p>
                    <a:p>
                      <a:r>
                        <a:rPr lang="en-US" sz="900" baseline="0" dirty="0"/>
                        <a:t>Words to express time</a:t>
                      </a:r>
                      <a:endParaRPr lang="en-GB" sz="900" dirty="0"/>
                    </a:p>
                  </a:txBody>
                  <a:tcPr/>
                </a:tc>
                <a:tc>
                  <a:txBody>
                    <a:bodyPr/>
                    <a:lstStyle/>
                    <a:p>
                      <a:r>
                        <a:rPr lang="en-US" sz="900" dirty="0"/>
                        <a:t>Pronouns</a:t>
                      </a:r>
                    </a:p>
                    <a:p>
                      <a:r>
                        <a:rPr lang="en-US" sz="900" dirty="0"/>
                        <a:t>Present and past tense</a:t>
                      </a:r>
                    </a:p>
                    <a:p>
                      <a:r>
                        <a:rPr lang="en-US" sz="900" dirty="0"/>
                        <a:t>Auxiliary verbs</a:t>
                      </a:r>
                    </a:p>
                    <a:p>
                      <a:r>
                        <a:rPr lang="en-US" sz="900" dirty="0"/>
                        <a:t>Direct speech</a:t>
                      </a:r>
                    </a:p>
                    <a:p>
                      <a:r>
                        <a:rPr lang="en-US" sz="900" dirty="0"/>
                        <a:t>Adverbs </a:t>
                      </a:r>
                      <a:endParaRPr lang="en-GB" sz="900" dirty="0"/>
                    </a:p>
                  </a:txBody>
                  <a:tcPr/>
                </a:tc>
                <a:tc>
                  <a:txBody>
                    <a:bodyPr/>
                    <a:lstStyle/>
                    <a:p>
                      <a:r>
                        <a:rPr lang="en-US" sz="900" dirty="0"/>
                        <a:t>Alternative verbs</a:t>
                      </a:r>
                    </a:p>
                    <a:p>
                      <a:r>
                        <a:rPr lang="en-US" sz="900" dirty="0"/>
                        <a:t>Sentence structure</a:t>
                      </a:r>
                    </a:p>
                    <a:p>
                      <a:r>
                        <a:rPr lang="en-US" sz="900" dirty="0"/>
                        <a:t>Paired</a:t>
                      </a:r>
                      <a:r>
                        <a:rPr lang="en-US" sz="900" baseline="0" dirty="0"/>
                        <a:t> adjectives</a:t>
                      </a:r>
                    </a:p>
                    <a:p>
                      <a:r>
                        <a:rPr lang="en-US" sz="900" baseline="0" dirty="0"/>
                        <a:t>Clauses within sentences</a:t>
                      </a:r>
                    </a:p>
                    <a:p>
                      <a:r>
                        <a:rPr lang="en-US" sz="900" baseline="0" dirty="0"/>
                        <a:t>Non-countable nouns</a:t>
                      </a:r>
                      <a:endParaRPr lang="en-GB" sz="900" dirty="0"/>
                    </a:p>
                  </a:txBody>
                  <a:tcPr/>
                </a:tc>
                <a:tc>
                  <a:txBody>
                    <a:bodyPr/>
                    <a:lstStyle/>
                    <a:p>
                      <a:r>
                        <a:rPr lang="en-US" sz="900" dirty="0"/>
                        <a:t>Linking ideas in sentences</a:t>
                      </a:r>
                    </a:p>
                    <a:p>
                      <a:r>
                        <a:rPr lang="en-US" sz="900" dirty="0"/>
                        <a:t>Prepositions</a:t>
                      </a:r>
                    </a:p>
                    <a:p>
                      <a:r>
                        <a:rPr lang="en-US" sz="900" dirty="0"/>
                        <a:t>Statements into questions</a:t>
                      </a:r>
                    </a:p>
                    <a:p>
                      <a:r>
                        <a:rPr lang="en-US" sz="900" dirty="0"/>
                        <a:t>Fronted adverbials</a:t>
                      </a:r>
                    </a:p>
                    <a:p>
                      <a:r>
                        <a:rPr lang="en-US" sz="900" dirty="0"/>
                        <a:t>Adverbs </a:t>
                      </a:r>
                      <a:endParaRPr lang="en-GB" sz="900" dirty="0"/>
                    </a:p>
                  </a:txBody>
                  <a:tcPr/>
                </a:tc>
                <a:tc>
                  <a:txBody>
                    <a:bodyPr/>
                    <a:lstStyle/>
                    <a:p>
                      <a:r>
                        <a:rPr lang="en-US" sz="900" dirty="0"/>
                        <a:t>Word classes</a:t>
                      </a:r>
                    </a:p>
                    <a:p>
                      <a:r>
                        <a:rPr lang="en-US" sz="900" dirty="0"/>
                        <a:t>Alternative adjectives</a:t>
                      </a:r>
                    </a:p>
                    <a:p>
                      <a:r>
                        <a:rPr lang="en-US" sz="900" dirty="0"/>
                        <a:t>Present perfect and past perfect</a:t>
                      </a:r>
                    </a:p>
                    <a:p>
                      <a:r>
                        <a:rPr lang="en-US" sz="900" dirty="0"/>
                        <a:t>Direct sentences</a:t>
                      </a:r>
                    </a:p>
                    <a:p>
                      <a:r>
                        <a:rPr lang="en-US" sz="900" dirty="0"/>
                        <a:t>Prefixes </a:t>
                      </a:r>
                      <a:endParaRPr lang="en-GB" sz="900" dirty="0"/>
                    </a:p>
                  </a:txBody>
                  <a:tcPr/>
                </a:tc>
                <a:tc>
                  <a:txBody>
                    <a:bodyPr/>
                    <a:lstStyle/>
                    <a:p>
                      <a:r>
                        <a:rPr lang="en-US" sz="900" dirty="0" err="1"/>
                        <a:t>Aposrophes</a:t>
                      </a:r>
                      <a:r>
                        <a:rPr lang="en-US" sz="900" dirty="0"/>
                        <a:t> for contraction</a:t>
                      </a:r>
                    </a:p>
                    <a:p>
                      <a:r>
                        <a:rPr lang="en-US" sz="900" dirty="0"/>
                        <a:t>Regular and irregular plurals</a:t>
                      </a:r>
                    </a:p>
                    <a:p>
                      <a:r>
                        <a:rPr lang="en-US" sz="900" dirty="0"/>
                        <a:t>Determiners</a:t>
                      </a:r>
                    </a:p>
                    <a:p>
                      <a:r>
                        <a:rPr lang="en-US" sz="900" dirty="0"/>
                        <a:t>Apostrophe for possession</a:t>
                      </a:r>
                    </a:p>
                    <a:p>
                      <a:r>
                        <a:rPr lang="en-US" sz="900" dirty="0"/>
                        <a:t>Regular and irregular adjectives </a:t>
                      </a:r>
                      <a:endParaRPr lang="en-GB" sz="900" dirty="0"/>
                    </a:p>
                  </a:txBody>
                  <a:tcPr/>
                </a:tc>
                <a:extLst>
                  <a:ext uri="{0D108BD9-81ED-4DB2-BD59-A6C34878D82A}">
                    <a16:rowId xmlns:a16="http://schemas.microsoft.com/office/drawing/2014/main" val="4145257527"/>
                  </a:ext>
                </a:extLst>
              </a:tr>
            </a:tbl>
          </a:graphicData>
        </a:graphic>
      </p:graphicFrame>
    </p:spTree>
    <p:extLst>
      <p:ext uri="{BB962C8B-B14F-4D97-AF65-F5344CB8AC3E}">
        <p14:creationId xmlns:p14="http://schemas.microsoft.com/office/powerpoint/2010/main" val="754123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55257271"/>
              </p:ext>
            </p:extLst>
          </p:nvPr>
        </p:nvGraphicFramePr>
        <p:xfrm>
          <a:off x="257580" y="206063"/>
          <a:ext cx="11737685" cy="6934200"/>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3676987627"/>
                    </a:ext>
                  </a:extLst>
                </a:gridCol>
                <a:gridCol w="10133214">
                  <a:extLst>
                    <a:ext uri="{9D8B030D-6E8A-4147-A177-3AD203B41FA5}">
                      <a16:colId xmlns:a16="http://schemas.microsoft.com/office/drawing/2014/main" val="4045224249"/>
                    </a:ext>
                  </a:extLst>
                </a:gridCol>
              </a:tblGrid>
              <a:tr h="334264">
                <a:tc>
                  <a:txBody>
                    <a:bodyPr/>
                    <a:lstStyle/>
                    <a:p>
                      <a:r>
                        <a:rPr lang="en-US" sz="1600" dirty="0"/>
                        <a:t>Year Five</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extLst>
                  <a:ext uri="{0D108BD9-81ED-4DB2-BD59-A6C34878D82A}">
                    <a16:rowId xmlns:a16="http://schemas.microsoft.com/office/drawing/2014/main" val="2226120230"/>
                  </a:ext>
                </a:extLst>
              </a:tr>
              <a:tr h="557066">
                <a:tc>
                  <a:txBody>
                    <a:bodyPr/>
                    <a:lstStyle/>
                    <a:p>
                      <a:r>
                        <a:rPr lang="en-US" sz="1600" dirty="0"/>
                        <a:t>Reading Word Level</a:t>
                      </a:r>
                      <a:endParaRPr lang="en-GB" sz="1600" dirty="0"/>
                    </a:p>
                  </a:txBody>
                  <a:tcPr/>
                </a:tc>
                <a:tc>
                  <a:txBody>
                    <a:bodyPr/>
                    <a:lstStyle/>
                    <a:p>
                      <a:r>
                        <a:rPr lang="en-US" sz="1100" dirty="0"/>
                        <a:t>Pupils should be taught to: </a:t>
                      </a:r>
                    </a:p>
                    <a:p>
                      <a:r>
                        <a:rPr lang="en-US" sz="1100" dirty="0"/>
                        <a:t>*apply their growing knowledge of root words, prefixes and suffixes (morphology and etymology), as listed in English Appendix 1, both to read aloud and to understand the meaning of new words that they meet.</a:t>
                      </a:r>
                      <a:endParaRPr lang="en-GB" sz="1100" dirty="0"/>
                    </a:p>
                  </a:txBody>
                  <a:tcPr/>
                </a:tc>
                <a:extLst>
                  <a:ext uri="{0D108BD9-81ED-4DB2-BD59-A6C34878D82A}">
                    <a16:rowId xmlns:a16="http://schemas.microsoft.com/office/drawing/2014/main" val="3081714174"/>
                  </a:ext>
                </a:extLst>
              </a:tr>
              <a:tr h="591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Reading Comprehension</a:t>
                      </a:r>
                      <a:endParaRPr lang="en-GB" sz="1600" dirty="0"/>
                    </a:p>
                  </a:txBody>
                  <a:tcPr/>
                </a:tc>
                <a:tc>
                  <a:txBody>
                    <a:bodyPr/>
                    <a:lstStyle/>
                    <a:p>
                      <a:r>
                        <a:rPr lang="en-US" sz="1100" dirty="0"/>
                        <a:t>Pupils should be taught to: </a:t>
                      </a:r>
                    </a:p>
                    <a:p>
                      <a:r>
                        <a:rPr lang="en-US" sz="1100" dirty="0"/>
                        <a:t>*maintain positive attitudes to reading and understanding of what they read by: </a:t>
                      </a:r>
                    </a:p>
                    <a:p>
                      <a:r>
                        <a:rPr lang="en-US" sz="1100" dirty="0"/>
                        <a:t>-continuing to read and discuss an increasingly wide range of fiction, poetry, plays, non-fiction and reference books or textbooks </a:t>
                      </a:r>
                    </a:p>
                    <a:p>
                      <a:pPr marL="171450" indent="-171450">
                        <a:buFontTx/>
                        <a:buChar char="-"/>
                      </a:pPr>
                      <a:r>
                        <a:rPr lang="en-US" sz="1100" dirty="0"/>
                        <a:t>reading books that are structured in different ways and reading for a range of purposes</a:t>
                      </a:r>
                    </a:p>
                    <a:p>
                      <a:pPr marL="171450" indent="-171450">
                        <a:buFontTx/>
                        <a:buChar char="-"/>
                      </a:pPr>
                      <a:r>
                        <a:rPr lang="en-US" sz="1100" dirty="0"/>
                        <a:t> increasing their familiarity with a wide range of books, including myths, legends and traditional stories, modern fiction, fiction from our literary heritage, and books from other cultures and traditions</a:t>
                      </a:r>
                    </a:p>
                    <a:p>
                      <a:pPr marL="171450" indent="-171450">
                        <a:buFontTx/>
                        <a:buChar char="-"/>
                      </a:pPr>
                      <a:r>
                        <a:rPr lang="en-US" sz="1100" dirty="0"/>
                        <a:t>recommending books that they have read to their peers, giving reasons for their choices  identifying and discussing themes and conventions in and across a wide range of writing </a:t>
                      </a:r>
                    </a:p>
                    <a:p>
                      <a:pPr marL="171450" indent="-171450">
                        <a:buFontTx/>
                        <a:buChar char="-"/>
                      </a:pPr>
                      <a:r>
                        <a:rPr lang="en-US" sz="1100" dirty="0"/>
                        <a:t>making comparisons within and across books</a:t>
                      </a:r>
                    </a:p>
                    <a:p>
                      <a:pPr marL="171450" indent="-171450">
                        <a:buFontTx/>
                        <a:buChar char="-"/>
                      </a:pPr>
                      <a:r>
                        <a:rPr lang="en-US" sz="1100" dirty="0"/>
                        <a:t> learning a wider range of poetry by heart </a:t>
                      </a:r>
                    </a:p>
                    <a:p>
                      <a:pPr marL="171450" indent="-171450">
                        <a:buFontTx/>
                        <a:buChar char="-"/>
                      </a:pPr>
                      <a:r>
                        <a:rPr lang="en-US" sz="1100" dirty="0"/>
                        <a:t>preparing poems and plays to read aloud and to perform, showing understanding through intonation, tone and volume so that the meaning is clear to an audience </a:t>
                      </a:r>
                    </a:p>
                    <a:p>
                      <a:pPr marL="0" indent="0">
                        <a:buFont typeface="Arial" panose="020B0604020202020204" pitchFamily="34" charset="0"/>
                        <a:buNone/>
                      </a:pPr>
                      <a:r>
                        <a:rPr lang="en-US" sz="1100" dirty="0"/>
                        <a:t>*understand what they read by:  checking that the book makes sense to them, discussing their understanding and exploring the meaning of words in context  asking questions to improve their understanding  drawing inferences such as inferring characters’ feelings, thoughts and motives from their actions, and justifying inferences with evidence  predicting what might happen from details stated and implied  </a:t>
                      </a:r>
                      <a:r>
                        <a:rPr lang="en-US" sz="1100" dirty="0" err="1"/>
                        <a:t>summarising</a:t>
                      </a:r>
                      <a:r>
                        <a:rPr lang="en-US" sz="1100" dirty="0"/>
                        <a:t> the main ideas drawn from more than one paragraph, identifying key details that support the main ideas  identifying how language, structure and presentation contribute to meaning </a:t>
                      </a:r>
                    </a:p>
                    <a:p>
                      <a:pPr marL="0" indent="0">
                        <a:buFont typeface="Arial" panose="020B0604020202020204" pitchFamily="34" charset="0"/>
                        <a:buNone/>
                      </a:pPr>
                      <a:r>
                        <a:rPr lang="en-US" sz="1100" dirty="0"/>
                        <a:t>*discuss and evaluate how authors use language, including figurative language, considering the impact on the reader </a:t>
                      </a:r>
                    </a:p>
                    <a:p>
                      <a:pPr marL="0" indent="0">
                        <a:buFont typeface="Arial" panose="020B0604020202020204" pitchFamily="34" charset="0"/>
                        <a:buNone/>
                      </a:pPr>
                      <a:r>
                        <a:rPr lang="en-US" sz="1100" dirty="0"/>
                        <a:t>*distinguish between statements of fact and opinion </a:t>
                      </a:r>
                    </a:p>
                    <a:p>
                      <a:pPr marL="0" indent="0">
                        <a:buFont typeface="Arial" panose="020B0604020202020204" pitchFamily="34" charset="0"/>
                        <a:buNone/>
                      </a:pPr>
                      <a:r>
                        <a:rPr lang="en-US" sz="1100" dirty="0"/>
                        <a:t>*retrieve, record and present information from non-fiction </a:t>
                      </a:r>
                    </a:p>
                    <a:p>
                      <a:pPr marL="0" indent="0">
                        <a:buFont typeface="Arial" panose="020B0604020202020204" pitchFamily="34" charset="0"/>
                        <a:buNone/>
                      </a:pPr>
                      <a:r>
                        <a:rPr lang="en-US" sz="1100" dirty="0"/>
                        <a:t>*participate in discussions about books that are read to them and those they can read for themselves, building on their own and others’ ideas and challenging views courteously </a:t>
                      </a:r>
                    </a:p>
                    <a:p>
                      <a:pPr marL="0" indent="0">
                        <a:buFont typeface="Arial" panose="020B0604020202020204" pitchFamily="34" charset="0"/>
                        <a:buNone/>
                      </a:pPr>
                      <a:r>
                        <a:rPr lang="en-US" sz="1100" dirty="0"/>
                        <a:t>*explain and discuss their understanding of what they have read, including through formal presentations and debates, maintaining a focus on the topic and using notes where necessary </a:t>
                      </a:r>
                    </a:p>
                    <a:p>
                      <a:pPr marL="0" indent="0">
                        <a:buFont typeface="Arial" panose="020B0604020202020204" pitchFamily="34" charset="0"/>
                        <a:buNone/>
                      </a:pPr>
                      <a:r>
                        <a:rPr lang="en-US" sz="1100" dirty="0"/>
                        <a:t>*provide reasoned justifications for their views.</a:t>
                      </a:r>
                      <a:endParaRPr lang="en-GB" sz="1100" dirty="0"/>
                    </a:p>
                  </a:txBody>
                  <a:tcPr/>
                </a:tc>
                <a:extLst>
                  <a:ext uri="{0D108BD9-81ED-4DB2-BD59-A6C34878D82A}">
                    <a16:rowId xmlns:a16="http://schemas.microsoft.com/office/drawing/2014/main" val="4103968393"/>
                  </a:ext>
                </a:extLst>
              </a:tr>
              <a:tr h="40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Handwriting</a:t>
                      </a:r>
                      <a:endParaRPr lang="en-GB" sz="1600" dirty="0"/>
                    </a:p>
                  </a:txBody>
                  <a:tcPr/>
                </a:tc>
                <a:tc>
                  <a:txBody>
                    <a:bodyPr/>
                    <a:lstStyle/>
                    <a:p>
                      <a:r>
                        <a:rPr lang="en-US" sz="1100" dirty="0"/>
                        <a:t>Pupils should be taught to: </a:t>
                      </a:r>
                    </a:p>
                    <a:p>
                      <a:r>
                        <a:rPr lang="en-US" sz="1100" dirty="0"/>
                        <a:t>*write legibly, fluently and with increasing speed by: </a:t>
                      </a:r>
                    </a:p>
                    <a:p>
                      <a:r>
                        <a:rPr lang="en-US" sz="1100" dirty="0"/>
                        <a:t>-choosing which shape of a letter to use when given choices and deciding whether or not to join specific letters </a:t>
                      </a:r>
                    </a:p>
                    <a:p>
                      <a:r>
                        <a:rPr lang="en-US" sz="1100" dirty="0"/>
                        <a:t>-choosing the writing implement that is best suited for a task. </a:t>
                      </a:r>
                      <a:endParaRPr lang="en-GB" sz="1100" dirty="0"/>
                    </a:p>
                  </a:txBody>
                  <a:tcPr/>
                </a:tc>
                <a:extLst>
                  <a:ext uri="{0D108BD9-81ED-4DB2-BD59-A6C34878D82A}">
                    <a16:rowId xmlns:a16="http://schemas.microsoft.com/office/drawing/2014/main" val="74849567"/>
                  </a:ext>
                </a:extLst>
              </a:tr>
              <a:tr h="40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Spelling </a:t>
                      </a:r>
                      <a:endParaRPr lang="en-GB" sz="1600" dirty="0"/>
                    </a:p>
                  </a:txBody>
                  <a:tcPr/>
                </a:tc>
                <a:tc>
                  <a:txBody>
                    <a:bodyPr/>
                    <a:lstStyle/>
                    <a:p>
                      <a:r>
                        <a:rPr lang="en-US" sz="1100" dirty="0"/>
                        <a:t>Endings which sound like /</a:t>
                      </a:r>
                      <a:r>
                        <a:rPr lang="en-US" sz="1100" dirty="0" err="1"/>
                        <a:t>ʃəs</a:t>
                      </a:r>
                      <a:r>
                        <a:rPr lang="en-US" sz="1100" dirty="0"/>
                        <a:t>/ spelt –</a:t>
                      </a:r>
                      <a:r>
                        <a:rPr lang="en-US" sz="1100" dirty="0" err="1"/>
                        <a:t>cious</a:t>
                      </a:r>
                      <a:r>
                        <a:rPr lang="en-US" sz="1100" dirty="0"/>
                        <a:t> or –</a:t>
                      </a:r>
                      <a:r>
                        <a:rPr lang="en-US" sz="1100" dirty="0" err="1"/>
                        <a:t>tious</a:t>
                      </a:r>
                      <a:r>
                        <a:rPr lang="en-US" sz="1100" dirty="0"/>
                        <a:t>                Endings which sound like /</a:t>
                      </a:r>
                      <a:r>
                        <a:rPr lang="en-US" sz="1100" dirty="0" err="1"/>
                        <a:t>ʃəl</a:t>
                      </a:r>
                      <a:r>
                        <a:rPr lang="en-US" sz="1100" dirty="0"/>
                        <a:t>/                       Words ending in –ant, –</a:t>
                      </a:r>
                      <a:r>
                        <a:rPr lang="en-US" sz="1100" dirty="0" err="1"/>
                        <a:t>ance</a:t>
                      </a:r>
                      <a:r>
                        <a:rPr lang="en-US" sz="1100" dirty="0"/>
                        <a:t>/–</a:t>
                      </a:r>
                      <a:r>
                        <a:rPr lang="en-US" sz="1100" dirty="0" err="1"/>
                        <a:t>ancy</a:t>
                      </a:r>
                      <a:r>
                        <a:rPr lang="en-US" sz="1100" dirty="0"/>
                        <a:t>, –</a:t>
                      </a:r>
                      <a:r>
                        <a:rPr lang="en-US" sz="1100" dirty="0" err="1"/>
                        <a:t>ent</a:t>
                      </a:r>
                      <a:r>
                        <a:rPr lang="en-US" sz="1100" dirty="0"/>
                        <a:t>, –</a:t>
                      </a:r>
                      <a:r>
                        <a:rPr lang="en-US" sz="1100" dirty="0" err="1"/>
                        <a:t>ence</a:t>
                      </a:r>
                      <a:r>
                        <a:rPr lang="en-US" sz="1100" dirty="0"/>
                        <a:t>/–</a:t>
                      </a:r>
                      <a:r>
                        <a:rPr lang="en-US" sz="1100" dirty="0" err="1"/>
                        <a:t>ency</a:t>
                      </a:r>
                      <a:endParaRPr lang="en-US" sz="1100" dirty="0"/>
                    </a:p>
                    <a:p>
                      <a:r>
                        <a:rPr lang="en-US" sz="1100" dirty="0"/>
                        <a:t>Words ending in –able and –</a:t>
                      </a:r>
                      <a:r>
                        <a:rPr lang="en-US" sz="1100" dirty="0" err="1"/>
                        <a:t>ible</a:t>
                      </a:r>
                      <a:r>
                        <a:rPr lang="en-US" sz="1100" dirty="0"/>
                        <a:t> Words ending in –ably and –</a:t>
                      </a:r>
                      <a:r>
                        <a:rPr lang="en-US" sz="1100" dirty="0" err="1"/>
                        <a:t>ibly</a:t>
                      </a:r>
                      <a:r>
                        <a:rPr lang="en-US" sz="1100" dirty="0"/>
                        <a:t>                           Use of the hyphen</a:t>
                      </a:r>
                      <a:r>
                        <a:rPr lang="en-US" sz="1100" baseline="0" dirty="0"/>
                        <a:t>      </a:t>
                      </a:r>
                      <a:r>
                        <a:rPr lang="en-US" sz="1100" dirty="0"/>
                        <a:t>Adding suffixes beginning with vowel letters to words ending in –</a:t>
                      </a:r>
                      <a:r>
                        <a:rPr lang="en-US" sz="1100" dirty="0" err="1"/>
                        <a:t>fer</a:t>
                      </a:r>
                      <a:endParaRPr lang="en-US" sz="1100" dirty="0"/>
                    </a:p>
                    <a:p>
                      <a:r>
                        <a:rPr lang="en-US" sz="1100" dirty="0"/>
                        <a:t>Words with the /i:/ sound spelt </a:t>
                      </a:r>
                      <a:r>
                        <a:rPr lang="en-US" sz="1100" dirty="0" err="1"/>
                        <a:t>ei</a:t>
                      </a:r>
                      <a:r>
                        <a:rPr lang="en-US" sz="1100" dirty="0"/>
                        <a:t> after c              Words ending in the letter string –</a:t>
                      </a:r>
                      <a:r>
                        <a:rPr lang="en-US" sz="1100" dirty="0" err="1"/>
                        <a:t>ough</a:t>
                      </a:r>
                      <a:r>
                        <a:rPr lang="en-US" sz="1100" dirty="0"/>
                        <a:t>              Homophones and other words that are often confused</a:t>
                      </a:r>
                    </a:p>
                    <a:p>
                      <a:r>
                        <a:rPr lang="en-US" sz="1100" dirty="0"/>
                        <a:t>Words with ‘silent’ letters (i.e. letters whose presence cannot be predicted from the pronunciation of the word)</a:t>
                      </a:r>
                    </a:p>
                    <a:p>
                      <a:r>
                        <a:rPr lang="en-US" sz="1100" b="1" dirty="0"/>
                        <a:t>And</a:t>
                      </a:r>
                      <a:r>
                        <a:rPr lang="en-US" sz="1100" b="1" baseline="0" dirty="0"/>
                        <a:t> to learn all the words from the year 5 and 6 Statutory Spelling List</a:t>
                      </a:r>
                      <a:endParaRPr lang="en-GB" sz="1100" b="1" dirty="0"/>
                    </a:p>
                  </a:txBody>
                  <a:tcPr/>
                </a:tc>
                <a:extLst>
                  <a:ext uri="{0D108BD9-81ED-4DB2-BD59-A6C34878D82A}">
                    <a16:rowId xmlns:a16="http://schemas.microsoft.com/office/drawing/2014/main" val="2744893385"/>
                  </a:ext>
                </a:extLst>
              </a:tr>
              <a:tr h="2677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287911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28803149"/>
              </p:ext>
            </p:extLst>
          </p:nvPr>
        </p:nvGraphicFramePr>
        <p:xfrm>
          <a:off x="257580" y="115902"/>
          <a:ext cx="11737685" cy="7496801"/>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3676987627"/>
                    </a:ext>
                  </a:extLst>
                </a:gridCol>
                <a:gridCol w="1749154">
                  <a:extLst>
                    <a:ext uri="{9D8B030D-6E8A-4147-A177-3AD203B41FA5}">
                      <a16:colId xmlns:a16="http://schemas.microsoft.com/office/drawing/2014/main" val="4045224249"/>
                    </a:ext>
                  </a:extLst>
                </a:gridCol>
                <a:gridCol w="1676812">
                  <a:extLst>
                    <a:ext uri="{9D8B030D-6E8A-4147-A177-3AD203B41FA5}">
                      <a16:colId xmlns:a16="http://schemas.microsoft.com/office/drawing/2014/main" val="3329520594"/>
                    </a:ext>
                  </a:extLst>
                </a:gridCol>
                <a:gridCol w="1676812">
                  <a:extLst>
                    <a:ext uri="{9D8B030D-6E8A-4147-A177-3AD203B41FA5}">
                      <a16:colId xmlns:a16="http://schemas.microsoft.com/office/drawing/2014/main" val="840957153"/>
                    </a:ext>
                  </a:extLst>
                </a:gridCol>
                <a:gridCol w="1676812">
                  <a:extLst>
                    <a:ext uri="{9D8B030D-6E8A-4147-A177-3AD203B41FA5}">
                      <a16:colId xmlns:a16="http://schemas.microsoft.com/office/drawing/2014/main" val="1462467516"/>
                    </a:ext>
                  </a:extLst>
                </a:gridCol>
                <a:gridCol w="1676812">
                  <a:extLst>
                    <a:ext uri="{9D8B030D-6E8A-4147-A177-3AD203B41FA5}">
                      <a16:colId xmlns:a16="http://schemas.microsoft.com/office/drawing/2014/main" val="2125506453"/>
                    </a:ext>
                  </a:extLst>
                </a:gridCol>
                <a:gridCol w="1676812">
                  <a:extLst>
                    <a:ext uri="{9D8B030D-6E8A-4147-A177-3AD203B41FA5}">
                      <a16:colId xmlns:a16="http://schemas.microsoft.com/office/drawing/2014/main" val="3227715269"/>
                    </a:ext>
                  </a:extLst>
                </a:gridCol>
              </a:tblGrid>
              <a:tr h="455921">
                <a:tc>
                  <a:txBody>
                    <a:bodyPr/>
                    <a:lstStyle/>
                    <a:p>
                      <a:r>
                        <a:rPr lang="en-US" sz="1600" dirty="0"/>
                        <a:t>Year Five</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226120230"/>
                  </a:ext>
                </a:extLst>
              </a:tr>
              <a:tr h="267762">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564871352"/>
                  </a:ext>
                </a:extLst>
              </a:tr>
              <a:tr h="314443">
                <a:tc>
                  <a:txBody>
                    <a:bodyPr/>
                    <a:lstStyle/>
                    <a:p>
                      <a:endParaRPr lang="en-GB" sz="1600" dirty="0"/>
                    </a:p>
                  </a:txBody>
                  <a:tcPr/>
                </a:tc>
                <a:tc>
                  <a:txBody>
                    <a:bodyPr/>
                    <a:lstStyle/>
                    <a:p>
                      <a:r>
                        <a:rPr lang="en-GB" sz="1400" dirty="0"/>
                        <a:t>AUTUMN</a:t>
                      </a:r>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3185583046"/>
                  </a:ext>
                </a:extLst>
              </a:tr>
              <a:tr h="696784">
                <a:tc>
                  <a:txBody>
                    <a:bodyPr/>
                    <a:lstStyle/>
                    <a:p>
                      <a:r>
                        <a:rPr lang="en-GB" dirty="0"/>
                        <a:t>FOCUS</a:t>
                      </a:r>
                    </a:p>
                  </a:txBody>
                  <a:tcPr/>
                </a:tc>
                <a:tc>
                  <a:txBody>
                    <a:bodyPr/>
                    <a:lstStyle/>
                    <a:p>
                      <a:pPr algn="ctr"/>
                      <a:r>
                        <a:rPr lang="en-US" sz="1200" dirty="0"/>
                        <a:t>Ancient Greece</a:t>
                      </a:r>
                      <a:endParaRPr lang="en-GB" sz="1200" dirty="0"/>
                    </a:p>
                    <a:p>
                      <a:pPr algn="ctr"/>
                      <a:r>
                        <a:rPr lang="en-US" sz="1200" dirty="0"/>
                        <a:t>“Who Let</a:t>
                      </a:r>
                      <a:r>
                        <a:rPr lang="en-US" sz="1200" baseline="0" dirty="0"/>
                        <a:t> the Gods Out?”-</a:t>
                      </a:r>
                      <a:r>
                        <a:rPr lang="en-US" sz="1200" i="1" baseline="0" dirty="0" err="1"/>
                        <a:t>Maz</a:t>
                      </a:r>
                      <a:r>
                        <a:rPr lang="en-US" sz="1200" i="1" baseline="0" dirty="0"/>
                        <a:t> Evans</a:t>
                      </a:r>
                      <a:endParaRPr lang="en-GB" sz="1200" dirty="0"/>
                    </a:p>
                    <a:p>
                      <a:pPr algn="ctr"/>
                      <a:endParaRPr lang="en-GB" sz="1200" i="1" dirty="0"/>
                    </a:p>
                  </a:txBody>
                  <a:tcPr/>
                </a:tc>
                <a:tc>
                  <a:txBody>
                    <a:bodyPr/>
                    <a:lstStyle/>
                    <a:p>
                      <a:pPr algn="ctr"/>
                      <a:endParaRPr lang="en-US" sz="1200" i="1" dirty="0"/>
                    </a:p>
                    <a:p>
                      <a:pPr algn="ctr"/>
                      <a:r>
                        <a:rPr lang="en-US" sz="1200" dirty="0"/>
                        <a:t>Reversible</a:t>
                      </a:r>
                      <a:r>
                        <a:rPr lang="en-US" sz="1200" baseline="0" dirty="0"/>
                        <a:t> and Irreversible Changes</a:t>
                      </a:r>
                    </a:p>
                    <a:p>
                      <a:pPr algn="ctr"/>
                      <a:r>
                        <a:rPr lang="en-US" sz="1200" baseline="0" dirty="0"/>
                        <a:t>“</a:t>
                      </a:r>
                      <a:r>
                        <a:rPr lang="en-US" sz="1200" baseline="0" dirty="0" err="1"/>
                        <a:t>Kensukes</a:t>
                      </a:r>
                      <a:r>
                        <a:rPr lang="en-US" sz="1200" baseline="0" dirty="0"/>
                        <a:t> Kingdom”-</a:t>
                      </a:r>
                      <a:r>
                        <a:rPr lang="en-US" sz="1200" i="1" baseline="0" dirty="0"/>
                        <a:t>Michael </a:t>
                      </a:r>
                      <a:r>
                        <a:rPr lang="en-US" sz="1200" i="1" baseline="0" dirty="0" err="1"/>
                        <a:t>Murpago</a:t>
                      </a:r>
                      <a:r>
                        <a:rPr lang="en-US" sz="1200" i="1" baseline="0" dirty="0"/>
                        <a:t> </a:t>
                      </a:r>
                      <a:endParaRPr lang="en-GB" sz="1200" i="1" dirty="0"/>
                    </a:p>
                    <a:p>
                      <a:pPr algn="ctr"/>
                      <a:endParaRPr lang="en-GB" sz="1200" dirty="0"/>
                    </a:p>
                  </a:txBody>
                  <a:tcPr/>
                </a:tc>
                <a:tc>
                  <a:txBody>
                    <a:bodyPr/>
                    <a:lstStyle/>
                    <a:p>
                      <a:pPr algn="ctr"/>
                      <a:r>
                        <a:rPr lang="en-US" sz="1200" dirty="0"/>
                        <a:t>Forces</a:t>
                      </a:r>
                      <a:endParaRPr lang="en-GB" sz="1200" dirty="0"/>
                    </a:p>
                    <a:p>
                      <a:pPr algn="ctr"/>
                      <a:r>
                        <a:rPr lang="en-US" sz="1200" dirty="0"/>
                        <a:t>“The Man Who Walked Between The Towers”-</a:t>
                      </a:r>
                      <a:r>
                        <a:rPr lang="en-US" sz="1200" i="1" dirty="0" err="1"/>
                        <a:t>Mordical</a:t>
                      </a:r>
                      <a:r>
                        <a:rPr lang="en-US" sz="1200" i="1" dirty="0"/>
                        <a:t> Gerstein </a:t>
                      </a:r>
                      <a:endParaRPr lang="en-GB" sz="1200" dirty="0"/>
                    </a:p>
                    <a:p>
                      <a:pPr algn="ctr"/>
                      <a:endParaRPr lang="en-GB" sz="1200" dirty="0"/>
                    </a:p>
                  </a:txBody>
                  <a:tcPr/>
                </a:tc>
                <a:tc>
                  <a:txBody>
                    <a:bodyPr/>
                    <a:lstStyle/>
                    <a:p>
                      <a:pPr algn="ctr"/>
                      <a:r>
                        <a:rPr lang="en-US" sz="1200" dirty="0"/>
                        <a:t>Earth and Space</a:t>
                      </a:r>
                    </a:p>
                    <a:p>
                      <a:pPr algn="ctr"/>
                      <a:r>
                        <a:rPr lang="en-GB" sz="1200" dirty="0"/>
                        <a:t>”Cosmic”-</a:t>
                      </a:r>
                      <a:r>
                        <a:rPr lang="en-GB" sz="1200" i="1" dirty="0"/>
                        <a:t>Frank Cottrell-Boyce</a:t>
                      </a:r>
                    </a:p>
                    <a:p>
                      <a:pPr algn="ctr"/>
                      <a:endParaRPr lang="en-GB" sz="1200" dirty="0"/>
                    </a:p>
                  </a:txBody>
                  <a:tcPr/>
                </a:tc>
                <a:tc>
                  <a:txBody>
                    <a:bodyPr/>
                    <a:lstStyle/>
                    <a:p>
                      <a:pPr algn="ctr"/>
                      <a:r>
                        <a:rPr lang="en-US" sz="1200" dirty="0"/>
                        <a:t>Rainforests</a:t>
                      </a:r>
                    </a:p>
                    <a:p>
                      <a:pPr algn="ctr"/>
                      <a:r>
                        <a:rPr lang="en-US" sz="1200" dirty="0"/>
                        <a:t>“The Explorer”-</a:t>
                      </a:r>
                      <a:r>
                        <a:rPr lang="en-US" sz="1200" i="1" dirty="0"/>
                        <a:t>Katherine</a:t>
                      </a:r>
                      <a:r>
                        <a:rPr lang="en-US" sz="1200" i="1" baseline="0" dirty="0"/>
                        <a:t> </a:t>
                      </a:r>
                      <a:r>
                        <a:rPr lang="en-US" sz="1200" i="1" baseline="0" dirty="0" err="1"/>
                        <a:t>Rundell</a:t>
                      </a:r>
                      <a:endParaRPr lang="en-GB" sz="1200" dirty="0"/>
                    </a:p>
                  </a:txBody>
                  <a:tcPr/>
                </a:tc>
                <a:tc>
                  <a:txBody>
                    <a:bodyPr/>
                    <a:lstStyle/>
                    <a:p>
                      <a:pPr algn="ctr"/>
                      <a:r>
                        <a:rPr lang="en-US" sz="1200" dirty="0"/>
                        <a:t>Life Cycles </a:t>
                      </a:r>
                      <a:endParaRPr lang="en-GB" sz="1200" dirty="0"/>
                    </a:p>
                    <a:p>
                      <a:pPr algn="ctr"/>
                      <a:r>
                        <a:rPr lang="en-US" sz="1200" dirty="0"/>
                        <a:t>“Charlotte’s Web”-</a:t>
                      </a:r>
                      <a:r>
                        <a:rPr lang="en-US" sz="1200" i="1" dirty="0"/>
                        <a:t>E.</a:t>
                      </a:r>
                      <a:r>
                        <a:rPr lang="en-US" sz="1200" i="1" baseline="0" dirty="0"/>
                        <a:t> B White</a:t>
                      </a:r>
                    </a:p>
                    <a:p>
                      <a:pPr algn="ctr"/>
                      <a:endParaRPr lang="en-US" sz="1200" i="1" baseline="0" dirty="0"/>
                    </a:p>
                    <a:p>
                      <a:pPr algn="ctr"/>
                      <a:r>
                        <a:rPr lang="en-US" sz="1200" b="1" i="0" baseline="0" dirty="0">
                          <a:solidFill>
                            <a:srgbClr val="FF0000"/>
                          </a:solidFill>
                        </a:rPr>
                        <a:t>CRIME AND PUNISHMENT A NEW TOPIC- NEED TO FIND A BOOK ON THIS OF POSS?</a:t>
                      </a:r>
                      <a:endParaRPr lang="en-GB" sz="1200" b="1" i="0" dirty="0">
                        <a:solidFill>
                          <a:srgbClr val="FF0000"/>
                        </a:solidFill>
                      </a:endParaRPr>
                    </a:p>
                  </a:txBody>
                  <a:tcPr/>
                </a:tc>
                <a:extLst>
                  <a:ext uri="{0D108BD9-81ED-4DB2-BD59-A6C34878D82A}">
                    <a16:rowId xmlns:a16="http://schemas.microsoft.com/office/drawing/2014/main" val="1727821560"/>
                  </a:ext>
                </a:extLst>
              </a:tr>
              <a:tr h="541943">
                <a:tc>
                  <a:txBody>
                    <a:bodyPr/>
                    <a:lstStyle/>
                    <a:p>
                      <a:r>
                        <a:rPr lang="en-GB" dirty="0"/>
                        <a:t>GENRES</a:t>
                      </a:r>
                    </a:p>
                  </a:txBody>
                  <a:tcPr/>
                </a:tc>
                <a:tc>
                  <a:txBody>
                    <a:bodyPr/>
                    <a:lstStyle/>
                    <a:p>
                      <a:r>
                        <a:rPr lang="en-US" sz="1100" dirty="0"/>
                        <a:t>Newspaper Article</a:t>
                      </a:r>
                    </a:p>
                    <a:p>
                      <a:r>
                        <a:rPr lang="en-US" sz="1100" dirty="0"/>
                        <a:t>Narrative</a:t>
                      </a:r>
                    </a:p>
                    <a:p>
                      <a:endParaRPr lang="en-GB" sz="1100" dirty="0"/>
                    </a:p>
                  </a:txBody>
                  <a:tcPr/>
                </a:tc>
                <a:tc>
                  <a:txBody>
                    <a:bodyPr/>
                    <a:lstStyle/>
                    <a:p>
                      <a:r>
                        <a:rPr lang="en-US" sz="1100" dirty="0"/>
                        <a:t>Non-</a:t>
                      </a:r>
                      <a:r>
                        <a:rPr lang="en-US" sz="1100" dirty="0" err="1"/>
                        <a:t>chron</a:t>
                      </a:r>
                      <a:r>
                        <a:rPr lang="en-US" sz="1100" dirty="0"/>
                        <a:t> report</a:t>
                      </a:r>
                      <a:endParaRPr lang="en-GB" sz="1100" dirty="0"/>
                    </a:p>
                    <a:p>
                      <a:r>
                        <a:rPr lang="en-US" sz="1100" dirty="0"/>
                        <a:t>Narrative</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Poetry- Figurative Language </a:t>
                      </a:r>
                      <a:endParaRPr lang="en-GB" sz="1100" dirty="0">
                        <a:latin typeface="+mn-lt"/>
                      </a:endParaRPr>
                    </a:p>
                    <a:p>
                      <a:endParaRPr lang="en-GB" sz="1100" dirty="0"/>
                    </a:p>
                  </a:txBody>
                  <a:tcPr/>
                </a:tc>
                <a:tc>
                  <a:txBody>
                    <a:bodyPr/>
                    <a:lstStyle/>
                    <a:p>
                      <a:r>
                        <a:rPr lang="en-US" sz="1100" dirty="0"/>
                        <a:t>Biography</a:t>
                      </a:r>
                      <a:endParaRPr lang="en-GB" sz="1100" dirty="0"/>
                    </a:p>
                    <a:p>
                      <a:r>
                        <a:rPr lang="en-US" sz="1100" dirty="0"/>
                        <a:t>Recount</a:t>
                      </a:r>
                      <a:endParaRPr lang="en-GB" sz="1100" dirty="0"/>
                    </a:p>
                    <a:p>
                      <a:endParaRPr lang="en-US" sz="1100" dirty="0"/>
                    </a:p>
                  </a:txBody>
                  <a:tcPr/>
                </a:tc>
                <a:tc>
                  <a:txBody>
                    <a:bodyPr/>
                    <a:lstStyle/>
                    <a:p>
                      <a:r>
                        <a:rPr lang="en-US" sz="1100" dirty="0"/>
                        <a:t>Recount</a:t>
                      </a:r>
                    </a:p>
                    <a:p>
                      <a:r>
                        <a:rPr lang="en-US" sz="1100" dirty="0"/>
                        <a:t>Letter</a:t>
                      </a:r>
                    </a:p>
                    <a:p>
                      <a:r>
                        <a:rPr lang="en-US" sz="1100" dirty="0"/>
                        <a:t>Poetry- Free Verse</a:t>
                      </a:r>
                      <a:endParaRPr lang="en-GB" sz="1100" dirty="0"/>
                    </a:p>
                    <a:p>
                      <a:endParaRPr lang="en-GB" sz="1100" dirty="0"/>
                    </a:p>
                  </a:txBody>
                  <a:tcPr/>
                </a:tc>
                <a:tc>
                  <a:txBody>
                    <a:bodyPr/>
                    <a:lstStyle/>
                    <a:p>
                      <a:r>
                        <a:rPr lang="en-US" sz="1100" dirty="0"/>
                        <a:t>Persuasive Speech/Balanced Argument</a:t>
                      </a:r>
                    </a:p>
                    <a:p>
                      <a:r>
                        <a:rPr lang="en-US" sz="1100" dirty="0"/>
                        <a:t>Narrative</a:t>
                      </a:r>
                      <a:endParaRPr lang="en-GB" sz="1100" dirty="0"/>
                    </a:p>
                  </a:txBody>
                  <a:tcPr/>
                </a:tc>
                <a:tc>
                  <a:txBody>
                    <a:bodyPr/>
                    <a:lstStyle/>
                    <a:p>
                      <a:r>
                        <a:rPr lang="en-US" sz="1100" dirty="0"/>
                        <a:t>Non-</a:t>
                      </a:r>
                      <a:r>
                        <a:rPr lang="en-US" sz="1100" dirty="0" err="1"/>
                        <a:t>chron</a:t>
                      </a:r>
                      <a:r>
                        <a:rPr lang="en-US" sz="1100" baseline="0" dirty="0"/>
                        <a:t> Report</a:t>
                      </a:r>
                    </a:p>
                    <a:p>
                      <a:r>
                        <a:rPr lang="en-US" sz="1100" baseline="0" dirty="0"/>
                        <a:t>Letter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Poetry- Narrative Poetry</a:t>
                      </a:r>
                      <a:endParaRPr lang="en-GB" sz="1100" dirty="0">
                        <a:latin typeface="+mn-lt"/>
                      </a:endParaRPr>
                    </a:p>
                    <a:p>
                      <a:endParaRPr lang="en-GB" sz="1100" dirty="0"/>
                    </a:p>
                  </a:txBody>
                  <a:tcPr/>
                </a:tc>
                <a:extLst>
                  <a:ext uri="{0D108BD9-81ED-4DB2-BD59-A6C34878D82A}">
                    <a16:rowId xmlns:a16="http://schemas.microsoft.com/office/drawing/2014/main" val="3606344747"/>
                  </a:ext>
                </a:extLst>
              </a:tr>
              <a:tr h="541943">
                <a:tc>
                  <a:txBody>
                    <a:bodyPr/>
                    <a:lstStyle/>
                    <a:p>
                      <a:r>
                        <a:rPr lang="en-US" dirty="0"/>
                        <a:t>Composition </a:t>
                      </a:r>
                      <a:endParaRPr lang="en-GB" dirty="0"/>
                    </a:p>
                  </a:txBody>
                  <a:tcPr/>
                </a:tc>
                <a:tc gridSpan="6">
                  <a:txBody>
                    <a:bodyPr/>
                    <a:lstStyle/>
                    <a:p>
                      <a:r>
                        <a:rPr lang="en-US" sz="1100" dirty="0"/>
                        <a:t>Pupils should be taught to:</a:t>
                      </a:r>
                    </a:p>
                    <a:p>
                      <a:r>
                        <a:rPr lang="en-US" sz="1100" dirty="0"/>
                        <a:t> *plan their writing by:</a:t>
                      </a:r>
                    </a:p>
                    <a:p>
                      <a:r>
                        <a:rPr lang="en-US" sz="1100" dirty="0"/>
                        <a:t>-identifying the audience for and purpose of the writing, selecting the appropriate form and using other similar writing as models for their own </a:t>
                      </a:r>
                    </a:p>
                    <a:p>
                      <a:r>
                        <a:rPr lang="en-US" sz="1100" dirty="0"/>
                        <a:t>-noting and developing initial ideas, drawing on reading and research where necessary </a:t>
                      </a:r>
                    </a:p>
                    <a:p>
                      <a:r>
                        <a:rPr lang="en-US" sz="1100" dirty="0"/>
                        <a:t>-in writing narratives, considering how authors have developed characters and settings in what pupils have read, listened to or seen performed </a:t>
                      </a:r>
                    </a:p>
                    <a:p>
                      <a:pPr marL="0" indent="0">
                        <a:buFont typeface="Arial" panose="020B0604020202020204" pitchFamily="34" charset="0"/>
                        <a:buNone/>
                      </a:pPr>
                      <a:r>
                        <a:rPr lang="en-US" sz="1100" dirty="0"/>
                        <a:t>*draft and write by:</a:t>
                      </a:r>
                    </a:p>
                    <a:p>
                      <a:pPr marL="0" indent="0">
                        <a:buFont typeface="Arial" panose="020B0604020202020204" pitchFamily="34" charset="0"/>
                        <a:buNone/>
                      </a:pPr>
                      <a:r>
                        <a:rPr lang="en-US" sz="1100" dirty="0"/>
                        <a:t>-selecting appropriate grammar and vocabulary, understanding how such choices can change and enhance meaning</a:t>
                      </a:r>
                    </a:p>
                    <a:p>
                      <a:pPr marL="0" indent="0">
                        <a:buFontTx/>
                        <a:buNone/>
                      </a:pPr>
                      <a:r>
                        <a:rPr lang="en-US" sz="1100" dirty="0"/>
                        <a:t>-in narratives, describing settings, characters and atmosphere and integrating dialogue to convey character and advance the action </a:t>
                      </a:r>
                    </a:p>
                    <a:p>
                      <a:pPr marL="0" indent="0">
                        <a:buFontTx/>
                        <a:buNone/>
                      </a:pPr>
                      <a:r>
                        <a:rPr lang="en-US" sz="1100" dirty="0"/>
                        <a:t>-précising longer passages </a:t>
                      </a:r>
                      <a:r>
                        <a:rPr lang="en-US" sz="1100" baseline="0" dirty="0"/>
                        <a:t>       </a:t>
                      </a:r>
                      <a:r>
                        <a:rPr lang="en-US" sz="1100" dirty="0"/>
                        <a:t>-using a wide range of devices to build cohesion within and across paragraphs </a:t>
                      </a:r>
                    </a:p>
                    <a:p>
                      <a:pPr marL="0" indent="0">
                        <a:buFontTx/>
                        <a:buNone/>
                      </a:pPr>
                      <a:r>
                        <a:rPr lang="en-US" sz="1100" dirty="0"/>
                        <a:t>-using further </a:t>
                      </a:r>
                      <a:r>
                        <a:rPr lang="en-US" sz="1100" dirty="0" err="1"/>
                        <a:t>organisational</a:t>
                      </a:r>
                      <a:r>
                        <a:rPr lang="en-US" sz="1100" dirty="0"/>
                        <a:t> and presentational devices to structure text and to guide the reader [for example, headings, bullet points, underlining] </a:t>
                      </a:r>
                    </a:p>
                    <a:p>
                      <a:pPr marL="0" indent="0">
                        <a:buFont typeface="Arial" panose="020B0604020202020204" pitchFamily="34" charset="0"/>
                        <a:buNone/>
                      </a:pPr>
                      <a:r>
                        <a:rPr lang="en-US" sz="1100" dirty="0"/>
                        <a:t>*evaluate and edit by: </a:t>
                      </a:r>
                    </a:p>
                    <a:p>
                      <a:pPr marL="0" indent="0">
                        <a:buFont typeface="Arial" panose="020B0604020202020204" pitchFamily="34" charset="0"/>
                        <a:buNone/>
                      </a:pPr>
                      <a:r>
                        <a:rPr lang="en-US" sz="1100" dirty="0"/>
                        <a:t>-assessing the effectiveness of their own and others’ writing </a:t>
                      </a:r>
                      <a:r>
                        <a:rPr lang="en-US" sz="1100" baseline="0" dirty="0"/>
                        <a:t>      </a:t>
                      </a:r>
                      <a:r>
                        <a:rPr lang="en-US" sz="1100" dirty="0"/>
                        <a:t>-proposing changes to vocabulary, grammar and punctuation to enhance effects and clarify meaning </a:t>
                      </a:r>
                    </a:p>
                    <a:p>
                      <a:pPr marL="0" indent="0">
                        <a:buFont typeface="Arial" panose="020B0604020202020204" pitchFamily="34" charset="0"/>
                        <a:buNone/>
                      </a:pPr>
                      <a:r>
                        <a:rPr lang="en-US" sz="1100" dirty="0"/>
                        <a:t>-ensuring the consistent and correct use of tense throughout a piece of writing </a:t>
                      </a:r>
                    </a:p>
                    <a:p>
                      <a:pPr marL="0" indent="0">
                        <a:buFont typeface="Arial" panose="020B0604020202020204" pitchFamily="34" charset="0"/>
                        <a:buNone/>
                      </a:pPr>
                      <a:r>
                        <a:rPr lang="en-US" sz="1100" dirty="0"/>
                        <a:t>-ensuring correct subject and verb agreement when using singular and plural, distinguishing between the language of speech and writing and choosing the appropriate register </a:t>
                      </a:r>
                    </a:p>
                    <a:p>
                      <a:pPr marL="0" indent="0">
                        <a:buFont typeface="Arial" panose="020B0604020202020204" pitchFamily="34" charset="0"/>
                        <a:buNone/>
                      </a:pPr>
                      <a:r>
                        <a:rPr lang="en-US" sz="1100" dirty="0"/>
                        <a:t>* proof-read for spelling and punctuation errors</a:t>
                      </a:r>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extLst>
                  <a:ext uri="{0D108BD9-81ED-4DB2-BD59-A6C34878D82A}">
                    <a16:rowId xmlns:a16="http://schemas.microsoft.com/office/drawing/2014/main" val="3181622733"/>
                  </a:ext>
                </a:extLst>
              </a:tr>
              <a:tr h="541943">
                <a:tc>
                  <a:txBody>
                    <a:bodyPr/>
                    <a:lstStyle/>
                    <a:p>
                      <a:r>
                        <a:rPr lang="en-US" dirty="0"/>
                        <a:t>Vocabulary, Grammar</a:t>
                      </a:r>
                      <a:r>
                        <a:rPr lang="en-US"/>
                        <a:t>, Punctuation</a:t>
                      </a:r>
                      <a:endParaRPr lang="en-GB" dirty="0"/>
                    </a:p>
                  </a:txBody>
                  <a:tcPr/>
                </a:tc>
                <a:tc>
                  <a:txBody>
                    <a:bodyPr/>
                    <a:lstStyle/>
                    <a:p>
                      <a:r>
                        <a:rPr lang="en-US" sz="1100" dirty="0"/>
                        <a:t>Direct speech</a:t>
                      </a:r>
                    </a:p>
                    <a:p>
                      <a:r>
                        <a:rPr lang="en-US" sz="1100" dirty="0"/>
                        <a:t>Commas in lists</a:t>
                      </a:r>
                    </a:p>
                    <a:p>
                      <a:r>
                        <a:rPr lang="en-US" sz="1100" dirty="0"/>
                        <a:t>Colons</a:t>
                      </a:r>
                    </a:p>
                    <a:p>
                      <a:r>
                        <a:rPr lang="en-US" sz="1100" dirty="0"/>
                        <a:t>Modal verbs of possibility</a:t>
                      </a:r>
                    </a:p>
                    <a:p>
                      <a:r>
                        <a:rPr lang="en-US" sz="1100" dirty="0"/>
                        <a:t>Modal adverbs</a:t>
                      </a:r>
                      <a:endParaRPr lang="en-GB" sz="1100" dirty="0"/>
                    </a:p>
                  </a:txBody>
                  <a:tcPr/>
                </a:tc>
                <a:tc>
                  <a:txBody>
                    <a:bodyPr/>
                    <a:lstStyle/>
                    <a:p>
                      <a:r>
                        <a:rPr lang="en-US" sz="1100" dirty="0"/>
                        <a:t>Coordinating conjunctions</a:t>
                      </a:r>
                    </a:p>
                    <a:p>
                      <a:r>
                        <a:rPr lang="en-US" sz="1100" dirty="0"/>
                        <a:t>Subordinating conjunctions</a:t>
                      </a:r>
                    </a:p>
                    <a:p>
                      <a:r>
                        <a:rPr lang="en-US" sz="1100" dirty="0"/>
                        <a:t>Relative clauses</a:t>
                      </a:r>
                    </a:p>
                    <a:p>
                      <a:r>
                        <a:rPr lang="en-US" sz="1100" dirty="0"/>
                        <a:t>Passive voice</a:t>
                      </a:r>
                    </a:p>
                    <a:p>
                      <a:r>
                        <a:rPr lang="en-US" sz="1100" dirty="0"/>
                        <a:t>Semi-colons</a:t>
                      </a:r>
                      <a:endParaRPr lang="en-GB" sz="1100" dirty="0"/>
                    </a:p>
                  </a:txBody>
                  <a:tcPr/>
                </a:tc>
                <a:tc>
                  <a:txBody>
                    <a:bodyPr/>
                    <a:lstStyle/>
                    <a:p>
                      <a:r>
                        <a:rPr lang="en-US" sz="1100" dirty="0" err="1"/>
                        <a:t>Pefect</a:t>
                      </a:r>
                      <a:r>
                        <a:rPr lang="en-US" sz="1100" baseline="0" dirty="0"/>
                        <a:t> tense</a:t>
                      </a:r>
                    </a:p>
                    <a:p>
                      <a:r>
                        <a:rPr lang="en-US" sz="1100" baseline="0" dirty="0"/>
                        <a:t>Prepositions of time</a:t>
                      </a:r>
                    </a:p>
                    <a:p>
                      <a:r>
                        <a:rPr lang="en-US" sz="1100" baseline="0" dirty="0"/>
                        <a:t>Apostrophes</a:t>
                      </a:r>
                    </a:p>
                    <a:p>
                      <a:r>
                        <a:rPr lang="en-US" sz="1100" baseline="0" dirty="0"/>
                        <a:t>Imperative verbs(command</a:t>
                      </a:r>
                    </a:p>
                    <a:p>
                      <a:r>
                        <a:rPr lang="en-US" sz="1100" baseline="0" dirty="0"/>
                        <a:t>hyphens</a:t>
                      </a:r>
                      <a:endParaRPr lang="en-GB" sz="1100" dirty="0"/>
                    </a:p>
                  </a:txBody>
                  <a:tcPr/>
                </a:tc>
                <a:tc>
                  <a:txBody>
                    <a:bodyPr/>
                    <a:lstStyle/>
                    <a:p>
                      <a:r>
                        <a:rPr lang="en-US" sz="1100" dirty="0"/>
                        <a:t>Fronted adverbials</a:t>
                      </a:r>
                    </a:p>
                    <a:p>
                      <a:r>
                        <a:rPr lang="en-US" sz="1100" dirty="0"/>
                        <a:t>Cohesive devices</a:t>
                      </a:r>
                    </a:p>
                    <a:p>
                      <a:r>
                        <a:rPr lang="en-US" sz="1100" dirty="0"/>
                        <a:t>First</a:t>
                      </a:r>
                      <a:r>
                        <a:rPr lang="en-US" sz="1100" baseline="0" dirty="0"/>
                        <a:t> and third person</a:t>
                      </a:r>
                    </a:p>
                    <a:p>
                      <a:r>
                        <a:rPr lang="en-US" sz="1100" baseline="0" dirty="0"/>
                        <a:t>Subjunctive form</a:t>
                      </a:r>
                    </a:p>
                    <a:p>
                      <a:r>
                        <a:rPr lang="en-US" sz="1100" baseline="0" dirty="0"/>
                        <a:t>Bullet points</a:t>
                      </a:r>
                      <a:endParaRPr lang="en-GB" sz="1100" dirty="0"/>
                    </a:p>
                  </a:txBody>
                  <a:tcPr/>
                </a:tc>
                <a:tc>
                  <a:txBody>
                    <a:bodyPr/>
                    <a:lstStyle/>
                    <a:p>
                      <a:r>
                        <a:rPr lang="en-US" sz="1100" dirty="0"/>
                        <a:t>Brackets</a:t>
                      </a:r>
                    </a:p>
                    <a:p>
                      <a:r>
                        <a:rPr lang="en-US" sz="1100" dirty="0"/>
                        <a:t>Reported speech</a:t>
                      </a:r>
                    </a:p>
                    <a:p>
                      <a:r>
                        <a:rPr lang="en-US" sz="1100" dirty="0"/>
                        <a:t>Adverbs</a:t>
                      </a:r>
                    </a:p>
                    <a:p>
                      <a:r>
                        <a:rPr lang="en-US" sz="1100" dirty="0"/>
                        <a:t>Suffixes</a:t>
                      </a:r>
                    </a:p>
                    <a:p>
                      <a:r>
                        <a:rPr lang="en-US" sz="1100" dirty="0"/>
                        <a:t>Determiners</a:t>
                      </a:r>
                    </a:p>
                    <a:p>
                      <a:r>
                        <a:rPr lang="en-US" sz="1100" dirty="0"/>
                        <a:t>Prefixes </a:t>
                      </a:r>
                      <a:endParaRPr lang="en-GB" sz="1100" dirty="0"/>
                    </a:p>
                  </a:txBody>
                  <a:tcPr/>
                </a:tc>
                <a:tc>
                  <a:txBody>
                    <a:bodyPr/>
                    <a:lstStyle/>
                    <a:p>
                      <a:r>
                        <a:rPr lang="en-US" sz="1100" dirty="0"/>
                        <a:t>Commas for parenthesis</a:t>
                      </a:r>
                    </a:p>
                    <a:p>
                      <a:r>
                        <a:rPr lang="en-US" sz="1100" dirty="0"/>
                        <a:t>Dashes</a:t>
                      </a:r>
                    </a:p>
                    <a:p>
                      <a:r>
                        <a:rPr lang="en-US" sz="1100" dirty="0"/>
                        <a:t>Synonyms</a:t>
                      </a:r>
                    </a:p>
                    <a:p>
                      <a:r>
                        <a:rPr lang="en-US" sz="1100" dirty="0"/>
                        <a:t>Expanded noun phrases</a:t>
                      </a:r>
                      <a:endParaRPr lang="en-GB" sz="1100" dirty="0"/>
                    </a:p>
                  </a:txBody>
                  <a:tcPr/>
                </a:tc>
                <a:extLst>
                  <a:ext uri="{0D108BD9-81ED-4DB2-BD59-A6C34878D82A}">
                    <a16:rowId xmlns:a16="http://schemas.microsoft.com/office/drawing/2014/main" val="4145257527"/>
                  </a:ext>
                </a:extLst>
              </a:tr>
            </a:tbl>
          </a:graphicData>
        </a:graphic>
      </p:graphicFrame>
    </p:spTree>
    <p:extLst>
      <p:ext uri="{BB962C8B-B14F-4D97-AF65-F5344CB8AC3E}">
        <p14:creationId xmlns:p14="http://schemas.microsoft.com/office/powerpoint/2010/main" val="2286434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8467132"/>
              </p:ext>
            </p:extLst>
          </p:nvPr>
        </p:nvGraphicFramePr>
        <p:xfrm>
          <a:off x="257580" y="206063"/>
          <a:ext cx="11737685" cy="7833360"/>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3676987627"/>
                    </a:ext>
                  </a:extLst>
                </a:gridCol>
                <a:gridCol w="10133214">
                  <a:extLst>
                    <a:ext uri="{9D8B030D-6E8A-4147-A177-3AD203B41FA5}">
                      <a16:colId xmlns:a16="http://schemas.microsoft.com/office/drawing/2014/main" val="4045224249"/>
                    </a:ext>
                  </a:extLst>
                </a:gridCol>
              </a:tblGrid>
              <a:tr h="334264">
                <a:tc>
                  <a:txBody>
                    <a:bodyPr/>
                    <a:lstStyle/>
                    <a:p>
                      <a:r>
                        <a:rPr lang="en-US" sz="1600" dirty="0"/>
                        <a:t>Year Six</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extLst>
                  <a:ext uri="{0D108BD9-81ED-4DB2-BD59-A6C34878D82A}">
                    <a16:rowId xmlns:a16="http://schemas.microsoft.com/office/drawing/2014/main" val="2226120230"/>
                  </a:ext>
                </a:extLst>
              </a:tr>
              <a:tr h="557066">
                <a:tc>
                  <a:txBody>
                    <a:bodyPr/>
                    <a:lstStyle/>
                    <a:p>
                      <a:r>
                        <a:rPr lang="en-US" sz="1600" dirty="0"/>
                        <a:t>Reading Word Level</a:t>
                      </a:r>
                      <a:endParaRPr lang="en-GB" sz="1600" dirty="0"/>
                    </a:p>
                  </a:txBody>
                  <a:tcPr/>
                </a:tc>
                <a:tc>
                  <a:txBody>
                    <a:bodyPr/>
                    <a:lstStyle/>
                    <a:p>
                      <a:r>
                        <a:rPr lang="en-US" sz="1200" dirty="0"/>
                        <a:t>Pupils should be taught to: </a:t>
                      </a:r>
                    </a:p>
                    <a:p>
                      <a:r>
                        <a:rPr lang="en-US" sz="1200" dirty="0"/>
                        <a:t>*apply their growing knowledge of root words, prefixes and suffixes (morphology and etymology), as listed in English Appendix 1, both to read aloud and to understand the meaning of new words that they meet.</a:t>
                      </a:r>
                      <a:endParaRPr lang="en-GB" sz="1200" dirty="0"/>
                    </a:p>
                  </a:txBody>
                  <a:tcPr/>
                </a:tc>
                <a:extLst>
                  <a:ext uri="{0D108BD9-81ED-4DB2-BD59-A6C34878D82A}">
                    <a16:rowId xmlns:a16="http://schemas.microsoft.com/office/drawing/2014/main" val="3081714174"/>
                  </a:ext>
                </a:extLst>
              </a:tr>
              <a:tr h="591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Reading Comprehension</a:t>
                      </a:r>
                      <a:endParaRPr lang="en-GB" sz="1600" dirty="0"/>
                    </a:p>
                  </a:txBody>
                  <a:tcPr/>
                </a:tc>
                <a:tc>
                  <a:txBody>
                    <a:bodyPr/>
                    <a:lstStyle/>
                    <a:p>
                      <a:r>
                        <a:rPr lang="en-US" sz="1200" dirty="0"/>
                        <a:t>Pupils should be taught to: </a:t>
                      </a:r>
                    </a:p>
                    <a:p>
                      <a:r>
                        <a:rPr lang="en-US" sz="1200" dirty="0"/>
                        <a:t>*maintain positive attitudes to reading and understanding of what they read by: </a:t>
                      </a:r>
                    </a:p>
                    <a:p>
                      <a:r>
                        <a:rPr lang="en-US" sz="1200" dirty="0"/>
                        <a:t>-continuing to read and discuss an increasingly wide range of fiction, poetry, plays, non-fiction and reference books or textbooks </a:t>
                      </a:r>
                    </a:p>
                    <a:p>
                      <a:pPr marL="171450" indent="-171450">
                        <a:buFontTx/>
                        <a:buChar char="-"/>
                      </a:pPr>
                      <a:r>
                        <a:rPr lang="en-US" sz="1200" dirty="0"/>
                        <a:t>reading books that are structured in different ways and reading for a range of purposes</a:t>
                      </a:r>
                    </a:p>
                    <a:p>
                      <a:pPr marL="171450" indent="-171450">
                        <a:buFontTx/>
                        <a:buChar char="-"/>
                      </a:pPr>
                      <a:r>
                        <a:rPr lang="en-US" sz="1200" dirty="0"/>
                        <a:t> increasing their familiarity with a wide range of books, including myths, legends and traditional stories, modern fiction, fiction from our literary heritage, and books from other cultures and traditions</a:t>
                      </a:r>
                    </a:p>
                    <a:p>
                      <a:pPr marL="171450" indent="-171450">
                        <a:buFontTx/>
                        <a:buChar char="-"/>
                      </a:pPr>
                      <a:r>
                        <a:rPr lang="en-US" sz="1200" dirty="0"/>
                        <a:t>recommending books that they have read to their peers, giving reasons for their choices  identifying and discussing themes and conventions in and across a wide range of writing </a:t>
                      </a:r>
                    </a:p>
                    <a:p>
                      <a:pPr marL="171450" indent="-171450">
                        <a:buFontTx/>
                        <a:buChar char="-"/>
                      </a:pPr>
                      <a:r>
                        <a:rPr lang="en-US" sz="1200" dirty="0"/>
                        <a:t>making comparisons within and across books</a:t>
                      </a:r>
                      <a:r>
                        <a:rPr lang="en-US" sz="1200" baseline="0" dirty="0"/>
                        <a:t>                        </a:t>
                      </a:r>
                      <a:r>
                        <a:rPr lang="en-US" sz="1200" dirty="0"/>
                        <a:t>learning a wider range of poetry by heart </a:t>
                      </a:r>
                    </a:p>
                    <a:p>
                      <a:pPr marL="171450" indent="-171450">
                        <a:buFontTx/>
                        <a:buChar char="-"/>
                      </a:pPr>
                      <a:r>
                        <a:rPr lang="en-US" sz="1200" dirty="0"/>
                        <a:t>preparing poems and plays to read aloud and to perform, showing understanding through intonation, tone and volume so that the meaning is clear to an audience </a:t>
                      </a:r>
                    </a:p>
                    <a:p>
                      <a:pPr marL="0" indent="0">
                        <a:buFont typeface="Arial" panose="020B0604020202020204" pitchFamily="34" charset="0"/>
                        <a:buNone/>
                      </a:pPr>
                      <a:r>
                        <a:rPr lang="en-US" sz="1200" dirty="0"/>
                        <a:t>*understand what they read by:  checking that the book makes sense to them, discussing their understanding and exploring the meaning of words in context  asking questions to improve their understanding  drawing inferences such as inferring characters’ feelings, thoughts and motives from their actions, and justifying inferences with evidence  predicting what might happen from details stated and implied  </a:t>
                      </a:r>
                      <a:r>
                        <a:rPr lang="en-US" sz="1200" dirty="0" err="1"/>
                        <a:t>summarising</a:t>
                      </a:r>
                      <a:r>
                        <a:rPr lang="en-US" sz="1200" dirty="0"/>
                        <a:t> the main ideas drawn from more than one paragraph, identifying key details that support the main ideas  identifying how language, structure and presentation contribute to meaning </a:t>
                      </a:r>
                    </a:p>
                    <a:p>
                      <a:pPr marL="0" indent="0">
                        <a:buFont typeface="Arial" panose="020B0604020202020204" pitchFamily="34" charset="0"/>
                        <a:buNone/>
                      </a:pPr>
                      <a:r>
                        <a:rPr lang="en-US" sz="1200" dirty="0"/>
                        <a:t>*discuss and evaluate how authors use language, including figurative language, considering the impact on the reader </a:t>
                      </a:r>
                    </a:p>
                    <a:p>
                      <a:pPr marL="0" indent="0">
                        <a:buFont typeface="Arial" panose="020B0604020202020204" pitchFamily="34" charset="0"/>
                        <a:buNone/>
                      </a:pPr>
                      <a:r>
                        <a:rPr lang="en-US" sz="1200" dirty="0"/>
                        <a:t>*distinguish between statements of fact and opinion </a:t>
                      </a:r>
                    </a:p>
                    <a:p>
                      <a:pPr marL="0" indent="0">
                        <a:buFont typeface="Arial" panose="020B0604020202020204" pitchFamily="34" charset="0"/>
                        <a:buNone/>
                      </a:pPr>
                      <a:r>
                        <a:rPr lang="en-US" sz="1200" dirty="0"/>
                        <a:t>*retrieve, record and present information from non-fiction </a:t>
                      </a:r>
                    </a:p>
                    <a:p>
                      <a:pPr marL="0" indent="0">
                        <a:buFont typeface="Arial" panose="020B0604020202020204" pitchFamily="34" charset="0"/>
                        <a:buNone/>
                      </a:pPr>
                      <a:r>
                        <a:rPr lang="en-US" sz="1200" dirty="0"/>
                        <a:t>*participate in discussions about books that are read to them and those they can read for themselves, building on their own and others’ ideas and challenging views courteously </a:t>
                      </a:r>
                    </a:p>
                    <a:p>
                      <a:pPr marL="0" indent="0">
                        <a:buFont typeface="Arial" panose="020B0604020202020204" pitchFamily="34" charset="0"/>
                        <a:buNone/>
                      </a:pPr>
                      <a:r>
                        <a:rPr lang="en-US" sz="1200" dirty="0"/>
                        <a:t>*explain and discuss their understanding of what they have read, including through formal presentations and debates, maintaining a focus on the topic and using notes where necessary </a:t>
                      </a:r>
                    </a:p>
                    <a:p>
                      <a:pPr marL="0" indent="0">
                        <a:buFont typeface="Arial" panose="020B0604020202020204" pitchFamily="34" charset="0"/>
                        <a:buNone/>
                      </a:pPr>
                      <a:r>
                        <a:rPr lang="en-US" sz="1200" dirty="0"/>
                        <a:t>*provide reasoned justifications for their views.</a:t>
                      </a:r>
                      <a:endParaRPr lang="en-GB" sz="1200" dirty="0"/>
                    </a:p>
                  </a:txBody>
                  <a:tcPr/>
                </a:tc>
                <a:extLst>
                  <a:ext uri="{0D108BD9-81ED-4DB2-BD59-A6C34878D82A}">
                    <a16:rowId xmlns:a16="http://schemas.microsoft.com/office/drawing/2014/main" val="4103968393"/>
                  </a:ext>
                </a:extLst>
              </a:tr>
              <a:tr h="40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Handwriting</a:t>
                      </a:r>
                      <a:endParaRPr lang="en-GB" sz="1600" dirty="0"/>
                    </a:p>
                  </a:txBody>
                  <a:tcPr/>
                </a:tc>
                <a:tc>
                  <a:txBody>
                    <a:bodyPr/>
                    <a:lstStyle/>
                    <a:p>
                      <a:r>
                        <a:rPr lang="en-US" sz="1200" dirty="0"/>
                        <a:t>Pupils should be taught to: </a:t>
                      </a:r>
                    </a:p>
                    <a:p>
                      <a:r>
                        <a:rPr lang="en-US" sz="1200" dirty="0"/>
                        <a:t>*write legibly, fluently and with increasing speed by: </a:t>
                      </a:r>
                    </a:p>
                    <a:p>
                      <a:r>
                        <a:rPr lang="en-US" sz="1200" dirty="0"/>
                        <a:t>-choosing which shape of a letter to use when given choices and deciding whether or not to join specific letters </a:t>
                      </a:r>
                    </a:p>
                    <a:p>
                      <a:r>
                        <a:rPr lang="en-US" sz="1200" dirty="0"/>
                        <a:t>-choosing the writing implement that is best suited for a task. </a:t>
                      </a:r>
                      <a:endParaRPr lang="en-GB" sz="1200" dirty="0"/>
                    </a:p>
                  </a:txBody>
                  <a:tcPr/>
                </a:tc>
                <a:extLst>
                  <a:ext uri="{0D108BD9-81ED-4DB2-BD59-A6C34878D82A}">
                    <a16:rowId xmlns:a16="http://schemas.microsoft.com/office/drawing/2014/main" val="74849567"/>
                  </a:ext>
                </a:extLst>
              </a:tr>
              <a:tr h="40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Spelling </a:t>
                      </a:r>
                      <a:endParaRPr lang="en-GB" sz="1600" dirty="0"/>
                    </a:p>
                  </a:txBody>
                  <a:tcPr/>
                </a:tc>
                <a:tc>
                  <a:txBody>
                    <a:bodyPr/>
                    <a:lstStyle/>
                    <a:p>
                      <a:r>
                        <a:rPr lang="en-US" sz="1200" dirty="0"/>
                        <a:t>Endings which sound like /</a:t>
                      </a:r>
                      <a:r>
                        <a:rPr lang="en-US" sz="1200" dirty="0" err="1"/>
                        <a:t>ʃəs</a:t>
                      </a:r>
                      <a:r>
                        <a:rPr lang="en-US" sz="1200" dirty="0"/>
                        <a:t>/ spelt –</a:t>
                      </a:r>
                      <a:r>
                        <a:rPr lang="en-US" sz="1200" dirty="0" err="1"/>
                        <a:t>cious</a:t>
                      </a:r>
                      <a:r>
                        <a:rPr lang="en-US" sz="1200" dirty="0"/>
                        <a:t> or –</a:t>
                      </a:r>
                      <a:r>
                        <a:rPr lang="en-US" sz="1200" dirty="0" err="1"/>
                        <a:t>tious</a:t>
                      </a:r>
                      <a:r>
                        <a:rPr lang="en-US" sz="1200" dirty="0"/>
                        <a:t>                Endings which sound like /</a:t>
                      </a:r>
                      <a:r>
                        <a:rPr lang="en-US" sz="1200" dirty="0" err="1"/>
                        <a:t>ʃəl</a:t>
                      </a:r>
                      <a:r>
                        <a:rPr lang="en-US" sz="1200" dirty="0"/>
                        <a:t>/                       Words ending in –ant, –</a:t>
                      </a:r>
                      <a:r>
                        <a:rPr lang="en-US" sz="1200" dirty="0" err="1"/>
                        <a:t>ance</a:t>
                      </a:r>
                      <a:r>
                        <a:rPr lang="en-US" sz="1200" dirty="0"/>
                        <a:t>/–</a:t>
                      </a:r>
                      <a:r>
                        <a:rPr lang="en-US" sz="1200" dirty="0" err="1"/>
                        <a:t>ancy</a:t>
                      </a:r>
                      <a:r>
                        <a:rPr lang="en-US" sz="1200" dirty="0"/>
                        <a:t>, –</a:t>
                      </a:r>
                      <a:r>
                        <a:rPr lang="en-US" sz="1200" dirty="0" err="1"/>
                        <a:t>ent</a:t>
                      </a:r>
                      <a:r>
                        <a:rPr lang="en-US" sz="1200" dirty="0"/>
                        <a:t>, –</a:t>
                      </a:r>
                      <a:r>
                        <a:rPr lang="en-US" sz="1200" dirty="0" err="1"/>
                        <a:t>ence</a:t>
                      </a:r>
                      <a:r>
                        <a:rPr lang="en-US" sz="1200" dirty="0"/>
                        <a:t>/–</a:t>
                      </a:r>
                      <a:r>
                        <a:rPr lang="en-US" sz="1200" dirty="0" err="1"/>
                        <a:t>ency</a:t>
                      </a:r>
                      <a:endParaRPr lang="en-US" sz="1200" dirty="0"/>
                    </a:p>
                    <a:p>
                      <a:r>
                        <a:rPr lang="en-US" sz="1200" dirty="0"/>
                        <a:t>Words ending in –able and –</a:t>
                      </a:r>
                      <a:r>
                        <a:rPr lang="en-US" sz="1200" dirty="0" err="1"/>
                        <a:t>ible</a:t>
                      </a:r>
                      <a:r>
                        <a:rPr lang="en-US" sz="1200" dirty="0"/>
                        <a:t> Words ending in –ably and –</a:t>
                      </a:r>
                      <a:r>
                        <a:rPr lang="en-US" sz="1200" dirty="0" err="1"/>
                        <a:t>ibly</a:t>
                      </a:r>
                      <a:r>
                        <a:rPr lang="en-US" sz="1200" dirty="0"/>
                        <a:t>                           Use of the hyphen</a:t>
                      </a:r>
                      <a:r>
                        <a:rPr lang="en-US" sz="1200" baseline="0" dirty="0"/>
                        <a:t>      </a:t>
                      </a:r>
                      <a:r>
                        <a:rPr lang="en-US" sz="1200" dirty="0"/>
                        <a:t>Adding suffixes beginning with vowel letters to words ending in –</a:t>
                      </a:r>
                      <a:r>
                        <a:rPr lang="en-US" sz="1200" dirty="0" err="1"/>
                        <a:t>fer</a:t>
                      </a:r>
                      <a:endParaRPr lang="en-US" sz="1200" dirty="0"/>
                    </a:p>
                    <a:p>
                      <a:r>
                        <a:rPr lang="en-US" sz="1200" dirty="0"/>
                        <a:t>Words with the /i:/ sound spelt </a:t>
                      </a:r>
                      <a:r>
                        <a:rPr lang="en-US" sz="1200" dirty="0" err="1"/>
                        <a:t>ei</a:t>
                      </a:r>
                      <a:r>
                        <a:rPr lang="en-US" sz="1200" dirty="0"/>
                        <a:t> after c              Words ending in the letter string –</a:t>
                      </a:r>
                      <a:r>
                        <a:rPr lang="en-US" sz="1200" dirty="0" err="1"/>
                        <a:t>ough</a:t>
                      </a:r>
                      <a:r>
                        <a:rPr lang="en-US" sz="1200" dirty="0"/>
                        <a:t>              Homophones and other words that are often confused</a:t>
                      </a:r>
                    </a:p>
                    <a:p>
                      <a:r>
                        <a:rPr lang="en-US" sz="1200" dirty="0"/>
                        <a:t>Words with ‘silent’ letters (i.e. letters whose presence cannot be predicted from the pronunciation of the word)</a:t>
                      </a:r>
                    </a:p>
                    <a:p>
                      <a:r>
                        <a:rPr lang="en-US" sz="1200" b="1" dirty="0"/>
                        <a:t>And</a:t>
                      </a:r>
                      <a:r>
                        <a:rPr lang="en-US" sz="1200" b="1" baseline="0" dirty="0"/>
                        <a:t> to learn all the words from the year 5 and 6 Statutory Spelling List</a:t>
                      </a:r>
                      <a:endParaRPr lang="en-GB" sz="1200" b="1"/>
                    </a:p>
                    <a:p>
                      <a:endParaRPr lang="en-GB" sz="1200" dirty="0"/>
                    </a:p>
                  </a:txBody>
                  <a:tcPr/>
                </a:tc>
                <a:extLst>
                  <a:ext uri="{0D108BD9-81ED-4DB2-BD59-A6C34878D82A}">
                    <a16:rowId xmlns:a16="http://schemas.microsoft.com/office/drawing/2014/main" val="212404621"/>
                  </a:ext>
                </a:extLst>
              </a:tr>
              <a:tr h="2677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560843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4991170"/>
              </p:ext>
            </p:extLst>
          </p:nvPr>
        </p:nvGraphicFramePr>
        <p:xfrm>
          <a:off x="257580" y="206063"/>
          <a:ext cx="11737685" cy="6429814"/>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3676987627"/>
                    </a:ext>
                  </a:extLst>
                </a:gridCol>
                <a:gridCol w="1749154">
                  <a:extLst>
                    <a:ext uri="{9D8B030D-6E8A-4147-A177-3AD203B41FA5}">
                      <a16:colId xmlns:a16="http://schemas.microsoft.com/office/drawing/2014/main" val="4045224249"/>
                    </a:ext>
                  </a:extLst>
                </a:gridCol>
                <a:gridCol w="1676812">
                  <a:extLst>
                    <a:ext uri="{9D8B030D-6E8A-4147-A177-3AD203B41FA5}">
                      <a16:colId xmlns:a16="http://schemas.microsoft.com/office/drawing/2014/main" val="3329520594"/>
                    </a:ext>
                  </a:extLst>
                </a:gridCol>
                <a:gridCol w="119361">
                  <a:extLst>
                    <a:ext uri="{9D8B030D-6E8A-4147-A177-3AD203B41FA5}">
                      <a16:colId xmlns:a16="http://schemas.microsoft.com/office/drawing/2014/main" val="840957153"/>
                    </a:ext>
                  </a:extLst>
                </a:gridCol>
                <a:gridCol w="1557451">
                  <a:extLst>
                    <a:ext uri="{9D8B030D-6E8A-4147-A177-3AD203B41FA5}">
                      <a16:colId xmlns:a16="http://schemas.microsoft.com/office/drawing/2014/main" val="282888673"/>
                    </a:ext>
                  </a:extLst>
                </a:gridCol>
                <a:gridCol w="1676812">
                  <a:extLst>
                    <a:ext uri="{9D8B030D-6E8A-4147-A177-3AD203B41FA5}">
                      <a16:colId xmlns:a16="http://schemas.microsoft.com/office/drawing/2014/main" val="1462467516"/>
                    </a:ext>
                  </a:extLst>
                </a:gridCol>
                <a:gridCol w="1676812">
                  <a:extLst>
                    <a:ext uri="{9D8B030D-6E8A-4147-A177-3AD203B41FA5}">
                      <a16:colId xmlns:a16="http://schemas.microsoft.com/office/drawing/2014/main" val="2125506453"/>
                    </a:ext>
                  </a:extLst>
                </a:gridCol>
                <a:gridCol w="1676812">
                  <a:extLst>
                    <a:ext uri="{9D8B030D-6E8A-4147-A177-3AD203B41FA5}">
                      <a16:colId xmlns:a16="http://schemas.microsoft.com/office/drawing/2014/main" val="3227715269"/>
                    </a:ext>
                  </a:extLst>
                </a:gridCol>
              </a:tblGrid>
              <a:tr h="334264">
                <a:tc>
                  <a:txBody>
                    <a:bodyPr/>
                    <a:lstStyle/>
                    <a:p>
                      <a:r>
                        <a:rPr lang="en-US" sz="1600" dirty="0"/>
                        <a:t>Year Six</a:t>
                      </a:r>
                      <a:endParaRPr lang="en-GB" sz="1600" dirty="0"/>
                    </a:p>
                  </a:txBody>
                  <a:tcPr/>
                </a:tc>
                <a:tc grid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226120230"/>
                  </a:ext>
                </a:extLst>
              </a:tr>
              <a:tr h="267762">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564871352"/>
                  </a:ext>
                </a:extLst>
              </a:tr>
              <a:tr h="402394">
                <a:tc>
                  <a:txBody>
                    <a:bodyPr/>
                    <a:lstStyle/>
                    <a:p>
                      <a:endParaRPr lang="en-GB" sz="1600" dirty="0"/>
                    </a:p>
                  </a:txBody>
                  <a:tcPr/>
                </a:tc>
                <a:tc>
                  <a:txBody>
                    <a:bodyPr/>
                    <a:lstStyle/>
                    <a:p>
                      <a:r>
                        <a:rPr lang="en-GB" dirty="0"/>
                        <a:t>AUTUMN</a:t>
                      </a:r>
                    </a:p>
                  </a:txBody>
                  <a:tcPr/>
                </a:tc>
                <a:tc gridSpan="2">
                  <a:txBody>
                    <a:bodyPr/>
                    <a:lstStyle/>
                    <a:p>
                      <a:r>
                        <a:rPr lang="en-GB" dirty="0"/>
                        <a:t>AUTUMN</a:t>
                      </a:r>
                    </a:p>
                  </a:txBody>
                  <a:tcPr/>
                </a:tc>
                <a:tc hMerge="1">
                  <a:txBody>
                    <a:bodyPr/>
                    <a:lstStyle/>
                    <a:p>
                      <a:endParaRPr lang="en-GB" dirty="0"/>
                    </a:p>
                  </a:txBody>
                  <a:tcPr/>
                </a:tc>
                <a:tc>
                  <a:txBody>
                    <a:bodyPr/>
                    <a:lstStyle/>
                    <a:p>
                      <a:r>
                        <a:rPr lang="en-GB" dirty="0"/>
                        <a:t>SPRING</a:t>
                      </a:r>
                    </a:p>
                  </a:txBody>
                  <a:tcPr/>
                </a:tc>
                <a:tc>
                  <a:txBody>
                    <a:bodyPr/>
                    <a:lstStyle/>
                    <a:p>
                      <a:r>
                        <a:rPr lang="en-GB" dirty="0"/>
                        <a:t>SPRING</a:t>
                      </a:r>
                    </a:p>
                  </a:txBody>
                  <a:tcPr/>
                </a:tc>
                <a:tc>
                  <a:txBody>
                    <a:bodyPr/>
                    <a:lstStyle/>
                    <a:p>
                      <a:r>
                        <a:rPr lang="en-GB" dirty="0"/>
                        <a:t>SUMMER</a:t>
                      </a:r>
                    </a:p>
                  </a:txBody>
                  <a:tcPr/>
                </a:tc>
                <a:tc>
                  <a:txBody>
                    <a:bodyPr/>
                    <a:lstStyle/>
                    <a:p>
                      <a:r>
                        <a:rPr lang="en-GB" dirty="0"/>
                        <a:t>SUMMER</a:t>
                      </a:r>
                    </a:p>
                  </a:txBody>
                  <a:tcPr/>
                </a:tc>
                <a:extLst>
                  <a:ext uri="{0D108BD9-81ED-4DB2-BD59-A6C34878D82A}">
                    <a16:rowId xmlns:a16="http://schemas.microsoft.com/office/drawing/2014/main" val="3185583046"/>
                  </a:ext>
                </a:extLst>
              </a:tr>
              <a:tr h="636143">
                <a:tc>
                  <a:txBody>
                    <a:bodyPr/>
                    <a:lstStyle/>
                    <a:p>
                      <a:r>
                        <a:rPr lang="en-GB" dirty="0"/>
                        <a:t>FOCUS</a:t>
                      </a:r>
                    </a:p>
                  </a:txBody>
                  <a:tcPr/>
                </a:tc>
                <a:tc>
                  <a:txBody>
                    <a:bodyPr/>
                    <a:lstStyle/>
                    <a:p>
                      <a:pPr algn="ctr"/>
                      <a:r>
                        <a:rPr lang="en-US" sz="1050" dirty="0"/>
                        <a:t>Light</a:t>
                      </a:r>
                      <a:endParaRPr lang="en-GB" sz="1050" dirty="0"/>
                    </a:p>
                    <a:p>
                      <a:pPr algn="ctr"/>
                      <a:r>
                        <a:rPr lang="en-US" sz="1050" dirty="0"/>
                        <a:t>“The Light Jar” Lisa Thompson</a:t>
                      </a:r>
                      <a:endParaRPr lang="en-GB" sz="1050" dirty="0"/>
                    </a:p>
                    <a:p>
                      <a:pPr algn="ctr"/>
                      <a:endParaRPr lang="en-GB" sz="1050" dirty="0"/>
                    </a:p>
                  </a:txBody>
                  <a:tcPr/>
                </a:tc>
                <a:tc gridSpan="2">
                  <a:txBody>
                    <a:bodyPr/>
                    <a:lstStyle/>
                    <a:p>
                      <a:pPr algn="ctr"/>
                      <a:r>
                        <a:rPr lang="en-US" sz="1050" dirty="0"/>
                        <a:t>Circulatory System</a:t>
                      </a:r>
                    </a:p>
                    <a:p>
                      <a:pPr algn="ctr"/>
                      <a:r>
                        <a:rPr lang="en-US" sz="1050" dirty="0"/>
                        <a:t>“Pig Heart Boy”-</a:t>
                      </a:r>
                      <a:r>
                        <a:rPr lang="en-US" sz="1050" i="1" dirty="0" err="1"/>
                        <a:t>Malorie</a:t>
                      </a:r>
                      <a:r>
                        <a:rPr lang="en-US" sz="1050" i="1" baseline="0" dirty="0"/>
                        <a:t> Blackman</a:t>
                      </a:r>
                    </a:p>
                    <a:p>
                      <a:pPr algn="ctr"/>
                      <a:endParaRPr lang="en-GB" sz="1050" dirty="0"/>
                    </a:p>
                  </a:txBody>
                  <a:tcPr/>
                </a:tc>
                <a:tc hMerge="1">
                  <a:txBody>
                    <a:bodyPr/>
                    <a:lstStyle/>
                    <a:p>
                      <a:pPr algn="ctr"/>
                      <a:endParaRPr lang="en-GB" sz="1100" i="1" dirty="0"/>
                    </a:p>
                  </a:txBody>
                  <a:tcPr/>
                </a:tc>
                <a:tc>
                  <a:txBody>
                    <a:bodyPr/>
                    <a:lstStyle/>
                    <a:p>
                      <a:pPr algn="ctr"/>
                      <a:r>
                        <a:rPr lang="en-US" sz="1050" dirty="0"/>
                        <a:t>WW2</a:t>
                      </a:r>
                      <a:r>
                        <a:rPr lang="en-US" sz="1050" baseline="0" dirty="0"/>
                        <a:t> in Manchester</a:t>
                      </a:r>
                      <a:endParaRPr lang="en-GB" sz="1050" baseline="0" dirty="0"/>
                    </a:p>
                    <a:p>
                      <a:pPr algn="ctr"/>
                      <a:r>
                        <a:rPr lang="en-US" sz="1050" baseline="0" dirty="0"/>
                        <a:t>“Dear Mum I Miss You”</a:t>
                      </a:r>
                      <a:endParaRPr lang="en-GB" sz="1050" dirty="0"/>
                    </a:p>
                    <a:p>
                      <a:pPr algn="ctr"/>
                      <a:endParaRPr lang="en-GB" sz="1050" i="1" dirty="0"/>
                    </a:p>
                  </a:txBody>
                  <a:tcPr/>
                </a:tc>
                <a:tc>
                  <a:txBody>
                    <a:bodyPr/>
                    <a:lstStyle/>
                    <a:p>
                      <a:pPr algn="ctr"/>
                      <a:r>
                        <a:rPr lang="en-US" sz="1050" dirty="0"/>
                        <a:t>South America</a:t>
                      </a:r>
                      <a:endParaRPr lang="en-GB" sz="1050" dirty="0"/>
                    </a:p>
                    <a:p>
                      <a:pPr algn="ctr"/>
                      <a:r>
                        <a:rPr lang="en-US" sz="1050" dirty="0"/>
                        <a:t>“Soccer Star”-</a:t>
                      </a:r>
                      <a:r>
                        <a:rPr lang="en-US" sz="1050" i="1" dirty="0"/>
                        <a:t>Mila </a:t>
                      </a:r>
                      <a:r>
                        <a:rPr lang="en-US" sz="1050" i="1" dirty="0" err="1"/>
                        <a:t>Javaherbin</a:t>
                      </a:r>
                      <a:endParaRPr lang="en-GB" sz="1050" dirty="0"/>
                    </a:p>
                    <a:p>
                      <a:pPr algn="ctr"/>
                      <a:endParaRPr lang="en-GB" sz="1050" dirty="0"/>
                    </a:p>
                  </a:txBody>
                  <a:tcPr/>
                </a:tc>
                <a:tc>
                  <a:txBody>
                    <a:bodyPr/>
                    <a:lstStyle/>
                    <a:p>
                      <a:pPr algn="ctr"/>
                      <a:r>
                        <a:rPr lang="en-US" sz="1050" dirty="0"/>
                        <a:t>Mayans </a:t>
                      </a:r>
                    </a:p>
                    <a:p>
                      <a:pPr algn="ctr"/>
                      <a:r>
                        <a:rPr lang="en-US" sz="1050" dirty="0"/>
                        <a:t>“</a:t>
                      </a:r>
                      <a:r>
                        <a:rPr lang="en-US" sz="1050" dirty="0" err="1"/>
                        <a:t>Raun</a:t>
                      </a:r>
                      <a:r>
                        <a:rPr lang="en-US" sz="1050" dirty="0"/>
                        <a:t> Player”-</a:t>
                      </a:r>
                      <a:r>
                        <a:rPr lang="en-US" sz="1050" i="1" dirty="0"/>
                        <a:t>David Wisniewski</a:t>
                      </a:r>
                      <a:endParaRPr lang="en-GB" sz="1050" dirty="0"/>
                    </a:p>
                    <a:p>
                      <a:pPr algn="ctr"/>
                      <a:endParaRPr lang="en-GB" sz="1050" dirty="0"/>
                    </a:p>
                  </a:txBody>
                  <a:tcPr/>
                </a:tc>
                <a:tc>
                  <a:txBody>
                    <a:bodyPr/>
                    <a:lstStyle/>
                    <a:p>
                      <a:pPr algn="ctr"/>
                      <a:r>
                        <a:rPr lang="en-US" sz="1050" dirty="0"/>
                        <a:t>Evolution and Inheritance</a:t>
                      </a:r>
                      <a:endParaRPr lang="en-GB" sz="1050" dirty="0"/>
                    </a:p>
                    <a:p>
                      <a:pPr algn="ctr"/>
                      <a:r>
                        <a:rPr lang="en-US" sz="1050" dirty="0"/>
                        <a:t>“The</a:t>
                      </a:r>
                      <a:r>
                        <a:rPr lang="en-US" sz="1050" baseline="0" dirty="0"/>
                        <a:t> Origin of Species” Sabina </a:t>
                      </a:r>
                      <a:r>
                        <a:rPr lang="en-US" sz="1050" baseline="0" dirty="0" err="1"/>
                        <a:t>Radeva</a:t>
                      </a:r>
                      <a:r>
                        <a:rPr lang="en-US" sz="1050" baseline="0" dirty="0"/>
                        <a:t> </a:t>
                      </a:r>
                    </a:p>
                    <a:p>
                      <a:pPr algn="ctr"/>
                      <a:endParaRPr lang="en-GB" sz="1050" dirty="0"/>
                    </a:p>
                  </a:txBody>
                  <a:tcPr/>
                </a:tc>
                <a:extLst>
                  <a:ext uri="{0D108BD9-81ED-4DB2-BD59-A6C34878D82A}">
                    <a16:rowId xmlns:a16="http://schemas.microsoft.com/office/drawing/2014/main" val="1727821560"/>
                  </a:ext>
                </a:extLst>
              </a:tr>
              <a:tr h="438676">
                <a:tc>
                  <a:txBody>
                    <a:bodyPr/>
                    <a:lstStyle/>
                    <a:p>
                      <a:r>
                        <a:rPr lang="en-GB" dirty="0"/>
                        <a:t>GENRES</a:t>
                      </a:r>
                    </a:p>
                  </a:txBody>
                  <a:tcPr/>
                </a:tc>
                <a:tc>
                  <a:txBody>
                    <a:bodyPr/>
                    <a:lstStyle/>
                    <a:p>
                      <a:r>
                        <a:rPr lang="en-US" sz="1050" dirty="0"/>
                        <a:t>Narrative</a:t>
                      </a:r>
                    </a:p>
                    <a:p>
                      <a:r>
                        <a:rPr lang="en-US" sz="1050" dirty="0"/>
                        <a:t>Non-</a:t>
                      </a:r>
                      <a:r>
                        <a:rPr lang="en-US" sz="1050" dirty="0" err="1"/>
                        <a:t>chron</a:t>
                      </a:r>
                      <a:r>
                        <a:rPr lang="en-US" sz="1050" baseline="0" dirty="0"/>
                        <a:t> Report</a:t>
                      </a:r>
                      <a:endParaRPr lang="en-GB" sz="1050" dirty="0"/>
                    </a:p>
                    <a:p>
                      <a:endParaRPr lang="en-GB" sz="1050" dirty="0"/>
                    </a:p>
                  </a:txBody>
                  <a:tcPr/>
                </a:tc>
                <a:tc gridSpan="2">
                  <a:txBody>
                    <a:bodyPr/>
                    <a:lstStyle/>
                    <a:p>
                      <a:r>
                        <a:rPr lang="en-US" sz="1050" dirty="0"/>
                        <a:t>Formal Letter</a:t>
                      </a:r>
                    </a:p>
                    <a:p>
                      <a:r>
                        <a:rPr lang="en-US" sz="1050" dirty="0"/>
                        <a:t>Balanced Argument</a:t>
                      </a:r>
                      <a:endParaRPr lang="en-GB" sz="105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Classic Poetry </a:t>
                      </a:r>
                      <a:endParaRPr lang="en-GB" sz="1050" dirty="0">
                        <a:latin typeface="+mn-lt"/>
                      </a:endParaRPr>
                    </a:p>
                    <a:p>
                      <a:endParaRPr lang="en-GB" sz="1050" dirty="0"/>
                    </a:p>
                  </a:txBody>
                  <a:tcPr/>
                </a:tc>
                <a:tc hMerge="1">
                  <a:txBody>
                    <a:bodyPr/>
                    <a:lstStyle/>
                    <a:p>
                      <a:endParaRPr lang="en-GB" sz="1100" dirty="0"/>
                    </a:p>
                  </a:txBody>
                  <a:tcPr/>
                </a:tc>
                <a:tc>
                  <a:txBody>
                    <a:bodyPr/>
                    <a:lstStyle/>
                    <a:p>
                      <a:r>
                        <a:rPr lang="en-US" sz="1050" dirty="0"/>
                        <a:t>Narrative</a:t>
                      </a:r>
                    </a:p>
                    <a:p>
                      <a:r>
                        <a:rPr lang="en-US" sz="1050" dirty="0"/>
                        <a:t>Letter</a:t>
                      </a:r>
                      <a:endParaRPr lang="en-GB" sz="1050" dirty="0"/>
                    </a:p>
                    <a:p>
                      <a:endParaRPr lang="en-GB" sz="1050" dirty="0"/>
                    </a:p>
                  </a:txBody>
                  <a:tcPr/>
                </a:tc>
                <a:tc>
                  <a:txBody>
                    <a:bodyPr/>
                    <a:lstStyle/>
                    <a:p>
                      <a:r>
                        <a:rPr lang="en-US" sz="1050" dirty="0"/>
                        <a:t>Narrative</a:t>
                      </a:r>
                    </a:p>
                    <a:p>
                      <a:r>
                        <a:rPr lang="en-US" sz="1050" dirty="0"/>
                        <a:t>Recount</a:t>
                      </a:r>
                      <a:endParaRPr lang="en-GB" sz="105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Narrative Poetry</a:t>
                      </a:r>
                      <a:endParaRPr lang="en-GB" sz="1050" dirty="0">
                        <a:latin typeface="+mn-lt"/>
                      </a:endParaRPr>
                    </a:p>
                    <a:p>
                      <a:endParaRPr lang="en-GB" sz="1050" dirty="0"/>
                    </a:p>
                  </a:txBody>
                  <a:tcPr/>
                </a:tc>
                <a:tc>
                  <a:txBody>
                    <a:bodyPr/>
                    <a:lstStyle/>
                    <a:p>
                      <a:r>
                        <a:rPr lang="en-US" sz="1050" dirty="0"/>
                        <a:t>Persuasive Text</a:t>
                      </a:r>
                    </a:p>
                    <a:p>
                      <a:r>
                        <a:rPr lang="en-US" sz="1050" dirty="0"/>
                        <a:t>Narrative</a:t>
                      </a:r>
                      <a:endParaRPr lang="en-GB" sz="1050" dirty="0"/>
                    </a:p>
                    <a:p>
                      <a:endParaRPr lang="en-GB" sz="1050" dirty="0"/>
                    </a:p>
                  </a:txBody>
                  <a:tcPr/>
                </a:tc>
                <a:tc>
                  <a:txBody>
                    <a:bodyPr/>
                    <a:lstStyle/>
                    <a:p>
                      <a:r>
                        <a:rPr lang="en-US" sz="1050" dirty="0"/>
                        <a:t>Non-</a:t>
                      </a:r>
                      <a:r>
                        <a:rPr lang="en-US" sz="1050" dirty="0" err="1"/>
                        <a:t>chron</a:t>
                      </a:r>
                      <a:r>
                        <a:rPr lang="en-US" sz="1050" dirty="0"/>
                        <a:t> report</a:t>
                      </a:r>
                    </a:p>
                    <a:p>
                      <a:r>
                        <a:rPr lang="en-US" sz="1050" dirty="0"/>
                        <a:t>Biography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rPr>
                        <a:t>Poetry- Sonnets </a:t>
                      </a:r>
                      <a:endParaRPr lang="en-GB" sz="1050">
                        <a:latin typeface="+mn-lt"/>
                      </a:endParaRPr>
                    </a:p>
                    <a:p>
                      <a:endParaRPr lang="en-US" sz="1050" dirty="0"/>
                    </a:p>
                    <a:p>
                      <a:endParaRPr lang="en-GB" sz="1050" dirty="0"/>
                    </a:p>
                  </a:txBody>
                  <a:tcPr/>
                </a:tc>
                <a:extLst>
                  <a:ext uri="{0D108BD9-81ED-4DB2-BD59-A6C34878D82A}">
                    <a16:rowId xmlns:a16="http://schemas.microsoft.com/office/drawing/2014/main" val="3606344747"/>
                  </a:ext>
                </a:extLst>
              </a:tr>
              <a:tr h="2167466">
                <a:tc>
                  <a:txBody>
                    <a:bodyPr/>
                    <a:lstStyle/>
                    <a:p>
                      <a:r>
                        <a:rPr lang="en-US" dirty="0"/>
                        <a:t>Composition </a:t>
                      </a:r>
                      <a:endParaRPr lang="en-GB" dirty="0"/>
                    </a:p>
                  </a:txBody>
                  <a:tcPr/>
                </a:tc>
                <a:tc gridSpan="7">
                  <a:txBody>
                    <a:bodyPr/>
                    <a:lstStyle/>
                    <a:p>
                      <a:r>
                        <a:rPr lang="en-US" sz="1050" dirty="0"/>
                        <a:t>Pupils should be taught to:</a:t>
                      </a:r>
                    </a:p>
                    <a:p>
                      <a:r>
                        <a:rPr lang="en-US" sz="1050" dirty="0"/>
                        <a:t> *plan their writing by:</a:t>
                      </a:r>
                    </a:p>
                    <a:p>
                      <a:r>
                        <a:rPr lang="en-US" sz="1050" dirty="0"/>
                        <a:t>-identifying the audience for and purpose of the writing, selecting the appropriate form and using other similar writing as models for their own </a:t>
                      </a:r>
                    </a:p>
                    <a:p>
                      <a:r>
                        <a:rPr lang="en-US" sz="1050" dirty="0"/>
                        <a:t>-noting and developing initial ideas, drawing on reading and research where necessary </a:t>
                      </a:r>
                    </a:p>
                    <a:p>
                      <a:r>
                        <a:rPr lang="en-US" sz="1050" dirty="0"/>
                        <a:t>-in writing narratives, considering how authors have developed characters and settings in what pupils have read, listened to or seen performed </a:t>
                      </a:r>
                    </a:p>
                    <a:p>
                      <a:pPr marL="0" indent="0">
                        <a:buFont typeface="Arial" panose="020B0604020202020204" pitchFamily="34" charset="0"/>
                        <a:buNone/>
                      </a:pPr>
                      <a:r>
                        <a:rPr lang="en-US" sz="1050" dirty="0"/>
                        <a:t>*draft and write by:</a:t>
                      </a:r>
                    </a:p>
                    <a:p>
                      <a:pPr marL="0" indent="0">
                        <a:buFont typeface="Arial" panose="020B0604020202020204" pitchFamily="34" charset="0"/>
                        <a:buNone/>
                      </a:pPr>
                      <a:r>
                        <a:rPr lang="en-US" sz="1050" dirty="0"/>
                        <a:t>-selecting appropriate grammar and vocabulary, understanding how such choices can change and enhance meaning</a:t>
                      </a:r>
                    </a:p>
                    <a:p>
                      <a:pPr marL="0" indent="0">
                        <a:buFontTx/>
                        <a:buNone/>
                      </a:pPr>
                      <a:r>
                        <a:rPr lang="en-US" sz="1050" dirty="0"/>
                        <a:t>-in narratives, describing settings, characters and atmosphere and integrating dialogue to convey character and advance the action </a:t>
                      </a:r>
                    </a:p>
                    <a:p>
                      <a:pPr marL="0" indent="0">
                        <a:buFontTx/>
                        <a:buNone/>
                      </a:pPr>
                      <a:r>
                        <a:rPr lang="en-US" sz="1050" dirty="0"/>
                        <a:t>-précising longer passages </a:t>
                      </a:r>
                      <a:r>
                        <a:rPr lang="en-US" sz="1050" baseline="0" dirty="0"/>
                        <a:t>       </a:t>
                      </a:r>
                      <a:r>
                        <a:rPr lang="en-US" sz="1050" dirty="0"/>
                        <a:t>-using a wide range of devices to build cohesion within and across paragraphs </a:t>
                      </a:r>
                    </a:p>
                    <a:p>
                      <a:pPr marL="0" indent="0">
                        <a:buFontTx/>
                        <a:buNone/>
                      </a:pPr>
                      <a:r>
                        <a:rPr lang="en-US" sz="1050" dirty="0"/>
                        <a:t>-using further </a:t>
                      </a:r>
                      <a:r>
                        <a:rPr lang="en-US" sz="1050" dirty="0" err="1"/>
                        <a:t>organisational</a:t>
                      </a:r>
                      <a:r>
                        <a:rPr lang="en-US" sz="1050" dirty="0"/>
                        <a:t> and presentational devices to structure text and to guide the reader [for example, headings, bullet points, underlining] </a:t>
                      </a:r>
                    </a:p>
                    <a:p>
                      <a:pPr marL="0" indent="0">
                        <a:buFont typeface="Arial" panose="020B0604020202020204" pitchFamily="34" charset="0"/>
                        <a:buNone/>
                      </a:pPr>
                      <a:r>
                        <a:rPr lang="en-US" sz="1050" dirty="0"/>
                        <a:t>*evaluate and edit by: </a:t>
                      </a:r>
                    </a:p>
                    <a:p>
                      <a:pPr marL="0" indent="0">
                        <a:buFont typeface="Arial" panose="020B0604020202020204" pitchFamily="34" charset="0"/>
                        <a:buNone/>
                      </a:pPr>
                      <a:r>
                        <a:rPr lang="en-US" sz="1050" dirty="0"/>
                        <a:t>-assessing the effectiveness of their own and others’ writing </a:t>
                      </a:r>
                      <a:r>
                        <a:rPr lang="en-US" sz="1050" baseline="0" dirty="0"/>
                        <a:t>      </a:t>
                      </a:r>
                      <a:r>
                        <a:rPr lang="en-US" sz="1050" dirty="0"/>
                        <a:t>-proposing changes to vocabulary, grammar and punctuation to enhance effects and clarify meaning </a:t>
                      </a:r>
                    </a:p>
                    <a:p>
                      <a:pPr marL="0" indent="0">
                        <a:buFont typeface="Arial" panose="020B0604020202020204" pitchFamily="34" charset="0"/>
                        <a:buNone/>
                      </a:pPr>
                      <a:r>
                        <a:rPr lang="en-US" sz="1050" dirty="0"/>
                        <a:t>-ensuring the consistent and correct use of tense throughout a piece of writing </a:t>
                      </a:r>
                    </a:p>
                    <a:p>
                      <a:pPr marL="0" indent="0">
                        <a:buFont typeface="Arial" panose="020B0604020202020204" pitchFamily="34" charset="0"/>
                        <a:buNone/>
                      </a:pPr>
                      <a:r>
                        <a:rPr lang="en-US" sz="1050" dirty="0"/>
                        <a:t>-ensuring correct subject and verb agreement when using singular and plural, distinguishing between the language of speech and writing and choosing the appropriate register </a:t>
                      </a:r>
                    </a:p>
                    <a:p>
                      <a:pPr marL="0" indent="0">
                        <a:buFont typeface="Arial" panose="020B0604020202020204" pitchFamily="34" charset="0"/>
                        <a:buNone/>
                      </a:pPr>
                      <a:r>
                        <a:rPr lang="en-US" sz="1050" dirty="0"/>
                        <a:t>* proof-read for spelling and punctuation errors</a:t>
                      </a:r>
                      <a:endParaRPr lang="en-GB" sz="105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extLst>
                  <a:ext uri="{0D108BD9-81ED-4DB2-BD59-A6C34878D82A}">
                    <a16:rowId xmlns:a16="http://schemas.microsoft.com/office/drawing/2014/main" val="3181622733"/>
                  </a:ext>
                </a:extLst>
              </a:tr>
              <a:tr h="541943">
                <a:tc>
                  <a:txBody>
                    <a:bodyPr/>
                    <a:lstStyle/>
                    <a:p>
                      <a:r>
                        <a:rPr lang="en-US" dirty="0"/>
                        <a:t>Vocabulary, Grammar, Punctuation</a:t>
                      </a:r>
                      <a:endParaRPr lang="en-GB" dirty="0"/>
                    </a:p>
                  </a:txBody>
                  <a:tcPr/>
                </a:tc>
                <a:tc>
                  <a:txBody>
                    <a:bodyPr/>
                    <a:lstStyle/>
                    <a:p>
                      <a:r>
                        <a:rPr lang="en-US" sz="1050" dirty="0"/>
                        <a:t>Noun classifications</a:t>
                      </a:r>
                    </a:p>
                    <a:p>
                      <a:r>
                        <a:rPr lang="en-US" sz="1050" dirty="0"/>
                        <a:t>Identifying types of conjunction</a:t>
                      </a:r>
                      <a:endParaRPr lang="en-GB" sz="1050" dirty="0"/>
                    </a:p>
                    <a:p>
                      <a:r>
                        <a:rPr lang="en-US" sz="1050" dirty="0"/>
                        <a:t>Paired</a:t>
                      </a:r>
                      <a:r>
                        <a:rPr lang="en-US" sz="1050" baseline="0" dirty="0"/>
                        <a:t> adjectives</a:t>
                      </a:r>
                    </a:p>
                    <a:p>
                      <a:r>
                        <a:rPr lang="en-US" sz="1050" baseline="0" dirty="0"/>
                        <a:t>Commas before conjunctions</a:t>
                      </a:r>
                    </a:p>
                    <a:p>
                      <a:r>
                        <a:rPr lang="en-US" sz="1050" baseline="0" dirty="0"/>
                        <a:t>Modal verbs and adverbs</a:t>
                      </a:r>
                      <a:endParaRPr lang="en-GB" sz="1050" dirty="0"/>
                    </a:p>
                  </a:txBody>
                  <a:tcPr/>
                </a:tc>
                <a:tc>
                  <a:txBody>
                    <a:bodyPr/>
                    <a:lstStyle/>
                    <a:p>
                      <a:r>
                        <a:rPr lang="en-US" sz="1050" dirty="0"/>
                        <a:t>Verbs as sentence starters</a:t>
                      </a:r>
                    </a:p>
                    <a:p>
                      <a:r>
                        <a:rPr lang="en-US" sz="1050" dirty="0"/>
                        <a:t>Parenthesis (brackets, dashes and commas)</a:t>
                      </a:r>
                    </a:p>
                    <a:p>
                      <a:r>
                        <a:rPr lang="en-US" sz="1050" dirty="0"/>
                        <a:t>Semi-colons, colons and dashes (clauses)</a:t>
                      </a:r>
                    </a:p>
                    <a:p>
                      <a:r>
                        <a:rPr lang="en-US" sz="1050" dirty="0"/>
                        <a:t>Direct</a:t>
                      </a:r>
                      <a:r>
                        <a:rPr lang="en-US" sz="1050" baseline="0" dirty="0"/>
                        <a:t> speech</a:t>
                      </a:r>
                    </a:p>
                    <a:p>
                      <a:r>
                        <a:rPr lang="en-US" sz="1050" baseline="0" dirty="0"/>
                        <a:t>Relative clauses </a:t>
                      </a:r>
                      <a:endParaRPr lang="en-GB" sz="1050" dirty="0"/>
                    </a:p>
                  </a:txBody>
                  <a:tcPr/>
                </a:tc>
                <a:tc gridSpan="2">
                  <a:txBody>
                    <a:bodyPr/>
                    <a:lstStyle/>
                    <a:p>
                      <a:r>
                        <a:rPr lang="en-US" sz="1050" dirty="0"/>
                        <a:t>Expanded noun phrases</a:t>
                      </a:r>
                    </a:p>
                    <a:p>
                      <a:r>
                        <a:rPr lang="en-US" sz="1050" dirty="0"/>
                        <a:t>Passive</a:t>
                      </a:r>
                      <a:r>
                        <a:rPr lang="en-US" sz="1050" baseline="0" dirty="0"/>
                        <a:t> voice</a:t>
                      </a:r>
                    </a:p>
                    <a:p>
                      <a:r>
                        <a:rPr lang="en-US" sz="1050" baseline="0" dirty="0"/>
                        <a:t>Past perfect tense</a:t>
                      </a:r>
                    </a:p>
                    <a:p>
                      <a:r>
                        <a:rPr lang="en-US" sz="1050" baseline="0" dirty="0"/>
                        <a:t>Adverbs and adverbial phrases</a:t>
                      </a:r>
                    </a:p>
                    <a:p>
                      <a:r>
                        <a:rPr lang="en-US" sz="1050" baseline="0" dirty="0"/>
                        <a:t>Modal verbs</a:t>
                      </a:r>
                      <a:endParaRPr lang="en-GB" sz="1050" dirty="0"/>
                    </a:p>
                  </a:txBody>
                  <a:tcPr/>
                </a:tc>
                <a:tc hMerge="1">
                  <a:txBody>
                    <a:bodyPr/>
                    <a:lstStyle/>
                    <a:p>
                      <a:endParaRPr lang="en-GB"/>
                    </a:p>
                  </a:txBody>
                  <a:tcPr/>
                </a:tc>
                <a:tc>
                  <a:txBody>
                    <a:bodyPr/>
                    <a:lstStyle/>
                    <a:p>
                      <a:r>
                        <a:rPr lang="en-US" sz="1050" dirty="0"/>
                        <a:t>Paragraphs</a:t>
                      </a:r>
                    </a:p>
                    <a:p>
                      <a:r>
                        <a:rPr lang="en-US" sz="1050" dirty="0"/>
                        <a:t>Implied relative pronouns</a:t>
                      </a:r>
                    </a:p>
                    <a:p>
                      <a:r>
                        <a:rPr lang="en-US" sz="1050" dirty="0"/>
                        <a:t>Prefixes for verbs</a:t>
                      </a:r>
                    </a:p>
                    <a:p>
                      <a:r>
                        <a:rPr lang="en-US" sz="1050" dirty="0"/>
                        <a:t>Prepositions of time</a:t>
                      </a:r>
                    </a:p>
                    <a:p>
                      <a:r>
                        <a:rPr lang="en-US" sz="1050" dirty="0"/>
                        <a:t>Standard English</a:t>
                      </a:r>
                      <a:endParaRPr lang="en-GB" sz="1050" dirty="0"/>
                    </a:p>
                  </a:txBody>
                  <a:tcPr/>
                </a:tc>
                <a:tc>
                  <a:txBody>
                    <a:bodyPr/>
                    <a:lstStyle/>
                    <a:p>
                      <a:r>
                        <a:rPr lang="en-US" sz="1050" dirty="0"/>
                        <a:t>Subjunctive form</a:t>
                      </a:r>
                    </a:p>
                    <a:p>
                      <a:r>
                        <a:rPr lang="en-US" sz="1050" dirty="0"/>
                        <a:t>Reported speech</a:t>
                      </a:r>
                    </a:p>
                    <a:p>
                      <a:r>
                        <a:rPr lang="en-US" sz="1050" dirty="0"/>
                        <a:t>Commas for clarification</a:t>
                      </a:r>
                    </a:p>
                    <a:p>
                      <a:r>
                        <a:rPr lang="en-US" sz="1050" dirty="0"/>
                        <a:t>Subject and object</a:t>
                      </a:r>
                    </a:p>
                    <a:p>
                      <a:r>
                        <a:rPr lang="en-US" sz="1050" dirty="0"/>
                        <a:t>Synonyms </a:t>
                      </a:r>
                      <a:endParaRPr lang="en-GB" sz="1050" dirty="0"/>
                    </a:p>
                  </a:txBody>
                  <a:tcPr/>
                </a:tc>
                <a:tc>
                  <a:txBody>
                    <a:bodyPr/>
                    <a:lstStyle/>
                    <a:p>
                      <a:r>
                        <a:rPr lang="en-US" sz="1050" dirty="0"/>
                        <a:t>Apostrophes</a:t>
                      </a:r>
                    </a:p>
                    <a:p>
                      <a:r>
                        <a:rPr lang="en-US" sz="1050" dirty="0"/>
                        <a:t>Adverbs</a:t>
                      </a:r>
                    </a:p>
                    <a:p>
                      <a:r>
                        <a:rPr lang="en-US" sz="1050" dirty="0"/>
                        <a:t>Prefixes</a:t>
                      </a:r>
                    </a:p>
                    <a:p>
                      <a:r>
                        <a:rPr lang="en-US" sz="1050" dirty="0"/>
                        <a:t>Ellipses</a:t>
                      </a:r>
                    </a:p>
                    <a:p>
                      <a:r>
                        <a:rPr lang="en-US" sz="1050" dirty="0"/>
                        <a:t>adverbs </a:t>
                      </a:r>
                      <a:endParaRPr lang="en-GB" sz="1050" dirty="0"/>
                    </a:p>
                  </a:txBody>
                  <a:tcPr/>
                </a:tc>
                <a:extLst>
                  <a:ext uri="{0D108BD9-81ED-4DB2-BD59-A6C34878D82A}">
                    <a16:rowId xmlns:a16="http://schemas.microsoft.com/office/drawing/2014/main" val="4145257527"/>
                  </a:ext>
                </a:extLst>
              </a:tr>
            </a:tbl>
          </a:graphicData>
        </a:graphic>
      </p:graphicFrame>
    </p:spTree>
    <p:extLst>
      <p:ext uri="{BB962C8B-B14F-4D97-AF65-F5344CB8AC3E}">
        <p14:creationId xmlns:p14="http://schemas.microsoft.com/office/powerpoint/2010/main" val="242660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20028490"/>
              </p:ext>
            </p:extLst>
          </p:nvPr>
        </p:nvGraphicFramePr>
        <p:xfrm>
          <a:off x="253218" y="124177"/>
          <a:ext cx="11701714" cy="6628315"/>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3676987627"/>
                    </a:ext>
                  </a:extLst>
                </a:gridCol>
                <a:gridCol w="10102160">
                  <a:extLst>
                    <a:ext uri="{9D8B030D-6E8A-4147-A177-3AD203B41FA5}">
                      <a16:colId xmlns:a16="http://schemas.microsoft.com/office/drawing/2014/main" val="4045224249"/>
                    </a:ext>
                  </a:extLst>
                </a:gridCol>
              </a:tblGrid>
              <a:tr h="581864">
                <a:tc>
                  <a:txBody>
                    <a:bodyPr/>
                    <a:lstStyle/>
                    <a:p>
                      <a:r>
                        <a:rPr lang="en-US" sz="1600" dirty="0"/>
                        <a:t>Nursery</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Word Reading</a:t>
                      </a:r>
                      <a:endParaRPr lang="en-GB" dirty="0"/>
                    </a:p>
                  </a:txBody>
                  <a:tcPr/>
                </a:tc>
                <a:extLst>
                  <a:ext uri="{0D108BD9-81ED-4DB2-BD59-A6C34878D82A}">
                    <a16:rowId xmlns:a16="http://schemas.microsoft.com/office/drawing/2014/main" val="2226120230"/>
                  </a:ext>
                </a:extLst>
              </a:tr>
              <a:tr h="604645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baseline="0" dirty="0"/>
                        <a:t>Autumn Term: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Aspect 1: Develop  listening skills and awareness of sounds in the environment</a:t>
                      </a:r>
                    </a:p>
                    <a:p>
                      <a:r>
                        <a:rPr lang="en-GB" sz="1600" kern="1200" dirty="0">
                          <a:solidFill>
                            <a:schemeClr val="dk1"/>
                          </a:solidFill>
                          <a:effectLst/>
                          <a:latin typeface="+mn-lt"/>
                          <a:ea typeface="+mn-ea"/>
                          <a:cs typeface="+mn-cs"/>
                        </a:rPr>
                        <a:t>Aspect 2: Experience and develop awareness of sounds made with instruments and noise makers</a:t>
                      </a:r>
                    </a:p>
                    <a:p>
                      <a:r>
                        <a:rPr lang="en-GB" sz="1600" kern="1200" dirty="0">
                          <a:solidFill>
                            <a:schemeClr val="dk1"/>
                          </a:solidFill>
                          <a:effectLst/>
                          <a:latin typeface="+mn-lt"/>
                          <a:ea typeface="+mn-ea"/>
                          <a:cs typeface="+mn-cs"/>
                        </a:rPr>
                        <a:t>Aspect 3: Develop awareness of sounds and rhythms</a:t>
                      </a:r>
                    </a:p>
                    <a:p>
                      <a:r>
                        <a:rPr lang="en-GB" sz="1600" kern="1200" dirty="0">
                          <a:solidFill>
                            <a:schemeClr val="dk1"/>
                          </a:solidFill>
                          <a:effectLst/>
                          <a:latin typeface="+mn-lt"/>
                          <a:ea typeface="+mn-ea"/>
                          <a:cs typeface="+mn-cs"/>
                        </a:rPr>
                        <a:t>Understand that print has meaning</a:t>
                      </a:r>
                    </a:p>
                    <a:p>
                      <a:r>
                        <a:rPr lang="en-GB" sz="1600" kern="1200" dirty="0">
                          <a:solidFill>
                            <a:schemeClr val="dk1"/>
                          </a:solidFill>
                          <a:effectLst/>
                          <a:latin typeface="+mn-lt"/>
                          <a:ea typeface="+mn-ea"/>
                          <a:cs typeface="+mn-cs"/>
                        </a:rPr>
                        <a:t>Understand that print can have different purposes</a:t>
                      </a:r>
                    </a:p>
                    <a:p>
                      <a:r>
                        <a:rPr lang="en-GB" sz="1600" kern="1200" dirty="0">
                          <a:solidFill>
                            <a:schemeClr val="dk1"/>
                          </a:solidFill>
                          <a:effectLst/>
                          <a:latin typeface="+mn-lt"/>
                          <a:ea typeface="+mn-ea"/>
                          <a:cs typeface="+mn-cs"/>
                        </a:rPr>
                        <a:t>Begin to recognise their own name</a:t>
                      </a:r>
                    </a:p>
                    <a:p>
                      <a:r>
                        <a:rPr lang="en-GB" sz="1600" kern="1200" dirty="0">
                          <a:solidFill>
                            <a:schemeClr val="dk1"/>
                          </a:solidFill>
                          <a:effectLst/>
                          <a:latin typeface="+mn-lt"/>
                          <a:ea typeface="+mn-ea"/>
                          <a:cs typeface="+mn-cs"/>
                        </a:rPr>
                        <a:t>Recognises print in the environment</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Begins to give meaning to print</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baseline="0" dirty="0">
                          <a:solidFill>
                            <a:schemeClr val="dk1"/>
                          </a:solidFill>
                          <a:effectLst/>
                          <a:latin typeface="+mn-lt"/>
                          <a:ea typeface="+mn-ea"/>
                          <a:cs typeface="+mn-cs"/>
                        </a:rPr>
                        <a:t>Spring Term:</a:t>
                      </a:r>
                    </a:p>
                    <a:p>
                      <a:r>
                        <a:rPr lang="en-GB" sz="1600" kern="1200" dirty="0">
                          <a:solidFill>
                            <a:schemeClr val="dk1"/>
                          </a:solidFill>
                          <a:effectLst/>
                          <a:latin typeface="+mn-lt"/>
                          <a:ea typeface="+mn-ea"/>
                          <a:cs typeface="+mn-cs"/>
                        </a:rPr>
                        <a:t>Aspect 4: Experience and appreciate rhythm and rhyme and to develop awareness of rhythm and rhyme in speech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Aspect 5: Develop understanding of alliteration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Recognises familiar words and signs such as own name, advertising logos and screen icons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Handles books appropriately, holding them the correct way up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Understand page sequencing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Give meaning to print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dk1"/>
                          </a:solidFill>
                          <a:effectLst/>
                          <a:latin typeface="+mn-lt"/>
                          <a:ea typeface="+mn-ea"/>
                          <a:cs typeface="+mn-cs"/>
                        </a:rPr>
                        <a:t>Summer Term:</a:t>
                      </a:r>
                    </a:p>
                    <a:p>
                      <a:r>
                        <a:rPr lang="en-GB" sz="1600" kern="1200" dirty="0">
                          <a:solidFill>
                            <a:schemeClr val="dk1"/>
                          </a:solidFill>
                          <a:effectLst/>
                          <a:latin typeface="+mn-lt"/>
                          <a:ea typeface="+mn-ea"/>
                          <a:cs typeface="+mn-cs"/>
                        </a:rPr>
                        <a:t>Aspect 6: Distinguish between the differences in vocal sounds, including oral blending and segmenting</a:t>
                      </a:r>
                    </a:p>
                    <a:p>
                      <a:r>
                        <a:rPr lang="en-GB" sz="1600" kern="1200" dirty="0">
                          <a:solidFill>
                            <a:schemeClr val="dk1"/>
                          </a:solidFill>
                          <a:effectLst/>
                          <a:latin typeface="+mn-lt"/>
                          <a:ea typeface="+mn-ea"/>
                          <a:cs typeface="+mn-cs"/>
                        </a:rPr>
                        <a:t>Aspect 7: Develop oral blending and segmenting of sounds in words</a:t>
                      </a:r>
                    </a:p>
                    <a:p>
                      <a:r>
                        <a:rPr lang="en-GB" sz="1600" kern="1200" dirty="0">
                          <a:solidFill>
                            <a:schemeClr val="dk1"/>
                          </a:solidFill>
                          <a:effectLst/>
                          <a:latin typeface="+mn-lt"/>
                          <a:ea typeface="+mn-ea"/>
                          <a:cs typeface="+mn-cs"/>
                        </a:rPr>
                        <a:t>Hears and says the initial sounds in words</a:t>
                      </a:r>
                    </a:p>
                    <a:p>
                      <a:r>
                        <a:rPr lang="en-GB" sz="1600" kern="1200" dirty="0">
                          <a:solidFill>
                            <a:schemeClr val="dk1"/>
                          </a:solidFill>
                          <a:effectLst/>
                          <a:latin typeface="+mn-lt"/>
                          <a:ea typeface="+mn-ea"/>
                          <a:cs typeface="+mn-cs"/>
                        </a:rPr>
                        <a:t>Begin to read some individual letters by saying the sounds for them</a:t>
                      </a:r>
                    </a:p>
                    <a:p>
                      <a:r>
                        <a:rPr lang="en-GB" sz="1600" kern="1200" dirty="0">
                          <a:solidFill>
                            <a:schemeClr val="dk1"/>
                          </a:solidFill>
                          <a:effectLst/>
                          <a:latin typeface="+mn-lt"/>
                          <a:ea typeface="+mn-ea"/>
                          <a:cs typeface="+mn-cs"/>
                        </a:rPr>
                        <a:t>Understand that we read text from left to right and from top to bottom</a:t>
                      </a:r>
                      <a:endParaRPr lang="en-GB" sz="1600" b="1"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baseline="0" dirty="0"/>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2737719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063928656"/>
              </p:ext>
            </p:extLst>
          </p:nvPr>
        </p:nvGraphicFramePr>
        <p:xfrm>
          <a:off x="253218" y="124177"/>
          <a:ext cx="11701714" cy="6628315"/>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3676987627"/>
                    </a:ext>
                  </a:extLst>
                </a:gridCol>
                <a:gridCol w="10102160">
                  <a:extLst>
                    <a:ext uri="{9D8B030D-6E8A-4147-A177-3AD203B41FA5}">
                      <a16:colId xmlns:a16="http://schemas.microsoft.com/office/drawing/2014/main" val="4045224249"/>
                    </a:ext>
                  </a:extLst>
                </a:gridCol>
              </a:tblGrid>
              <a:tr h="581864">
                <a:tc>
                  <a:txBody>
                    <a:bodyPr/>
                    <a:lstStyle/>
                    <a:p>
                      <a:r>
                        <a:rPr lang="en-US" sz="1600" dirty="0"/>
                        <a:t>Nursery</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Comprehension</a:t>
                      </a:r>
                      <a:endParaRPr lang="en-GB" dirty="0"/>
                    </a:p>
                  </a:txBody>
                  <a:tcPr/>
                </a:tc>
                <a:extLst>
                  <a:ext uri="{0D108BD9-81ED-4DB2-BD59-A6C34878D82A}">
                    <a16:rowId xmlns:a16="http://schemas.microsoft.com/office/drawing/2014/main" val="2226120230"/>
                  </a:ext>
                </a:extLst>
              </a:tr>
              <a:tr h="604645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baseline="0" dirty="0"/>
                        <a:t>Autumn Term:</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0" baseline="0" dirty="0"/>
                        <a:t>Enjoy sharing books with adults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Join in with repeated refrains and anticipates key events and phrases in rhymes and stories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Begins to be aware of how a story is structured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baseline="0" dirty="0">
                          <a:solidFill>
                            <a:schemeClr val="dk1"/>
                          </a:solidFill>
                          <a:effectLst/>
                          <a:latin typeface="+mn-lt"/>
                          <a:ea typeface="+mn-ea"/>
                          <a:cs typeface="+mn-cs"/>
                        </a:rPr>
                        <a:t>Spring Term: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Begins to retell a simple story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Talks about events and principal characters in stories and suggests how the story might end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Can say what might happen at the beginning, middle and end of a story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Summer Term:</a:t>
                      </a:r>
                    </a:p>
                    <a:p>
                      <a:r>
                        <a:rPr lang="en-GB" sz="1800" kern="1200" dirty="0">
                          <a:solidFill>
                            <a:schemeClr val="dk1"/>
                          </a:solidFill>
                          <a:effectLst/>
                          <a:latin typeface="+mn-lt"/>
                          <a:ea typeface="+mn-ea"/>
                          <a:cs typeface="+mn-cs"/>
                        </a:rPr>
                        <a:t>Understand the different parts of a book and name them (cover, author, illustrator, page number)</a:t>
                      </a:r>
                    </a:p>
                    <a:p>
                      <a:r>
                        <a:rPr lang="en-GB" sz="1800" kern="1200" dirty="0">
                          <a:solidFill>
                            <a:schemeClr val="dk1"/>
                          </a:solidFill>
                          <a:effectLst/>
                          <a:latin typeface="+mn-lt"/>
                          <a:ea typeface="+mn-ea"/>
                          <a:cs typeface="+mn-cs"/>
                        </a:rPr>
                        <a:t>Enjoys choosing their own books to read</a:t>
                      </a:r>
                    </a:p>
                    <a:p>
                      <a:r>
                        <a:rPr lang="en-GB" sz="1800" kern="1200" dirty="0">
                          <a:solidFill>
                            <a:schemeClr val="dk1"/>
                          </a:solidFill>
                          <a:effectLst/>
                          <a:latin typeface="+mn-lt"/>
                          <a:ea typeface="+mn-ea"/>
                          <a:cs typeface="+mn-cs"/>
                        </a:rPr>
                        <a:t>Engage in extended conversations about stories, learning new vocabulary</a:t>
                      </a:r>
                    </a:p>
                    <a:p>
                      <a:r>
                        <a:rPr lang="en-GB" sz="1800" kern="1200" dirty="0">
                          <a:solidFill>
                            <a:schemeClr val="dk1"/>
                          </a:solidFill>
                          <a:effectLst/>
                          <a:latin typeface="+mn-lt"/>
                          <a:ea typeface="+mn-ea"/>
                          <a:cs typeface="+mn-cs"/>
                        </a:rPr>
                        <a:t>Begins to tell own stories</a:t>
                      </a:r>
                      <a:endParaRPr lang="en-GB" sz="1800" b="0" baseline="0" dirty="0"/>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229400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526047592"/>
              </p:ext>
            </p:extLst>
          </p:nvPr>
        </p:nvGraphicFramePr>
        <p:xfrm>
          <a:off x="253218" y="124177"/>
          <a:ext cx="11701714" cy="6628315"/>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3676987627"/>
                    </a:ext>
                  </a:extLst>
                </a:gridCol>
                <a:gridCol w="10102160">
                  <a:extLst>
                    <a:ext uri="{9D8B030D-6E8A-4147-A177-3AD203B41FA5}">
                      <a16:colId xmlns:a16="http://schemas.microsoft.com/office/drawing/2014/main" val="4045224249"/>
                    </a:ext>
                  </a:extLst>
                </a:gridCol>
              </a:tblGrid>
              <a:tr h="581864">
                <a:tc>
                  <a:txBody>
                    <a:bodyPr/>
                    <a:lstStyle/>
                    <a:p>
                      <a:r>
                        <a:rPr lang="en-US" sz="1600" dirty="0"/>
                        <a:t>Nursery</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Writing</a:t>
                      </a:r>
                      <a:endParaRPr lang="en-GB" dirty="0"/>
                    </a:p>
                  </a:txBody>
                  <a:tcPr/>
                </a:tc>
                <a:extLst>
                  <a:ext uri="{0D108BD9-81ED-4DB2-BD59-A6C34878D82A}">
                    <a16:rowId xmlns:a16="http://schemas.microsoft.com/office/drawing/2014/main" val="2226120230"/>
                  </a:ext>
                </a:extLst>
              </a:tr>
              <a:tr h="604645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baseline="0" dirty="0"/>
                        <a:t>Autumn Term:</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0" baseline="0" dirty="0"/>
                        <a:t>Draw circles, lines and other shapes</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Add some marks to their drawings which they give meaning to for example “That says Mummy”.</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Make marks on their picture to stand for their name</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Write the first letter of their names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baseline="0" dirty="0">
                          <a:solidFill>
                            <a:schemeClr val="dk1"/>
                          </a:solidFill>
                          <a:effectLst/>
                          <a:latin typeface="+mn-lt"/>
                          <a:ea typeface="+mn-ea"/>
                          <a:cs typeface="+mn-cs"/>
                        </a:rPr>
                        <a:t>Spring Term: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Draws letter shapes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Writes some of their first name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Use some of their print and letter knowledge in early writing such as a pretend shopping list.</a:t>
                      </a:r>
                      <a:endParaRPr lang="en-GB" sz="1800" b="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Summer Term: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Write first name independently</a:t>
                      </a:r>
                    </a:p>
                    <a:p>
                      <a:r>
                        <a:rPr lang="en-GB" sz="1800" kern="1200" dirty="0">
                          <a:solidFill>
                            <a:schemeClr val="dk1"/>
                          </a:solidFill>
                          <a:effectLst/>
                          <a:latin typeface="+mn-lt"/>
                          <a:ea typeface="+mn-ea"/>
                          <a:cs typeface="+mn-cs"/>
                        </a:rPr>
                        <a:t>Begin to use letters in their writing</a:t>
                      </a:r>
                    </a:p>
                    <a:p>
                      <a:r>
                        <a:rPr lang="en-GB" sz="1800" kern="1200" dirty="0">
                          <a:solidFill>
                            <a:schemeClr val="dk1"/>
                          </a:solidFill>
                          <a:effectLst/>
                          <a:latin typeface="+mn-lt"/>
                          <a:ea typeface="+mn-ea"/>
                          <a:cs typeface="+mn-cs"/>
                        </a:rPr>
                        <a:t>Using some initial sounds in writing</a:t>
                      </a:r>
                      <a:endParaRPr lang="en-GB" sz="1800" b="0" kern="1200" dirty="0">
                        <a:solidFill>
                          <a:schemeClr val="dk1"/>
                        </a:solidFill>
                        <a:effectLst/>
                        <a:latin typeface="+mn-lt"/>
                        <a:ea typeface="+mn-ea"/>
                        <a:cs typeface="+mn-cs"/>
                      </a:endParaRPr>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2538441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563067156"/>
              </p:ext>
            </p:extLst>
          </p:nvPr>
        </p:nvGraphicFramePr>
        <p:xfrm>
          <a:off x="146669" y="0"/>
          <a:ext cx="11701714" cy="6628315"/>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3676987627"/>
                    </a:ext>
                  </a:extLst>
                </a:gridCol>
                <a:gridCol w="10102160">
                  <a:extLst>
                    <a:ext uri="{9D8B030D-6E8A-4147-A177-3AD203B41FA5}">
                      <a16:colId xmlns:a16="http://schemas.microsoft.com/office/drawing/2014/main" val="4045224249"/>
                    </a:ext>
                  </a:extLst>
                </a:gridCol>
              </a:tblGrid>
              <a:tr h="581864">
                <a:tc>
                  <a:txBody>
                    <a:bodyPr/>
                    <a:lstStyle/>
                    <a:p>
                      <a:r>
                        <a:rPr lang="en-US" sz="1600" dirty="0"/>
                        <a:t>Reception</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Word Reading</a:t>
                      </a:r>
                      <a:endParaRPr lang="en-GB" dirty="0"/>
                    </a:p>
                  </a:txBody>
                  <a:tcPr/>
                </a:tc>
                <a:extLst>
                  <a:ext uri="{0D108BD9-81ED-4DB2-BD59-A6C34878D82A}">
                    <a16:rowId xmlns:a16="http://schemas.microsoft.com/office/drawing/2014/main" val="2226120230"/>
                  </a:ext>
                </a:extLst>
              </a:tr>
              <a:tr h="604645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a:t>Autumn Term:</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Know the difference between a letter, a word and a sentence</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Read CVC words containing known letter-sound correspondences.</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baseline="0" dirty="0">
                          <a:solidFill>
                            <a:schemeClr val="dk1"/>
                          </a:solidFill>
                          <a:effectLst/>
                          <a:latin typeface="+mn-lt"/>
                          <a:ea typeface="+mn-ea"/>
                          <a:cs typeface="+mn-cs"/>
                        </a:rPr>
                        <a:t>Recognise words that rhyme</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Begin to read some common exception words: I, the, to, no, go, me, of</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Recognise the majority of Set 1 single letter sounds</a:t>
                      </a:r>
                      <a:endParaRPr lang="en-GB" sz="1400" b="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chemeClr val="dk1"/>
                          </a:solidFill>
                          <a:effectLst/>
                          <a:latin typeface="+mn-lt"/>
                          <a:ea typeface="+mn-ea"/>
                          <a:cs typeface="+mn-cs"/>
                        </a:rPr>
                        <a:t>Spring Term:</a:t>
                      </a:r>
                    </a:p>
                    <a:p>
                      <a:r>
                        <a:rPr lang="en-GB" sz="1400" kern="1200" dirty="0">
                          <a:solidFill>
                            <a:schemeClr val="dk1"/>
                          </a:solidFill>
                          <a:effectLst/>
                          <a:latin typeface="+mn-lt"/>
                          <a:ea typeface="+mn-ea"/>
                          <a:cs typeface="+mn-cs"/>
                        </a:rPr>
                        <a:t>Develop their phonological awareness to: Be able to complete a rhyming string. Can supply words with the same initial sound for set 1 single sounds.</a:t>
                      </a:r>
                    </a:p>
                    <a:p>
                      <a:r>
                        <a:rPr lang="en-GB" sz="1400" kern="1200" dirty="0">
                          <a:solidFill>
                            <a:schemeClr val="dk1"/>
                          </a:solidFill>
                          <a:effectLst/>
                          <a:latin typeface="+mn-lt"/>
                          <a:ea typeface="+mn-ea"/>
                          <a:cs typeface="+mn-cs"/>
                        </a:rPr>
                        <a:t>Recognise all taught Set 1 sounds including some digraphs.</a:t>
                      </a:r>
                    </a:p>
                    <a:p>
                      <a:r>
                        <a:rPr lang="en-GB" sz="1400" kern="1200" dirty="0">
                          <a:solidFill>
                            <a:schemeClr val="dk1"/>
                          </a:solidFill>
                          <a:effectLst/>
                          <a:latin typeface="+mn-lt"/>
                          <a:ea typeface="+mn-ea"/>
                          <a:cs typeface="+mn-cs"/>
                        </a:rPr>
                        <a:t>Re-read phonetically decodable books to build up their confidence in word reading, their fluency and their understanding and enjoyment.</a:t>
                      </a:r>
                    </a:p>
                    <a:p>
                      <a:r>
                        <a:rPr lang="en-GB" sz="1400" kern="1200" dirty="0">
                          <a:solidFill>
                            <a:schemeClr val="dk1"/>
                          </a:solidFill>
                          <a:effectLst/>
                          <a:latin typeface="+mn-lt"/>
                          <a:ea typeface="+mn-ea"/>
                          <a:cs typeface="+mn-cs"/>
                        </a:rPr>
                        <a:t>Blend sounds into words, so that they can read short words made up of known letter– sound correspondences. </a:t>
                      </a:r>
                    </a:p>
                    <a:p>
                      <a:r>
                        <a:rPr lang="en-GB" sz="1400" kern="1200" dirty="0">
                          <a:solidFill>
                            <a:schemeClr val="dk1"/>
                          </a:solidFill>
                          <a:effectLst/>
                          <a:latin typeface="+mn-lt"/>
                          <a:ea typeface="+mn-ea"/>
                          <a:cs typeface="+mn-cs"/>
                        </a:rPr>
                        <a:t>Read common exception words: the, I, no, of, my, for, he, she, we, was</a:t>
                      </a:r>
                    </a:p>
                    <a:p>
                      <a:r>
                        <a:rPr lang="en-GB" sz="1400" kern="1200" dirty="0">
                          <a:solidFill>
                            <a:schemeClr val="dk1"/>
                          </a:solidFill>
                          <a:effectLst/>
                          <a:latin typeface="+mn-lt"/>
                          <a:ea typeface="+mn-ea"/>
                          <a:cs typeface="+mn-cs"/>
                        </a:rPr>
                        <a:t>Read simple sentences containing known letter-sound correspondences containing 1 or 2 common exception words.</a:t>
                      </a:r>
                      <a:endParaRPr lang="en-GB" sz="1400" b="1" kern="1200" dirty="0">
                        <a:solidFill>
                          <a:schemeClr val="dk1"/>
                        </a:solidFill>
                        <a:effectLst/>
                        <a:latin typeface="+mn-lt"/>
                        <a:ea typeface="+mn-ea"/>
                        <a:cs typeface="+mn-cs"/>
                      </a:endParaRPr>
                    </a:p>
                    <a:p>
                      <a:endParaRPr lang="en-GB" sz="14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dk1"/>
                          </a:solidFill>
                          <a:effectLst/>
                          <a:latin typeface="+mn-lt"/>
                          <a:ea typeface="+mn-ea"/>
                          <a:cs typeface="+mn-cs"/>
                        </a:rPr>
                        <a:t>Summer Term: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Recognise all Set 1 sounds and most Set 2 sounds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Use Fred Fingers to segment words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Begin to read multi-syllabic words</a:t>
                      </a:r>
                    </a:p>
                    <a:p>
                      <a:r>
                        <a:rPr lang="en-GB" sz="1400" kern="1200" dirty="0">
                          <a:solidFill>
                            <a:schemeClr val="dk1"/>
                          </a:solidFill>
                          <a:effectLst/>
                          <a:latin typeface="+mn-lt"/>
                          <a:ea typeface="+mn-ea"/>
                          <a:cs typeface="+mn-cs"/>
                        </a:rPr>
                        <a:t>Read common exception words:  Your, said, you, be, are, like, all, they, her</a:t>
                      </a:r>
                    </a:p>
                    <a:p>
                      <a:r>
                        <a:rPr lang="en-GB" sz="1400" b="1" u="sng" kern="1200" dirty="0">
                          <a:solidFill>
                            <a:schemeClr val="dk1"/>
                          </a:solidFill>
                          <a:effectLst/>
                          <a:latin typeface="+mn-lt"/>
                          <a:ea typeface="+mn-ea"/>
                          <a:cs typeface="+mn-cs"/>
                        </a:rPr>
                        <a:t>ELG Word Reading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Say a sound for each letter in the alphabet and at least 10 digraphs.</a:t>
                      </a:r>
                    </a:p>
                    <a:p>
                      <a:r>
                        <a:rPr lang="en-GB" sz="1400" b="1" u="sng" kern="1200" dirty="0">
                          <a:solidFill>
                            <a:schemeClr val="dk1"/>
                          </a:solidFill>
                          <a:effectLst/>
                          <a:latin typeface="+mn-lt"/>
                          <a:ea typeface="+mn-ea"/>
                          <a:cs typeface="+mn-cs"/>
                        </a:rPr>
                        <a:t>ELG Word Reading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Read words consistent with their phonic knowledge by sound-blending </a:t>
                      </a:r>
                    </a:p>
                    <a:p>
                      <a:r>
                        <a:rPr lang="en-GB" sz="1400" b="1" u="sng" kern="1200" dirty="0">
                          <a:solidFill>
                            <a:schemeClr val="dk1"/>
                          </a:solidFill>
                          <a:effectLst/>
                          <a:latin typeface="+mn-lt"/>
                          <a:ea typeface="+mn-ea"/>
                          <a:cs typeface="+mn-cs"/>
                        </a:rPr>
                        <a:t>ELG Word Reading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Read aloud simple sentences and books that are consistent with their phonic knowledge, including some common exception words.</a:t>
                      </a:r>
                    </a:p>
                    <a:p>
                      <a:endParaRPr lang="en-GB" sz="1400" b="1" kern="1200" dirty="0">
                        <a:solidFill>
                          <a:schemeClr val="dk1"/>
                        </a:solidFill>
                        <a:effectLst/>
                        <a:latin typeface="+mn-lt"/>
                        <a:ea typeface="+mn-ea"/>
                        <a:cs typeface="+mn-cs"/>
                      </a:endParaRPr>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3929109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638284385"/>
              </p:ext>
            </p:extLst>
          </p:nvPr>
        </p:nvGraphicFramePr>
        <p:xfrm>
          <a:off x="146669" y="0"/>
          <a:ext cx="11701714" cy="6628315"/>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3676987627"/>
                    </a:ext>
                  </a:extLst>
                </a:gridCol>
                <a:gridCol w="10102160">
                  <a:extLst>
                    <a:ext uri="{9D8B030D-6E8A-4147-A177-3AD203B41FA5}">
                      <a16:colId xmlns:a16="http://schemas.microsoft.com/office/drawing/2014/main" val="4045224249"/>
                    </a:ext>
                  </a:extLst>
                </a:gridCol>
              </a:tblGrid>
              <a:tr h="581864">
                <a:tc>
                  <a:txBody>
                    <a:bodyPr/>
                    <a:lstStyle/>
                    <a:p>
                      <a:r>
                        <a:rPr lang="en-US" sz="1600" dirty="0"/>
                        <a:t>Reception</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Comprehension </a:t>
                      </a:r>
                      <a:endParaRPr lang="en-GB" dirty="0"/>
                    </a:p>
                  </a:txBody>
                  <a:tcPr/>
                </a:tc>
                <a:extLst>
                  <a:ext uri="{0D108BD9-81ED-4DB2-BD59-A6C34878D82A}">
                    <a16:rowId xmlns:a16="http://schemas.microsoft.com/office/drawing/2014/main" val="2226120230"/>
                  </a:ext>
                </a:extLst>
              </a:tr>
              <a:tr h="604645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a:t>Autumn Term: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Find the blurb and be able to say what its purpose is and to say what the job of the author and illustrator are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Asks questions about stories.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Repeat words and phrases from familiar stories.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Has favourite books and seeks them out, to share with an adult, with another child, or to look at alone.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chemeClr val="dk1"/>
                          </a:solidFill>
                          <a:effectLst/>
                          <a:latin typeface="+mn-lt"/>
                          <a:ea typeface="+mn-ea"/>
                          <a:cs typeface="+mn-cs"/>
                        </a:rPr>
                        <a:t>Spring Term:</a:t>
                      </a:r>
                    </a:p>
                    <a:p>
                      <a:r>
                        <a:rPr lang="en-GB" sz="1400" kern="1200" dirty="0">
                          <a:solidFill>
                            <a:schemeClr val="dk1"/>
                          </a:solidFill>
                          <a:effectLst/>
                          <a:latin typeface="+mn-lt"/>
                          <a:ea typeface="+mn-ea"/>
                          <a:cs typeface="+mn-cs"/>
                        </a:rPr>
                        <a:t>Use Tales Toolkit to retell a story</a:t>
                      </a:r>
                    </a:p>
                    <a:p>
                      <a:r>
                        <a:rPr lang="en-GB" sz="1400" kern="1200" dirty="0">
                          <a:solidFill>
                            <a:schemeClr val="dk1"/>
                          </a:solidFill>
                          <a:effectLst/>
                          <a:latin typeface="+mn-lt"/>
                          <a:ea typeface="+mn-ea"/>
                          <a:cs typeface="+mn-cs"/>
                        </a:rPr>
                        <a:t>Describes main story settings, events and characters in increasing detail</a:t>
                      </a:r>
                    </a:p>
                    <a:p>
                      <a:r>
                        <a:rPr lang="en-GB" sz="1400" b="0" kern="1200" dirty="0">
                          <a:solidFill>
                            <a:schemeClr val="dk1"/>
                          </a:solidFill>
                          <a:effectLst/>
                          <a:latin typeface="+mn-lt"/>
                          <a:ea typeface="+mn-ea"/>
                          <a:cs typeface="+mn-cs"/>
                        </a:rPr>
                        <a:t>Predict what might happen next in a story</a:t>
                      </a:r>
                    </a:p>
                    <a:p>
                      <a:r>
                        <a:rPr lang="en-GB" sz="1400" kern="1200" dirty="0">
                          <a:solidFill>
                            <a:schemeClr val="dk1"/>
                          </a:solidFill>
                          <a:effectLst/>
                          <a:latin typeface="+mn-lt"/>
                          <a:ea typeface="+mn-ea"/>
                          <a:cs typeface="+mn-cs"/>
                        </a:rPr>
                        <a:t>Re-enacts and reinvents stories they have heard in their play</a:t>
                      </a:r>
                    </a:p>
                    <a:p>
                      <a:r>
                        <a:rPr lang="en-GB" sz="1400" kern="1200" dirty="0">
                          <a:solidFill>
                            <a:schemeClr val="dk1"/>
                          </a:solidFill>
                          <a:effectLst/>
                          <a:latin typeface="+mn-lt"/>
                          <a:ea typeface="+mn-ea"/>
                          <a:cs typeface="+mn-cs"/>
                        </a:rPr>
                        <a:t>Seeks familiar texts or stories to re-read in the book area.</a:t>
                      </a:r>
                    </a:p>
                    <a:p>
                      <a:r>
                        <a:rPr lang="en-GB" sz="1400" kern="1200" dirty="0">
                          <a:solidFill>
                            <a:schemeClr val="dk1"/>
                          </a:solidFill>
                          <a:effectLst/>
                          <a:latin typeface="+mn-lt"/>
                          <a:ea typeface="+mn-ea"/>
                          <a:cs typeface="+mn-cs"/>
                        </a:rPr>
                        <a:t>Requests favourite stories and poems for example during Vote for a story.</a:t>
                      </a:r>
                      <a:endParaRPr lang="en-GB" sz="1400" b="1" kern="1200" dirty="0">
                        <a:solidFill>
                          <a:schemeClr val="dk1"/>
                        </a:solidFill>
                        <a:effectLst/>
                        <a:latin typeface="+mn-lt"/>
                        <a:ea typeface="+mn-ea"/>
                        <a:cs typeface="+mn-cs"/>
                      </a:endParaRPr>
                    </a:p>
                    <a:p>
                      <a:endParaRPr lang="en-GB" sz="14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dk1"/>
                          </a:solidFill>
                          <a:effectLst/>
                          <a:latin typeface="+mn-lt"/>
                          <a:ea typeface="+mn-ea"/>
                          <a:cs typeface="+mn-cs"/>
                        </a:rPr>
                        <a:t>Summer Term:</a:t>
                      </a:r>
                    </a:p>
                    <a:p>
                      <a:r>
                        <a:rPr lang="en-GB" sz="1400" kern="1200" dirty="0">
                          <a:solidFill>
                            <a:schemeClr val="dk1"/>
                          </a:solidFill>
                          <a:effectLst/>
                          <a:latin typeface="+mn-lt"/>
                          <a:ea typeface="+mn-ea"/>
                          <a:cs typeface="+mn-cs"/>
                        </a:rPr>
                        <a:t>Can share a favourite book with a peer, retelling the story in their own way repeating known phrases from the text.</a:t>
                      </a:r>
                    </a:p>
                    <a:p>
                      <a:r>
                        <a:rPr lang="en-GB" sz="1400" kern="1200" dirty="0">
                          <a:solidFill>
                            <a:schemeClr val="dk1"/>
                          </a:solidFill>
                          <a:effectLst/>
                          <a:latin typeface="+mn-lt"/>
                          <a:ea typeface="+mn-ea"/>
                          <a:cs typeface="+mn-cs"/>
                        </a:rPr>
                        <a:t>Use language such as “Once upon a time…’, ‘Suddenly…’, ‘First/ Next/ Then…’ to create and tell own story</a:t>
                      </a:r>
                    </a:p>
                    <a:p>
                      <a:r>
                        <a:rPr lang="en-GB" sz="1400" b="1" u="sng" kern="1200" dirty="0">
                          <a:solidFill>
                            <a:schemeClr val="dk1"/>
                          </a:solidFill>
                          <a:effectLst/>
                          <a:latin typeface="+mn-lt"/>
                          <a:ea typeface="+mn-ea"/>
                          <a:cs typeface="+mn-cs"/>
                        </a:rPr>
                        <a:t>ELG Comprehension</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Demonstrate understanding of what has been read to them by retelling stories and narratives using their own words and recently introduced vocabulary</a:t>
                      </a:r>
                    </a:p>
                    <a:p>
                      <a:r>
                        <a:rPr lang="en-GB" sz="1400" b="1" u="sng" kern="1200" dirty="0">
                          <a:solidFill>
                            <a:schemeClr val="dk1"/>
                          </a:solidFill>
                          <a:effectLst/>
                          <a:latin typeface="+mn-lt"/>
                          <a:ea typeface="+mn-ea"/>
                          <a:cs typeface="+mn-cs"/>
                        </a:rPr>
                        <a:t>ELG Comprehension</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Anticipate – where appropriate – key events in stories</a:t>
                      </a:r>
                    </a:p>
                    <a:p>
                      <a:r>
                        <a:rPr lang="en-GB" sz="1400" b="1" u="sng" kern="1200" dirty="0">
                          <a:solidFill>
                            <a:schemeClr val="dk1"/>
                          </a:solidFill>
                          <a:effectLst/>
                          <a:latin typeface="+mn-lt"/>
                          <a:ea typeface="+mn-ea"/>
                          <a:cs typeface="+mn-cs"/>
                        </a:rPr>
                        <a:t>ELG Comprehension</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Use and understand recently introduced vocabulary during discussions about stories, non-fiction, rhymes and poems and during role-play.</a:t>
                      </a:r>
                      <a:endParaRPr lang="en-GB" sz="1400" b="1" kern="1200" dirty="0">
                        <a:solidFill>
                          <a:schemeClr val="dk1"/>
                        </a:solidFill>
                        <a:effectLst/>
                        <a:latin typeface="+mn-lt"/>
                        <a:ea typeface="+mn-ea"/>
                        <a:cs typeface="+mn-cs"/>
                      </a:endParaRPr>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3823319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054080365"/>
              </p:ext>
            </p:extLst>
          </p:nvPr>
        </p:nvGraphicFramePr>
        <p:xfrm>
          <a:off x="146669" y="0"/>
          <a:ext cx="11701714" cy="6647384"/>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3676987627"/>
                    </a:ext>
                  </a:extLst>
                </a:gridCol>
                <a:gridCol w="10102160">
                  <a:extLst>
                    <a:ext uri="{9D8B030D-6E8A-4147-A177-3AD203B41FA5}">
                      <a16:colId xmlns:a16="http://schemas.microsoft.com/office/drawing/2014/main" val="4045224249"/>
                    </a:ext>
                  </a:extLst>
                </a:gridCol>
              </a:tblGrid>
              <a:tr h="581864">
                <a:tc>
                  <a:txBody>
                    <a:bodyPr/>
                    <a:lstStyle/>
                    <a:p>
                      <a:r>
                        <a:rPr lang="en-US" sz="1600" dirty="0"/>
                        <a:t>Reception</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Writing</a:t>
                      </a:r>
                      <a:endParaRPr lang="en-GB" dirty="0"/>
                    </a:p>
                  </a:txBody>
                  <a:tcPr/>
                </a:tc>
                <a:extLst>
                  <a:ext uri="{0D108BD9-81ED-4DB2-BD59-A6C34878D82A}">
                    <a16:rowId xmlns:a16="http://schemas.microsoft.com/office/drawing/2014/main" val="2226120230"/>
                  </a:ext>
                </a:extLst>
              </a:tr>
              <a:tr h="604645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a:t>Autumn Term:</a:t>
                      </a:r>
                    </a:p>
                    <a:p>
                      <a:r>
                        <a:rPr lang="en-GB" sz="1400" kern="1200" dirty="0">
                          <a:solidFill>
                            <a:schemeClr val="dk1"/>
                          </a:solidFill>
                          <a:effectLst/>
                          <a:latin typeface="+mn-lt"/>
                          <a:ea typeface="+mn-ea"/>
                          <a:cs typeface="+mn-cs"/>
                        </a:rPr>
                        <a:t>Form some lowercase letters correctly: m a s d 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Can write simple captions with more than an initial sound.</a:t>
                      </a:r>
                    </a:p>
                    <a:p>
                      <a:r>
                        <a:rPr lang="en-GB" sz="1400" kern="1200" dirty="0">
                          <a:solidFill>
                            <a:schemeClr val="dk1"/>
                          </a:solidFill>
                          <a:effectLst/>
                          <a:latin typeface="+mn-lt"/>
                          <a:ea typeface="+mn-ea"/>
                          <a:cs typeface="+mn-cs"/>
                        </a:rPr>
                        <a:t>Spell words by identifying the sounds and then writing the sound with letter/s.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Can write CVC words with little support.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chemeClr val="dk1"/>
                          </a:solidFill>
                          <a:effectLst/>
                          <a:latin typeface="+mn-lt"/>
                          <a:ea typeface="+mn-ea"/>
                          <a:cs typeface="+mn-cs"/>
                        </a:rPr>
                        <a:t>Spring Term:</a:t>
                      </a:r>
                    </a:p>
                    <a:p>
                      <a:r>
                        <a:rPr lang="en-GB" sz="1400" kern="1200" dirty="0">
                          <a:solidFill>
                            <a:schemeClr val="dk1"/>
                          </a:solidFill>
                          <a:effectLst/>
                          <a:latin typeface="+mn-lt"/>
                          <a:ea typeface="+mn-ea"/>
                          <a:cs typeface="+mn-cs"/>
                        </a:rPr>
                        <a:t>Form the majority of lowercase letters correctly: m n h r b p c a o g d e s f l </a:t>
                      </a:r>
                      <a:r>
                        <a:rPr lang="en-GB" sz="1400" kern="1200" dirty="0" err="1">
                          <a:solidFill>
                            <a:schemeClr val="dk1"/>
                          </a:solidFill>
                          <a:effectLst/>
                          <a:latin typeface="+mn-lt"/>
                          <a:ea typeface="+mn-ea"/>
                          <a:cs typeface="+mn-cs"/>
                        </a:rPr>
                        <a:t>i</a:t>
                      </a:r>
                      <a:r>
                        <a:rPr lang="en-GB" sz="1400" kern="1200" dirty="0">
                          <a:solidFill>
                            <a:schemeClr val="dk1"/>
                          </a:solidFill>
                          <a:effectLst/>
                          <a:latin typeface="+mn-lt"/>
                          <a:ea typeface="+mn-ea"/>
                          <a:cs typeface="+mn-cs"/>
                        </a:rPr>
                        <a:t> t j y u </a:t>
                      </a:r>
                    </a:p>
                    <a:p>
                      <a:r>
                        <a:rPr lang="en-GB" sz="1400" kern="1200" dirty="0">
                          <a:solidFill>
                            <a:schemeClr val="dk1"/>
                          </a:solidFill>
                          <a:effectLst/>
                          <a:latin typeface="+mn-lt"/>
                          <a:ea typeface="+mn-ea"/>
                          <a:cs typeface="+mn-cs"/>
                        </a:rPr>
                        <a:t>Confidently write CVC words containing some Set 1 special friends</a:t>
                      </a:r>
                    </a:p>
                    <a:p>
                      <a:r>
                        <a:rPr lang="en-GB" sz="1400" kern="1200" dirty="0">
                          <a:solidFill>
                            <a:schemeClr val="dk1"/>
                          </a:solidFill>
                          <a:effectLst/>
                          <a:latin typeface="+mn-lt"/>
                          <a:ea typeface="+mn-ea"/>
                          <a:cs typeface="+mn-cs"/>
                        </a:rPr>
                        <a:t>Begin to use Fred fingers to identify how many sounds are in a word.</a:t>
                      </a:r>
                    </a:p>
                    <a:p>
                      <a:r>
                        <a:rPr lang="en-GB" sz="1400" kern="1200" dirty="0">
                          <a:solidFill>
                            <a:schemeClr val="dk1"/>
                          </a:solidFill>
                          <a:effectLst/>
                          <a:latin typeface="+mn-lt"/>
                          <a:ea typeface="+mn-ea"/>
                          <a:cs typeface="+mn-cs"/>
                        </a:rPr>
                        <a:t>Begin to segment CCVC and CCVC words</a:t>
                      </a:r>
                    </a:p>
                    <a:p>
                      <a:r>
                        <a:rPr lang="en-GB" sz="1400" kern="1200" dirty="0">
                          <a:solidFill>
                            <a:schemeClr val="dk1"/>
                          </a:solidFill>
                          <a:effectLst/>
                          <a:latin typeface="+mn-lt"/>
                          <a:ea typeface="+mn-ea"/>
                          <a:cs typeface="+mn-cs"/>
                        </a:rPr>
                        <a:t>Write captions with words with known sound- letter correspondences </a:t>
                      </a:r>
                    </a:p>
                    <a:p>
                      <a:r>
                        <a:rPr lang="en-GB" sz="1400" kern="1200" dirty="0">
                          <a:solidFill>
                            <a:schemeClr val="dk1"/>
                          </a:solidFill>
                          <a:effectLst/>
                          <a:latin typeface="+mn-lt"/>
                          <a:ea typeface="+mn-ea"/>
                          <a:cs typeface="+mn-cs"/>
                        </a:rPr>
                        <a:t>Use capital letters and full stops</a:t>
                      </a:r>
                    </a:p>
                    <a:p>
                      <a:r>
                        <a:rPr lang="en-GB" sz="1400" kern="1200" dirty="0">
                          <a:solidFill>
                            <a:schemeClr val="dk1"/>
                          </a:solidFill>
                          <a:effectLst/>
                          <a:latin typeface="+mn-lt"/>
                          <a:ea typeface="+mn-ea"/>
                          <a:cs typeface="+mn-cs"/>
                        </a:rPr>
                        <a:t>Mostly use finger spaces</a:t>
                      </a:r>
                    </a:p>
                    <a:p>
                      <a:r>
                        <a:rPr lang="en-GB" sz="1400" kern="1200" dirty="0">
                          <a:solidFill>
                            <a:schemeClr val="dk1"/>
                          </a:solidFill>
                          <a:effectLst/>
                          <a:latin typeface="+mn-lt"/>
                          <a:ea typeface="+mn-ea"/>
                          <a:cs typeface="+mn-cs"/>
                        </a:rPr>
                        <a:t>Copy full name from a name card</a:t>
                      </a:r>
                    </a:p>
                    <a:p>
                      <a:endParaRPr lang="en-GB" sz="14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dk1"/>
                          </a:solidFill>
                          <a:effectLst/>
                          <a:latin typeface="+mn-lt"/>
                          <a:ea typeface="+mn-ea"/>
                          <a:cs typeface="+mn-cs"/>
                        </a:rPr>
                        <a:t>Summer Term:</a:t>
                      </a:r>
                    </a:p>
                    <a:p>
                      <a:r>
                        <a:rPr lang="en-GB" sz="1400" kern="1200" dirty="0">
                          <a:solidFill>
                            <a:schemeClr val="dk1"/>
                          </a:solidFill>
                          <a:effectLst/>
                          <a:latin typeface="+mn-lt"/>
                          <a:ea typeface="+mn-ea"/>
                          <a:cs typeface="+mn-cs"/>
                        </a:rPr>
                        <a:t>Form most lowercase letters and some capital letters correctly  v w x z k q</a:t>
                      </a:r>
                    </a:p>
                    <a:p>
                      <a:r>
                        <a:rPr lang="en-GB" sz="1400" kern="1200" dirty="0">
                          <a:solidFill>
                            <a:schemeClr val="dk1"/>
                          </a:solidFill>
                          <a:effectLst/>
                          <a:latin typeface="+mn-lt"/>
                          <a:ea typeface="+mn-ea"/>
                          <a:cs typeface="+mn-cs"/>
                        </a:rPr>
                        <a:t>Segment and write CCVC and CVCC words</a:t>
                      </a:r>
                    </a:p>
                    <a:p>
                      <a:r>
                        <a:rPr lang="en-GB" sz="1400" kern="1200" dirty="0">
                          <a:solidFill>
                            <a:schemeClr val="dk1"/>
                          </a:solidFill>
                          <a:effectLst/>
                          <a:latin typeface="+mn-lt"/>
                          <a:ea typeface="+mn-ea"/>
                          <a:cs typeface="+mn-cs"/>
                        </a:rPr>
                        <a:t>Use ‘Fred fingers’ to segment words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Use a capital letter at the beginning of a sentence and a full stop at the end.</a:t>
                      </a:r>
                    </a:p>
                    <a:p>
                      <a:r>
                        <a:rPr lang="en-GB" sz="1400" kern="1200" dirty="0">
                          <a:solidFill>
                            <a:schemeClr val="dk1"/>
                          </a:solidFill>
                          <a:effectLst/>
                          <a:latin typeface="+mn-lt"/>
                          <a:ea typeface="+mn-ea"/>
                          <a:cs typeface="+mn-cs"/>
                        </a:rPr>
                        <a:t>Write their first name and surname independently.</a:t>
                      </a:r>
                    </a:p>
                    <a:p>
                      <a:r>
                        <a:rPr lang="en-GB" sz="1400" b="1" u="sng" kern="1200" dirty="0">
                          <a:solidFill>
                            <a:schemeClr val="dk1"/>
                          </a:solidFill>
                          <a:effectLst/>
                          <a:latin typeface="+mn-lt"/>
                          <a:ea typeface="+mn-ea"/>
                          <a:cs typeface="+mn-cs"/>
                        </a:rPr>
                        <a:t>ELG Writing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Write recognisable letters, most of which are correctly formed</a:t>
                      </a:r>
                    </a:p>
                    <a:p>
                      <a:r>
                        <a:rPr lang="en-GB" sz="1400" b="1" u="sng" kern="1200" dirty="0">
                          <a:solidFill>
                            <a:schemeClr val="dk1"/>
                          </a:solidFill>
                          <a:effectLst/>
                          <a:latin typeface="+mn-lt"/>
                          <a:ea typeface="+mn-ea"/>
                          <a:cs typeface="+mn-cs"/>
                        </a:rPr>
                        <a:t>ELG Writing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Spell words by identifying sounds in them and representing the sounds with a letter or letters</a:t>
                      </a:r>
                    </a:p>
                    <a:p>
                      <a:r>
                        <a:rPr lang="en-GB" sz="1400" b="1" u="sng" kern="1200" dirty="0">
                          <a:solidFill>
                            <a:schemeClr val="dk1"/>
                          </a:solidFill>
                          <a:effectLst/>
                          <a:latin typeface="+mn-lt"/>
                          <a:ea typeface="+mn-ea"/>
                          <a:cs typeface="+mn-cs"/>
                        </a:rPr>
                        <a:t>ELG Writing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Write simple phrases and sentences that can be read by others. </a:t>
                      </a:r>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150323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634500826"/>
              </p:ext>
            </p:extLst>
          </p:nvPr>
        </p:nvGraphicFramePr>
        <p:xfrm>
          <a:off x="257580" y="124177"/>
          <a:ext cx="11697352" cy="6439503"/>
        </p:xfrm>
        <a:graphic>
          <a:graphicData uri="http://schemas.openxmlformats.org/drawingml/2006/table">
            <a:tbl>
              <a:tblPr firstRow="1" bandRow="1">
                <a:tableStyleId>{5C22544A-7EE6-4342-B048-85BDC9FD1C3A}</a:tableStyleId>
              </a:tblPr>
              <a:tblGrid>
                <a:gridCol w="1598958">
                  <a:extLst>
                    <a:ext uri="{9D8B030D-6E8A-4147-A177-3AD203B41FA5}">
                      <a16:colId xmlns:a16="http://schemas.microsoft.com/office/drawing/2014/main" val="3676987627"/>
                    </a:ext>
                  </a:extLst>
                </a:gridCol>
                <a:gridCol w="10098394">
                  <a:extLst>
                    <a:ext uri="{9D8B030D-6E8A-4147-A177-3AD203B41FA5}">
                      <a16:colId xmlns:a16="http://schemas.microsoft.com/office/drawing/2014/main" val="4045224249"/>
                    </a:ext>
                  </a:extLst>
                </a:gridCol>
              </a:tblGrid>
              <a:tr h="370050">
                <a:tc>
                  <a:txBody>
                    <a:bodyPr/>
                    <a:lstStyle/>
                    <a:p>
                      <a:r>
                        <a:rPr lang="en-US" sz="1600" dirty="0"/>
                        <a:t>Year One</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extLst>
                  <a:ext uri="{0D108BD9-81ED-4DB2-BD59-A6C34878D82A}">
                    <a16:rowId xmlns:a16="http://schemas.microsoft.com/office/drawing/2014/main" val="2226120230"/>
                  </a:ext>
                </a:extLst>
              </a:tr>
              <a:tr h="1341432">
                <a:tc>
                  <a:txBody>
                    <a:bodyPr/>
                    <a:lstStyle/>
                    <a:p>
                      <a:r>
                        <a:rPr lang="en-US" sz="1600" dirty="0"/>
                        <a:t>Reading </a:t>
                      </a:r>
                    </a:p>
                    <a:p>
                      <a:r>
                        <a:rPr lang="en-US" sz="1600" dirty="0"/>
                        <a:t>Word Level</a:t>
                      </a:r>
                      <a:endParaRPr lang="en-GB" sz="1600" dirty="0"/>
                    </a:p>
                  </a:txBody>
                  <a:tcPr/>
                </a:tc>
                <a:tc>
                  <a:txBody>
                    <a:bodyPr/>
                    <a:lstStyle/>
                    <a:p>
                      <a:r>
                        <a:rPr lang="en-US" sz="1100" dirty="0"/>
                        <a:t>Pupils should be taught to: </a:t>
                      </a:r>
                    </a:p>
                    <a:p>
                      <a:r>
                        <a:rPr lang="en-US" sz="1100" dirty="0"/>
                        <a:t>* apply phonic knowledge and skills as the route to decode words </a:t>
                      </a:r>
                    </a:p>
                    <a:p>
                      <a:r>
                        <a:rPr lang="en-US" sz="1100" dirty="0"/>
                        <a:t>*respond speedily with the correct sound to graphemes (letters or groups of letters) for all 40+ phonemes, including, where applicable, alternative sounds for graphemes </a:t>
                      </a:r>
                    </a:p>
                    <a:p>
                      <a:pPr marL="0" indent="0">
                        <a:buFont typeface="Arial" panose="020B0604020202020204" pitchFamily="34" charset="0"/>
                        <a:buNone/>
                      </a:pPr>
                      <a:r>
                        <a:rPr lang="en-US" sz="1100" dirty="0"/>
                        <a:t>*read accurately by blending sounds in unfamiliar words containing GPCs that have been taught </a:t>
                      </a:r>
                    </a:p>
                    <a:p>
                      <a:pPr marL="0" indent="0">
                        <a:buFont typeface="Arial" panose="020B0604020202020204" pitchFamily="34" charset="0"/>
                        <a:buNone/>
                      </a:pPr>
                      <a:r>
                        <a:rPr lang="en-US" sz="1100" dirty="0"/>
                        <a:t>*read common exception words, noting unusual correspondences between spelling and sound and where these occur in the word </a:t>
                      </a:r>
                    </a:p>
                    <a:p>
                      <a:pPr marL="0" indent="0">
                        <a:buFont typeface="Arial" panose="020B0604020202020204" pitchFamily="34" charset="0"/>
                        <a:buNone/>
                      </a:pPr>
                      <a:r>
                        <a:rPr lang="en-US" sz="1100" dirty="0"/>
                        <a:t>*read words containing taught GPCs and –s, –</a:t>
                      </a:r>
                      <a:r>
                        <a:rPr lang="en-US" sz="1100" dirty="0" err="1"/>
                        <a:t>es</a:t>
                      </a:r>
                      <a:r>
                        <a:rPr lang="en-US" sz="1100" dirty="0"/>
                        <a:t>, –</a:t>
                      </a:r>
                      <a:r>
                        <a:rPr lang="en-US" sz="1100" dirty="0" err="1"/>
                        <a:t>ing</a:t>
                      </a:r>
                      <a:r>
                        <a:rPr lang="en-US" sz="1100" dirty="0"/>
                        <a:t>, –</a:t>
                      </a:r>
                      <a:r>
                        <a:rPr lang="en-US" sz="1100" dirty="0" err="1"/>
                        <a:t>ed</a:t>
                      </a:r>
                      <a:r>
                        <a:rPr lang="en-US" sz="1100" dirty="0"/>
                        <a:t>, –</a:t>
                      </a:r>
                      <a:r>
                        <a:rPr lang="en-US" sz="1100" dirty="0" err="1"/>
                        <a:t>er</a:t>
                      </a:r>
                      <a:r>
                        <a:rPr lang="en-US" sz="1100" dirty="0"/>
                        <a:t> and –</a:t>
                      </a:r>
                      <a:r>
                        <a:rPr lang="en-US" sz="1100" dirty="0" err="1"/>
                        <a:t>est</a:t>
                      </a:r>
                      <a:r>
                        <a:rPr lang="en-US" sz="1100" dirty="0"/>
                        <a:t> endings  read other words of more than one syllable that contain taught GPCs </a:t>
                      </a:r>
                    </a:p>
                    <a:p>
                      <a:pPr marL="0" indent="0">
                        <a:buFont typeface="Arial" panose="020B0604020202020204" pitchFamily="34" charset="0"/>
                        <a:buNone/>
                      </a:pPr>
                      <a:r>
                        <a:rPr lang="en-US" sz="1100" dirty="0"/>
                        <a:t>*read words with contractions [for example, I’m, I’ll, we’ll], and understand that the apostrophe represents the omitted letter(s) </a:t>
                      </a:r>
                    </a:p>
                    <a:p>
                      <a:pPr marL="0" indent="0">
                        <a:buFont typeface="Arial" panose="020B0604020202020204" pitchFamily="34" charset="0"/>
                        <a:buNone/>
                      </a:pPr>
                      <a:r>
                        <a:rPr lang="en-US" sz="1100" dirty="0"/>
                        <a:t>*read aloud accurately books that are consistent with their developing phonic knowledge and that do not require them to use other strategies to work out words </a:t>
                      </a:r>
                    </a:p>
                    <a:p>
                      <a:pPr marL="0" indent="0">
                        <a:buFont typeface="Arial" panose="020B0604020202020204" pitchFamily="34" charset="0"/>
                        <a:buNone/>
                      </a:pPr>
                      <a:r>
                        <a:rPr lang="en-US" sz="1100" dirty="0"/>
                        <a:t>*re-read these books to build up their fluency and confidence in word reading. </a:t>
                      </a:r>
                      <a:endParaRPr lang="en-GB" sz="1100" dirty="0"/>
                    </a:p>
                  </a:txBody>
                  <a:tcPr/>
                </a:tc>
                <a:extLst>
                  <a:ext uri="{0D108BD9-81ED-4DB2-BD59-A6C34878D82A}">
                    <a16:rowId xmlns:a16="http://schemas.microsoft.com/office/drawing/2014/main" val="3081714174"/>
                  </a:ext>
                </a:extLst>
              </a:tr>
              <a:tr h="16189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Reading Comprehension</a:t>
                      </a:r>
                      <a:endParaRPr lang="en-GB" sz="1600" dirty="0"/>
                    </a:p>
                  </a:txBody>
                  <a:tcPr/>
                </a:tc>
                <a:tc>
                  <a:txBody>
                    <a:bodyPr/>
                    <a:lstStyle/>
                    <a:p>
                      <a:r>
                        <a:rPr lang="en-US" sz="1100" dirty="0"/>
                        <a:t>Pupils should be taught to: </a:t>
                      </a:r>
                    </a:p>
                    <a:p>
                      <a:pPr marL="0" indent="0">
                        <a:buFont typeface="Arial" panose="020B0604020202020204" pitchFamily="34" charset="0"/>
                        <a:buNone/>
                      </a:pPr>
                      <a:r>
                        <a:rPr lang="en-US" sz="1100" dirty="0"/>
                        <a:t>*develop pleasure in reading, motivation to read, vocabulary and understanding by: </a:t>
                      </a:r>
                    </a:p>
                    <a:p>
                      <a:pPr marL="171450" indent="-171450">
                        <a:buFontTx/>
                        <a:buChar char="-"/>
                      </a:pPr>
                      <a:r>
                        <a:rPr lang="en-US" sz="1100" dirty="0"/>
                        <a:t>listening to and discussing a wide range of poems, stories and non-fiction at a level beyond that at which they can read independently</a:t>
                      </a:r>
                      <a:r>
                        <a:rPr lang="en-US" sz="1100" baseline="0" dirty="0"/>
                        <a:t> </a:t>
                      </a:r>
                    </a:p>
                    <a:p>
                      <a:pPr marL="171450" indent="-171450">
                        <a:buFontTx/>
                        <a:buChar char="-"/>
                      </a:pPr>
                      <a:r>
                        <a:rPr lang="en-US" sz="1100" baseline="0" dirty="0"/>
                        <a:t>-</a:t>
                      </a:r>
                      <a:r>
                        <a:rPr lang="en-US" sz="1100" dirty="0"/>
                        <a:t>being encouraged to link what they read or hear read to their own experiences </a:t>
                      </a:r>
                    </a:p>
                    <a:p>
                      <a:pPr marL="171450" indent="-171450">
                        <a:buFontTx/>
                        <a:buChar char="-"/>
                      </a:pPr>
                      <a:r>
                        <a:rPr lang="en-US" sz="1100" dirty="0"/>
                        <a:t> becoming very familiar with key stories, fairy stories and traditional tales, retelling them and considering their particular characteristics -</a:t>
                      </a:r>
                      <a:r>
                        <a:rPr lang="en-US" sz="1100" dirty="0" err="1"/>
                        <a:t>recognising</a:t>
                      </a:r>
                      <a:r>
                        <a:rPr lang="en-US" sz="1100" dirty="0"/>
                        <a:t> and joining in with predictable phrases </a:t>
                      </a:r>
                    </a:p>
                    <a:p>
                      <a:pPr marL="171450" indent="-171450">
                        <a:buFontTx/>
                        <a:buChar char="-"/>
                      </a:pPr>
                      <a:r>
                        <a:rPr lang="en-US" sz="1100" dirty="0"/>
                        <a:t>learning to appreciate rhymes and poems, and to recite some by heart                                                     -discussing word meanings, linking new meanings to those already known</a:t>
                      </a:r>
                    </a:p>
                    <a:p>
                      <a:pPr marL="0" indent="0">
                        <a:buFontTx/>
                        <a:buNone/>
                      </a:pPr>
                      <a:r>
                        <a:rPr lang="en-US" sz="1100" dirty="0"/>
                        <a:t>*understand both the books they can already read accurately and fluently and those they listen to by:</a:t>
                      </a:r>
                      <a:r>
                        <a:rPr lang="en-US" sz="1100" baseline="0" dirty="0"/>
                        <a:t> </a:t>
                      </a:r>
                    </a:p>
                    <a:p>
                      <a:pPr marL="0" indent="0">
                        <a:buFontTx/>
                        <a:buNone/>
                      </a:pPr>
                      <a:r>
                        <a:rPr lang="en-US" sz="1100" baseline="0" dirty="0"/>
                        <a:t>-</a:t>
                      </a:r>
                      <a:r>
                        <a:rPr lang="en-US" sz="1100" dirty="0"/>
                        <a:t>drawing on what they already know or on background information and vocabulary provided by the teacher </a:t>
                      </a:r>
                      <a:r>
                        <a:rPr lang="en-US" sz="1100" baseline="0" dirty="0"/>
                        <a:t>        -</a:t>
                      </a:r>
                      <a:r>
                        <a:rPr lang="en-US" sz="1100" dirty="0"/>
                        <a:t>checking that the text makes sense to them as they read and correcting inaccurate reading</a:t>
                      </a:r>
                    </a:p>
                    <a:p>
                      <a:pPr marL="0" indent="0">
                        <a:buFontTx/>
                        <a:buNone/>
                      </a:pPr>
                      <a:r>
                        <a:rPr lang="en-US" sz="1100" baseline="0" dirty="0"/>
                        <a:t>-</a:t>
                      </a:r>
                      <a:r>
                        <a:rPr lang="en-US" sz="1100" dirty="0"/>
                        <a:t>discussing the significance of the title and events </a:t>
                      </a:r>
                      <a:r>
                        <a:rPr lang="en-US" sz="1100" baseline="0" dirty="0"/>
                        <a:t>                 -</a:t>
                      </a:r>
                      <a:r>
                        <a:rPr lang="en-US" sz="1100" dirty="0"/>
                        <a:t>making inferences on the basis of what is being said and done </a:t>
                      </a:r>
                      <a:r>
                        <a:rPr lang="en-US" sz="1100" baseline="0" dirty="0"/>
                        <a:t>         -</a:t>
                      </a:r>
                      <a:r>
                        <a:rPr lang="en-US" sz="1100" dirty="0"/>
                        <a:t>predicting what might happen on the basis of what has been read so far </a:t>
                      </a:r>
                    </a:p>
                    <a:p>
                      <a:pPr marL="0" indent="0">
                        <a:buFontTx/>
                        <a:buNone/>
                      </a:pPr>
                      <a:r>
                        <a:rPr lang="en-US" sz="1100" dirty="0"/>
                        <a:t> *participate in discussion about what is read to them, taking turns and listening to what others say </a:t>
                      </a:r>
                    </a:p>
                    <a:p>
                      <a:pPr marL="0" indent="0">
                        <a:buFontTx/>
                        <a:buNone/>
                      </a:pPr>
                      <a:r>
                        <a:rPr lang="en-US" sz="1100" dirty="0"/>
                        <a:t>*explain clearly their understanding of what is read to them. </a:t>
                      </a:r>
                      <a:endParaRPr lang="en-GB" sz="1100" dirty="0"/>
                    </a:p>
                  </a:txBody>
                  <a:tcPr/>
                </a:tc>
                <a:extLst>
                  <a:ext uri="{0D108BD9-81ED-4DB2-BD59-A6C34878D82A}">
                    <a16:rowId xmlns:a16="http://schemas.microsoft.com/office/drawing/2014/main" val="4103968393"/>
                  </a:ext>
                </a:extLst>
              </a:tr>
              <a:tr h="508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Handwriting</a:t>
                      </a:r>
                      <a:endParaRPr lang="en-GB" sz="1600" dirty="0"/>
                    </a:p>
                  </a:txBody>
                  <a:tcPr/>
                </a:tc>
                <a:tc>
                  <a:txBody>
                    <a:bodyPr/>
                    <a:lstStyle/>
                    <a:p>
                      <a:r>
                        <a:rPr lang="en-US" sz="1100" dirty="0"/>
                        <a:t>Pupils should be taught to: </a:t>
                      </a:r>
                    </a:p>
                    <a:p>
                      <a:pPr marL="171450" indent="-171450">
                        <a:buFont typeface="Arial" panose="020B0604020202020204" pitchFamily="34" charset="0"/>
                        <a:buChar char="•"/>
                      </a:pPr>
                      <a:r>
                        <a:rPr lang="en-US" sz="1100" dirty="0"/>
                        <a:t>sit correctly at a table, holding a pencil comfortably and correctly </a:t>
                      </a:r>
                      <a:r>
                        <a:rPr lang="en-US" sz="1100" baseline="0" dirty="0"/>
                        <a:t>     *</a:t>
                      </a:r>
                      <a:r>
                        <a:rPr lang="en-US" sz="1100" dirty="0"/>
                        <a:t>begin to form lower-case letters in the correct direction, starting and finishing in the right place </a:t>
                      </a:r>
                    </a:p>
                    <a:p>
                      <a:pPr marL="0" indent="0">
                        <a:buFont typeface="Arial" panose="020B0604020202020204" pitchFamily="34" charset="0"/>
                        <a:buNone/>
                      </a:pPr>
                      <a:r>
                        <a:rPr lang="en-US" sz="1100" dirty="0"/>
                        <a:t>* form capital letters </a:t>
                      </a:r>
                      <a:r>
                        <a:rPr lang="en-US" sz="1100" baseline="0" dirty="0"/>
                        <a:t>          *</a:t>
                      </a:r>
                      <a:r>
                        <a:rPr lang="en-US" sz="1100" dirty="0"/>
                        <a:t>form digits 0-9 </a:t>
                      </a:r>
                      <a:r>
                        <a:rPr lang="en-US" sz="1100" baseline="0" dirty="0"/>
                        <a:t>      *</a:t>
                      </a:r>
                      <a:r>
                        <a:rPr lang="en-US" sz="1100" dirty="0"/>
                        <a:t>understand which letters belong to which handwriting ‘families’ (i.e. letters that are formed in similar ways) and to </a:t>
                      </a:r>
                      <a:r>
                        <a:rPr lang="en-US" sz="1100" dirty="0" err="1"/>
                        <a:t>practise</a:t>
                      </a:r>
                      <a:r>
                        <a:rPr lang="en-US" sz="1100" dirty="0"/>
                        <a:t> these.</a:t>
                      </a:r>
                      <a:endParaRPr lang="en-GB" sz="1100" dirty="0"/>
                    </a:p>
                  </a:txBody>
                  <a:tcPr/>
                </a:tc>
                <a:extLst>
                  <a:ext uri="{0D108BD9-81ED-4DB2-BD59-A6C34878D82A}">
                    <a16:rowId xmlns:a16="http://schemas.microsoft.com/office/drawing/2014/main" val="74849567"/>
                  </a:ext>
                </a:extLst>
              </a:tr>
              <a:tr h="508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Spelling </a:t>
                      </a:r>
                      <a:endParaRPr lang="en-GB" sz="1600" dirty="0"/>
                    </a:p>
                  </a:txBody>
                  <a:tcPr/>
                </a:tc>
                <a:tc>
                  <a:txBody>
                    <a:bodyPr/>
                    <a:lstStyle/>
                    <a:p>
                      <a:pPr marL="0" indent="0">
                        <a:buFont typeface="Arial" panose="020B0604020202020204" pitchFamily="34" charset="0"/>
                        <a:buNone/>
                      </a:pPr>
                      <a:r>
                        <a:rPr lang="en-US" sz="1100" dirty="0"/>
                        <a:t>The sounds /f/, /l/, /s/, /z/ and /k/ spelt </a:t>
                      </a:r>
                      <a:r>
                        <a:rPr lang="en-US" sz="1100" dirty="0" err="1"/>
                        <a:t>ff</a:t>
                      </a:r>
                      <a:r>
                        <a:rPr lang="en-US" sz="1100" dirty="0"/>
                        <a:t>, </a:t>
                      </a:r>
                      <a:r>
                        <a:rPr lang="en-US" sz="1100" dirty="0" err="1"/>
                        <a:t>ll</a:t>
                      </a:r>
                      <a:r>
                        <a:rPr lang="en-US" sz="1100" dirty="0"/>
                        <a:t>, </a:t>
                      </a:r>
                      <a:r>
                        <a:rPr lang="en-US" sz="1100" dirty="0" err="1"/>
                        <a:t>ss</a:t>
                      </a:r>
                      <a:r>
                        <a:rPr lang="en-US" sz="1100" dirty="0"/>
                        <a:t>, </a:t>
                      </a:r>
                      <a:r>
                        <a:rPr lang="en-US" sz="1100" dirty="0" err="1"/>
                        <a:t>zz</a:t>
                      </a:r>
                      <a:r>
                        <a:rPr lang="en-US" sz="1100" dirty="0"/>
                        <a:t> and </a:t>
                      </a:r>
                      <a:r>
                        <a:rPr lang="en-US" sz="1100" dirty="0" err="1"/>
                        <a:t>ck</a:t>
                      </a:r>
                      <a:r>
                        <a:rPr lang="en-US" sz="1100" dirty="0"/>
                        <a:t>             The /ŋ/ sound spelt n before k (</a:t>
                      </a:r>
                      <a:r>
                        <a:rPr lang="en-US" sz="1100" dirty="0" err="1"/>
                        <a:t>eg</a:t>
                      </a:r>
                      <a:r>
                        <a:rPr lang="en-US" sz="1100" dirty="0"/>
                        <a:t> bank, think)                  Division of words into syllables        -</a:t>
                      </a:r>
                      <a:r>
                        <a:rPr lang="en-US" sz="1100" dirty="0" err="1"/>
                        <a:t>tch</a:t>
                      </a:r>
                      <a:endParaRPr lang="en-GB" sz="1100" dirty="0"/>
                    </a:p>
                    <a:p>
                      <a:pPr marL="0" indent="0">
                        <a:buFont typeface="Arial" panose="020B0604020202020204" pitchFamily="34" charset="0"/>
                        <a:buNone/>
                      </a:pPr>
                      <a:r>
                        <a:rPr lang="en-US" sz="1100" dirty="0"/>
                        <a:t>The /v/ sound at the end of words                       Adding s and </a:t>
                      </a:r>
                      <a:r>
                        <a:rPr lang="en-US" sz="1100" dirty="0" err="1"/>
                        <a:t>es</a:t>
                      </a:r>
                      <a:r>
                        <a:rPr lang="en-US" sz="1100" dirty="0"/>
                        <a:t> to words (plural of nouns and the third person singular of verbs)         Words ending –y (/i:/ or /ɪ/)         </a:t>
                      </a:r>
                    </a:p>
                    <a:p>
                      <a:pPr marL="0" indent="0">
                        <a:buFont typeface="Arial" panose="020B0604020202020204" pitchFamily="34" charset="0"/>
                        <a:buNone/>
                      </a:pPr>
                      <a:r>
                        <a:rPr lang="en-US" sz="1100" dirty="0"/>
                        <a:t>Adding the endings –</a:t>
                      </a:r>
                      <a:r>
                        <a:rPr lang="en-US" sz="1100" dirty="0" err="1"/>
                        <a:t>ing</a:t>
                      </a:r>
                      <a:r>
                        <a:rPr lang="en-US" sz="1100" dirty="0"/>
                        <a:t>, –</a:t>
                      </a:r>
                      <a:r>
                        <a:rPr lang="en-US" sz="1100" dirty="0" err="1"/>
                        <a:t>ed</a:t>
                      </a:r>
                      <a:r>
                        <a:rPr lang="en-US" sz="1100" dirty="0"/>
                        <a:t> and –</a:t>
                      </a:r>
                      <a:r>
                        <a:rPr lang="en-US" sz="1100" dirty="0" err="1"/>
                        <a:t>er</a:t>
                      </a:r>
                      <a:r>
                        <a:rPr lang="en-US" sz="1100" dirty="0"/>
                        <a:t> to verbs where no change is needed to the root word       Adding –</a:t>
                      </a:r>
                      <a:r>
                        <a:rPr lang="en-US" sz="1100" dirty="0" err="1"/>
                        <a:t>er</a:t>
                      </a:r>
                      <a:r>
                        <a:rPr lang="en-US" sz="1100" dirty="0"/>
                        <a:t> and –</a:t>
                      </a:r>
                      <a:r>
                        <a:rPr lang="en-US" sz="1100" dirty="0" err="1"/>
                        <a:t>est</a:t>
                      </a:r>
                      <a:r>
                        <a:rPr lang="en-US" sz="1100" dirty="0"/>
                        <a:t> to adjectives where no change is needed to the root word</a:t>
                      </a:r>
                    </a:p>
                    <a:p>
                      <a:pPr marL="0" indent="0">
                        <a:buFont typeface="Arial" panose="020B0604020202020204" pitchFamily="34" charset="0"/>
                        <a:buNone/>
                      </a:pPr>
                      <a:r>
                        <a:rPr lang="en-US" sz="1100" dirty="0"/>
                        <a:t>New consonant spellings </a:t>
                      </a:r>
                      <a:r>
                        <a:rPr lang="en-US" sz="1100" dirty="0" err="1"/>
                        <a:t>ph</a:t>
                      </a:r>
                      <a:r>
                        <a:rPr lang="en-US" sz="1100" dirty="0"/>
                        <a:t> and </a:t>
                      </a:r>
                      <a:r>
                        <a:rPr lang="en-US" sz="1100" dirty="0" err="1"/>
                        <a:t>wh</a:t>
                      </a:r>
                      <a:r>
                        <a:rPr lang="en-US" sz="1100" dirty="0"/>
                        <a:t>                Using k for the /k/sound         Adding the prefix –un      Common exception words             Compound words</a:t>
                      </a:r>
                      <a:endParaRPr lang="en-GB" sz="1100" dirty="0"/>
                    </a:p>
                  </a:txBody>
                  <a:tcPr/>
                </a:tc>
                <a:extLst>
                  <a:ext uri="{0D108BD9-81ED-4DB2-BD59-A6C34878D82A}">
                    <a16:rowId xmlns:a16="http://schemas.microsoft.com/office/drawing/2014/main" val="1773028864"/>
                  </a:ext>
                </a:extLst>
              </a:tr>
              <a:tr h="33921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p>
                  </a:txBody>
                  <a:tcPr/>
                </a:tc>
                <a:tc hMerge="1">
                  <a:txBody>
                    <a:bodyPr/>
                    <a:lstStyle/>
                    <a:p>
                      <a:endParaRPr lang="en-GB" dirty="0"/>
                    </a:p>
                  </a:txBody>
                  <a:tcPr/>
                </a:tc>
                <a:extLst>
                  <a:ext uri="{0D108BD9-81ED-4DB2-BD59-A6C34878D82A}">
                    <a16:rowId xmlns:a16="http://schemas.microsoft.com/office/drawing/2014/main" val="2564871352"/>
                  </a:ext>
                </a:extLst>
              </a:tr>
            </a:tbl>
          </a:graphicData>
        </a:graphic>
      </p:graphicFrame>
    </p:spTree>
    <p:extLst>
      <p:ext uri="{BB962C8B-B14F-4D97-AF65-F5344CB8AC3E}">
        <p14:creationId xmlns:p14="http://schemas.microsoft.com/office/powerpoint/2010/main" val="192907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868056244"/>
              </p:ext>
            </p:extLst>
          </p:nvPr>
        </p:nvGraphicFramePr>
        <p:xfrm>
          <a:off x="257580" y="124177"/>
          <a:ext cx="11697352" cy="5460210"/>
        </p:xfrm>
        <a:graphic>
          <a:graphicData uri="http://schemas.openxmlformats.org/drawingml/2006/table">
            <a:tbl>
              <a:tblPr firstRow="1" bandRow="1">
                <a:tableStyleId>{5C22544A-7EE6-4342-B048-85BDC9FD1C3A}</a:tableStyleId>
              </a:tblPr>
              <a:tblGrid>
                <a:gridCol w="1598958">
                  <a:extLst>
                    <a:ext uri="{9D8B030D-6E8A-4147-A177-3AD203B41FA5}">
                      <a16:colId xmlns:a16="http://schemas.microsoft.com/office/drawing/2014/main" val="3676987627"/>
                    </a:ext>
                  </a:extLst>
                </a:gridCol>
                <a:gridCol w="1743144">
                  <a:extLst>
                    <a:ext uri="{9D8B030D-6E8A-4147-A177-3AD203B41FA5}">
                      <a16:colId xmlns:a16="http://schemas.microsoft.com/office/drawing/2014/main" val="4045224249"/>
                    </a:ext>
                  </a:extLst>
                </a:gridCol>
                <a:gridCol w="1671050">
                  <a:extLst>
                    <a:ext uri="{9D8B030D-6E8A-4147-A177-3AD203B41FA5}">
                      <a16:colId xmlns:a16="http://schemas.microsoft.com/office/drawing/2014/main" val="3329520594"/>
                    </a:ext>
                  </a:extLst>
                </a:gridCol>
                <a:gridCol w="1671050">
                  <a:extLst>
                    <a:ext uri="{9D8B030D-6E8A-4147-A177-3AD203B41FA5}">
                      <a16:colId xmlns:a16="http://schemas.microsoft.com/office/drawing/2014/main" val="840957153"/>
                    </a:ext>
                  </a:extLst>
                </a:gridCol>
                <a:gridCol w="1671050">
                  <a:extLst>
                    <a:ext uri="{9D8B030D-6E8A-4147-A177-3AD203B41FA5}">
                      <a16:colId xmlns:a16="http://schemas.microsoft.com/office/drawing/2014/main" val="1462467516"/>
                    </a:ext>
                  </a:extLst>
                </a:gridCol>
                <a:gridCol w="1671050">
                  <a:extLst>
                    <a:ext uri="{9D8B030D-6E8A-4147-A177-3AD203B41FA5}">
                      <a16:colId xmlns:a16="http://schemas.microsoft.com/office/drawing/2014/main" val="2125506453"/>
                    </a:ext>
                  </a:extLst>
                </a:gridCol>
                <a:gridCol w="1671050">
                  <a:extLst>
                    <a:ext uri="{9D8B030D-6E8A-4147-A177-3AD203B41FA5}">
                      <a16:colId xmlns:a16="http://schemas.microsoft.com/office/drawing/2014/main" val="3227715269"/>
                    </a:ext>
                  </a:extLst>
                </a:gridCol>
              </a:tblGrid>
              <a:tr h="370050">
                <a:tc>
                  <a:txBody>
                    <a:bodyPr/>
                    <a:lstStyle/>
                    <a:p>
                      <a:r>
                        <a:rPr lang="en-US" sz="1600" dirty="0"/>
                        <a:t>Year One</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KEY</a:t>
                      </a:r>
                      <a:r>
                        <a:rPr lang="en-GB" sz="1800" baseline="0" dirty="0"/>
                        <a:t> KNOWLEDGE AND SKILLS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226120230"/>
                  </a:ext>
                </a:extLst>
              </a:tr>
              <a:tr h="325784">
                <a:tc>
                  <a:txBody>
                    <a:bodyPr/>
                    <a:lstStyle/>
                    <a:p>
                      <a:endParaRPr lang="en-GB" sz="1600" dirty="0"/>
                    </a:p>
                  </a:txBody>
                  <a:tcPr/>
                </a:tc>
                <a:tc>
                  <a:txBody>
                    <a:bodyPr/>
                    <a:lstStyle/>
                    <a:p>
                      <a:r>
                        <a:rPr lang="en-GB" sz="1400" dirty="0"/>
                        <a:t>AUTUMN</a:t>
                      </a:r>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3185583046"/>
                  </a:ext>
                </a:extLst>
              </a:tr>
              <a:tr h="735571">
                <a:tc>
                  <a:txBody>
                    <a:bodyPr/>
                    <a:lstStyle/>
                    <a:p>
                      <a:r>
                        <a:rPr lang="en-GB" dirty="0"/>
                        <a:t>FOCUS</a:t>
                      </a:r>
                    </a:p>
                  </a:txBody>
                  <a:tcPr/>
                </a:tc>
                <a:tc>
                  <a:txBody>
                    <a:bodyPr/>
                    <a:lstStyle/>
                    <a:p>
                      <a:pPr algn="ctr"/>
                      <a:r>
                        <a:rPr lang="en-US" sz="1200" dirty="0"/>
                        <a:t>Animals</a:t>
                      </a:r>
                      <a:r>
                        <a:rPr lang="en-US" sz="1200" baseline="0" dirty="0"/>
                        <a:t> and Humans</a:t>
                      </a:r>
                    </a:p>
                    <a:p>
                      <a:pPr algn="ctr"/>
                      <a:r>
                        <a:rPr lang="en-US" sz="1200" baseline="0" dirty="0"/>
                        <a:t>“Bog Baby”</a:t>
                      </a:r>
                    </a:p>
                    <a:p>
                      <a:pPr algn="ctr"/>
                      <a:r>
                        <a:rPr lang="en-US" sz="1200" i="1" baseline="0" dirty="0"/>
                        <a:t>Jeanne Willis</a:t>
                      </a:r>
                      <a:endParaRPr lang="en-GB" sz="1200" i="1" dirty="0"/>
                    </a:p>
                  </a:txBody>
                  <a:tcPr/>
                </a:tc>
                <a:tc>
                  <a:txBody>
                    <a:bodyPr/>
                    <a:lstStyle/>
                    <a:p>
                      <a:pPr algn="ctr"/>
                      <a:r>
                        <a:rPr lang="en-US" sz="1200" dirty="0"/>
                        <a:t>Old and New Toys</a:t>
                      </a:r>
                    </a:p>
                    <a:p>
                      <a:pPr algn="ctr"/>
                      <a:r>
                        <a:rPr lang="en-US" sz="1200" dirty="0"/>
                        <a:t>“Toys</a:t>
                      </a:r>
                      <a:r>
                        <a:rPr lang="en-US" sz="1200" baseline="0" dirty="0"/>
                        <a:t> in Space</a:t>
                      </a:r>
                      <a:r>
                        <a:rPr lang="en-US" sz="1200" dirty="0"/>
                        <a:t>”-</a:t>
                      </a:r>
                      <a:r>
                        <a:rPr lang="en-US" sz="1200" i="1"/>
                        <a:t>Mini Grey</a:t>
                      </a:r>
                      <a:endParaRPr lang="en-GB" sz="1200" dirty="0"/>
                    </a:p>
                    <a:p>
                      <a:pPr algn="ctr"/>
                      <a:endParaRPr lang="en-US" sz="1200" i="1" baseline="0" dirty="0"/>
                    </a:p>
                    <a:p>
                      <a:pPr algn="ctr"/>
                      <a:endParaRPr lang="en-GB" sz="1200" dirty="0"/>
                    </a:p>
                  </a:txBody>
                  <a:tcPr/>
                </a:tc>
                <a:tc>
                  <a:txBody>
                    <a:bodyPr/>
                    <a:lstStyle/>
                    <a:p>
                      <a:pPr algn="ctr"/>
                      <a:r>
                        <a:rPr lang="en-US" sz="1200" dirty="0"/>
                        <a:t>Exploring Hot and Cold</a:t>
                      </a:r>
                      <a:r>
                        <a:rPr lang="en-US" sz="1200" baseline="0" dirty="0"/>
                        <a:t> Places</a:t>
                      </a:r>
                    </a:p>
                    <a:p>
                      <a:pPr algn="ctr"/>
                      <a:r>
                        <a:rPr lang="en-US" sz="1200" baseline="0" dirty="0"/>
                        <a:t>“Lost and Found”-</a:t>
                      </a:r>
                      <a:r>
                        <a:rPr lang="en-US" sz="1200" i="1" baseline="0" dirty="0"/>
                        <a:t>Oliver Jeffers</a:t>
                      </a:r>
                      <a:endParaRPr lang="en-GB" sz="1200" dirty="0"/>
                    </a:p>
                    <a:p>
                      <a:pPr algn="ctr"/>
                      <a:endParaRPr lang="en-GB" sz="1200" i="1" dirty="0"/>
                    </a:p>
                  </a:txBody>
                  <a:tcPr/>
                </a:tc>
                <a:tc>
                  <a:txBody>
                    <a:bodyPr/>
                    <a:lstStyle/>
                    <a:p>
                      <a:pPr algn="ctr"/>
                      <a:r>
                        <a:rPr lang="en-US" sz="1200" dirty="0"/>
                        <a:t>Plants</a:t>
                      </a:r>
                    </a:p>
                    <a:p>
                      <a:pPr algn="ctr"/>
                      <a:r>
                        <a:rPr lang="en-US" sz="1200" dirty="0"/>
                        <a:t>“Jack and the Baked Beanstalk”-</a:t>
                      </a:r>
                      <a:r>
                        <a:rPr lang="en-US" sz="1200" i="1" dirty="0"/>
                        <a:t>Colin</a:t>
                      </a:r>
                      <a:r>
                        <a:rPr lang="en-US" sz="1200" i="1" baseline="0" dirty="0"/>
                        <a:t> </a:t>
                      </a:r>
                      <a:r>
                        <a:rPr lang="en-US" sz="1200" i="1" baseline="0" dirty="0" err="1"/>
                        <a:t>Stimpson</a:t>
                      </a:r>
                      <a:endParaRPr lang="en-US" sz="1200" i="1" baseline="0" dirty="0"/>
                    </a:p>
                    <a:p>
                      <a:pPr algn="ctr"/>
                      <a:endParaRPr lang="en-GB" sz="1200" dirty="0"/>
                    </a:p>
                  </a:txBody>
                  <a:tcPr/>
                </a:tc>
                <a:tc>
                  <a:txBody>
                    <a:bodyPr/>
                    <a:lstStyle/>
                    <a:p>
                      <a:pPr algn="ctr"/>
                      <a:r>
                        <a:rPr lang="en-US" sz="1200" dirty="0"/>
                        <a:t>Materials</a:t>
                      </a:r>
                    </a:p>
                    <a:p>
                      <a:pPr algn="ctr"/>
                      <a:r>
                        <a:rPr lang="en-US" sz="1200" dirty="0"/>
                        <a:t>“</a:t>
                      </a:r>
                      <a:r>
                        <a:rPr lang="en-US" sz="1200" dirty="0" err="1"/>
                        <a:t>Beegu</a:t>
                      </a:r>
                      <a:r>
                        <a:rPr lang="en-US" sz="1200" dirty="0"/>
                        <a:t>”</a:t>
                      </a:r>
                      <a:endParaRPr lang="en-GB" sz="1200" dirty="0"/>
                    </a:p>
                    <a:p>
                      <a:pPr algn="ctr"/>
                      <a:endParaRPr lang="en-GB" sz="1200" dirty="0"/>
                    </a:p>
                  </a:txBody>
                  <a:tcPr/>
                </a:tc>
                <a:tc>
                  <a:txBody>
                    <a:bodyPr/>
                    <a:lstStyle/>
                    <a:p>
                      <a:pPr algn="ctr"/>
                      <a:r>
                        <a:rPr lang="en-US" sz="1200" dirty="0"/>
                        <a:t>Explorers (N Armstrong and C Columbus)</a:t>
                      </a:r>
                    </a:p>
                    <a:p>
                      <a:pPr algn="ctr"/>
                      <a:r>
                        <a:rPr lang="en-US" sz="1200" b="1" dirty="0">
                          <a:solidFill>
                            <a:srgbClr val="FF0000"/>
                          </a:solidFill>
                        </a:rPr>
                        <a:t>NEED A NEW</a:t>
                      </a:r>
                      <a:r>
                        <a:rPr lang="en-US" sz="1200" b="1" baseline="0" dirty="0">
                          <a:solidFill>
                            <a:srgbClr val="FF0000"/>
                          </a:solidFill>
                        </a:rPr>
                        <a:t> BOOK FOR THIS</a:t>
                      </a:r>
                      <a:endParaRPr lang="en-GB" sz="1200" b="1" dirty="0">
                        <a:solidFill>
                          <a:srgbClr val="FF0000"/>
                        </a:solidFill>
                      </a:endParaRPr>
                    </a:p>
                  </a:txBody>
                  <a:tcPr/>
                </a:tc>
                <a:extLst>
                  <a:ext uri="{0D108BD9-81ED-4DB2-BD59-A6C34878D82A}">
                    <a16:rowId xmlns:a16="http://schemas.microsoft.com/office/drawing/2014/main" val="1727821560"/>
                  </a:ext>
                </a:extLst>
              </a:tr>
              <a:tr h="571882">
                <a:tc>
                  <a:txBody>
                    <a:bodyPr/>
                    <a:lstStyle/>
                    <a:p>
                      <a:r>
                        <a:rPr lang="en-GB" dirty="0"/>
                        <a:t>GENRES</a:t>
                      </a:r>
                    </a:p>
                  </a:txBody>
                  <a:tcPr/>
                </a:tc>
                <a:tc>
                  <a:txBody>
                    <a:bodyPr/>
                    <a:lstStyle/>
                    <a:p>
                      <a:r>
                        <a:rPr lang="en-US" sz="1200" dirty="0"/>
                        <a:t>Labels including Captions</a:t>
                      </a:r>
                    </a:p>
                    <a:p>
                      <a:r>
                        <a:rPr lang="en-US" sz="1200" dirty="0"/>
                        <a:t>Speech Bubbles</a:t>
                      </a:r>
                      <a:endParaRPr lang="en-GB" sz="1200" dirty="0"/>
                    </a:p>
                  </a:txBody>
                  <a:tcPr/>
                </a:tc>
                <a:tc>
                  <a:txBody>
                    <a:bodyPr/>
                    <a:lstStyle/>
                    <a:p>
                      <a:r>
                        <a:rPr lang="en-US" sz="1200" dirty="0"/>
                        <a:t>Recount</a:t>
                      </a:r>
                    </a:p>
                    <a:p>
                      <a:r>
                        <a:rPr lang="en-US" sz="1200" dirty="0"/>
                        <a:t>Comic Strip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Poetry-Acrostic and List Poems</a:t>
                      </a:r>
                      <a:endParaRPr lang="en-US" sz="1200" dirty="0"/>
                    </a:p>
                    <a:p>
                      <a:endParaRPr lang="en-GB" sz="1200" dirty="0"/>
                    </a:p>
                    <a:p>
                      <a:endParaRPr lang="en-GB" sz="1200" dirty="0"/>
                    </a:p>
                  </a:txBody>
                  <a:tcPr/>
                </a:tc>
                <a:tc>
                  <a:txBody>
                    <a:bodyPr/>
                    <a:lstStyle/>
                    <a:p>
                      <a:r>
                        <a:rPr lang="en-US" sz="1200" dirty="0"/>
                        <a:t>Setting Description</a:t>
                      </a:r>
                    </a:p>
                    <a:p>
                      <a:r>
                        <a:rPr lang="en-US" sz="1200" dirty="0"/>
                        <a:t>Postcard</a:t>
                      </a:r>
                      <a:endParaRPr lang="en-GB" sz="1200" dirty="0"/>
                    </a:p>
                    <a:p>
                      <a:endParaRPr lang="en-GB" sz="1200" dirty="0"/>
                    </a:p>
                  </a:txBody>
                  <a:tcPr/>
                </a:tc>
                <a:tc>
                  <a:txBody>
                    <a:bodyPr/>
                    <a:lstStyle/>
                    <a:p>
                      <a:r>
                        <a:rPr lang="en-US" sz="1200" dirty="0"/>
                        <a:t>Recipe/Instructions</a:t>
                      </a:r>
                    </a:p>
                    <a:p>
                      <a:r>
                        <a:rPr lang="en-GB" sz="1200" dirty="0"/>
                        <a:t>Character 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Poetry- Free Verse</a:t>
                      </a:r>
                    </a:p>
                    <a:p>
                      <a:endParaRPr lang="en-GB" sz="1200" dirty="0"/>
                    </a:p>
                    <a:p>
                      <a:endParaRPr lang="en-GB" sz="1200" dirty="0"/>
                    </a:p>
                  </a:txBody>
                  <a:tcPr/>
                </a:tc>
                <a:tc>
                  <a:txBody>
                    <a:bodyPr/>
                    <a:lstStyle/>
                    <a:p>
                      <a:r>
                        <a:rPr lang="en-US" sz="1200" dirty="0"/>
                        <a:t>Non-</a:t>
                      </a:r>
                      <a:r>
                        <a:rPr lang="en-US" sz="1200" dirty="0" err="1"/>
                        <a:t>chron</a:t>
                      </a:r>
                      <a:r>
                        <a:rPr lang="en-US" sz="1200" dirty="0"/>
                        <a:t> Report</a:t>
                      </a:r>
                    </a:p>
                    <a:p>
                      <a:r>
                        <a:rPr lang="en-US" sz="1200" dirty="0"/>
                        <a:t>Narrative</a:t>
                      </a:r>
                      <a:r>
                        <a:rPr lang="en-US" sz="1200" baseline="0" dirty="0"/>
                        <a:t> </a:t>
                      </a:r>
                      <a:endParaRPr lang="en-GB" sz="1200" dirty="0"/>
                    </a:p>
                    <a:p>
                      <a:endParaRPr lang="en-GB" sz="1200" dirty="0"/>
                    </a:p>
                  </a:txBody>
                  <a:tcPr/>
                </a:tc>
                <a:tc>
                  <a:txBody>
                    <a:bodyPr/>
                    <a:lstStyle/>
                    <a:p>
                      <a:r>
                        <a:rPr lang="en-US" sz="1200" dirty="0"/>
                        <a:t>Letter</a:t>
                      </a:r>
                    </a:p>
                    <a:p>
                      <a:r>
                        <a:rPr lang="en-US" sz="1200" dirty="0"/>
                        <a:t>Narrative w/ Setting</a:t>
                      </a:r>
                      <a:r>
                        <a:rPr lang="en-US" sz="1200" baseline="0" dirty="0"/>
                        <a:t> 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rPr>
                        <a:t>Poetry- Riddles </a:t>
                      </a:r>
                      <a:endParaRPr lang="en-GB" sz="1200" dirty="0">
                        <a:latin typeface="+mn-lt"/>
                      </a:endParaRPr>
                    </a:p>
                    <a:p>
                      <a:endParaRPr lang="en-GB" sz="1200" dirty="0"/>
                    </a:p>
                  </a:txBody>
                  <a:tcPr/>
                </a:tc>
                <a:extLst>
                  <a:ext uri="{0D108BD9-81ED-4DB2-BD59-A6C34878D82A}">
                    <a16:rowId xmlns:a16="http://schemas.microsoft.com/office/drawing/2014/main" val="3606344747"/>
                  </a:ext>
                </a:extLst>
              </a:tr>
              <a:tr h="548300">
                <a:tc>
                  <a:txBody>
                    <a:bodyPr/>
                    <a:lstStyle/>
                    <a:p>
                      <a:r>
                        <a:rPr lang="en-US" dirty="0"/>
                        <a:t>Composition </a:t>
                      </a:r>
                      <a:endParaRPr lang="en-GB" dirty="0"/>
                    </a:p>
                  </a:txBody>
                  <a:tcPr/>
                </a:tc>
                <a:tc gridSpan="6">
                  <a:txBody>
                    <a:bodyPr/>
                    <a:lstStyle/>
                    <a:p>
                      <a:r>
                        <a:rPr lang="en-US" sz="1200" dirty="0"/>
                        <a:t>Write sentences by: </a:t>
                      </a:r>
                    </a:p>
                    <a:p>
                      <a:r>
                        <a:rPr lang="en-US" sz="1200" dirty="0"/>
                        <a:t>-saying out loud what they are going to write about</a:t>
                      </a:r>
                    </a:p>
                    <a:p>
                      <a:r>
                        <a:rPr lang="en-US" sz="1200" dirty="0"/>
                        <a:t>-composing a sentence orally before writing it</a:t>
                      </a:r>
                    </a:p>
                    <a:p>
                      <a:r>
                        <a:rPr lang="en-US" sz="1200" dirty="0"/>
                        <a:t>-sequencing sentences to form short narratives </a:t>
                      </a:r>
                    </a:p>
                    <a:p>
                      <a:r>
                        <a:rPr lang="en-US" sz="1200" dirty="0"/>
                        <a:t>-re-reading what they have written to check that it makes sense </a:t>
                      </a:r>
                    </a:p>
                    <a:p>
                      <a:r>
                        <a:rPr lang="en-US" sz="1200" dirty="0"/>
                        <a:t>*discuss what they have written with the teacher or other pupils </a:t>
                      </a:r>
                    </a:p>
                    <a:p>
                      <a:r>
                        <a:rPr lang="en-US" sz="1200" dirty="0"/>
                        <a:t>*read aloud their writing clearly enough to be heard by their peers and the teacher.</a:t>
                      </a:r>
                      <a:endParaRPr lang="en-GB" sz="12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tc hMerge="1">
                  <a:txBody>
                    <a:bodyPr/>
                    <a:lstStyle/>
                    <a:p>
                      <a:endParaRPr lang="en-GB" sz="1100" dirty="0"/>
                    </a:p>
                  </a:txBody>
                  <a:tcPr/>
                </a:tc>
                <a:extLst>
                  <a:ext uri="{0D108BD9-81ED-4DB2-BD59-A6C34878D82A}">
                    <a16:rowId xmlns:a16="http://schemas.microsoft.com/office/drawing/2014/main" val="3181622733"/>
                  </a:ext>
                </a:extLst>
              </a:tr>
              <a:tr h="548300">
                <a:tc>
                  <a:txBody>
                    <a:bodyPr/>
                    <a:lstStyle/>
                    <a:p>
                      <a:r>
                        <a:rPr lang="en-US" dirty="0"/>
                        <a:t>SPAG</a:t>
                      </a:r>
                      <a:endParaRPr lang="en-GB" dirty="0"/>
                    </a:p>
                  </a:txBody>
                  <a:tcPr/>
                </a:tc>
                <a:tc>
                  <a:txBody>
                    <a:bodyPr/>
                    <a:lstStyle/>
                    <a:p>
                      <a:r>
                        <a:rPr lang="en-US" sz="1200" dirty="0"/>
                        <a:t>Finger spaces between words</a:t>
                      </a:r>
                    </a:p>
                    <a:p>
                      <a:r>
                        <a:rPr lang="en-US" sz="1200" dirty="0"/>
                        <a:t>Using ‘and’</a:t>
                      </a:r>
                      <a:endParaRPr lang="en-GB" sz="1200" dirty="0"/>
                    </a:p>
                  </a:txBody>
                  <a:tcPr/>
                </a:tc>
                <a:tc>
                  <a:txBody>
                    <a:bodyPr/>
                    <a:lstStyle/>
                    <a:p>
                      <a:r>
                        <a:rPr lang="en-US" sz="1200" dirty="0"/>
                        <a:t>Capital letters full stops</a:t>
                      </a:r>
                    </a:p>
                    <a:p>
                      <a:r>
                        <a:rPr lang="en-US" sz="1200" dirty="0"/>
                        <a:t>Question marks</a:t>
                      </a:r>
                      <a:endParaRPr lang="en-GB" sz="1200" dirty="0"/>
                    </a:p>
                  </a:txBody>
                  <a:tcPr/>
                </a:tc>
                <a:tc>
                  <a:txBody>
                    <a:bodyPr/>
                    <a:lstStyle/>
                    <a:p>
                      <a:r>
                        <a:rPr lang="en-US" sz="1200" dirty="0"/>
                        <a:t>Exclamation marks</a:t>
                      </a:r>
                    </a:p>
                    <a:p>
                      <a:r>
                        <a:rPr lang="en-US" sz="1200" dirty="0"/>
                        <a:t>Capital letters for names and days of the week</a:t>
                      </a:r>
                      <a:endParaRPr lang="en-GB" sz="1200" dirty="0"/>
                    </a:p>
                  </a:txBody>
                  <a:tcPr/>
                </a:tc>
                <a:tc>
                  <a:txBody>
                    <a:bodyPr/>
                    <a:lstStyle/>
                    <a:p>
                      <a:r>
                        <a:rPr lang="en-US" sz="1200" dirty="0"/>
                        <a:t>Personal pronoun: I</a:t>
                      </a:r>
                    </a:p>
                    <a:p>
                      <a:r>
                        <a:rPr lang="en-US" sz="1200" dirty="0"/>
                        <a:t>Recognizing</a:t>
                      </a:r>
                      <a:r>
                        <a:rPr lang="en-US" sz="1200" baseline="0" dirty="0"/>
                        <a:t> and using verbs</a:t>
                      </a:r>
                      <a:endParaRPr lang="en-GB" sz="1200" dirty="0"/>
                    </a:p>
                  </a:txBody>
                  <a:tcPr/>
                </a:tc>
                <a:tc>
                  <a:txBody>
                    <a:bodyPr/>
                    <a:lstStyle/>
                    <a:p>
                      <a:r>
                        <a:rPr lang="en-US" sz="1200" dirty="0"/>
                        <a:t>Using the prefix ‘un’</a:t>
                      </a:r>
                    </a:p>
                    <a:p>
                      <a:r>
                        <a:rPr lang="en-US" sz="1200" dirty="0"/>
                        <a:t>Regular plural nouns</a:t>
                      </a:r>
                      <a:endParaRPr lang="en-GB" sz="1200" dirty="0"/>
                    </a:p>
                  </a:txBody>
                  <a:tcPr/>
                </a:tc>
                <a:tc>
                  <a:txBody>
                    <a:bodyPr/>
                    <a:lstStyle/>
                    <a:p>
                      <a:r>
                        <a:rPr lang="en-US" sz="1200" dirty="0"/>
                        <a:t>Regular past tense verbs</a:t>
                      </a:r>
                    </a:p>
                    <a:p>
                      <a:r>
                        <a:rPr lang="en-US" sz="1200" dirty="0"/>
                        <a:t>Combining words to make sentences</a:t>
                      </a:r>
                    </a:p>
                    <a:p>
                      <a:r>
                        <a:rPr lang="en-US" sz="1200" dirty="0"/>
                        <a:t>Sequencing sentences to make a narrative </a:t>
                      </a:r>
                      <a:endParaRPr lang="en-GB" sz="1200" dirty="0"/>
                    </a:p>
                  </a:txBody>
                  <a:tcPr/>
                </a:tc>
                <a:extLst>
                  <a:ext uri="{0D108BD9-81ED-4DB2-BD59-A6C34878D82A}">
                    <a16:rowId xmlns:a16="http://schemas.microsoft.com/office/drawing/2014/main" val="4145257527"/>
                  </a:ext>
                </a:extLst>
              </a:tr>
            </a:tbl>
          </a:graphicData>
        </a:graphic>
      </p:graphicFrame>
    </p:spTree>
    <p:extLst>
      <p:ext uri="{BB962C8B-B14F-4D97-AF65-F5344CB8AC3E}">
        <p14:creationId xmlns:p14="http://schemas.microsoft.com/office/powerpoint/2010/main" val="952030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14226</TotalTime>
  <Words>7591</Words>
  <Application>Microsoft Office PowerPoint</Application>
  <PresentationFormat>Widescreen</PresentationFormat>
  <Paragraphs>938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Lyons</dc:creator>
  <cp:lastModifiedBy>R Howard</cp:lastModifiedBy>
  <cp:revision>90</cp:revision>
  <cp:lastPrinted>2020-01-14T13:13:31Z</cp:lastPrinted>
  <dcterms:created xsi:type="dcterms:W3CDTF">2019-12-04T16:37:41Z</dcterms:created>
  <dcterms:modified xsi:type="dcterms:W3CDTF">2023-01-17T13:13:49Z</dcterms:modified>
</cp:coreProperties>
</file>