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35288-42CC-4140-BEF8-70E07598DFD8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BB6B0-765B-4625-9AF4-02F5478A7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089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381884A-BA7E-4F56-9447-2FCAA2BE88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1939B981-CB4D-4373-AC5C-6D8E830E1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12292" name="Footer Placeholder 3">
            <a:extLst>
              <a:ext uri="{FF2B5EF4-FFF2-40B4-BE49-F238E27FC236}">
                <a16:creationId xmlns:a16="http://schemas.microsoft.com/office/drawing/2014/main" id="{302AD2F3-3C6E-4A3E-9BA2-ECF976A463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1761" indent="-28529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1171" indent="-228234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597640" indent="-228234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4108" indent="-228234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0577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67045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3514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79982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solidFill>
                  <a:prstClr val="black"/>
                </a:solidFill>
                <a:latin typeface="Times New Roman" panose="02020603050405020304" pitchFamily="18" charset="0"/>
              </a:rPr>
              <a:t>© Stockport Council</a:t>
            </a:r>
          </a:p>
        </p:txBody>
      </p:sp>
      <p:sp>
        <p:nvSpPr>
          <p:cNvPr id="12293" name="Slide Number Placeholder 4">
            <a:extLst>
              <a:ext uri="{FF2B5EF4-FFF2-40B4-BE49-F238E27FC236}">
                <a16:creationId xmlns:a16="http://schemas.microsoft.com/office/drawing/2014/main" id="{0E32AFCD-4E78-469A-82C3-A7D1EEDCA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1761" indent="-28529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1171" indent="-228234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597640" indent="-228234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4108" indent="-228234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0577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67045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3514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79982" indent="-228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302B044-342F-433A-9D2F-451D9E12F9FF}" type="slidenum">
              <a:rPr lang="en-GB" altLang="en-US" smtClean="0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1</a:t>
            </a:fld>
            <a:endParaRPr lang="en-GB" altLang="en-US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0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9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11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30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85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64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26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2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16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3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30151-AE60-479F-9219-5FEC50864619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B6FCC-7030-4636-ACB5-B1FFF30C6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63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9889C91-9F3E-4EE3-8BE8-2B22848DD132}"/>
              </a:ext>
            </a:extLst>
          </p:cNvPr>
          <p:cNvGrpSpPr/>
          <p:nvPr/>
        </p:nvGrpSpPr>
        <p:grpSpPr>
          <a:xfrm>
            <a:off x="661462" y="852231"/>
            <a:ext cx="7961957" cy="6091536"/>
            <a:chOff x="1042988" y="1268413"/>
            <a:chExt cx="6729412" cy="520974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0504F5E-ECA0-462D-9C58-4E9CF633BBCC}"/>
                </a:ext>
              </a:extLst>
            </p:cNvPr>
            <p:cNvGrpSpPr/>
            <p:nvPr/>
          </p:nvGrpSpPr>
          <p:grpSpPr>
            <a:xfrm>
              <a:off x="1042988" y="1268413"/>
              <a:ext cx="6729412" cy="5209742"/>
              <a:chOff x="1042988" y="1268413"/>
              <a:chExt cx="6729412" cy="5209742"/>
            </a:xfrm>
          </p:grpSpPr>
          <p:sp>
            <p:nvSpPr>
              <p:cNvPr id="5" name="Trapezoid 4">
                <a:extLst>
                  <a:ext uri="{FF2B5EF4-FFF2-40B4-BE49-F238E27FC236}">
                    <a16:creationId xmlns:a16="http://schemas.microsoft.com/office/drawing/2014/main" id="{49481B89-2159-4D1E-B7E0-2C223CB50A93}"/>
                  </a:ext>
                </a:extLst>
              </p:cNvPr>
              <p:cNvSpPr/>
              <p:nvPr/>
            </p:nvSpPr>
            <p:spPr bwMode="auto">
              <a:xfrm>
                <a:off x="1042988" y="1268413"/>
                <a:ext cx="6729412" cy="5002212"/>
              </a:xfrm>
              <a:prstGeom prst="trapezoid">
                <a:avLst>
                  <a:gd name="adj" fmla="val 69388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7F1AE4C-228A-4CF9-85C4-2F1A8166E33E}"/>
                  </a:ext>
                </a:extLst>
              </p:cNvPr>
              <p:cNvSpPr/>
              <p:nvPr/>
            </p:nvSpPr>
            <p:spPr>
              <a:xfrm rot="3348510">
                <a:off x="6731030" y="5245555"/>
                <a:ext cx="1570026" cy="34624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lIns="68580" tIns="34290" rIns="68580" bIns="34290">
                <a:spAutoFit/>
              </a:bodyPr>
              <a:lstStyle/>
              <a:p>
                <a:pPr algn="ctr"/>
                <a:r>
                  <a:rPr lang="en-US" dirty="0">
                    <a:ln w="0"/>
                    <a:solidFill>
                      <a:srgbClr val="000000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Universal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DB1B57B-7299-4241-BED4-D50A05883A95}"/>
                  </a:ext>
                </a:extLst>
              </p:cNvPr>
              <p:cNvSpPr/>
              <p:nvPr/>
            </p:nvSpPr>
            <p:spPr>
              <a:xfrm rot="3320987">
                <a:off x="5597526" y="3538841"/>
                <a:ext cx="1524000" cy="34607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lIns="68580" tIns="34290" rIns="68580" bIns="34290">
                <a:spAutoFit/>
              </a:bodyPr>
              <a:lstStyle/>
              <a:p>
                <a:pPr algn="ctr">
                  <a:defRPr/>
                </a:pPr>
                <a:r>
                  <a:rPr lang="en-US" dirty="0">
                    <a:ln w="0"/>
                    <a:solidFill>
                      <a:srgbClr val="000000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Targeted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1333D67-96E8-4A6F-A75F-B3921430F4CB}"/>
                  </a:ext>
                </a:extLst>
              </p:cNvPr>
              <p:cNvSpPr/>
              <p:nvPr/>
            </p:nvSpPr>
            <p:spPr>
              <a:xfrm rot="3353433">
                <a:off x="4531135" y="1866956"/>
                <a:ext cx="1494557" cy="52676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68580" tIns="34290" rIns="68580" bIns="34290">
                <a:spAutoFit/>
              </a:bodyPr>
              <a:lstStyle/>
              <a:p>
                <a:pPr algn="ctr" fontAlgn="base">
                  <a:spcBef>
                    <a:spcPct val="0"/>
                  </a:spcBef>
                </a:pPr>
                <a:r>
                  <a:rPr lang="en-GB" b="1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Individualised / Specialist </a:t>
                </a:r>
              </a:p>
            </p:txBody>
          </p:sp>
          <p:sp>
            <p:nvSpPr>
              <p:cNvPr id="11275" name="TextBox 18">
                <a:extLst>
                  <a:ext uri="{FF2B5EF4-FFF2-40B4-BE49-F238E27FC236}">
                    <a16:creationId xmlns:a16="http://schemas.microsoft.com/office/drawing/2014/main" id="{90D39809-6B9D-4641-B6A1-8A0C709593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7358" y="4721137"/>
                <a:ext cx="5269519" cy="17570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CA"/>
                </a:defPPr>
                <a:lvl1pPr algn="ctr">
                  <a:buClrTx/>
                  <a:buFontTx/>
                  <a:buNone/>
                  <a:defRPr sz="1400"/>
                </a:lvl1pPr>
                <a:lvl2pPr marL="742950" indent="-285750">
                  <a:spcBef>
                    <a:spcPct val="20000"/>
                  </a:spcBef>
                  <a:buClr>
                    <a:schemeClr val="bg1"/>
                  </a:buClr>
                  <a:buChar char="–"/>
                  <a:defRPr sz="2400">
                    <a:solidFill>
                      <a:schemeClr val="bg1"/>
                    </a:solidFill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1"/>
                  </a:buClr>
                  <a:buChar char="•"/>
                  <a:defRPr sz="2400">
                    <a:solidFill>
                      <a:schemeClr val="bg1"/>
                    </a:solidFill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1"/>
                  </a:buClr>
                  <a:buChar char="–"/>
                  <a:defRPr sz="2400">
                    <a:solidFill>
                      <a:schemeClr val="bg1"/>
                    </a:solidFill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</a:defRPr>
                </a:lvl9pPr>
              </a:lstStyle>
              <a:p>
                <a:r>
                  <a:rPr lang="en-GB" altLang="en-US" sz="1050" dirty="0">
                    <a:solidFill>
                      <a:srgbClr val="000000"/>
                    </a:solidFill>
                  </a:rPr>
                  <a:t>Statutory documents – EYFS-Y6</a:t>
                </a:r>
              </a:p>
              <a:p>
                <a:r>
                  <a:rPr lang="en-GB" altLang="en-US" sz="1050" dirty="0" err="1">
                    <a:solidFill>
                      <a:srgbClr val="000000"/>
                    </a:solidFill>
                  </a:rPr>
                  <a:t>Odizzi</a:t>
                </a:r>
                <a:r>
                  <a:rPr lang="en-GB" altLang="en-US" sz="1050" dirty="0">
                    <a:solidFill>
                      <a:srgbClr val="000000"/>
                    </a:solidFill>
                  </a:rPr>
                  <a:t> scheme of learning and </a:t>
                </a:r>
                <a:r>
                  <a:rPr lang="en-GB" altLang="en-US" sz="1050" dirty="0" err="1">
                    <a:solidFill>
                      <a:srgbClr val="000000"/>
                    </a:solidFill>
                  </a:rPr>
                  <a:t>Planbee</a:t>
                </a:r>
                <a:r>
                  <a:rPr lang="en-GB" altLang="en-US" sz="1050" dirty="0">
                    <a:solidFill>
                      <a:srgbClr val="000000"/>
                    </a:solidFill>
                  </a:rPr>
                  <a:t> scheme of learning</a:t>
                </a:r>
              </a:p>
              <a:p>
                <a:r>
                  <a:rPr lang="en-GB" altLang="en-US" sz="1050" dirty="0">
                    <a:solidFill>
                      <a:srgbClr val="000000"/>
                    </a:solidFill>
                  </a:rPr>
                  <a:t>Sequence of learning and knowledge mapped out for every topic</a:t>
                </a:r>
              </a:p>
              <a:p>
                <a:r>
                  <a:rPr lang="en-GB" altLang="en-US" sz="1050" dirty="0">
                    <a:solidFill>
                      <a:srgbClr val="000000"/>
                    </a:solidFill>
                  </a:rPr>
                  <a:t>School subscription to </a:t>
                </a:r>
                <a:r>
                  <a:rPr lang="en-GB" altLang="en-US" sz="1050" dirty="0" err="1">
                    <a:solidFill>
                      <a:srgbClr val="000000"/>
                    </a:solidFill>
                  </a:rPr>
                  <a:t>Digimaps</a:t>
                </a:r>
                <a:endParaRPr lang="en-GB" altLang="en-US" sz="1050" dirty="0">
                  <a:solidFill>
                    <a:srgbClr val="000000"/>
                  </a:solidFill>
                </a:endParaRPr>
              </a:p>
              <a:p>
                <a:r>
                  <a:rPr lang="en-GB" altLang="en-US" sz="1050" dirty="0">
                    <a:solidFill>
                      <a:srgbClr val="000000"/>
                    </a:solidFill>
                  </a:rPr>
                  <a:t>Working Walls with a 3D geography area full of resources for children to use</a:t>
                </a:r>
              </a:p>
              <a:p>
                <a:r>
                  <a:rPr lang="en-GB" altLang="en-US" sz="1050" dirty="0">
                    <a:solidFill>
                      <a:srgbClr val="000000"/>
                    </a:solidFill>
                  </a:rPr>
                  <a:t>A globe in every classroom</a:t>
                </a:r>
              </a:p>
              <a:p>
                <a:r>
                  <a:rPr lang="en-GB" altLang="en-US" sz="1050" dirty="0">
                    <a:solidFill>
                      <a:srgbClr val="000000"/>
                    </a:solidFill>
                  </a:rPr>
                  <a:t>Differentiated atlases Y1-Y6</a:t>
                </a:r>
              </a:p>
              <a:p>
                <a:r>
                  <a:rPr lang="en-GB" altLang="en-US" sz="1050" dirty="0">
                    <a:solidFill>
                      <a:srgbClr val="000000"/>
                    </a:solidFill>
                  </a:rPr>
                  <a:t>Knowledge mats with prior knowledge, sticky knowledge and key vocabulary outlined for teachers and children</a:t>
                </a:r>
              </a:p>
              <a:p>
                <a:r>
                  <a:rPr lang="en-GB" altLang="en-US" sz="1050" dirty="0">
                    <a:solidFill>
                      <a:srgbClr val="000000"/>
                    </a:solidFill>
                  </a:rPr>
                  <a:t>EYFS long term planning</a:t>
                </a:r>
              </a:p>
              <a:p>
                <a:r>
                  <a:rPr lang="en-GB" altLang="en-US" sz="1050" dirty="0">
                    <a:solidFill>
                      <a:srgbClr val="000000"/>
                    </a:solidFill>
                  </a:rPr>
                  <a:t>Mini teacher made quizzes to check retaining of sticky knowledge</a:t>
                </a:r>
                <a:endParaRPr lang="en-US" altLang="en-US" sz="1050" dirty="0">
                  <a:solidFill>
                    <a:srgbClr val="000000"/>
                  </a:solidFill>
                </a:endParaRPr>
              </a:p>
              <a:p>
                <a:r>
                  <a:rPr lang="en-GB" altLang="en-US" sz="1050" dirty="0">
                    <a:solidFill>
                      <a:srgbClr val="000000"/>
                    </a:solidFill>
                  </a:rPr>
                  <a:t>End of unit activities to showcase learning of topic</a:t>
                </a:r>
              </a:p>
              <a:p>
                <a:endParaRPr lang="en-GB" alt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6" name="TextBox 19">
                <a:extLst>
                  <a:ext uri="{FF2B5EF4-FFF2-40B4-BE49-F238E27FC236}">
                    <a16:creationId xmlns:a16="http://schemas.microsoft.com/office/drawing/2014/main" id="{265683F2-4D71-4172-9CEC-FCDABE4339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66382" y="2930837"/>
                <a:ext cx="3407602" cy="16319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1"/>
                  </a:buClr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1"/>
                  </a:buClr>
                  <a:buChar char="–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1"/>
                  </a:buClr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1"/>
                  </a:buClr>
                  <a:buChar char="–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endParaRPr lang="en-GB" altLang="en-US" sz="1300" dirty="0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050" dirty="0">
                    <a:solidFill>
                      <a:srgbClr val="000000"/>
                    </a:solidFill>
                  </a:rPr>
                  <a:t>Pre-teach of new concepts</a:t>
                </a: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050" dirty="0">
                    <a:solidFill>
                      <a:srgbClr val="000000"/>
                    </a:solidFill>
                  </a:rPr>
                  <a:t>Small group interventions based on</a:t>
                </a: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050" dirty="0">
                    <a:solidFill>
                      <a:srgbClr val="000000"/>
                    </a:solidFill>
                  </a:rPr>
                  <a:t>assessment tracker information</a:t>
                </a: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050" dirty="0">
                    <a:solidFill>
                      <a:srgbClr val="000000"/>
                    </a:solidFill>
                  </a:rPr>
                  <a:t>Targeted additional support </a:t>
                </a:r>
                <a:r>
                  <a:rPr lang="en-US" altLang="en-US" sz="1050" dirty="0">
                    <a:solidFill>
                      <a:srgbClr val="000000"/>
                    </a:solidFill>
                  </a:rPr>
                  <a:t>where needed.</a:t>
                </a: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050" dirty="0">
                    <a:solidFill>
                      <a:srgbClr val="000000"/>
                    </a:solidFill>
                  </a:rPr>
                  <a:t>Tasks adapted by teacher to remove specific barrier to learning</a:t>
                </a: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050" dirty="0">
                    <a:solidFill>
                      <a:srgbClr val="000000"/>
                    </a:solidFill>
                  </a:rPr>
                  <a:t>Additional adult support when required. </a:t>
                </a: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050" dirty="0">
                    <a:solidFill>
                      <a:srgbClr val="000000"/>
                    </a:solidFill>
                  </a:rPr>
                  <a:t>Word banks with spellings/key words to use in lesson</a:t>
                </a:r>
              </a:p>
              <a:p>
                <a:pPr algn="ctr">
                  <a:spcBef>
                    <a:spcPct val="0"/>
                  </a:spcBef>
                  <a:buClrTx/>
                  <a:buNone/>
                </a:pPr>
                <a:r>
                  <a:rPr lang="en-US" altLang="en-US" sz="1050" dirty="0">
                    <a:solidFill>
                      <a:srgbClr val="000000"/>
                    </a:solidFill>
                  </a:rPr>
                  <a:t>Resources purchased to support visual learning.</a:t>
                </a:r>
                <a:endParaRPr lang="en-GB" altLang="en-US" sz="1050" dirty="0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endParaRPr lang="en-GB" altLang="en-US" sz="10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7" name="TextBox 20">
                <a:extLst>
                  <a:ext uri="{FF2B5EF4-FFF2-40B4-BE49-F238E27FC236}">
                    <a16:creationId xmlns:a16="http://schemas.microsoft.com/office/drawing/2014/main" id="{436AB610-3A2A-4037-8230-399E8694FD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6967" y="1919759"/>
                <a:ext cx="1677810" cy="6317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1"/>
                  </a:buClr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bg1"/>
                  </a:buClr>
                  <a:buChar char="–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1"/>
                  </a:buClr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bg1"/>
                  </a:buClr>
                  <a:buChar char="–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»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endParaRPr lang="en-GB" altLang="en-US" sz="1050" dirty="0">
                  <a:solidFill>
                    <a:srgbClr val="000000"/>
                  </a:solidFill>
                </a:endParaRP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050" dirty="0">
                    <a:solidFill>
                      <a:srgbClr val="000000"/>
                    </a:solidFill>
                  </a:rPr>
                  <a:t>High staff pupil </a:t>
                </a: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050" dirty="0">
                    <a:solidFill>
                      <a:srgbClr val="000000"/>
                    </a:solidFill>
                  </a:rPr>
                  <a:t>Ratio</a:t>
                </a: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050" dirty="0">
                    <a:solidFill>
                      <a:srgbClr val="000000"/>
                    </a:solidFill>
                  </a:rPr>
                  <a:t>Bespoke curriculum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DEA7992-66F9-459A-B0CF-B60A49B644BD}"/>
                </a:ext>
              </a:extLst>
            </p:cNvPr>
            <p:cNvCxnSpPr>
              <a:cxnSpLocks/>
            </p:cNvCxnSpPr>
            <p:nvPr/>
          </p:nvCxnSpPr>
          <p:spPr>
            <a:xfrm>
              <a:off x="2096306" y="4721137"/>
              <a:ext cx="465613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2710664-BBCD-40FD-889B-3BA0C6C767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52663" y="2981991"/>
              <a:ext cx="227262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F8830E80-C805-4463-834D-A90DFAFE40BE}"/>
              </a:ext>
            </a:extLst>
          </p:cNvPr>
          <p:cNvSpPr/>
          <p:nvPr/>
        </p:nvSpPr>
        <p:spPr>
          <a:xfrm>
            <a:off x="107950" y="110122"/>
            <a:ext cx="8537575" cy="530915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>
              <a:defRPr/>
            </a:pPr>
            <a:r>
              <a:rPr lang="en-GB" sz="3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Geography Graduated Response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52761" y="1475937"/>
            <a:ext cx="26597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Importance of fieldwork highlighted from EYFS to Y6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of understanding of texts.</a:t>
            </a:r>
            <a:endParaRPr lang="en-GB" sz="14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97259"/>
            <a:ext cx="1510507" cy="140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892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171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Lee</dc:creator>
  <cp:lastModifiedBy>Adam Cox</cp:lastModifiedBy>
  <cp:revision>21</cp:revision>
  <cp:lastPrinted>2021-07-07T12:30:52Z</cp:lastPrinted>
  <dcterms:created xsi:type="dcterms:W3CDTF">2021-06-29T10:05:54Z</dcterms:created>
  <dcterms:modified xsi:type="dcterms:W3CDTF">2023-11-22T08:15:05Z</dcterms:modified>
</cp:coreProperties>
</file>