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3" r:id="rId3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79" autoAdjust="0"/>
    <p:restoredTop sz="94660"/>
  </p:normalViewPr>
  <p:slideViewPr>
    <p:cSldViewPr snapToGrid="0">
      <p:cViewPr varScale="1">
        <p:scale>
          <a:sx n="72" d="100"/>
          <a:sy n="72" d="100"/>
        </p:scale>
        <p:origin x="105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9036-E8BF-42C0-A6BC-A5595BAC4FA4}" type="datetimeFigureOut">
              <a:rPr lang="en-GB" smtClean="0"/>
              <a:t>07/03/2023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6C2F-2CEA-49DD-8561-E7D7F96C0D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5470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9036-E8BF-42C0-A6BC-A5595BAC4FA4}" type="datetimeFigureOut">
              <a:rPr lang="en-GB" smtClean="0"/>
              <a:t>07/03/2023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6C2F-2CEA-49DD-8561-E7D7F96C0D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3537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9036-E8BF-42C0-A6BC-A5595BAC4FA4}" type="datetimeFigureOut">
              <a:rPr lang="en-GB" smtClean="0"/>
              <a:t>07/03/2023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6C2F-2CEA-49DD-8561-E7D7F96C0D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2990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9036-E8BF-42C0-A6BC-A5595BAC4FA4}" type="datetimeFigureOut">
              <a:rPr lang="en-GB" smtClean="0"/>
              <a:t>07/03/2023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6C2F-2CEA-49DD-8561-E7D7F96C0D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8286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9036-E8BF-42C0-A6BC-A5595BAC4FA4}" type="datetimeFigureOut">
              <a:rPr lang="en-GB" smtClean="0"/>
              <a:t>07/03/2023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6C2F-2CEA-49DD-8561-E7D7F96C0D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3290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9036-E8BF-42C0-A6BC-A5595BAC4FA4}" type="datetimeFigureOut">
              <a:rPr lang="en-GB" smtClean="0"/>
              <a:t>07/03/2023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6C2F-2CEA-49DD-8561-E7D7F96C0D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5346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9036-E8BF-42C0-A6BC-A5595BAC4FA4}" type="datetimeFigureOut">
              <a:rPr lang="en-GB" smtClean="0"/>
              <a:t>07/03/2023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6C2F-2CEA-49DD-8561-E7D7F96C0D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8388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9036-E8BF-42C0-A6BC-A5595BAC4FA4}" type="datetimeFigureOut">
              <a:rPr lang="en-GB" smtClean="0"/>
              <a:t>07/03/2023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6C2F-2CEA-49DD-8561-E7D7F96C0D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9966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9036-E8BF-42C0-A6BC-A5595BAC4FA4}" type="datetimeFigureOut">
              <a:rPr lang="en-GB" smtClean="0"/>
              <a:t>07/03/2023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6C2F-2CEA-49DD-8561-E7D7F96C0D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096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9036-E8BF-42C0-A6BC-A5595BAC4FA4}" type="datetimeFigureOut">
              <a:rPr lang="en-GB" smtClean="0"/>
              <a:t>07/03/2023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6C2F-2CEA-49DD-8561-E7D7F96C0D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1763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9036-E8BF-42C0-A6BC-A5595BAC4FA4}" type="datetimeFigureOut">
              <a:rPr lang="en-GB" smtClean="0"/>
              <a:t>07/03/2023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6C2F-2CEA-49DD-8561-E7D7F96C0D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5855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79036-E8BF-42C0-A6BC-A5595BAC4FA4}" type="datetimeFigureOut">
              <a:rPr lang="en-GB" smtClean="0"/>
              <a:t>07/03/2023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56C2F-2CEA-49DD-8561-E7D7F96C0D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1356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1510788"/>
              </p:ext>
            </p:extLst>
          </p:nvPr>
        </p:nvGraphicFramePr>
        <p:xfrm>
          <a:off x="234892" y="52547"/>
          <a:ext cx="11741232" cy="62391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2847">
                  <a:extLst>
                    <a:ext uri="{9D8B030D-6E8A-4147-A177-3AD203B41FA5}">
                      <a16:colId xmlns:a16="http://schemas.microsoft.com/office/drawing/2014/main" val="3676987627"/>
                    </a:ext>
                  </a:extLst>
                </a:gridCol>
                <a:gridCol w="1179444">
                  <a:extLst>
                    <a:ext uri="{9D8B030D-6E8A-4147-A177-3AD203B41FA5}">
                      <a16:colId xmlns:a16="http://schemas.microsoft.com/office/drawing/2014/main" val="2692230059"/>
                    </a:ext>
                  </a:extLst>
                </a:gridCol>
                <a:gridCol w="1139687">
                  <a:extLst>
                    <a:ext uri="{9D8B030D-6E8A-4147-A177-3AD203B41FA5}">
                      <a16:colId xmlns:a16="http://schemas.microsoft.com/office/drawing/2014/main" val="1445354094"/>
                    </a:ext>
                  </a:extLst>
                </a:gridCol>
                <a:gridCol w="1285460">
                  <a:extLst>
                    <a:ext uri="{9D8B030D-6E8A-4147-A177-3AD203B41FA5}">
                      <a16:colId xmlns:a16="http://schemas.microsoft.com/office/drawing/2014/main" val="4045224249"/>
                    </a:ext>
                  </a:extLst>
                </a:gridCol>
                <a:gridCol w="1338470">
                  <a:extLst>
                    <a:ext uri="{9D8B030D-6E8A-4147-A177-3AD203B41FA5}">
                      <a16:colId xmlns:a16="http://schemas.microsoft.com/office/drawing/2014/main" val="3329520594"/>
                    </a:ext>
                  </a:extLst>
                </a:gridCol>
                <a:gridCol w="1338470">
                  <a:extLst>
                    <a:ext uri="{9D8B030D-6E8A-4147-A177-3AD203B41FA5}">
                      <a16:colId xmlns:a16="http://schemas.microsoft.com/office/drawing/2014/main" val="84095715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462467516"/>
                    </a:ext>
                  </a:extLst>
                </a:gridCol>
                <a:gridCol w="1444487">
                  <a:extLst>
                    <a:ext uri="{9D8B030D-6E8A-4147-A177-3AD203B41FA5}">
                      <a16:colId xmlns:a16="http://schemas.microsoft.com/office/drawing/2014/main" val="2125506453"/>
                    </a:ext>
                  </a:extLst>
                </a:gridCol>
                <a:gridCol w="1573167">
                  <a:extLst>
                    <a:ext uri="{9D8B030D-6E8A-4147-A177-3AD203B41FA5}">
                      <a16:colId xmlns:a16="http://schemas.microsoft.com/office/drawing/2014/main" val="3227715269"/>
                    </a:ext>
                  </a:extLst>
                </a:gridCol>
              </a:tblGrid>
              <a:tr h="428538">
                <a:tc>
                  <a:txBody>
                    <a:bodyPr/>
                    <a:lstStyle/>
                    <a:p>
                      <a:r>
                        <a:rPr lang="en-GB" sz="1200" baseline="0" dirty="0">
                          <a:latin typeface="Letter-join No-Lead 1" panose="02000503000000020003" pitchFamily="50" charset="0"/>
                        </a:rPr>
                        <a:t>GEOGRAPHY</a:t>
                      </a:r>
                      <a:endParaRPr lang="en-GB" sz="1200" dirty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Letter-join No-Lead 1" panose="02000503000000020003" pitchFamily="50" charset="0"/>
                        </a:rPr>
                        <a:t>Nursery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Letter-join No-Lead 1" panose="02000503000000020003" pitchFamily="50" charset="0"/>
                        </a:rPr>
                        <a:t>Reception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Letter-join No-Lead 1" panose="02000503000000020003" pitchFamily="50" charset="0"/>
                        </a:rPr>
                        <a:t>Year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Letter-join No-Lead 1" panose="02000503000000020003" pitchFamily="50" charset="0"/>
                        </a:rPr>
                        <a:t>Year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Letter-join No-Lead 1" panose="02000503000000020003" pitchFamily="50" charset="0"/>
                        </a:rPr>
                        <a:t>Year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Letter-join No-Lead 1" panose="02000503000000020003" pitchFamily="50" charset="0"/>
                        </a:rPr>
                        <a:t>Year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Letter-join No-Lead 1" panose="02000503000000020003" pitchFamily="50" charset="0"/>
                        </a:rPr>
                        <a:t>Year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Letter-join No-Lead 1" panose="02000503000000020003" pitchFamily="50" charset="0"/>
                        </a:rPr>
                        <a:t>Year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5583046"/>
                  </a:ext>
                </a:extLst>
              </a:tr>
              <a:tr h="506195"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Letter-join No-Lead 1" panose="02000503000000020003" pitchFamily="50" charset="0"/>
                        </a:rPr>
                        <a:t>Autumn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u="sng" dirty="0">
                          <a:latin typeface="Letter-join No-Lead 1" panose="02000503000000020003" pitchFamily="50" charset="0"/>
                        </a:rPr>
                        <a:t>Super me, Super You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u="sng" dirty="0">
                          <a:latin typeface="Letter-join No-Lead 1" panose="02000503000000020003" pitchFamily="50" charset="0"/>
                        </a:rPr>
                        <a:t>Me and my world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050" b="1" u="sng" dirty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u="sng" dirty="0">
                          <a:latin typeface="Letter-join No-Lead 1" panose="02000503000000020003" pitchFamily="50" charset="0"/>
                        </a:rPr>
                        <a:t>The UK and the</a:t>
                      </a:r>
                      <a:r>
                        <a:rPr lang="en-US" sz="1050" b="1" u="sng" baseline="0" dirty="0">
                          <a:latin typeface="Letter-join No-Lead 1" panose="02000503000000020003" pitchFamily="50" charset="0"/>
                        </a:rPr>
                        <a:t> Continents</a:t>
                      </a:r>
                      <a:endParaRPr lang="en-GB" sz="1050" b="1" u="sng" dirty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u="sng" dirty="0">
                          <a:latin typeface="Letter-join No-Lead 1" panose="02000503000000020003" pitchFamily="50" charset="0"/>
                        </a:rPr>
                        <a:t>Volcanoes and Earthquakes</a:t>
                      </a:r>
                      <a:endParaRPr lang="en-GB" sz="1050" b="1" u="sng" dirty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050" b="1" u="sng" dirty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050" b="1" u="sng" dirty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u="sng" dirty="0">
                          <a:latin typeface="Letter-join No-Lead 1" panose="02000503000000020003" pitchFamily="50" charset="0"/>
                        </a:rPr>
                        <a:t>Our Local Area</a:t>
                      </a:r>
                      <a:endParaRPr lang="en-GB" sz="1050" b="1" u="sng" dirty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7821560"/>
                  </a:ext>
                </a:extLst>
              </a:tr>
              <a:tr h="9643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kern="12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Letter-join No-Lead 1" panose="02000503000000020003" pitchFamily="50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Enquiry Question</a:t>
                      </a:r>
                      <a:endParaRPr lang="en-GB" sz="1100">
                        <a:effectLst/>
                        <a:latin typeface="Letter-join No-Lead 1" panose="02000503000000020003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kern="1200">
                          <a:solidFill>
                            <a:srgbClr val="000000"/>
                          </a:solidFill>
                          <a:effectLst/>
                          <a:latin typeface="Letter-join No-Lead 1" panose="02000503000000020003" pitchFamily="50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Letter-join No-Lead 1" panose="02000503000000020003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kern="120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Letter-join No-Lead 1" panose="02000503000000020003" pitchFamily="50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EYFS Understanding the world link</a:t>
                      </a:r>
                      <a:endParaRPr lang="en-GB" sz="1100">
                        <a:effectLst/>
                        <a:latin typeface="Letter-join No-Lead 1" panose="02000503000000020003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b="1" u="none" strike="noStrike">
                          <a:effectLst/>
                          <a:latin typeface="Letter-join No-Lead 1" panose="02000503000000020003" pitchFamily="50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Letter-join No-Lead 1" panose="02000503000000020003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highlight>
                            <a:srgbClr val="00FF00"/>
                          </a:highlight>
                          <a:latin typeface="Letter-join No-Lead 1" panose="02000503000000020003" pitchFamily="50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Houses and the local environment</a:t>
                      </a:r>
                      <a:endParaRPr lang="en-GB" sz="1100">
                        <a:effectLst/>
                        <a:latin typeface="Letter-join No-Lead 1" panose="02000503000000020003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u="none" strike="noStrike">
                          <a:effectLst/>
                          <a:latin typeface="Letter-join No-Lead 1" panose="02000503000000020003" pitchFamily="50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Letter-join No-Lead 1" panose="02000503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Letter-join No-Lead 1" panose="02000503000000020003" pitchFamily="50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Letter-join No-Lead 1" panose="02000503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Letter-join No-Lead 1" panose="02000503000000020003" pitchFamily="50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Where in the world are we?</a:t>
                      </a:r>
                      <a:endParaRPr lang="en-GB" sz="1100">
                        <a:effectLst/>
                        <a:latin typeface="Letter-join No-Lead 1" panose="02000503000000020003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Letter-join No-Lead 1" panose="02000503000000020003" pitchFamily="50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What causes a volcano to erupt? </a:t>
                      </a:r>
                      <a:endParaRPr lang="en-GB" sz="1100">
                        <a:effectLst/>
                        <a:latin typeface="Letter-join No-Lead 1" panose="02000503000000020003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highlight>
                            <a:srgbClr val="FFFF00"/>
                          </a:highlight>
                          <a:latin typeface="Letter-join No-Lead 1" panose="02000503000000020003" pitchFamily="50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Letter-join No-Lead 1" panose="02000503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highlight>
                            <a:srgbClr val="FFFF00"/>
                          </a:highlight>
                          <a:latin typeface="Letter-join No-Lead 1" panose="02000503000000020003" pitchFamily="50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Letter-join No-Lead 1" panose="02000503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Letter-join No-Lead 1" panose="02000503000000020003" pitchFamily="50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What do we know about our local area?</a:t>
                      </a:r>
                      <a:endParaRPr lang="en-GB" sz="1100">
                        <a:effectLst/>
                        <a:latin typeface="Letter-join No-Lead 1" panose="02000503000000020003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84504415"/>
                  </a:ext>
                </a:extLst>
              </a:tr>
              <a:tr h="4923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kern="1200">
                          <a:solidFill>
                            <a:srgbClr val="000000"/>
                          </a:solidFill>
                          <a:effectLst/>
                          <a:latin typeface="Letter-join No-Lead 1" panose="02000503000000020003" pitchFamily="50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Autumn 2</a:t>
                      </a:r>
                      <a:endParaRPr lang="en-GB" sz="1100">
                        <a:effectLst/>
                        <a:latin typeface="Letter-join No-Lead 1" panose="02000503000000020003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 b="1" u="sng" kern="1200">
                          <a:solidFill>
                            <a:srgbClr val="000000"/>
                          </a:solidFill>
                          <a:effectLst/>
                          <a:latin typeface="Letter-join No-Lead 1" panose="02000503000000020003" pitchFamily="50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My 5 senses</a:t>
                      </a:r>
                      <a:endParaRPr lang="en-GB" sz="1100">
                        <a:effectLst/>
                        <a:latin typeface="Letter-join No-Lead 1" panose="02000503000000020003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 b="1" u="sng" kern="1200">
                          <a:solidFill>
                            <a:srgbClr val="000000"/>
                          </a:solidFill>
                          <a:effectLst/>
                          <a:latin typeface="Letter-join No-Lead 1" panose="02000503000000020003" pitchFamily="50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Let’s celebrate!</a:t>
                      </a:r>
                      <a:endParaRPr lang="en-GB" sz="1100">
                        <a:effectLst/>
                        <a:latin typeface="Letter-join No-Lead 1" panose="02000503000000020003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Letter-join No-Lead 1" panose="02000503000000020003" pitchFamily="50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Letter-join No-Lead 1" panose="02000503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Letter-join No-Lead 1" panose="02000503000000020003" pitchFamily="50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Letter-join No-Lead 1" panose="02000503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b="1" u="sng" kern="1200">
                          <a:solidFill>
                            <a:srgbClr val="000000"/>
                          </a:solidFill>
                          <a:effectLst/>
                          <a:latin typeface="Letter-join No-Lead 1" panose="02000503000000020003" pitchFamily="50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Volcanoes and Earthquakes</a:t>
                      </a:r>
                      <a:endParaRPr lang="en-GB" sz="1100">
                        <a:effectLst/>
                        <a:latin typeface="Letter-join No-Lead 1" panose="02000503000000020003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b="1" u="sng" kern="1200">
                          <a:solidFill>
                            <a:srgbClr val="000000"/>
                          </a:solidFill>
                          <a:effectLst/>
                          <a:latin typeface="Letter-join No-Lead 1" panose="02000503000000020003" pitchFamily="50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Countries of the World</a:t>
                      </a:r>
                      <a:endParaRPr lang="en-GB" sz="1100">
                        <a:effectLst/>
                        <a:latin typeface="Letter-join No-Lead 1" panose="02000503000000020003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b="1" u="sng" kern="1200">
                          <a:solidFill>
                            <a:srgbClr val="000000"/>
                          </a:solidFill>
                          <a:effectLst/>
                          <a:latin typeface="Letter-join No-Lead 1" panose="02000503000000020003" pitchFamily="50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Europe and a Study of Greece</a:t>
                      </a:r>
                      <a:endParaRPr lang="en-GB" sz="1100">
                        <a:effectLst/>
                        <a:latin typeface="Letter-join No-Lead 1" panose="02000503000000020003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b="1" u="sng" kern="1200">
                          <a:solidFill>
                            <a:srgbClr val="000000"/>
                          </a:solidFill>
                          <a:effectLst/>
                          <a:latin typeface="Letter-join No-Lead 1" panose="02000503000000020003" pitchFamily="50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UK including Coordinates</a:t>
                      </a:r>
                      <a:endParaRPr lang="en-GB" sz="1100">
                        <a:effectLst/>
                        <a:latin typeface="Letter-join No-Lead 1" panose="02000503000000020003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06344747"/>
                  </a:ext>
                </a:extLst>
              </a:tr>
              <a:tr h="9643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kern="12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Letter-join No-Lead 1" panose="02000503000000020003" pitchFamily="50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Enquiry Question</a:t>
                      </a:r>
                      <a:endParaRPr lang="en-GB" sz="1100">
                        <a:effectLst/>
                        <a:latin typeface="Letter-join No-Lead 1" panose="02000503000000020003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kern="1200">
                          <a:solidFill>
                            <a:srgbClr val="000000"/>
                          </a:solidFill>
                          <a:effectLst/>
                          <a:latin typeface="Letter-join No-Lead 1" panose="02000503000000020003" pitchFamily="50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Letter-join No-Lead 1" panose="02000503000000020003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kern="120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Letter-join No-Lead 1" panose="02000503000000020003" pitchFamily="50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EYFS Understanding the world link</a:t>
                      </a:r>
                      <a:endParaRPr lang="en-GB" sz="1100">
                        <a:effectLst/>
                        <a:latin typeface="Letter-join No-Lead 1" panose="02000503000000020003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highlight>
                            <a:srgbClr val="00FF00"/>
                          </a:highlight>
                          <a:latin typeface="Letter-join No-Lead 1" panose="02000503000000020003" pitchFamily="50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Celebrations &amp; places of worship</a:t>
                      </a:r>
                      <a:endParaRPr lang="en-GB" sz="1100">
                        <a:effectLst/>
                        <a:latin typeface="Letter-join No-Lead 1" panose="02000503000000020003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highlight>
                            <a:srgbClr val="00FF00"/>
                          </a:highlight>
                          <a:latin typeface="Letter-join No-Lead 1" panose="02000503000000020003" pitchFamily="50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Autumn</a:t>
                      </a:r>
                      <a:endParaRPr lang="en-GB" sz="1100">
                        <a:effectLst/>
                        <a:latin typeface="Letter-join No-Lead 1" panose="02000503000000020003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u="none" strike="noStrike">
                          <a:effectLst/>
                          <a:latin typeface="Letter-join No-Lead 1" panose="02000503000000020003" pitchFamily="50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Letter-join No-Lead 1" panose="02000503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highlight>
                            <a:srgbClr val="00FF00"/>
                          </a:highlight>
                          <a:latin typeface="Letter-join No-Lead 1" panose="02000503000000020003" pitchFamily="50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Seasons</a:t>
                      </a:r>
                      <a:endParaRPr lang="en-GB" sz="1100">
                        <a:effectLst/>
                        <a:latin typeface="Letter-join No-Lead 1" panose="02000503000000020003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u="none" strike="noStrike">
                          <a:effectLst/>
                          <a:latin typeface="Letter-join No-Lead 1" panose="02000503000000020003" pitchFamily="50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Letter-join No-Lead 1" panose="02000503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Letter-join No-Lead 1" panose="02000503000000020003" pitchFamily="50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Letter-join No-Lead 1" panose="02000503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Letter-join No-Lead 1" panose="02000503000000020003" pitchFamily="50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Letter-join No-Lead 1" panose="02000503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Letter-join No-Lead 1" panose="02000503000000020003" pitchFamily="50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What causes an earthquake?</a:t>
                      </a:r>
                      <a:endParaRPr lang="en-GB" sz="1100">
                        <a:effectLst/>
                        <a:latin typeface="Letter-join No-Lead 1" panose="02000503000000020003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Letter-join No-Lead 1" panose="02000503000000020003" pitchFamily="50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What is the difference between a country and a continent?</a:t>
                      </a:r>
                      <a:endParaRPr lang="en-GB" sz="1100">
                        <a:effectLst/>
                        <a:latin typeface="Letter-join No-Lead 1" panose="02000503000000020003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Letter-join No-Lead 1" panose="02000503000000020003" pitchFamily="50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Where is Europe and what are it’s countries like?</a:t>
                      </a:r>
                      <a:endParaRPr lang="en-GB" sz="1100">
                        <a:effectLst/>
                        <a:latin typeface="Letter-join No-Lead 1" panose="02000503000000020003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Letter-join No-Lead 1" panose="02000503000000020003" pitchFamily="50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How does human activity affect the landscape of the UK?</a:t>
                      </a:r>
                      <a:endParaRPr lang="en-GB" sz="1100">
                        <a:effectLst/>
                        <a:latin typeface="Letter-join No-Lead 1" panose="02000503000000020003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13014331"/>
                  </a:ext>
                </a:extLst>
              </a:tr>
              <a:tr h="4622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kern="1200">
                          <a:solidFill>
                            <a:srgbClr val="000000"/>
                          </a:solidFill>
                          <a:effectLst/>
                          <a:latin typeface="Letter-join No-Lead 1" panose="02000503000000020003" pitchFamily="50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Spring 1</a:t>
                      </a:r>
                      <a:endParaRPr lang="en-GB" sz="1100">
                        <a:effectLst/>
                        <a:latin typeface="Letter-join No-Lead 1" panose="02000503000000020003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 b="1" u="sng" kern="1200">
                          <a:solidFill>
                            <a:srgbClr val="000000"/>
                          </a:solidFill>
                          <a:effectLst/>
                          <a:latin typeface="Letter-join No-Lead 1" panose="02000503000000020003" pitchFamily="50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My world and beyond</a:t>
                      </a:r>
                      <a:endParaRPr lang="en-GB" sz="1100">
                        <a:effectLst/>
                        <a:latin typeface="Letter-join No-Lead 1" panose="02000503000000020003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 b="1" u="sng" kern="1200">
                          <a:solidFill>
                            <a:srgbClr val="000000"/>
                          </a:solidFill>
                          <a:effectLst/>
                          <a:latin typeface="Letter-join No-Lead 1" panose="02000503000000020003" pitchFamily="50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Treasure Island</a:t>
                      </a:r>
                      <a:endParaRPr lang="en-GB" sz="1100">
                        <a:effectLst/>
                        <a:latin typeface="Letter-join No-Lead 1" panose="02000503000000020003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b="1" u="sng" kern="1200">
                          <a:solidFill>
                            <a:srgbClr val="000000"/>
                          </a:solidFill>
                          <a:effectLst/>
                          <a:latin typeface="Letter-join No-Lead 1" panose="02000503000000020003" pitchFamily="50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Hot and Cold Places</a:t>
                      </a:r>
                      <a:endParaRPr lang="en-GB" sz="1100">
                        <a:effectLst/>
                        <a:latin typeface="Letter-join No-Lead 1" panose="02000503000000020003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b="1" u="sng" kern="1200">
                          <a:solidFill>
                            <a:srgbClr val="000000"/>
                          </a:solidFill>
                          <a:effectLst/>
                          <a:latin typeface="Letter-join No-Lead 1" panose="02000503000000020003" pitchFamily="50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Life in Zambia</a:t>
                      </a:r>
                      <a:endParaRPr lang="en-GB" sz="1100">
                        <a:effectLst/>
                        <a:latin typeface="Letter-join No-Lead 1" panose="02000503000000020003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Letter-join No-Lead 1" panose="02000503000000020003" pitchFamily="50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Letter-join No-Lead 1" panose="02000503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Letter-join No-Lead 1" panose="02000503000000020003" pitchFamily="50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Letter-join No-Lead 1" panose="02000503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b="1" u="sng" kern="1200">
                          <a:solidFill>
                            <a:srgbClr val="000000"/>
                          </a:solidFill>
                          <a:effectLst/>
                          <a:latin typeface="Letter-join No-Lead 1" panose="02000503000000020003" pitchFamily="50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Grand Canyon</a:t>
                      </a:r>
                      <a:endParaRPr lang="en-GB" sz="1100">
                        <a:effectLst/>
                        <a:latin typeface="Letter-join No-Lead 1" panose="02000503000000020003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Letter-join No-Lead 1" panose="02000503000000020003" pitchFamily="50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Letter-join No-Lead 1" panose="02000503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46798162"/>
                  </a:ext>
                </a:extLst>
              </a:tr>
              <a:tr h="9643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kern="12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Letter-join No-Lead 1" panose="02000503000000020003" pitchFamily="50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Enquiry Question</a:t>
                      </a:r>
                      <a:endParaRPr lang="en-GB" sz="1100">
                        <a:effectLst/>
                        <a:latin typeface="Letter-join No-Lead 1" panose="02000503000000020003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kern="1200">
                          <a:solidFill>
                            <a:srgbClr val="000000"/>
                          </a:solidFill>
                          <a:effectLst/>
                          <a:latin typeface="Letter-join No-Lead 1" panose="02000503000000020003" pitchFamily="50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Letter-join No-Lead 1" panose="02000503000000020003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kern="120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Letter-join No-Lead 1" panose="02000503000000020003" pitchFamily="50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EYFS Understanding the world link</a:t>
                      </a:r>
                      <a:endParaRPr lang="en-GB" sz="1100">
                        <a:effectLst/>
                        <a:latin typeface="Letter-join No-Lead 1" panose="02000503000000020003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highlight>
                            <a:srgbClr val="00FF00"/>
                          </a:highlight>
                          <a:latin typeface="Letter-join No-Lead 1" panose="02000503000000020003" pitchFamily="50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Features of home and local area</a:t>
                      </a:r>
                      <a:endParaRPr lang="en-GB" sz="1100">
                        <a:effectLst/>
                        <a:latin typeface="Letter-join No-Lead 1" panose="02000503000000020003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highlight>
                            <a:srgbClr val="00FF00"/>
                          </a:highlight>
                          <a:latin typeface="Letter-join No-Lead 1" panose="02000503000000020003" pitchFamily="50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Countries</a:t>
                      </a:r>
                      <a:endParaRPr lang="en-GB" sz="1100">
                        <a:effectLst/>
                        <a:latin typeface="Letter-join No-Lead 1" panose="02000503000000020003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highlight>
                            <a:srgbClr val="00FF00"/>
                          </a:highlight>
                          <a:latin typeface="Letter-join No-Lead 1" panose="02000503000000020003" pitchFamily="50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Maps</a:t>
                      </a:r>
                      <a:endParaRPr lang="en-GB" sz="1100">
                        <a:effectLst/>
                        <a:latin typeface="Letter-join No-Lead 1" panose="02000503000000020003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highlight>
                            <a:srgbClr val="00FF00"/>
                          </a:highlight>
                          <a:latin typeface="Letter-join No-Lead 1" panose="02000503000000020003" pitchFamily="50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Winter</a:t>
                      </a:r>
                      <a:endParaRPr lang="en-GB" sz="1100">
                        <a:effectLst/>
                        <a:latin typeface="Letter-join No-Lead 1" panose="02000503000000020003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u="none" strike="noStrike">
                          <a:effectLst/>
                          <a:latin typeface="Letter-join No-Lead 1" panose="02000503000000020003" pitchFamily="50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Letter-join No-Lead 1" panose="02000503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highlight>
                            <a:srgbClr val="00FF00"/>
                          </a:highlight>
                          <a:latin typeface="Letter-join No-Lead 1" panose="02000503000000020003" pitchFamily="50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Maps</a:t>
                      </a:r>
                      <a:endParaRPr lang="en-GB" sz="1100">
                        <a:effectLst/>
                        <a:latin typeface="Letter-join No-Lead 1" panose="02000503000000020003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highlight>
                            <a:srgbClr val="00FF00"/>
                          </a:highlight>
                          <a:latin typeface="Letter-join No-Lead 1" panose="02000503000000020003" pitchFamily="50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Countries</a:t>
                      </a:r>
                      <a:endParaRPr lang="en-GB" sz="1100">
                        <a:effectLst/>
                        <a:latin typeface="Letter-join No-Lead 1" panose="02000503000000020003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highlight>
                            <a:srgbClr val="00FF00"/>
                          </a:highlight>
                          <a:latin typeface="Letter-join No-Lead 1" panose="02000503000000020003" pitchFamily="50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Seasons</a:t>
                      </a:r>
                      <a:endParaRPr lang="en-GB" sz="1100">
                        <a:effectLst/>
                        <a:latin typeface="Letter-join No-Lead 1" panose="02000503000000020003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u="none" strike="noStrike">
                          <a:effectLst/>
                          <a:latin typeface="Letter-join No-Lead 1" panose="02000503000000020003" pitchFamily="50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Letter-join No-Lead 1" panose="02000503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Letter-join No-Lead 1" panose="02000503000000020003" pitchFamily="50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Why can’t a penguin live near the equator?</a:t>
                      </a:r>
                      <a:endParaRPr lang="en-GB" sz="1100">
                        <a:effectLst/>
                        <a:latin typeface="Letter-join No-Lead 1" panose="02000503000000020003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Letter-join No-Lead 1" panose="02000503000000020003" pitchFamily="50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How is life in a Zambian village different to a life in Blackley?</a:t>
                      </a:r>
                      <a:endParaRPr lang="en-GB" sz="1100">
                        <a:effectLst/>
                        <a:latin typeface="Letter-join No-Lead 1" panose="02000503000000020003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highlight>
                            <a:srgbClr val="FFFF00"/>
                          </a:highlight>
                          <a:latin typeface="Letter-join No-Lead 1" panose="02000503000000020003" pitchFamily="50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Letter-join No-Lead 1" panose="02000503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highlight>
                            <a:srgbClr val="FFFF00"/>
                          </a:highlight>
                          <a:latin typeface="Letter-join No-Lead 1" panose="02000503000000020003" pitchFamily="50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Letter-join No-Lead 1" panose="02000503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Letter-join No-Lead 1" panose="02000503000000020003" pitchFamily="50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How was the Grand Canyon formed?</a:t>
                      </a:r>
                      <a:endParaRPr lang="en-GB" sz="1100">
                        <a:effectLst/>
                        <a:latin typeface="Letter-join No-Lead 1" panose="02000503000000020003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Letter-join No-Lead 1" panose="02000503000000020003" pitchFamily="50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Letter-join No-Lead 1" panose="02000503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71025784"/>
                  </a:ext>
                </a:extLst>
              </a:tr>
              <a:tr h="4923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kern="1200">
                          <a:solidFill>
                            <a:srgbClr val="000000"/>
                          </a:solidFill>
                          <a:effectLst/>
                          <a:latin typeface="Letter-join No-Lead 1" panose="02000503000000020003" pitchFamily="50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Spring 2</a:t>
                      </a:r>
                      <a:endParaRPr lang="en-GB" sz="1100">
                        <a:effectLst/>
                        <a:latin typeface="Letter-join No-Lead 1" panose="02000503000000020003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 b="1" u="sng" kern="1200">
                          <a:solidFill>
                            <a:srgbClr val="000000"/>
                          </a:solidFill>
                          <a:effectLst/>
                          <a:latin typeface="Letter-join No-Lead 1" panose="02000503000000020003" pitchFamily="50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Colours</a:t>
                      </a:r>
                      <a:endParaRPr lang="en-GB" sz="1100">
                        <a:effectLst/>
                        <a:latin typeface="Letter-join No-Lead 1" panose="02000503000000020003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 b="1" u="sng" kern="1200">
                          <a:solidFill>
                            <a:srgbClr val="000000"/>
                          </a:solidFill>
                          <a:effectLst/>
                          <a:latin typeface="Letter-join No-Lead 1" panose="02000503000000020003" pitchFamily="50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Fee Fi Fo Fum!</a:t>
                      </a:r>
                      <a:endParaRPr lang="en-GB" sz="1100">
                        <a:effectLst/>
                        <a:latin typeface="Letter-join No-Lead 1" panose="02000503000000020003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Letter-join No-Lead 1" panose="02000503000000020003" pitchFamily="50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Letter-join No-Lead 1" panose="02000503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Letter-join No-Lead 1" panose="02000503000000020003" pitchFamily="50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Letter-join No-Lead 1" panose="02000503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Letter-join No-Lead 1" panose="02000503000000020003" pitchFamily="50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Letter-join No-Lead 1" panose="02000503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b="1" u="sng" kern="1200" dirty="0">
                          <a:solidFill>
                            <a:srgbClr val="000000"/>
                          </a:solidFill>
                          <a:effectLst/>
                          <a:latin typeface="Letter-join No-Lead 1" panose="02000503000000020003" pitchFamily="50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Rivers including the Water Cycle</a:t>
                      </a:r>
                      <a:endParaRPr lang="en-GB" sz="1100" dirty="0">
                        <a:effectLst/>
                        <a:latin typeface="Letter-join No-Lead 1" panose="02000503000000020003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Letter-join No-Lead 1" panose="02000503000000020003" pitchFamily="50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Letter-join No-Lead 1" panose="02000503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b="1" u="sng" kern="1200">
                          <a:solidFill>
                            <a:srgbClr val="000000"/>
                          </a:solidFill>
                          <a:effectLst/>
                          <a:latin typeface="Letter-join No-Lead 1" panose="02000503000000020003" pitchFamily="50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South America</a:t>
                      </a:r>
                      <a:endParaRPr lang="en-GB" sz="1100">
                        <a:effectLst/>
                        <a:latin typeface="Letter-join No-Lead 1" panose="02000503000000020003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76751967"/>
                  </a:ext>
                </a:extLst>
              </a:tr>
              <a:tr h="9643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kern="12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Letter-join No-Lead 1" panose="02000503000000020003" pitchFamily="50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Enquiry Question</a:t>
                      </a:r>
                      <a:endParaRPr lang="en-GB" sz="1100">
                        <a:effectLst/>
                        <a:latin typeface="Letter-join No-Lead 1" panose="02000503000000020003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kern="1200">
                          <a:solidFill>
                            <a:srgbClr val="000000"/>
                          </a:solidFill>
                          <a:effectLst/>
                          <a:latin typeface="Letter-join No-Lead 1" panose="02000503000000020003" pitchFamily="50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Letter-join No-Lead 1" panose="02000503000000020003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kern="120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Letter-join No-Lead 1" panose="02000503000000020003" pitchFamily="50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EYFS Understanding the world link</a:t>
                      </a:r>
                      <a:endParaRPr lang="en-GB" sz="1100">
                        <a:effectLst/>
                        <a:latin typeface="Letter-join No-Lead 1" panose="02000503000000020003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highlight>
                            <a:srgbClr val="00FF00"/>
                          </a:highlight>
                          <a:latin typeface="Letter-join No-Lead 1" panose="02000503000000020003" pitchFamily="50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Spring</a:t>
                      </a:r>
                      <a:endParaRPr lang="en-GB" sz="1100">
                        <a:effectLst/>
                        <a:latin typeface="Letter-join No-Lead 1" panose="02000503000000020003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u="none" strike="noStrike">
                          <a:effectLst/>
                          <a:latin typeface="Letter-join No-Lead 1" panose="02000503000000020003" pitchFamily="50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Letter-join No-Lead 1" panose="02000503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highlight>
                            <a:srgbClr val="00FF00"/>
                          </a:highlight>
                          <a:latin typeface="Letter-join No-Lead 1" panose="02000503000000020003" pitchFamily="50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Seasons</a:t>
                      </a:r>
                      <a:endParaRPr lang="en-GB" sz="1100">
                        <a:effectLst/>
                        <a:latin typeface="Letter-join No-Lead 1" panose="02000503000000020003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highlight>
                            <a:srgbClr val="00FF00"/>
                          </a:highlight>
                          <a:latin typeface="Letter-join No-Lead 1" panose="02000503000000020003" pitchFamily="50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Observational drawings of animals/ plants</a:t>
                      </a:r>
                      <a:endParaRPr lang="en-GB" sz="1100">
                        <a:effectLst/>
                        <a:latin typeface="Letter-join No-Lead 1" panose="02000503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Letter-join No-Lead 1" panose="02000503000000020003" pitchFamily="50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Letter-join No-Lead 1" panose="02000503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Letter-join No-Lead 1" panose="02000503000000020003" pitchFamily="50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Letter-join No-Lead 1" panose="02000503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highlight>
                            <a:srgbClr val="FFFF00"/>
                          </a:highlight>
                          <a:latin typeface="Letter-join No-Lead 1" panose="02000503000000020003" pitchFamily="50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Letter-join No-Lead 1" panose="02000503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Letter-join No-Lead 1" panose="02000503000000020003" pitchFamily="50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Why are most of the world’s cities located by rivers?</a:t>
                      </a:r>
                      <a:endParaRPr lang="en-GB" sz="1100">
                        <a:effectLst/>
                        <a:latin typeface="Letter-join No-Lead 1" panose="02000503000000020003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highlight>
                            <a:srgbClr val="FFFF00"/>
                          </a:highlight>
                          <a:latin typeface="Letter-join No-Lead 1" panose="02000503000000020003" pitchFamily="50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Letter-join No-Lead 1" panose="02000503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Letter-join No-Lead 1" panose="02000503000000020003" pitchFamily="50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What would it be like to live in South America?</a:t>
                      </a:r>
                      <a:endParaRPr lang="en-GB" sz="1100" dirty="0">
                        <a:effectLst/>
                        <a:latin typeface="Letter-join No-Lead 1" panose="02000503000000020003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526082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7544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662C5A2-4356-488B-8C04-A62DD35959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2737167"/>
              </p:ext>
            </p:extLst>
          </p:nvPr>
        </p:nvGraphicFramePr>
        <p:xfrm>
          <a:off x="225384" y="240106"/>
          <a:ext cx="11741232" cy="30044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2847">
                  <a:extLst>
                    <a:ext uri="{9D8B030D-6E8A-4147-A177-3AD203B41FA5}">
                      <a16:colId xmlns:a16="http://schemas.microsoft.com/office/drawing/2014/main" val="4010382283"/>
                    </a:ext>
                  </a:extLst>
                </a:gridCol>
                <a:gridCol w="1179444">
                  <a:extLst>
                    <a:ext uri="{9D8B030D-6E8A-4147-A177-3AD203B41FA5}">
                      <a16:colId xmlns:a16="http://schemas.microsoft.com/office/drawing/2014/main" val="3743605048"/>
                    </a:ext>
                  </a:extLst>
                </a:gridCol>
                <a:gridCol w="1139687">
                  <a:extLst>
                    <a:ext uri="{9D8B030D-6E8A-4147-A177-3AD203B41FA5}">
                      <a16:colId xmlns:a16="http://schemas.microsoft.com/office/drawing/2014/main" val="2865465478"/>
                    </a:ext>
                  </a:extLst>
                </a:gridCol>
                <a:gridCol w="1285460">
                  <a:extLst>
                    <a:ext uri="{9D8B030D-6E8A-4147-A177-3AD203B41FA5}">
                      <a16:colId xmlns:a16="http://schemas.microsoft.com/office/drawing/2014/main" val="3137389686"/>
                    </a:ext>
                  </a:extLst>
                </a:gridCol>
                <a:gridCol w="1338470">
                  <a:extLst>
                    <a:ext uri="{9D8B030D-6E8A-4147-A177-3AD203B41FA5}">
                      <a16:colId xmlns:a16="http://schemas.microsoft.com/office/drawing/2014/main" val="3998806391"/>
                    </a:ext>
                  </a:extLst>
                </a:gridCol>
                <a:gridCol w="1338470">
                  <a:extLst>
                    <a:ext uri="{9D8B030D-6E8A-4147-A177-3AD203B41FA5}">
                      <a16:colId xmlns:a16="http://schemas.microsoft.com/office/drawing/2014/main" val="1464813138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78595162"/>
                    </a:ext>
                  </a:extLst>
                </a:gridCol>
                <a:gridCol w="1444487">
                  <a:extLst>
                    <a:ext uri="{9D8B030D-6E8A-4147-A177-3AD203B41FA5}">
                      <a16:colId xmlns:a16="http://schemas.microsoft.com/office/drawing/2014/main" val="3216592889"/>
                    </a:ext>
                  </a:extLst>
                </a:gridCol>
                <a:gridCol w="1573167">
                  <a:extLst>
                    <a:ext uri="{9D8B030D-6E8A-4147-A177-3AD203B41FA5}">
                      <a16:colId xmlns:a16="http://schemas.microsoft.com/office/drawing/2014/main" val="1742463040"/>
                    </a:ext>
                  </a:extLst>
                </a:gridCol>
              </a:tblGrid>
              <a:tr h="427330">
                <a:tc>
                  <a:txBody>
                    <a:bodyPr/>
                    <a:lstStyle/>
                    <a:p>
                      <a:r>
                        <a:rPr lang="en-GB" sz="1200" baseline="0" dirty="0">
                          <a:latin typeface="Letter-join No-Lead 1" panose="02000503000000020003" pitchFamily="50" charset="0"/>
                        </a:rPr>
                        <a:t>GEOGRAPHY</a:t>
                      </a:r>
                      <a:endParaRPr lang="en-GB" sz="1200" dirty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Letter-join No-Lead 1" panose="02000503000000020003" pitchFamily="50" charset="0"/>
                        </a:rPr>
                        <a:t>Nursery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Letter-join No-Lead 1" panose="02000503000000020003" pitchFamily="50" charset="0"/>
                        </a:rPr>
                        <a:t>Reception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Letter-join No-Lead 1" panose="02000503000000020003" pitchFamily="50" charset="0"/>
                        </a:rPr>
                        <a:t>Year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Letter-join No-Lead 1" panose="02000503000000020003" pitchFamily="50" charset="0"/>
                        </a:rPr>
                        <a:t>Year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Letter-join No-Lead 1" panose="02000503000000020003" pitchFamily="50" charset="0"/>
                        </a:rPr>
                        <a:t>Year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Letter-join No-Lead 1" panose="02000503000000020003" pitchFamily="50" charset="0"/>
                        </a:rPr>
                        <a:t>Year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Letter-join No-Lead 1" panose="02000503000000020003" pitchFamily="50" charset="0"/>
                        </a:rPr>
                        <a:t>Year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Letter-join No-Lead 1" panose="02000503000000020003" pitchFamily="50" charset="0"/>
                        </a:rPr>
                        <a:t>Year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1033440"/>
                  </a:ext>
                </a:extLst>
              </a:tr>
              <a:tr h="427330"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Letter-join No-Lead 1" panose="02000503000000020003" pitchFamily="50" charset="0"/>
                        </a:rPr>
                        <a:t>Summer 1</a:t>
                      </a:r>
                      <a:endParaRPr lang="en-GB" sz="1050" dirty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u="sng" dirty="0">
                          <a:latin typeface="Letter-join No-Lead 1" panose="02000503000000020003" pitchFamily="50" charset="0"/>
                        </a:rPr>
                        <a:t>All creatures great and small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u="sng" dirty="0">
                          <a:latin typeface="Letter-join No-Lead 1" panose="02000503000000020003" pitchFamily="50" charset="0"/>
                        </a:rPr>
                        <a:t>Blasts from the past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u="sng" dirty="0">
                          <a:latin typeface="Letter-join No-Lead 1" panose="02000503000000020003" pitchFamily="50" charset="0"/>
                        </a:rPr>
                        <a:t>The Local Area</a:t>
                      </a:r>
                      <a:endParaRPr lang="en-GB" sz="1050" b="1" u="sng" dirty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050" b="1" u="sng" dirty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u="sng" dirty="0">
                          <a:latin typeface="Letter-join No-Lead 1" panose="02000503000000020003" pitchFamily="50" charset="0"/>
                        </a:rPr>
                        <a:t>Madagascar</a:t>
                      </a:r>
                      <a:endParaRPr lang="en-GB" sz="1050" b="1" u="sng" dirty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050" b="1" u="sng" dirty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u="sng" dirty="0">
                          <a:latin typeface="Letter-join No-Lead 1" panose="02000503000000020003" pitchFamily="50" charset="0"/>
                        </a:rPr>
                        <a:t>Rainforests</a:t>
                      </a:r>
                      <a:endParaRPr lang="en-GB" sz="1050" b="1" u="sng" dirty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b="1" dirty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5142772"/>
                  </a:ext>
                </a:extLst>
              </a:tr>
              <a:tr h="5622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kern="12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Letter-join No-Lead 1" panose="02000503000000020003" pitchFamily="50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Enquiry Question</a:t>
                      </a:r>
                      <a:endParaRPr lang="en-GB" sz="1100">
                        <a:effectLst/>
                        <a:latin typeface="Letter-join No-Lead 1" panose="02000503000000020003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kern="1200">
                          <a:solidFill>
                            <a:srgbClr val="000000"/>
                          </a:solidFill>
                          <a:effectLst/>
                          <a:latin typeface="Letter-join No-Lead 1" panose="02000503000000020003" pitchFamily="50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Letter-join No-Lead 1" panose="02000503000000020003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kern="120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Letter-join No-Lead 1" panose="02000503000000020003" pitchFamily="50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EYFS Understanding the world link</a:t>
                      </a:r>
                      <a:endParaRPr lang="en-GB" sz="1100">
                        <a:effectLst/>
                        <a:latin typeface="Letter-join No-Lead 1" panose="02000503000000020003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Letter-join No-Lead 1" panose="02000503000000020003" pitchFamily="50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Letter-join No-Lead 1" panose="02000503000000020003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highlight>
                            <a:srgbClr val="00FF00"/>
                          </a:highlight>
                          <a:latin typeface="Letter-join No-Lead 1" panose="02000503000000020003" pitchFamily="50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Seasonal changes</a:t>
                      </a:r>
                      <a:endParaRPr lang="en-GB" sz="1100">
                        <a:effectLst/>
                        <a:latin typeface="Letter-join No-Lead 1" panose="02000503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Letter-join No-Lead 1" panose="02000503000000020003" pitchFamily="50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What is my address?</a:t>
                      </a:r>
                      <a:endParaRPr lang="en-GB" sz="1100">
                        <a:effectLst/>
                        <a:latin typeface="Letter-join No-Lead 1" panose="02000503000000020003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Letter-join No-Lead 1" panose="02000503000000020003" pitchFamily="50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Letter-join No-Lead 1" panose="02000503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Letter-join No-Lead 1" panose="02000503000000020003" pitchFamily="50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What are the unique features of Madagascar? </a:t>
                      </a:r>
                      <a:endParaRPr lang="en-GB" sz="1100" dirty="0">
                        <a:effectLst/>
                        <a:latin typeface="Letter-join No-Lead 1" panose="02000503000000020003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highlight>
                            <a:srgbClr val="FFFF00"/>
                          </a:highlight>
                          <a:latin typeface="Letter-join No-Lead 1" panose="02000503000000020003" pitchFamily="50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Letter-join No-Lead 1" panose="02000503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Letter-join No-Lead 1" panose="02000503000000020003" pitchFamily="50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What impact does the rainforest have on Planet Earth?</a:t>
                      </a:r>
                      <a:endParaRPr lang="en-GB" sz="1100" dirty="0">
                        <a:effectLst/>
                        <a:latin typeface="Letter-join No-Lead 1" panose="02000503000000020003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highlight>
                            <a:srgbClr val="FFFF00"/>
                          </a:highlight>
                          <a:latin typeface="Letter-join No-Lead 1" panose="02000503000000020003" pitchFamily="50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Letter-join No-Lead 1" panose="02000503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93002109"/>
                  </a:ext>
                </a:extLst>
              </a:tr>
              <a:tr h="4273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kern="1200">
                          <a:solidFill>
                            <a:srgbClr val="000000"/>
                          </a:solidFill>
                          <a:effectLst/>
                          <a:latin typeface="Letter-join No-Lead 1" panose="02000503000000020003" pitchFamily="50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Summer 2</a:t>
                      </a:r>
                      <a:endParaRPr lang="en-GB" sz="1100">
                        <a:effectLst/>
                        <a:latin typeface="Letter-join No-Lead 1" panose="02000503000000020003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 b="1" u="sng" kern="1200">
                          <a:solidFill>
                            <a:srgbClr val="000000"/>
                          </a:solidFill>
                          <a:effectLst/>
                          <a:latin typeface="Letter-join No-Lead 1" panose="02000503000000020003" pitchFamily="50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On the move</a:t>
                      </a:r>
                      <a:endParaRPr lang="en-GB" sz="1100">
                        <a:effectLst/>
                        <a:latin typeface="Letter-join No-Lead 1" panose="02000503000000020003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 b="1" u="sng" kern="1200">
                          <a:solidFill>
                            <a:srgbClr val="000000"/>
                          </a:solidFill>
                          <a:effectLst/>
                          <a:latin typeface="Letter-join No-Lead 1" panose="02000503000000020003" pitchFamily="50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 infinity and beyond</a:t>
                      </a:r>
                      <a:endParaRPr lang="en-GB" sz="1100">
                        <a:effectLst/>
                        <a:latin typeface="Letter-join No-Lead 1" panose="02000503000000020003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Letter-join No-Lead 1" panose="02000503000000020003" pitchFamily="50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Letter-join No-Lead 1" panose="02000503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b="1" u="sng" kern="1200">
                          <a:solidFill>
                            <a:srgbClr val="000000"/>
                          </a:solidFill>
                          <a:effectLst/>
                          <a:latin typeface="Letter-join No-Lead 1" panose="02000503000000020003" pitchFamily="50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Map Makers</a:t>
                      </a:r>
                      <a:endParaRPr lang="en-GB" sz="1100">
                        <a:effectLst/>
                        <a:latin typeface="Letter-join No-Lead 1" panose="02000503000000020003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Letter-join No-Lead 1" panose="02000503000000020003" pitchFamily="50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Letter-join No-Lead 1" panose="02000503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b="1" u="sng" kern="1200">
                          <a:solidFill>
                            <a:srgbClr val="000000"/>
                          </a:solidFill>
                          <a:effectLst/>
                          <a:latin typeface="Letter-join No-Lead 1" panose="02000503000000020003" pitchFamily="50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Mountains</a:t>
                      </a:r>
                      <a:endParaRPr lang="en-GB" sz="1100">
                        <a:effectLst/>
                        <a:latin typeface="Letter-join No-Lead 1" panose="02000503000000020003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Letter-join No-Lead 1" panose="02000503000000020003" pitchFamily="50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Letter-join No-Lead 1" panose="02000503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Letter-join No-Lead 1" panose="02000503000000020003" pitchFamily="50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Letter-join No-Lead 1" panose="02000503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0541917"/>
                  </a:ext>
                </a:extLst>
              </a:tr>
              <a:tr h="5622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kern="12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Letter-join No-Lead 1" panose="02000503000000020003" pitchFamily="50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Enquiry Question</a:t>
                      </a:r>
                      <a:endParaRPr lang="en-GB" sz="1100">
                        <a:effectLst/>
                        <a:latin typeface="Letter-join No-Lead 1" panose="02000503000000020003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kern="1200">
                          <a:solidFill>
                            <a:srgbClr val="000000"/>
                          </a:solidFill>
                          <a:effectLst/>
                          <a:latin typeface="Letter-join No-Lead 1" panose="02000503000000020003" pitchFamily="50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Letter-join No-Lead 1" panose="02000503000000020003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kern="120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Letter-join No-Lead 1" panose="02000503000000020003" pitchFamily="50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EYFS Understanding the world link</a:t>
                      </a:r>
                      <a:endParaRPr lang="en-GB" sz="1100">
                        <a:effectLst/>
                        <a:latin typeface="Letter-join No-Lead 1" panose="02000503000000020003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highlight>
                            <a:srgbClr val="00FF00"/>
                          </a:highlight>
                          <a:latin typeface="Letter-join No-Lead 1" panose="02000503000000020003" pitchFamily="50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Summer – compare to other seasons they have experienced in the past</a:t>
                      </a:r>
                      <a:endParaRPr lang="en-GB" sz="1100">
                        <a:effectLst/>
                        <a:latin typeface="Letter-join No-Lead 1" panose="02000503000000020003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Letter-join No-Lead 1" panose="02000503000000020003" pitchFamily="50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Letter-join No-Lead 1" panose="02000503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Letter-join No-Lead 1" panose="02000503000000020003" pitchFamily="50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Letter-join No-Lead 1" panose="02000503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Letter-join No-Lead 1" panose="02000503000000020003" pitchFamily="50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Letter-join No-Lead 1" panose="02000503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Letter-join No-Lead 1" panose="02000503000000020003" pitchFamily="50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Why do we use maps?</a:t>
                      </a:r>
                      <a:endParaRPr lang="en-GB" sz="1100">
                        <a:effectLst/>
                        <a:latin typeface="Letter-join No-Lead 1" panose="02000503000000020003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highlight>
                            <a:srgbClr val="FFFF00"/>
                          </a:highlight>
                          <a:latin typeface="Letter-join No-Lead 1" panose="02000503000000020003" pitchFamily="50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Letter-join No-Lead 1" panose="02000503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Letter-join No-Lead 1" panose="02000503000000020003" pitchFamily="50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What is a mountain and why do we have them?</a:t>
                      </a:r>
                      <a:endParaRPr lang="en-GB" sz="1100">
                        <a:effectLst/>
                        <a:latin typeface="Letter-join No-Lead 1" panose="02000503000000020003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highlight>
                            <a:srgbClr val="FFFF00"/>
                          </a:highlight>
                          <a:latin typeface="Letter-join No-Lead 1" panose="02000503000000020003" pitchFamily="50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Letter-join No-Lead 1" panose="02000503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Letter-join No-Lead 1" panose="02000503000000020003" pitchFamily="50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Letter-join No-Lead 1" panose="02000503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540406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20204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2105</TotalTime>
  <Words>426</Words>
  <Application>Microsoft Office PowerPoint</Application>
  <PresentationFormat>Widescreen</PresentationFormat>
  <Paragraphs>146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Letter-join No-Lead 1</vt:lpstr>
      <vt:lpstr>Times New Roman</vt:lpstr>
      <vt:lpstr>Office Theme</vt:lpstr>
      <vt:lpstr>PowerPoint Presentation</vt:lpstr>
      <vt:lpstr>PowerPoint Presentation</vt:lpstr>
    </vt:vector>
  </TitlesOfParts>
  <Company>Charlestown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Vincent Jones</dc:creator>
  <cp:lastModifiedBy>Adam Cox</cp:lastModifiedBy>
  <cp:revision>82</cp:revision>
  <cp:lastPrinted>2022-11-08T09:23:30Z</cp:lastPrinted>
  <dcterms:created xsi:type="dcterms:W3CDTF">2019-11-28T12:21:12Z</dcterms:created>
  <dcterms:modified xsi:type="dcterms:W3CDTF">2023-03-07T12:25:11Z</dcterms:modified>
</cp:coreProperties>
</file>