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5" r:id="rId6"/>
    <p:sldId id="264" r:id="rId7"/>
    <p:sldId id="266" r:id="rId8"/>
    <p:sldId id="291" r:id="rId9"/>
    <p:sldId id="292" r:id="rId10"/>
    <p:sldId id="267" r:id="rId11"/>
    <p:sldId id="282" r:id="rId12"/>
    <p:sldId id="283" r:id="rId13"/>
    <p:sldId id="284" r:id="rId14"/>
    <p:sldId id="285" r:id="rId15"/>
    <p:sldId id="287" r:id="rId16"/>
    <p:sldId id="286" r:id="rId17"/>
    <p:sldId id="268" r:id="rId18"/>
    <p:sldId id="288" r:id="rId19"/>
    <p:sldId id="270" r:id="rId20"/>
    <p:sldId id="289" r:id="rId21"/>
    <p:sldId id="290" r:id="rId22"/>
    <p:sldId id="280" r:id="rId23"/>
    <p:sldId id="281" r:id="rId2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11BD7A-24F2-497C-A61C-AF3FB635945A}" v="53" dt="2024-03-10T16:43:42.1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76" y="4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8:0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9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24575,'0'-3'0</inkml:trace>
  <inkml:trace contextRef="#ctx0" brushRef="#br0" timeOffset="1">20 0 24575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8:0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8:0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9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24575,'0'-3'0</inkml:trace>
  <inkml:trace contextRef="#ctx0" brushRef="#br0" timeOffset="1">20 0 24575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8:0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8:0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9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24575,'0'-3'0</inkml:trace>
  <inkml:trace contextRef="#ctx0" brushRef="#br0" timeOffset="1">20 0 24575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8:0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8:0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9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24575,'0'-3'0</inkml:trace>
  <inkml:trace contextRef="#ctx0" brushRef="#br0" timeOffset="1">20 0 24575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8:0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9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24575,'0'-3'0</inkml:trace>
  <inkml:trace contextRef="#ctx0" brushRef="#br0" timeOffset="1">20 0 24575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8:0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9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24575,'0'-3'0</inkml:trace>
  <inkml:trace contextRef="#ctx0" brushRef="#br0" timeOffset="1">20 0 24575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8:0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8:0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9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24575,'0'-3'0</inkml:trace>
  <inkml:trace contextRef="#ctx0" brushRef="#br0" timeOffset="1">20 0 24575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8:0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8:0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8:0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8:0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9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24575,'0'-3'0</inkml:trace>
  <inkml:trace contextRef="#ctx0" brushRef="#br0" timeOffset="1">20 0 24575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8:0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7098094-69F1-4824-A22F-F7F3942A085B}" type="datetimeFigureOut">
              <a:rPr lang="en-GB" smtClean="0"/>
              <a:t>10/03/2024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A678DAB-CBFD-48B2-9EDC-11D5B4B3E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826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8094-69F1-4824-A22F-F7F3942A085B}" type="datetimeFigureOut">
              <a:rPr lang="en-GB" smtClean="0"/>
              <a:t>10/03/2024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8DAB-CBFD-48B2-9EDC-11D5B4B3E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16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8094-69F1-4824-A22F-F7F3942A085B}" type="datetimeFigureOut">
              <a:rPr lang="en-GB" smtClean="0"/>
              <a:t>10/03/2024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8DAB-CBFD-48B2-9EDC-11D5B4B3E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129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8094-69F1-4824-A22F-F7F3942A085B}" type="datetimeFigureOut">
              <a:rPr lang="en-GB" smtClean="0"/>
              <a:t>10/03/2024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8DAB-CBFD-48B2-9EDC-11D5B4B3E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356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8094-69F1-4824-A22F-F7F3942A085B}" type="datetimeFigureOut">
              <a:rPr lang="en-GB" smtClean="0"/>
              <a:t>10/03/2024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8DAB-CBFD-48B2-9EDC-11D5B4B3E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686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8094-69F1-4824-A22F-F7F3942A085B}" type="datetimeFigureOut">
              <a:rPr lang="en-GB" smtClean="0"/>
              <a:t>10/03/2024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8DAB-CBFD-48B2-9EDC-11D5B4B3E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959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8094-69F1-4824-A22F-F7F3942A085B}" type="datetimeFigureOut">
              <a:rPr lang="en-GB" smtClean="0"/>
              <a:t>10/03/2024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8DAB-CBFD-48B2-9EDC-11D5B4B3E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876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7098094-69F1-4824-A22F-F7F3942A085B}" type="datetimeFigureOut">
              <a:rPr lang="en-GB" smtClean="0"/>
              <a:t>10/03/2024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8DAB-CBFD-48B2-9EDC-11D5B4B3E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167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7098094-69F1-4824-A22F-F7F3942A085B}" type="datetimeFigureOut">
              <a:rPr lang="en-GB" smtClean="0"/>
              <a:t>10/03/2024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8DAB-CBFD-48B2-9EDC-11D5B4B3E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374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8094-69F1-4824-A22F-F7F3942A085B}" type="datetimeFigureOut">
              <a:rPr lang="en-GB" smtClean="0"/>
              <a:t>10/03/2024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8DAB-CBFD-48B2-9EDC-11D5B4B3E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5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8094-69F1-4824-A22F-F7F3942A085B}" type="datetimeFigureOut">
              <a:rPr lang="en-GB" smtClean="0"/>
              <a:t>10/03/2024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8DAB-CBFD-48B2-9EDC-11D5B4B3E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04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8094-69F1-4824-A22F-F7F3942A085B}" type="datetimeFigureOut">
              <a:rPr lang="en-GB" smtClean="0"/>
              <a:t>10/03/2024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8DAB-CBFD-48B2-9EDC-11D5B4B3E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78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8094-69F1-4824-A22F-F7F3942A085B}" type="datetimeFigureOut">
              <a:rPr lang="en-GB" smtClean="0"/>
              <a:t>10/03/2024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8DAB-CBFD-48B2-9EDC-11D5B4B3E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99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8094-69F1-4824-A22F-F7F3942A085B}" type="datetimeFigureOut">
              <a:rPr lang="en-GB" smtClean="0"/>
              <a:t>10/03/2024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8DAB-CBFD-48B2-9EDC-11D5B4B3E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574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8094-69F1-4824-A22F-F7F3942A085B}" type="datetimeFigureOut">
              <a:rPr lang="en-GB" smtClean="0"/>
              <a:t>10/03/2024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8DAB-CBFD-48B2-9EDC-11D5B4B3E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36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8094-69F1-4824-A22F-F7F3942A085B}" type="datetimeFigureOut">
              <a:rPr lang="en-GB" smtClean="0"/>
              <a:t>10/03/2024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8DAB-CBFD-48B2-9EDC-11D5B4B3E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4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8094-69F1-4824-A22F-F7F3942A085B}" type="datetimeFigureOut">
              <a:rPr lang="en-GB" smtClean="0"/>
              <a:t>10/03/2024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8DAB-CBFD-48B2-9EDC-11D5B4B3E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290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7098094-69F1-4824-A22F-F7F3942A085B}" type="datetimeFigureOut">
              <a:rPr lang="en-GB" smtClean="0"/>
              <a:t>10/03/2024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A678DAB-CBFD-48B2-9EDC-11D5B4B3E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3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22.png"/><Relationship Id="rId7" Type="http://schemas.openxmlformats.org/officeDocument/2006/relationships/customXml" Target="../ink/ink4.xml"/><Relationship Id="rId12" Type="http://schemas.openxmlformats.org/officeDocument/2006/relationships/image" Target="../media/image19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8.png"/><Relationship Id="rId5" Type="http://schemas.openxmlformats.org/officeDocument/2006/relationships/customXml" Target="../ink/ink3.xml"/><Relationship Id="rId10" Type="http://schemas.openxmlformats.org/officeDocument/2006/relationships/image" Target="../media/image17.png"/><Relationship Id="rId4" Type="http://schemas.openxmlformats.org/officeDocument/2006/relationships/customXml" Target="../ink/ink2.xml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image" Target="../media/image22.png"/><Relationship Id="rId7" Type="http://schemas.openxmlformats.org/officeDocument/2006/relationships/customXml" Target="../ink/ink9.xml"/><Relationship Id="rId12" Type="http://schemas.openxmlformats.org/officeDocument/2006/relationships/image" Target="../media/image37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36.png"/><Relationship Id="rId5" Type="http://schemas.openxmlformats.org/officeDocument/2006/relationships/customXml" Target="../ink/ink8.xml"/><Relationship Id="rId10" Type="http://schemas.openxmlformats.org/officeDocument/2006/relationships/image" Target="../media/image35.png"/><Relationship Id="rId4" Type="http://schemas.openxmlformats.org/officeDocument/2006/relationships/customXml" Target="../ink/ink7.xml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13" Type="http://schemas.openxmlformats.org/officeDocument/2006/relationships/image" Target="../media/image44.png"/><Relationship Id="rId3" Type="http://schemas.openxmlformats.org/officeDocument/2006/relationships/image" Target="../media/image38.png"/><Relationship Id="rId7" Type="http://schemas.openxmlformats.org/officeDocument/2006/relationships/customXml" Target="../ink/ink14.xml"/><Relationship Id="rId12" Type="http://schemas.openxmlformats.org/officeDocument/2006/relationships/image" Target="../media/image43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2.png"/><Relationship Id="rId5" Type="http://schemas.openxmlformats.org/officeDocument/2006/relationships/customXml" Target="../ink/ink13.xml"/><Relationship Id="rId10" Type="http://schemas.openxmlformats.org/officeDocument/2006/relationships/image" Target="../media/image41.png"/><Relationship Id="rId4" Type="http://schemas.openxmlformats.org/officeDocument/2006/relationships/customXml" Target="../ink/ink12.xml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3" Type="http://schemas.openxmlformats.org/officeDocument/2006/relationships/image" Target="../media/image22.png"/><Relationship Id="rId7" Type="http://schemas.openxmlformats.org/officeDocument/2006/relationships/customXml" Target="../ink/ink19.xml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ustomXml" Target="../ink/ink18.xml"/><Relationship Id="rId4" Type="http://schemas.openxmlformats.org/officeDocument/2006/relationships/customXml" Target="../ink/ink17.xml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3" Type="http://schemas.openxmlformats.org/officeDocument/2006/relationships/image" Target="../media/image38.png"/><Relationship Id="rId7" Type="http://schemas.openxmlformats.org/officeDocument/2006/relationships/customXml" Target="../ink/ink24.xml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8.png"/><Relationship Id="rId5" Type="http://schemas.openxmlformats.org/officeDocument/2006/relationships/customXml" Target="../ink/ink23.xml"/><Relationship Id="rId10" Type="http://schemas.openxmlformats.org/officeDocument/2006/relationships/image" Target="../media/image47.png"/><Relationship Id="rId4" Type="http://schemas.openxmlformats.org/officeDocument/2006/relationships/customXml" Target="../ink/ink22.xml"/><Relationship Id="rId9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3" Type="http://schemas.openxmlformats.org/officeDocument/2006/relationships/image" Target="../media/image38.png"/><Relationship Id="rId7" Type="http://schemas.openxmlformats.org/officeDocument/2006/relationships/customXml" Target="../ink/ink29.xml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customXml" Target="../ink/ink28.xml"/><Relationship Id="rId10" Type="http://schemas.openxmlformats.org/officeDocument/2006/relationships/image" Target="../media/image50.png"/><Relationship Id="rId4" Type="http://schemas.openxmlformats.org/officeDocument/2006/relationships/customXml" Target="../ink/ink27.xml"/><Relationship Id="rId9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13" Type="http://schemas.openxmlformats.org/officeDocument/2006/relationships/image" Target="../media/image55.png"/><Relationship Id="rId3" Type="http://schemas.openxmlformats.org/officeDocument/2006/relationships/image" Target="../media/image22.png"/><Relationship Id="rId7" Type="http://schemas.openxmlformats.org/officeDocument/2006/relationships/customXml" Target="../ink/ink34.xml"/><Relationship Id="rId12" Type="http://schemas.openxmlformats.org/officeDocument/2006/relationships/image" Target="../media/image54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53.png"/><Relationship Id="rId5" Type="http://schemas.openxmlformats.org/officeDocument/2006/relationships/customXml" Target="../ink/ink33.xml"/><Relationship Id="rId10" Type="http://schemas.openxmlformats.org/officeDocument/2006/relationships/image" Target="../media/image52.png"/><Relationship Id="rId4" Type="http://schemas.openxmlformats.org/officeDocument/2006/relationships/customXml" Target="../ink/ink32.xml"/><Relationship Id="rId9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.xml"/><Relationship Id="rId3" Type="http://schemas.openxmlformats.org/officeDocument/2006/relationships/image" Target="../media/image22.png"/><Relationship Id="rId7" Type="http://schemas.openxmlformats.org/officeDocument/2006/relationships/customXml" Target="../ink/ink39.xml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ustomXml" Target="../ink/ink38.xml"/><Relationship Id="rId4" Type="http://schemas.openxmlformats.org/officeDocument/2006/relationships/customXml" Target="../ink/ink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KS1 Parent Maths Workshop</a:t>
            </a:r>
          </a:p>
        </p:txBody>
      </p:sp>
    </p:spTree>
    <p:extLst>
      <p:ext uri="{BB962C8B-B14F-4D97-AF65-F5344CB8AC3E}">
        <p14:creationId xmlns:p14="http://schemas.microsoft.com/office/powerpoint/2010/main" val="822599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5A30E-0F93-0B5D-664A-77D2EB45D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83" y="657662"/>
            <a:ext cx="8761413" cy="706964"/>
          </a:xfrm>
        </p:spPr>
        <p:txBody>
          <a:bodyPr/>
          <a:lstStyle/>
          <a:p>
            <a:r>
              <a:rPr lang="en-GB" dirty="0"/>
              <a:t>Addition - Year 1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7BAB966-A459-EDCB-6FD0-59275C6589FA}"/>
                  </a:ext>
                </a:extLst>
              </p14:cNvPr>
              <p14:cNvContentPartPr/>
              <p14:nvPr/>
            </p14:nvContentPartPr>
            <p14:xfrm>
              <a:off x="2285693" y="1230236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7BAB966-A459-EDCB-6FD0-59275C6589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77053" y="122123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A51061D8-07E5-10EF-31C0-E80DA1B6F053}"/>
              </a:ext>
            </a:extLst>
          </p:cNvPr>
          <p:cNvGrpSpPr/>
          <p:nvPr/>
        </p:nvGrpSpPr>
        <p:grpSpPr>
          <a:xfrm>
            <a:off x="3664133" y="1203596"/>
            <a:ext cx="7200" cy="33840"/>
            <a:chOff x="3664133" y="1203596"/>
            <a:chExt cx="7200" cy="3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7B86A1C-89D0-FA86-215C-973FBAB061F3}"/>
                    </a:ext>
                  </a:extLst>
                </p14:cNvPr>
                <p14:cNvContentPartPr/>
                <p14:nvPr/>
              </p14:nvContentPartPr>
              <p14:xfrm>
                <a:off x="3664133" y="1237076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7B86A1C-89D0-FA86-215C-973FBAB061F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55493" y="12280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431FEFA-E727-8DDE-1AC1-B708C0962866}"/>
                    </a:ext>
                  </a:extLst>
                </p14:cNvPr>
                <p14:cNvContentPartPr/>
                <p14:nvPr/>
              </p14:nvContentPartPr>
              <p14:xfrm>
                <a:off x="3664133" y="1203596"/>
                <a:ext cx="7200" cy="33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431FEFA-E727-8DDE-1AC1-B708C096286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55493" y="1194596"/>
                  <a:ext cx="2484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965A20-2566-D86B-A132-C8EB463C34C8}"/>
              </a:ext>
            </a:extLst>
          </p:cNvPr>
          <p:cNvGrpSpPr/>
          <p:nvPr/>
        </p:nvGrpSpPr>
        <p:grpSpPr>
          <a:xfrm>
            <a:off x="2319533" y="1418516"/>
            <a:ext cx="360" cy="360"/>
            <a:chOff x="2319533" y="1418516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B69CE52-3FBE-0342-8042-F57F96115B08}"/>
                    </a:ext>
                  </a:extLst>
                </p14:cNvPr>
                <p14:cNvContentPartPr/>
                <p14:nvPr/>
              </p14:nvContentPartPr>
              <p14:xfrm>
                <a:off x="2319533" y="1418516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B69CE52-3FBE-0342-8042-F57F96115B0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10533" y="140951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BA0E544-8969-121D-716F-3B9CC114EB6B}"/>
                    </a:ext>
                  </a:extLst>
                </p14:cNvPr>
                <p14:cNvContentPartPr/>
                <p14:nvPr/>
              </p14:nvContentPartPr>
              <p14:xfrm>
                <a:off x="2319533" y="1418516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BA0E544-8969-121D-716F-3B9CC114EB6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10533" y="140951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780558C-B6FD-3B8E-DEB5-83359B48025B}"/>
              </a:ext>
            </a:extLst>
          </p:cNvPr>
          <p:cNvSpPr txBox="1"/>
          <p:nvPr/>
        </p:nvSpPr>
        <p:spPr>
          <a:xfrm>
            <a:off x="592300" y="228691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Concrete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9DC5C7-76DA-5900-8A8A-E8C8DB1B7748}"/>
              </a:ext>
            </a:extLst>
          </p:cNvPr>
          <p:cNvSpPr txBox="1"/>
          <p:nvPr/>
        </p:nvSpPr>
        <p:spPr>
          <a:xfrm>
            <a:off x="5431000" y="2377187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Pictorial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1AD760-23EF-190E-B6C6-73F2BFE7236B}"/>
              </a:ext>
            </a:extLst>
          </p:cNvPr>
          <p:cNvSpPr txBox="1"/>
          <p:nvPr/>
        </p:nvSpPr>
        <p:spPr>
          <a:xfrm>
            <a:off x="9691300" y="2323260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Abstract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6DCF5D3-3DB8-D629-6D05-608C79568660}"/>
              </a:ext>
            </a:extLst>
          </p:cNvPr>
          <p:cNvCxnSpPr/>
          <p:nvPr/>
        </p:nvCxnSpPr>
        <p:spPr>
          <a:xfrm>
            <a:off x="4812141" y="2377187"/>
            <a:ext cx="0" cy="429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3BC0140-D5C3-D841-BA29-CAA1FEE58636}"/>
              </a:ext>
            </a:extLst>
          </p:cNvPr>
          <p:cNvCxnSpPr/>
          <p:nvPr/>
        </p:nvCxnSpPr>
        <p:spPr>
          <a:xfrm>
            <a:off x="9195882" y="2217367"/>
            <a:ext cx="0" cy="429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EB78FEE-2418-9070-DECC-D9AFF67838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0379" y="2656248"/>
            <a:ext cx="3781464" cy="26106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74B8CB-CB6F-5CE4-0917-BC608C2FE2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7721" y="5439484"/>
            <a:ext cx="4496427" cy="8764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C1DC3A-A9AA-7B1D-C88A-56B29527F4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2490" y="4568054"/>
            <a:ext cx="4173392" cy="21726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D90EC25-EB4C-6CC6-963D-24BCE856FC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20549" y="2755459"/>
            <a:ext cx="2467852" cy="181259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F8D5B31-0F9F-DEBD-E49A-DEC290F876DB}"/>
              </a:ext>
            </a:extLst>
          </p:cNvPr>
          <p:cNvSpPr txBox="1"/>
          <p:nvPr/>
        </p:nvSpPr>
        <p:spPr>
          <a:xfrm>
            <a:off x="9621371" y="2959699"/>
            <a:ext cx="1635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 + 2 = </a:t>
            </a:r>
          </a:p>
        </p:txBody>
      </p:sp>
    </p:spTree>
    <p:extLst>
      <p:ext uri="{BB962C8B-B14F-4D97-AF65-F5344CB8AC3E}">
        <p14:creationId xmlns:p14="http://schemas.microsoft.com/office/powerpoint/2010/main" val="4260911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FF9CE-3D61-02FE-FF2E-20562C92D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 – Number bonds to 10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B47E9-4446-F4B9-2DD3-834AF9AA2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90" y="2376259"/>
            <a:ext cx="5810622" cy="1249964"/>
          </a:xfrm>
        </p:spPr>
        <p:txBody>
          <a:bodyPr/>
          <a:lstStyle/>
          <a:p>
            <a:r>
              <a:rPr lang="en-GB" dirty="0"/>
              <a:t>Instant recall of number bonds to ten </a:t>
            </a:r>
          </a:p>
        </p:txBody>
      </p:sp>
      <p:pic>
        <p:nvPicPr>
          <p:cNvPr id="1026" name="Picture 2" descr="Maths Task – St George's C of E Primary School and Nursery">
            <a:extLst>
              <a:ext uri="{FF2B5EF4-FFF2-40B4-BE49-F238E27FC236}">
                <a16:creationId xmlns:a16="http://schemas.microsoft.com/office/drawing/2014/main" id="{CFEDC4EF-E44C-2EA9-B95B-355087D21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720" y="3973606"/>
            <a:ext cx="3603812" cy="270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mber bonds with an egg box - Learning Fun -">
            <a:extLst>
              <a:ext uri="{FF2B5EF4-FFF2-40B4-BE49-F238E27FC236}">
                <a16:creationId xmlns:a16="http://schemas.microsoft.com/office/drawing/2014/main" id="{73864670-AF38-CC61-FDB7-863F71EB3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265" y="4459717"/>
            <a:ext cx="3166782" cy="221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umber bonds to ten printable for base ten unit blocks - NurtureStore">
            <a:extLst>
              <a:ext uri="{FF2B5EF4-FFF2-40B4-BE49-F238E27FC236}">
                <a16:creationId xmlns:a16="http://schemas.microsoft.com/office/drawing/2014/main" id="{6D83961F-5ED9-1FD8-FE40-F483A4B21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132" y="70875"/>
            <a:ext cx="2548778" cy="382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mber bonds to 100 - Maths - Learning with BBC Bitesize - BBC Bitesize">
            <a:extLst>
              <a:ext uri="{FF2B5EF4-FFF2-40B4-BE49-F238E27FC236}">
                <a16:creationId xmlns:a16="http://schemas.microsoft.com/office/drawing/2014/main" id="{BB12112E-F18C-2796-E388-3DB777FAA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228" y="2057960"/>
            <a:ext cx="3305735" cy="165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aths – Number bonds to 10 – St Agnes C.E. Primary School">
            <a:extLst>
              <a:ext uri="{FF2B5EF4-FFF2-40B4-BE49-F238E27FC236}">
                <a16:creationId xmlns:a16="http://schemas.microsoft.com/office/drawing/2014/main" id="{AC64AF5A-E523-362F-921D-7A0118EE3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99" y="2853297"/>
            <a:ext cx="3934997" cy="382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838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9C1DC-36AE-C000-107C-E8DF236E0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7CC94-3788-5867-877E-0C7E8C6D9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 – Subitise with ten frames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D4F44-DA26-04D3-46ED-ED02D1CE1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89" y="2376259"/>
            <a:ext cx="11135657" cy="1249964"/>
          </a:xfrm>
        </p:spPr>
        <p:txBody>
          <a:bodyPr/>
          <a:lstStyle/>
          <a:p>
            <a:r>
              <a:rPr lang="en-GB" dirty="0"/>
              <a:t>Subitise: the ability to instantly recognise how many objects are in a small group without having to count them.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D93324-2C4B-4ED7-5903-FA6F4281D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124" y="3239365"/>
            <a:ext cx="4064631" cy="2912287"/>
          </a:xfrm>
          <a:prstGeom prst="rect">
            <a:avLst/>
          </a:prstGeom>
        </p:spPr>
      </p:pic>
      <p:pic>
        <p:nvPicPr>
          <p:cNvPr id="2050" name="Picture 2" descr="What are ten frames? (And how they help your child make sense of numbers) -  Math, Kids and Chaos">
            <a:extLst>
              <a:ext uri="{FF2B5EF4-FFF2-40B4-BE49-F238E27FC236}">
                <a16:creationId xmlns:a16="http://schemas.microsoft.com/office/drawing/2014/main" id="{9B575A6D-3DED-5477-8A5B-073069736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31" y="3429000"/>
            <a:ext cx="6039222" cy="250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488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BFAB4-E1E4-32EA-31B9-E22926999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 – counting 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23E660-286F-0401-6C26-D5820052F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43" y="3110291"/>
            <a:ext cx="6219588" cy="32379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76CE3D-E856-A7BF-E894-27BF248B8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981" y="1849698"/>
            <a:ext cx="5212976" cy="252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61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0D03F-7C10-B5DD-CB5B-B5BE53CAA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EDE59-BBE3-A0C2-C407-C340B6A86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 – apply number bonds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1352BE-28D4-60CF-DA3B-63D5A45F9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42" y="2105664"/>
            <a:ext cx="4880670" cy="427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16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A7475-7AB0-206C-2645-E846D5851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91110-1FD4-0BBC-876F-CA92B9C38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 – Year 2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62F821-7312-884C-F773-104E614C9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13" y="2434065"/>
            <a:ext cx="5462774" cy="29044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3EB9B3-998E-921F-6874-3967A01DB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479" y="2338064"/>
            <a:ext cx="5884104" cy="31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53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75858-8165-16EF-277E-7BCA49071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 – year 2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A73A99-B9FB-D669-F208-4EC729510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71" y="2516029"/>
            <a:ext cx="5234270" cy="25924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D35AE7-7152-5822-4FD4-B576DBD6A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820" y="2391653"/>
            <a:ext cx="5296172" cy="349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14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024BD-3A26-1274-5A32-E6057BE2A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C3299-31EA-D798-0632-0C469D87C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83" y="657662"/>
            <a:ext cx="8761413" cy="706964"/>
          </a:xfrm>
        </p:spPr>
        <p:txBody>
          <a:bodyPr/>
          <a:lstStyle/>
          <a:p>
            <a:r>
              <a:rPr lang="en-GB" dirty="0"/>
              <a:t>Subtraction – year 1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202169F-4132-6527-339C-1EF18FC1019C}"/>
                  </a:ext>
                </a:extLst>
              </p14:cNvPr>
              <p14:cNvContentPartPr/>
              <p14:nvPr/>
            </p14:nvContentPartPr>
            <p14:xfrm>
              <a:off x="2285693" y="1230236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202169F-4132-6527-339C-1EF18FC1019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76693" y="122123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5F5B671F-73DD-3BA9-E6F0-77DB08050EE2}"/>
              </a:ext>
            </a:extLst>
          </p:cNvPr>
          <p:cNvGrpSpPr/>
          <p:nvPr/>
        </p:nvGrpSpPr>
        <p:grpSpPr>
          <a:xfrm>
            <a:off x="3664133" y="1203596"/>
            <a:ext cx="7200" cy="33840"/>
            <a:chOff x="3664133" y="1203596"/>
            <a:chExt cx="7200" cy="3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1228D91-7645-F7C4-B41F-CD3B73514AAF}"/>
                    </a:ext>
                  </a:extLst>
                </p14:cNvPr>
                <p14:cNvContentPartPr/>
                <p14:nvPr/>
              </p14:nvContentPartPr>
              <p14:xfrm>
                <a:off x="3664133" y="1237076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1228D91-7645-F7C4-B41F-CD3B73514AA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55133" y="12280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DDD8113-65A1-B6D3-B6B2-A7FCBC3F1E55}"/>
                    </a:ext>
                  </a:extLst>
                </p14:cNvPr>
                <p14:cNvContentPartPr/>
                <p14:nvPr/>
              </p14:nvContentPartPr>
              <p14:xfrm>
                <a:off x="3664133" y="1203596"/>
                <a:ext cx="7200" cy="33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DDD8113-65A1-B6D3-B6B2-A7FCBC3F1E5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55133" y="1194596"/>
                  <a:ext cx="2484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7353B9-A5F0-DAA4-E37E-CE60720824A0}"/>
              </a:ext>
            </a:extLst>
          </p:cNvPr>
          <p:cNvGrpSpPr/>
          <p:nvPr/>
        </p:nvGrpSpPr>
        <p:grpSpPr>
          <a:xfrm>
            <a:off x="2319533" y="1418516"/>
            <a:ext cx="360" cy="360"/>
            <a:chOff x="2319533" y="1418516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236B6ED-26FE-5689-6BCB-E0E983F87E7E}"/>
                    </a:ext>
                  </a:extLst>
                </p14:cNvPr>
                <p14:cNvContentPartPr/>
                <p14:nvPr/>
              </p14:nvContentPartPr>
              <p14:xfrm>
                <a:off x="2319533" y="1418516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236B6ED-26FE-5689-6BCB-E0E983F87E7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10533" y="140951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2D2EE68-4D1D-FDEA-F4DD-9DB991F09106}"/>
                    </a:ext>
                  </a:extLst>
                </p14:cNvPr>
                <p14:cNvContentPartPr/>
                <p14:nvPr/>
              </p14:nvContentPartPr>
              <p14:xfrm>
                <a:off x="2319533" y="1418516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2D2EE68-4D1D-FDEA-F4DD-9DB991F0910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10533" y="140951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2B0E28E-2EB3-0846-E572-24780AB066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095" y="1937200"/>
            <a:ext cx="5374905" cy="21790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F2E0AD-6C71-9E64-0261-C51679A05D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5285" y="443604"/>
            <a:ext cx="5091999" cy="35543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DFFCC7-A523-1432-BD99-1ADAEB0E64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2331" y="4593907"/>
            <a:ext cx="2106724" cy="20677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ECA5ADA-CDCC-849E-8630-E6656C4FA3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42546" y="4469168"/>
            <a:ext cx="5186418" cy="206771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5446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BAAE5-A74A-4F3E-1911-39FB6AB41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CB816-5C6F-518C-3D44-B1D1776C2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83" y="657662"/>
            <a:ext cx="8761413" cy="706964"/>
          </a:xfrm>
        </p:spPr>
        <p:txBody>
          <a:bodyPr/>
          <a:lstStyle/>
          <a:p>
            <a:r>
              <a:rPr lang="en-GB" dirty="0"/>
              <a:t>Subtraction – year 2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D73D402-7416-7AAF-55FE-96D9E420CD0E}"/>
                  </a:ext>
                </a:extLst>
              </p14:cNvPr>
              <p14:cNvContentPartPr/>
              <p14:nvPr/>
            </p14:nvContentPartPr>
            <p14:xfrm>
              <a:off x="2285693" y="1230236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D73D402-7416-7AAF-55FE-96D9E420CD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76693" y="122123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C3DA8AE8-A60B-1753-2743-F720F9D507B2}"/>
              </a:ext>
            </a:extLst>
          </p:cNvPr>
          <p:cNvGrpSpPr/>
          <p:nvPr/>
        </p:nvGrpSpPr>
        <p:grpSpPr>
          <a:xfrm>
            <a:off x="3664133" y="1203596"/>
            <a:ext cx="7200" cy="33840"/>
            <a:chOff x="3664133" y="1203596"/>
            <a:chExt cx="7200" cy="3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BF2A51A-FD0A-AD6D-CF9E-49D0EE7AEB12}"/>
                    </a:ext>
                  </a:extLst>
                </p14:cNvPr>
                <p14:cNvContentPartPr/>
                <p14:nvPr/>
              </p14:nvContentPartPr>
              <p14:xfrm>
                <a:off x="3664133" y="1237076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BF2A51A-FD0A-AD6D-CF9E-49D0EE7AEB1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55133" y="12280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629A0B7-9232-4B73-1EA6-D245481E630D}"/>
                    </a:ext>
                  </a:extLst>
                </p14:cNvPr>
                <p14:cNvContentPartPr/>
                <p14:nvPr/>
              </p14:nvContentPartPr>
              <p14:xfrm>
                <a:off x="3664133" y="1203596"/>
                <a:ext cx="7200" cy="33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629A0B7-9232-4B73-1EA6-D245481E630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55133" y="1194596"/>
                  <a:ext cx="2484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AEBE727-FD8E-3891-03DC-88AFDAAC4907}"/>
              </a:ext>
            </a:extLst>
          </p:cNvPr>
          <p:cNvGrpSpPr/>
          <p:nvPr/>
        </p:nvGrpSpPr>
        <p:grpSpPr>
          <a:xfrm>
            <a:off x="2319533" y="1418516"/>
            <a:ext cx="360" cy="360"/>
            <a:chOff x="2319533" y="1418516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613D16C-11B1-E87E-95F5-EBE1AA859241}"/>
                    </a:ext>
                  </a:extLst>
                </p14:cNvPr>
                <p14:cNvContentPartPr/>
                <p14:nvPr/>
              </p14:nvContentPartPr>
              <p14:xfrm>
                <a:off x="2319533" y="1418516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613D16C-11B1-E87E-95F5-EBE1AA85924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10533" y="140951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50776D5-0B75-F29E-0731-56A124627937}"/>
                    </a:ext>
                  </a:extLst>
                </p14:cNvPr>
                <p14:cNvContentPartPr/>
                <p14:nvPr/>
              </p14:nvContentPartPr>
              <p14:xfrm>
                <a:off x="2319533" y="1418516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50776D5-0B75-F29E-0731-56A12462793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10533" y="140951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1C50BA-5F79-C151-85DA-B7FCBF155D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616" y="1886651"/>
            <a:ext cx="5761085" cy="13977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C073BE-3E54-C4B9-1989-9314DB779F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0454" y="4293145"/>
            <a:ext cx="8972842" cy="25648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975ABC3-A60A-9C85-BE82-90FC907D9E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85529" y="909050"/>
            <a:ext cx="1714588" cy="16764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A92AB32-4789-DA8B-F302-B3250890F16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7222" y="2783547"/>
            <a:ext cx="3107001" cy="13977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8E2662B-00B8-C6FE-2388-970D2FE057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80640" y="657662"/>
            <a:ext cx="2559182" cy="69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21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275C9-4C58-11E1-52C6-8A3057970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3C00C-4EDD-F802-6486-C84B2146F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83" y="657662"/>
            <a:ext cx="8761413" cy="706964"/>
          </a:xfrm>
        </p:spPr>
        <p:txBody>
          <a:bodyPr/>
          <a:lstStyle/>
          <a:p>
            <a:r>
              <a:rPr lang="en-GB" dirty="0"/>
              <a:t>Multiplication - year 1 (groups of)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2211414-C667-EC4C-9852-2A4265CCEF1E}"/>
                  </a:ext>
                </a:extLst>
              </p14:cNvPr>
              <p14:cNvContentPartPr/>
              <p14:nvPr/>
            </p14:nvContentPartPr>
            <p14:xfrm>
              <a:off x="2285693" y="1230236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2211414-C667-EC4C-9852-2A4265CCEF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76693" y="122123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75EE8C6E-7D41-AD36-8F22-E0562C486939}"/>
              </a:ext>
            </a:extLst>
          </p:cNvPr>
          <p:cNvGrpSpPr/>
          <p:nvPr/>
        </p:nvGrpSpPr>
        <p:grpSpPr>
          <a:xfrm>
            <a:off x="3664133" y="1203596"/>
            <a:ext cx="7200" cy="33840"/>
            <a:chOff x="3664133" y="1203596"/>
            <a:chExt cx="7200" cy="3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0D30216-6952-0189-061E-EB934AEADCB3}"/>
                    </a:ext>
                  </a:extLst>
                </p14:cNvPr>
                <p14:cNvContentPartPr/>
                <p14:nvPr/>
              </p14:nvContentPartPr>
              <p14:xfrm>
                <a:off x="3664133" y="1237076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0D30216-6952-0189-061E-EB934AEADCB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55133" y="12280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2131150-1571-7A9D-43E6-1F06C400D2EB}"/>
                    </a:ext>
                  </a:extLst>
                </p14:cNvPr>
                <p14:cNvContentPartPr/>
                <p14:nvPr/>
              </p14:nvContentPartPr>
              <p14:xfrm>
                <a:off x="3664133" y="1203596"/>
                <a:ext cx="7200" cy="33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2131150-1571-7A9D-43E6-1F06C400D2E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55133" y="1194596"/>
                  <a:ext cx="2484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1C12F92-7AF8-1CBF-5A7A-410FFF6493C1}"/>
              </a:ext>
            </a:extLst>
          </p:cNvPr>
          <p:cNvGrpSpPr/>
          <p:nvPr/>
        </p:nvGrpSpPr>
        <p:grpSpPr>
          <a:xfrm>
            <a:off x="2319533" y="1418516"/>
            <a:ext cx="360" cy="360"/>
            <a:chOff x="2319533" y="1418516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AE74EE7-2946-6382-B800-316EA231A817}"/>
                    </a:ext>
                  </a:extLst>
                </p14:cNvPr>
                <p14:cNvContentPartPr/>
                <p14:nvPr/>
              </p14:nvContentPartPr>
              <p14:xfrm>
                <a:off x="2319533" y="1418516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AE74EE7-2946-6382-B800-316EA231A81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10533" y="140951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6A91626-DFAF-868F-86E6-8404FE12B95D}"/>
                    </a:ext>
                  </a:extLst>
                </p14:cNvPr>
                <p14:cNvContentPartPr/>
                <p14:nvPr/>
              </p14:nvContentPartPr>
              <p14:xfrm>
                <a:off x="2319533" y="1418516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6A91626-DFAF-868F-86E6-8404FE12B95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10533" y="140951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21A6783-E1AF-06A7-2C04-2D4A4BC9B1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6136" y="1836983"/>
            <a:ext cx="6346172" cy="478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40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Aims of the session: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389" y="2374265"/>
            <a:ext cx="10515600" cy="3752215"/>
          </a:xfrm>
        </p:spPr>
        <p:txBody>
          <a:bodyPr/>
          <a:lstStyle/>
          <a:p>
            <a:r>
              <a:rPr lang="en-GB" dirty="0"/>
              <a:t>To understand what Mastery is and the benefits of it</a:t>
            </a:r>
          </a:p>
          <a:p>
            <a:r>
              <a:rPr lang="en-GB" dirty="0"/>
              <a:t>Explain how we teach maths at St Clare’s </a:t>
            </a:r>
          </a:p>
          <a:p>
            <a:r>
              <a:rPr lang="en-GB" dirty="0"/>
              <a:t>Place value and the four operations: addition, subtraction, multiplication and </a:t>
            </a:r>
            <a:r>
              <a:rPr lang="en-GB" dirty="0" err="1"/>
              <a:t>divsion</a:t>
            </a:r>
            <a:endParaRPr lang="en-GB" dirty="0"/>
          </a:p>
          <a:p>
            <a:r>
              <a:rPr lang="en-GB" dirty="0"/>
              <a:t>Apps and resources for you to support your children at home. </a:t>
            </a:r>
          </a:p>
        </p:txBody>
      </p:sp>
    </p:spTree>
    <p:extLst>
      <p:ext uri="{BB962C8B-B14F-4D97-AF65-F5344CB8AC3E}">
        <p14:creationId xmlns:p14="http://schemas.microsoft.com/office/powerpoint/2010/main" val="2203515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3E8FD-06FF-D859-5B21-39497748A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6120F-0F51-F6EC-D2C1-78D0B0B6F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83" y="657662"/>
            <a:ext cx="8761413" cy="706964"/>
          </a:xfrm>
        </p:spPr>
        <p:txBody>
          <a:bodyPr/>
          <a:lstStyle/>
          <a:p>
            <a:r>
              <a:rPr lang="en-GB" dirty="0"/>
              <a:t>Multiplication - year 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9B4C970-ADDD-8FF8-873E-81837D981E89}"/>
                  </a:ext>
                </a:extLst>
              </p14:cNvPr>
              <p14:cNvContentPartPr/>
              <p14:nvPr/>
            </p14:nvContentPartPr>
            <p14:xfrm>
              <a:off x="2285693" y="1230236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9B4C970-ADDD-8FF8-873E-81837D981E8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76693" y="122123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0BB9926D-433B-6965-5613-504FB82DC443}"/>
              </a:ext>
            </a:extLst>
          </p:cNvPr>
          <p:cNvGrpSpPr/>
          <p:nvPr/>
        </p:nvGrpSpPr>
        <p:grpSpPr>
          <a:xfrm>
            <a:off x="3664133" y="1203596"/>
            <a:ext cx="7200" cy="33840"/>
            <a:chOff x="3664133" y="1203596"/>
            <a:chExt cx="7200" cy="3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1B66698-231A-183C-8800-5F5081B4CBA7}"/>
                    </a:ext>
                  </a:extLst>
                </p14:cNvPr>
                <p14:cNvContentPartPr/>
                <p14:nvPr/>
              </p14:nvContentPartPr>
              <p14:xfrm>
                <a:off x="3664133" y="1237076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1B66698-231A-183C-8800-5F5081B4CBA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55133" y="12280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D6558EF-EE4A-DCB6-74C9-5F5DE0D3CFBC}"/>
                    </a:ext>
                  </a:extLst>
                </p14:cNvPr>
                <p14:cNvContentPartPr/>
                <p14:nvPr/>
              </p14:nvContentPartPr>
              <p14:xfrm>
                <a:off x="3664133" y="1203596"/>
                <a:ext cx="7200" cy="33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D6558EF-EE4A-DCB6-74C9-5F5DE0D3CFB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55133" y="1194596"/>
                  <a:ext cx="2484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00522F1-D297-3DF2-34EE-DEB20C1E9FB2}"/>
              </a:ext>
            </a:extLst>
          </p:cNvPr>
          <p:cNvGrpSpPr/>
          <p:nvPr/>
        </p:nvGrpSpPr>
        <p:grpSpPr>
          <a:xfrm>
            <a:off x="2319533" y="1418516"/>
            <a:ext cx="360" cy="360"/>
            <a:chOff x="2319533" y="1418516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57B4B73-6F26-6995-A76A-0CD3D103D755}"/>
                    </a:ext>
                  </a:extLst>
                </p14:cNvPr>
                <p14:cNvContentPartPr/>
                <p14:nvPr/>
              </p14:nvContentPartPr>
              <p14:xfrm>
                <a:off x="2319533" y="1418516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57B4B73-6F26-6995-A76A-0CD3D103D75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10533" y="140951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359776B-716A-153D-B44D-A8CD7DA6893A}"/>
                    </a:ext>
                  </a:extLst>
                </p14:cNvPr>
                <p14:cNvContentPartPr/>
                <p14:nvPr/>
              </p14:nvContentPartPr>
              <p14:xfrm>
                <a:off x="2319533" y="1418516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359776B-716A-153D-B44D-A8CD7DA6893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10533" y="140951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CB9DE2E-9B66-8ECF-DBCC-F7CF3482C9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553" y="1472766"/>
            <a:ext cx="4329499" cy="19258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7BEC30-CD50-46B8-4936-C75E4E4513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572" y="3506786"/>
            <a:ext cx="3361952" cy="27713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417BE3-D9D2-78DE-A1A8-F7BC2C3AFD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6108" y="1364626"/>
            <a:ext cx="6058211" cy="506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40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9566E-46B0-FEB1-3436-4B2E678B6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B4990-91C6-03BC-25A0-64C1DFF59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83" y="657662"/>
            <a:ext cx="8761413" cy="706964"/>
          </a:xfrm>
        </p:spPr>
        <p:txBody>
          <a:bodyPr/>
          <a:lstStyle/>
          <a:p>
            <a:r>
              <a:rPr lang="en-GB" dirty="0"/>
              <a:t>Division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396E65-AB31-A280-C332-060A325CA6C9}"/>
                  </a:ext>
                </a:extLst>
              </p14:cNvPr>
              <p14:cNvContentPartPr/>
              <p14:nvPr/>
            </p14:nvContentPartPr>
            <p14:xfrm>
              <a:off x="2285693" y="1230236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396E65-AB31-A280-C332-060A325CA6C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76693" y="122123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307B21D6-06D6-3C5B-BEDD-147143C812D1}"/>
              </a:ext>
            </a:extLst>
          </p:cNvPr>
          <p:cNvGrpSpPr/>
          <p:nvPr/>
        </p:nvGrpSpPr>
        <p:grpSpPr>
          <a:xfrm>
            <a:off x="3664133" y="1203596"/>
            <a:ext cx="7200" cy="33840"/>
            <a:chOff x="3664133" y="1203596"/>
            <a:chExt cx="7200" cy="3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F2A5242-466A-331D-F8BC-BAAE40E043EE}"/>
                    </a:ext>
                  </a:extLst>
                </p14:cNvPr>
                <p14:cNvContentPartPr/>
                <p14:nvPr/>
              </p14:nvContentPartPr>
              <p14:xfrm>
                <a:off x="3664133" y="1237076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F2A5242-466A-331D-F8BC-BAAE40E043E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55133" y="12280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E0F1BC4-8B5A-4133-2153-A67BA9165190}"/>
                    </a:ext>
                  </a:extLst>
                </p14:cNvPr>
                <p14:cNvContentPartPr/>
                <p14:nvPr/>
              </p14:nvContentPartPr>
              <p14:xfrm>
                <a:off x="3664133" y="1203596"/>
                <a:ext cx="7200" cy="33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E0F1BC4-8B5A-4133-2153-A67BA916519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55133" y="1194596"/>
                  <a:ext cx="2484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B143ED5-DB22-388B-BB5A-49CA6443BDD2}"/>
              </a:ext>
            </a:extLst>
          </p:cNvPr>
          <p:cNvGrpSpPr/>
          <p:nvPr/>
        </p:nvGrpSpPr>
        <p:grpSpPr>
          <a:xfrm>
            <a:off x="2319533" y="1418516"/>
            <a:ext cx="360" cy="360"/>
            <a:chOff x="2319533" y="1418516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F802B3B-7EB0-57E7-A2D6-311E3A7ACE9A}"/>
                    </a:ext>
                  </a:extLst>
                </p14:cNvPr>
                <p14:cNvContentPartPr/>
                <p14:nvPr/>
              </p14:nvContentPartPr>
              <p14:xfrm>
                <a:off x="2319533" y="1418516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F802B3B-7EB0-57E7-A2D6-311E3A7ACE9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10533" y="140951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C1A98AA-86DD-7969-3161-32C6AAB9850C}"/>
                    </a:ext>
                  </a:extLst>
                </p14:cNvPr>
                <p14:cNvContentPartPr/>
                <p14:nvPr/>
              </p14:nvContentPartPr>
              <p14:xfrm>
                <a:off x="2319533" y="1418516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C1A98AA-86DD-7969-3161-32C6AAB9850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10533" y="140951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411AE77-9C7F-9C45-95AA-1282A4196E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623" y="1573309"/>
            <a:ext cx="6332019" cy="46270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61BC7C-60C7-F065-F310-5FD2D79090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48790" y="2975885"/>
            <a:ext cx="4847106" cy="193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75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C2052-B693-6A83-D874-6B2E0F5E3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481C2-7389-D937-3FB4-C4F6DBBB0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1" y="876754"/>
            <a:ext cx="8761413" cy="706964"/>
          </a:xfrm>
        </p:spPr>
        <p:txBody>
          <a:bodyPr/>
          <a:lstStyle/>
          <a:p>
            <a:r>
              <a:rPr lang="en-GB" dirty="0"/>
              <a:t>Supporting your children at home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C134412-3FCE-1628-4706-25F9E8C80360}"/>
                  </a:ext>
                </a:extLst>
              </p14:cNvPr>
              <p14:cNvContentPartPr/>
              <p14:nvPr/>
            </p14:nvContentPartPr>
            <p14:xfrm>
              <a:off x="2285693" y="1230236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C134412-3FCE-1628-4706-25F9E8C8036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76693" y="122123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3E293542-2F10-F19F-F8DE-76360313D899}"/>
              </a:ext>
            </a:extLst>
          </p:cNvPr>
          <p:cNvGrpSpPr/>
          <p:nvPr/>
        </p:nvGrpSpPr>
        <p:grpSpPr>
          <a:xfrm>
            <a:off x="3664133" y="1203596"/>
            <a:ext cx="7200" cy="33840"/>
            <a:chOff x="3664133" y="1203596"/>
            <a:chExt cx="7200" cy="3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0C822CF-F8C0-08A0-9885-0F8A7E63C337}"/>
                    </a:ext>
                  </a:extLst>
                </p14:cNvPr>
                <p14:cNvContentPartPr/>
                <p14:nvPr/>
              </p14:nvContentPartPr>
              <p14:xfrm>
                <a:off x="3664133" y="1237076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0C822CF-F8C0-08A0-9885-0F8A7E63C33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55133" y="12280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C3F3FBB-9BE7-19AA-8115-B542BC11015A}"/>
                    </a:ext>
                  </a:extLst>
                </p14:cNvPr>
                <p14:cNvContentPartPr/>
                <p14:nvPr/>
              </p14:nvContentPartPr>
              <p14:xfrm>
                <a:off x="3664133" y="1203596"/>
                <a:ext cx="7200" cy="33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C3F3FBB-9BE7-19AA-8115-B542BC11015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55133" y="1194596"/>
                  <a:ext cx="2484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EC59DB-9950-39B4-661F-964491EE456D}"/>
              </a:ext>
            </a:extLst>
          </p:cNvPr>
          <p:cNvGrpSpPr/>
          <p:nvPr/>
        </p:nvGrpSpPr>
        <p:grpSpPr>
          <a:xfrm>
            <a:off x="2319533" y="1418516"/>
            <a:ext cx="360" cy="360"/>
            <a:chOff x="2319533" y="1418516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033A700-7E55-0100-C577-5DD2155E4EE1}"/>
                    </a:ext>
                  </a:extLst>
                </p14:cNvPr>
                <p14:cNvContentPartPr/>
                <p14:nvPr/>
              </p14:nvContentPartPr>
              <p14:xfrm>
                <a:off x="2319533" y="1418516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033A700-7E55-0100-C577-5DD2155E4EE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10533" y="140951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2D1E473-21C3-D0BF-0D23-0A9B562DCCE4}"/>
                    </a:ext>
                  </a:extLst>
                </p14:cNvPr>
                <p14:cNvContentPartPr/>
                <p14:nvPr/>
              </p14:nvContentPartPr>
              <p14:xfrm>
                <a:off x="2319533" y="1418516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2D1E473-21C3-D0BF-0D23-0A9B562DCCE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10533" y="140951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C71EBCB-3D63-3D06-512C-A27166D8F6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1812" y="1438270"/>
            <a:ext cx="2989802" cy="20579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DEE024-718E-E31F-D20F-5798052EBC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44383" y="2017059"/>
            <a:ext cx="3373344" cy="46862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16B5DB-7A97-56C8-8A21-750BD642EA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0737" y="2017059"/>
            <a:ext cx="3290596" cy="46862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D4DFE09-4351-62E1-D4AB-0EE263FB55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36739" y="3496235"/>
            <a:ext cx="3255028" cy="14060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0CCBD65-B3AF-CECD-E84A-308C97CE4C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80960" y="4980746"/>
            <a:ext cx="3255028" cy="172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58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DEC50-2ED1-F5BA-72A0-89E805286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245CE-D5AE-7250-12C7-201D0C2FE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1" y="876754"/>
            <a:ext cx="8761413" cy="706964"/>
          </a:xfrm>
        </p:spPr>
        <p:txBody>
          <a:bodyPr/>
          <a:lstStyle/>
          <a:p>
            <a:r>
              <a:rPr lang="en-GB" dirty="0"/>
              <a:t>Supporting your children at home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85D5DE3-37ED-58C6-3792-3628E0580171}"/>
                  </a:ext>
                </a:extLst>
              </p14:cNvPr>
              <p14:cNvContentPartPr/>
              <p14:nvPr/>
            </p14:nvContentPartPr>
            <p14:xfrm>
              <a:off x="2285693" y="1230236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85D5DE3-37ED-58C6-3792-3628E05801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76693" y="122123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CB5A533A-4EAA-DCC4-4099-E21309C705D2}"/>
              </a:ext>
            </a:extLst>
          </p:cNvPr>
          <p:cNvGrpSpPr/>
          <p:nvPr/>
        </p:nvGrpSpPr>
        <p:grpSpPr>
          <a:xfrm>
            <a:off x="3664133" y="1203596"/>
            <a:ext cx="7200" cy="33840"/>
            <a:chOff x="3664133" y="1203596"/>
            <a:chExt cx="7200" cy="3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B570F42-3F10-8209-AD1B-1D50CE7830B2}"/>
                    </a:ext>
                  </a:extLst>
                </p14:cNvPr>
                <p14:cNvContentPartPr/>
                <p14:nvPr/>
              </p14:nvContentPartPr>
              <p14:xfrm>
                <a:off x="3664133" y="1237076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B570F42-3F10-8209-AD1B-1D50CE7830B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55133" y="12280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F6A5EE7-8747-2105-CCF2-24146273274D}"/>
                    </a:ext>
                  </a:extLst>
                </p14:cNvPr>
                <p14:cNvContentPartPr/>
                <p14:nvPr/>
              </p14:nvContentPartPr>
              <p14:xfrm>
                <a:off x="3664133" y="1203596"/>
                <a:ext cx="7200" cy="33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F6A5EE7-8747-2105-CCF2-24146273274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55133" y="1194596"/>
                  <a:ext cx="2484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EC5D652-DD27-D125-C336-3FED425016D0}"/>
              </a:ext>
            </a:extLst>
          </p:cNvPr>
          <p:cNvGrpSpPr/>
          <p:nvPr/>
        </p:nvGrpSpPr>
        <p:grpSpPr>
          <a:xfrm>
            <a:off x="2319533" y="1418516"/>
            <a:ext cx="360" cy="360"/>
            <a:chOff x="2319533" y="1418516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8075AA5-DFFC-A5D1-E71C-F76D52AFA59F}"/>
                    </a:ext>
                  </a:extLst>
                </p14:cNvPr>
                <p14:cNvContentPartPr/>
                <p14:nvPr/>
              </p14:nvContentPartPr>
              <p14:xfrm>
                <a:off x="2319533" y="1418516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8075AA5-DFFC-A5D1-E71C-F76D52AFA59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10533" y="140951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ECFBE53-D5C9-2692-CE0F-E9DC744B7CF1}"/>
                    </a:ext>
                  </a:extLst>
                </p14:cNvPr>
                <p14:cNvContentPartPr/>
                <p14:nvPr/>
              </p14:nvContentPartPr>
              <p14:xfrm>
                <a:off x="2319533" y="1418516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ECFBE53-D5C9-2692-CE0F-E9DC744B7CF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10533" y="140951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479DFF6-25DE-F9DD-6183-D74311992294}"/>
              </a:ext>
            </a:extLst>
          </p:cNvPr>
          <p:cNvSpPr txBox="1"/>
          <p:nvPr/>
        </p:nvSpPr>
        <p:spPr>
          <a:xfrm>
            <a:off x="1075764" y="2467535"/>
            <a:ext cx="65756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err="1"/>
              <a:t>Whiterose</a:t>
            </a:r>
            <a:r>
              <a:rPr lang="en-GB" sz="2800" u="sng" dirty="0"/>
              <a:t> Maths Website: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Home learning videos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Parent workbooks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Digital tools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r>
              <a:rPr lang="en-GB" sz="2800" u="sng" dirty="0"/>
              <a:t>Times Tables Rockstars (year 2)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u="sng" dirty="0"/>
              <a:t>Hit the button website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479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Has Maths Changed?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66682"/>
            <a:ext cx="11544300" cy="36531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/>
              <a:t>We are still teaching most of the same methods that you and I were taught at school but we now look at different representations of the maths to make sure children have a deeper understanding rather than just memorising a method without understanding what they are doing.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For example, we spend a lot of time now on place value at the start of the year to make sure children really understand what numbers represent. If they have a solid understanding of the basics they can access more difficult concepts more easily.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We use the mastery approach which focuses on depth rather than acceleration, ensuring that key concepts are fully grasped before moving on. </a:t>
            </a:r>
          </a:p>
        </p:txBody>
      </p:sp>
    </p:spTree>
    <p:extLst>
      <p:ext uri="{BB962C8B-B14F-4D97-AF65-F5344CB8AC3E}">
        <p14:creationId xmlns:p14="http://schemas.microsoft.com/office/powerpoint/2010/main" val="3022787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Stages of Mastery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496" y="2596777"/>
            <a:ext cx="8825659" cy="3416300"/>
          </a:xfrm>
        </p:spPr>
        <p:txBody>
          <a:bodyPr>
            <a:normAutofit fontScale="92500"/>
          </a:bodyPr>
          <a:lstStyle/>
          <a:p>
            <a:r>
              <a:rPr lang="en-GB" sz="2400" b="1" dirty="0"/>
              <a:t>Fluency </a:t>
            </a:r>
            <a:r>
              <a:rPr lang="en-GB" sz="2400" dirty="0"/>
              <a:t>in Maths happens when children can answer questions accurately using recall of Mathematical facts.</a:t>
            </a:r>
            <a:endParaRPr lang="en-GB" sz="2400" b="1" dirty="0"/>
          </a:p>
          <a:p>
            <a:pPr marL="0" indent="0">
              <a:buNone/>
            </a:pPr>
            <a:endParaRPr lang="en-GB" sz="2400" dirty="0"/>
          </a:p>
          <a:p>
            <a:r>
              <a:rPr lang="en-GB" sz="2400" b="1" dirty="0"/>
              <a:t>Reasoning </a:t>
            </a:r>
            <a:r>
              <a:rPr lang="en-GB" sz="2400" dirty="0"/>
              <a:t>is when a child can explain what they have done and why, or prove that something is or isn’t correct.</a:t>
            </a:r>
            <a:endParaRPr lang="en-GB" sz="2400" b="1" dirty="0"/>
          </a:p>
          <a:p>
            <a:pPr marL="0" indent="0">
              <a:buNone/>
            </a:pPr>
            <a:endParaRPr lang="en-GB" sz="2400" dirty="0"/>
          </a:p>
          <a:p>
            <a:r>
              <a:rPr lang="en-GB" sz="2400" b="1" dirty="0"/>
              <a:t>Problem solving </a:t>
            </a:r>
            <a:r>
              <a:rPr lang="en-GB" sz="2400" dirty="0"/>
              <a:t>is applying their knowledge and understanding to multi-step problems.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17400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15F-5007-1C6D-DF04-059EEE436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10436411" cy="706964"/>
          </a:xfrm>
        </p:spPr>
        <p:txBody>
          <a:bodyPr/>
          <a:lstStyle/>
          <a:p>
            <a:r>
              <a:rPr lang="en-GB" sz="2800" dirty="0"/>
              <a:t>Fluency							Reasoning				Problem solving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61946F-5BB9-4E77-6990-E7349339DEDE}"/>
              </a:ext>
            </a:extLst>
          </p:cNvPr>
          <p:cNvCxnSpPr/>
          <p:nvPr/>
        </p:nvCxnSpPr>
        <p:spPr>
          <a:xfrm>
            <a:off x="4986952" y="2326341"/>
            <a:ext cx="0" cy="429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2F6C945-22DC-52FD-CB32-C8AB39113667}"/>
              </a:ext>
            </a:extLst>
          </p:cNvPr>
          <p:cNvCxnSpPr/>
          <p:nvPr/>
        </p:nvCxnSpPr>
        <p:spPr>
          <a:xfrm>
            <a:off x="8232176" y="2326339"/>
            <a:ext cx="0" cy="429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52C09D3-8ADF-FA33-7846-875E792E5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435" y="2969532"/>
            <a:ext cx="3086259" cy="2914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DB8480-F5F5-0EE7-022A-36CAAFDCE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4070" y="3466486"/>
            <a:ext cx="3685365" cy="10474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B70FFD-1BA7-66A3-C720-68990397C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41" y="2538792"/>
            <a:ext cx="4628852" cy="318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20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Stages of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86000"/>
            <a:ext cx="8825659" cy="3733800"/>
          </a:xfrm>
        </p:spPr>
        <p:txBody>
          <a:bodyPr>
            <a:normAutofit/>
          </a:bodyPr>
          <a:lstStyle/>
          <a:p>
            <a:r>
              <a:rPr lang="en-GB" sz="2000" dirty="0"/>
              <a:t>Maths learning should follow a process, moving through each stage when children are ready.</a:t>
            </a:r>
          </a:p>
          <a:p>
            <a:r>
              <a:rPr lang="en-GB" sz="2000" dirty="0"/>
              <a:t>If children are moved too quickly through the concrete and pictorial stage of their learning, this could affect understanding in later years. </a:t>
            </a:r>
          </a:p>
        </p:txBody>
      </p:sp>
      <p:sp>
        <p:nvSpPr>
          <p:cNvPr id="4" name="Oval 3"/>
          <p:cNvSpPr/>
          <p:nvPr/>
        </p:nvSpPr>
        <p:spPr>
          <a:xfrm>
            <a:off x="2390503" y="3918857"/>
            <a:ext cx="1737360" cy="18157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5227320" y="3918856"/>
            <a:ext cx="1737360" cy="18157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8064137" y="3918855"/>
            <a:ext cx="1737360" cy="18157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534194" y="4635523"/>
            <a:ext cx="144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Concrete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71011" y="4642057"/>
            <a:ext cx="144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Pictorial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07828" y="4635523"/>
            <a:ext cx="144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Abstract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127863" y="4642057"/>
            <a:ext cx="1099457" cy="39842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6964680" y="4627513"/>
            <a:ext cx="1099457" cy="39842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709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D2705-46AF-B53A-8CDE-572B9EC47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143" y="554659"/>
            <a:ext cx="8761413" cy="706964"/>
          </a:xfrm>
        </p:spPr>
        <p:txBody>
          <a:bodyPr/>
          <a:lstStyle/>
          <a:p>
            <a:r>
              <a:rPr lang="en-GB" dirty="0"/>
              <a:t>Place value - EYFS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35655-11E0-DC67-4E7C-DA877446E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489" y="1191479"/>
            <a:ext cx="8825659" cy="34163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Nowadays children spend a lot more time on place value as it builds the foundations for everything else.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51A330-F470-BCA6-ED59-3F98AB8D09C3}"/>
              </a:ext>
            </a:extLst>
          </p:cNvPr>
          <p:cNvSpPr txBox="1"/>
          <p:nvPr/>
        </p:nvSpPr>
        <p:spPr>
          <a:xfrm>
            <a:off x="409626" y="2542313"/>
            <a:ext cx="468269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u="sng" dirty="0"/>
              <a:t>EYFS</a:t>
            </a:r>
          </a:p>
          <a:p>
            <a:r>
              <a:rPr lang="en-GB" sz="3600" dirty="0"/>
              <a:t>Counting</a:t>
            </a:r>
          </a:p>
          <a:p>
            <a:r>
              <a:rPr lang="en-GB" sz="3600" dirty="0"/>
              <a:t>Subitising</a:t>
            </a:r>
          </a:p>
          <a:p>
            <a:r>
              <a:rPr lang="en-GB" sz="3600" dirty="0"/>
              <a:t>Number recognition</a:t>
            </a:r>
          </a:p>
          <a:p>
            <a:r>
              <a:rPr lang="en-GB" sz="3600" dirty="0"/>
              <a:t>Number formation</a:t>
            </a:r>
          </a:p>
          <a:p>
            <a:r>
              <a:rPr lang="en-GB" sz="3600" dirty="0"/>
              <a:t>Composition</a:t>
            </a: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D27CDD-B4F8-9170-BF52-6EA8210FC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0625" y="1770695"/>
            <a:ext cx="3481861" cy="49595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FF041C-4960-B345-684F-6733D02A6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171" y="2279804"/>
            <a:ext cx="2721570" cy="16671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EFF3DC-721A-D5C4-A251-515802423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993" y="4929278"/>
            <a:ext cx="2734190" cy="139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9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157AC-8559-E9B6-C9AA-6D40E7C60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931CC-C703-E49E-83C8-3A775E5BE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143" y="554659"/>
            <a:ext cx="8761413" cy="706964"/>
          </a:xfrm>
        </p:spPr>
        <p:txBody>
          <a:bodyPr/>
          <a:lstStyle/>
          <a:p>
            <a:r>
              <a:rPr lang="en-GB" dirty="0"/>
              <a:t>Place value – year 1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512815-305A-8A74-4381-9BA509FE5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43" y="1622778"/>
            <a:ext cx="4713627" cy="23889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CB3196-BB58-A27E-CB4C-24A900AA1E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40" r="23845"/>
          <a:stretch/>
        </p:blipFill>
        <p:spPr>
          <a:xfrm rot="5400000">
            <a:off x="1581031" y="3446843"/>
            <a:ext cx="1955161" cy="37578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C2BEF1-9405-8255-C433-58E4330A5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177" y="1983317"/>
            <a:ext cx="5798334" cy="11926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294536-72DB-BE35-4355-451E6F2999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2840" y="3506178"/>
            <a:ext cx="3227657" cy="304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75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DAC91-8C29-A4A0-6CD6-FA5282D5E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1366F-1A3E-98AB-7308-6163CD14E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143" y="554659"/>
            <a:ext cx="8761413" cy="706964"/>
          </a:xfrm>
        </p:spPr>
        <p:txBody>
          <a:bodyPr/>
          <a:lstStyle/>
          <a:p>
            <a:r>
              <a:rPr lang="en-GB" dirty="0"/>
              <a:t>Place value – year 2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C7A617-B58D-5536-2A66-6014C4C7E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78" y="1500962"/>
            <a:ext cx="4086991" cy="26722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F54758-9065-505A-1C28-CBFB443C6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78" y="4322816"/>
            <a:ext cx="3549495" cy="23021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84E1B7-809F-286D-EC86-33944EB89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8671" y="2473345"/>
            <a:ext cx="3985769" cy="30005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1126BAB-F21C-64CC-E1AB-6C4F016BD7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3226" y="1777787"/>
            <a:ext cx="2781688" cy="439163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16521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292</TotalTime>
  <Words>453</Words>
  <Application>Microsoft Office PowerPoint</Application>
  <PresentationFormat>Widescreen</PresentationFormat>
  <Paragraphs>64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Ion Boardroom</vt:lpstr>
      <vt:lpstr>KS1 Parent Maths Workshop</vt:lpstr>
      <vt:lpstr>Aims of the session:</vt:lpstr>
      <vt:lpstr>Has Maths Changed?</vt:lpstr>
      <vt:lpstr>Stages of Mastery</vt:lpstr>
      <vt:lpstr>Fluency       Reasoning    Problem solving</vt:lpstr>
      <vt:lpstr>Stages of Teaching</vt:lpstr>
      <vt:lpstr>Place value - EYFS </vt:lpstr>
      <vt:lpstr>Place value – year 1 </vt:lpstr>
      <vt:lpstr>Place value – year 2 </vt:lpstr>
      <vt:lpstr>Addition - Year 1 </vt:lpstr>
      <vt:lpstr>Addition – Number bonds to 10 </vt:lpstr>
      <vt:lpstr>Addition – Subitise with ten frames</vt:lpstr>
      <vt:lpstr>Addition – counting on </vt:lpstr>
      <vt:lpstr>Addition – apply number bonds</vt:lpstr>
      <vt:lpstr>Addition – Year 2 </vt:lpstr>
      <vt:lpstr>Addition – year 2 </vt:lpstr>
      <vt:lpstr>Subtraction – year 1 </vt:lpstr>
      <vt:lpstr>Subtraction – year 2 </vt:lpstr>
      <vt:lpstr>Multiplication - year 1 (groups of)</vt:lpstr>
      <vt:lpstr>Multiplication - year 2</vt:lpstr>
      <vt:lpstr>Division </vt:lpstr>
      <vt:lpstr>Supporting your children at home</vt:lpstr>
      <vt:lpstr>Supporting your children at home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KS2 Parents Maths Workshop</dc:title>
  <dc:creator>jennie_101@hotmail.com</dc:creator>
  <cp:lastModifiedBy>Jennie Gibson</cp:lastModifiedBy>
  <cp:revision>12</cp:revision>
  <cp:lastPrinted>2017-11-16T16:49:29Z</cp:lastPrinted>
  <dcterms:created xsi:type="dcterms:W3CDTF">2017-11-13T16:05:30Z</dcterms:created>
  <dcterms:modified xsi:type="dcterms:W3CDTF">2024-03-10T17:02:04Z</dcterms:modified>
</cp:coreProperties>
</file>