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A3FFE0"/>
    <a:srgbClr val="FE786A"/>
    <a:srgbClr val="E363AF"/>
    <a:srgbClr val="9C1C68"/>
    <a:srgbClr val="FED4D0"/>
    <a:srgbClr val="66FFCC"/>
    <a:srgbClr val="CC99FF"/>
    <a:srgbClr val="0000FF"/>
    <a:srgbClr val="FDC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CE381D-9AE7-4DE7-BED9-B8B06DE915AF}"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202080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E381D-9AE7-4DE7-BED9-B8B06DE915AF}"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327392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E381D-9AE7-4DE7-BED9-B8B06DE915AF}"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162988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CE381D-9AE7-4DE7-BED9-B8B06DE915AF}"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264224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E381D-9AE7-4DE7-BED9-B8B06DE915AF}"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351772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CE381D-9AE7-4DE7-BED9-B8B06DE915AF}"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1814377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CE381D-9AE7-4DE7-BED9-B8B06DE915AF}" type="datetimeFigureOut">
              <a:rPr lang="en-GB" smtClean="0"/>
              <a:t>19/07/2023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376244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CE381D-9AE7-4DE7-BED9-B8B06DE915AF}" type="datetimeFigureOut">
              <a:rPr lang="en-GB" smtClean="0"/>
              <a:t>19/07/2023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68925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E381D-9AE7-4DE7-BED9-B8B06DE915AF}" type="datetimeFigureOut">
              <a:rPr lang="en-GB" smtClean="0"/>
              <a:t>19/07/2023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27558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E381D-9AE7-4DE7-BED9-B8B06DE915AF}"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10032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E381D-9AE7-4DE7-BED9-B8B06DE915AF}"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5ED42A-A1FD-48C6-A231-3B656C609E67}" type="slidenum">
              <a:rPr lang="en-GB" smtClean="0"/>
              <a:t>‹#›</a:t>
            </a:fld>
            <a:endParaRPr lang="en-GB"/>
          </a:p>
        </p:txBody>
      </p:sp>
    </p:spTree>
    <p:extLst>
      <p:ext uri="{BB962C8B-B14F-4D97-AF65-F5344CB8AC3E}">
        <p14:creationId xmlns:p14="http://schemas.microsoft.com/office/powerpoint/2010/main" val="360817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E381D-9AE7-4DE7-BED9-B8B06DE915AF}" type="datetimeFigureOut">
              <a:rPr lang="en-GB" smtClean="0"/>
              <a:t>19/07/2023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ED42A-A1FD-48C6-A231-3B656C609E67}" type="slidenum">
              <a:rPr lang="en-GB" smtClean="0"/>
              <a:t>‹#›</a:t>
            </a:fld>
            <a:endParaRPr lang="en-GB"/>
          </a:p>
        </p:txBody>
      </p:sp>
    </p:spTree>
    <p:extLst>
      <p:ext uri="{BB962C8B-B14F-4D97-AF65-F5344CB8AC3E}">
        <p14:creationId xmlns:p14="http://schemas.microsoft.com/office/powerpoint/2010/main" val="427322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4423523"/>
              </p:ext>
            </p:extLst>
          </p:nvPr>
        </p:nvGraphicFramePr>
        <p:xfrm>
          <a:off x="350533" y="744398"/>
          <a:ext cx="11059152" cy="6099393"/>
        </p:xfrm>
        <a:graphic>
          <a:graphicData uri="http://schemas.openxmlformats.org/drawingml/2006/table">
            <a:tbl>
              <a:tblPr firstRow="1" bandRow="1">
                <a:tableStyleId>{073A0DAA-6AF3-43AB-8588-CEC1D06C72B9}</a:tableStyleId>
              </a:tblPr>
              <a:tblGrid>
                <a:gridCol w="1193220">
                  <a:extLst>
                    <a:ext uri="{9D8B030D-6E8A-4147-A177-3AD203B41FA5}">
                      <a16:colId xmlns:a16="http://schemas.microsoft.com/office/drawing/2014/main" val="2125534887"/>
                    </a:ext>
                  </a:extLst>
                </a:gridCol>
                <a:gridCol w="612218">
                  <a:extLst>
                    <a:ext uri="{9D8B030D-6E8A-4147-A177-3AD203B41FA5}">
                      <a16:colId xmlns:a16="http://schemas.microsoft.com/office/drawing/2014/main" val="2567598218"/>
                    </a:ext>
                  </a:extLst>
                </a:gridCol>
                <a:gridCol w="881207">
                  <a:extLst>
                    <a:ext uri="{9D8B030D-6E8A-4147-A177-3AD203B41FA5}">
                      <a16:colId xmlns:a16="http://schemas.microsoft.com/office/drawing/2014/main" val="2688548500"/>
                    </a:ext>
                  </a:extLst>
                </a:gridCol>
                <a:gridCol w="891355">
                  <a:extLst>
                    <a:ext uri="{9D8B030D-6E8A-4147-A177-3AD203B41FA5}">
                      <a16:colId xmlns:a16="http://schemas.microsoft.com/office/drawing/2014/main" val="3761990661"/>
                    </a:ext>
                  </a:extLst>
                </a:gridCol>
                <a:gridCol w="510315">
                  <a:extLst>
                    <a:ext uri="{9D8B030D-6E8A-4147-A177-3AD203B41FA5}">
                      <a16:colId xmlns:a16="http://schemas.microsoft.com/office/drawing/2014/main" val="2882821891"/>
                    </a:ext>
                  </a:extLst>
                </a:gridCol>
                <a:gridCol w="502268">
                  <a:extLst>
                    <a:ext uri="{9D8B030D-6E8A-4147-A177-3AD203B41FA5}">
                      <a16:colId xmlns:a16="http://schemas.microsoft.com/office/drawing/2014/main" val="3669662449"/>
                    </a:ext>
                  </a:extLst>
                </a:gridCol>
                <a:gridCol w="939567">
                  <a:extLst>
                    <a:ext uri="{9D8B030D-6E8A-4147-A177-3AD203B41FA5}">
                      <a16:colId xmlns:a16="http://schemas.microsoft.com/office/drawing/2014/main" val="1968012962"/>
                    </a:ext>
                  </a:extLst>
                </a:gridCol>
                <a:gridCol w="574531">
                  <a:extLst>
                    <a:ext uri="{9D8B030D-6E8A-4147-A177-3AD203B41FA5}">
                      <a16:colId xmlns:a16="http://schemas.microsoft.com/office/drawing/2014/main" val="1720810380"/>
                    </a:ext>
                  </a:extLst>
                </a:gridCol>
                <a:gridCol w="647700">
                  <a:extLst>
                    <a:ext uri="{9D8B030D-6E8A-4147-A177-3AD203B41FA5}">
                      <a16:colId xmlns:a16="http://schemas.microsoft.com/office/drawing/2014/main" val="478578153"/>
                    </a:ext>
                  </a:extLst>
                </a:gridCol>
                <a:gridCol w="858240">
                  <a:extLst>
                    <a:ext uri="{9D8B030D-6E8A-4147-A177-3AD203B41FA5}">
                      <a16:colId xmlns:a16="http://schemas.microsoft.com/office/drawing/2014/main" val="287064651"/>
                    </a:ext>
                  </a:extLst>
                </a:gridCol>
                <a:gridCol w="1155139">
                  <a:extLst>
                    <a:ext uri="{9D8B030D-6E8A-4147-A177-3AD203B41FA5}">
                      <a16:colId xmlns:a16="http://schemas.microsoft.com/office/drawing/2014/main" val="3268657911"/>
                    </a:ext>
                  </a:extLst>
                </a:gridCol>
                <a:gridCol w="346492">
                  <a:extLst>
                    <a:ext uri="{9D8B030D-6E8A-4147-A177-3AD203B41FA5}">
                      <a16:colId xmlns:a16="http://schemas.microsoft.com/office/drawing/2014/main" val="1939245403"/>
                    </a:ext>
                  </a:extLst>
                </a:gridCol>
                <a:gridCol w="789581">
                  <a:extLst>
                    <a:ext uri="{9D8B030D-6E8A-4147-A177-3AD203B41FA5}">
                      <a16:colId xmlns:a16="http://schemas.microsoft.com/office/drawing/2014/main" val="4023554805"/>
                    </a:ext>
                  </a:extLst>
                </a:gridCol>
                <a:gridCol w="636563">
                  <a:extLst>
                    <a:ext uri="{9D8B030D-6E8A-4147-A177-3AD203B41FA5}">
                      <a16:colId xmlns:a16="http://schemas.microsoft.com/office/drawing/2014/main" val="4240789510"/>
                    </a:ext>
                  </a:extLst>
                </a:gridCol>
                <a:gridCol w="520756">
                  <a:extLst>
                    <a:ext uri="{9D8B030D-6E8A-4147-A177-3AD203B41FA5}">
                      <a16:colId xmlns:a16="http://schemas.microsoft.com/office/drawing/2014/main" val="3319344452"/>
                    </a:ext>
                  </a:extLst>
                </a:gridCol>
              </a:tblGrid>
              <a:tr h="467690">
                <a:tc>
                  <a:txBody>
                    <a:bodyPr/>
                    <a:lstStyle/>
                    <a:p>
                      <a:pPr algn="ctr"/>
                      <a:endParaRPr lang="en-GB" sz="20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40000"/>
                        <a:lumOff val="60000"/>
                      </a:schemeClr>
                    </a:solidFill>
                  </a:tcPr>
                </a:tc>
                <a:tc>
                  <a:txBody>
                    <a:bodyPr/>
                    <a:lstStyle/>
                    <a:p>
                      <a:pPr algn="ctr"/>
                      <a:r>
                        <a:rPr lang="en-US"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 8.50-9.05</a:t>
                      </a:r>
                    </a:p>
                    <a:p>
                      <a:pPr algn="ctr"/>
                      <a:endParaRPr lang="en-US" sz="8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40000"/>
                        <a:lumOff val="60000"/>
                      </a:schemeClr>
                    </a:solidFill>
                  </a:tcPr>
                </a:tc>
                <a:tc>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9.05 -9.35</a:t>
                      </a:r>
                    </a:p>
                  </a:txBody>
                  <a:tcPr>
                    <a:solidFill>
                      <a:schemeClr val="accent6">
                        <a:lumMod val="40000"/>
                        <a:lumOff val="60000"/>
                      </a:schemeClr>
                    </a:solidFill>
                  </a:tcPr>
                </a:tc>
                <a:tc>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9.30-10.30</a:t>
                      </a:r>
                    </a:p>
                  </a:txBody>
                  <a:tcPr>
                    <a:solidFill>
                      <a:schemeClr val="accent6">
                        <a:lumMod val="40000"/>
                        <a:lumOff val="60000"/>
                      </a:schemeClr>
                    </a:solidFill>
                  </a:tcPr>
                </a:tc>
                <a:tc>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10.30-10.45</a:t>
                      </a:r>
                    </a:p>
                  </a:txBody>
                  <a:tcPr>
                    <a:solidFill>
                      <a:schemeClr val="accent6">
                        <a:lumMod val="40000"/>
                        <a:lumOff val="60000"/>
                      </a:schemeClr>
                    </a:solidFill>
                  </a:tcPr>
                </a:tc>
                <a:tc>
                  <a:txBody>
                    <a:bodyPr/>
                    <a:lstStyle/>
                    <a:p>
                      <a:pPr algn="ctr"/>
                      <a:r>
                        <a:rPr lang="en-GB" sz="800" baseline="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10.45-11.00</a:t>
                      </a:r>
                    </a:p>
                    <a:p>
                      <a:pPr algn="ctr"/>
                      <a:endPar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p>
                      <a:pPr algn="ctr"/>
                      <a:endPar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40000"/>
                        <a:lumOff val="60000"/>
                      </a:schemeClr>
                    </a:solidFill>
                  </a:tcPr>
                </a:tc>
                <a:tc gridSpan="2">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11.00-12pm</a:t>
                      </a:r>
                    </a:p>
                  </a:txBody>
                  <a:tcPr>
                    <a:solidFill>
                      <a:schemeClr val="accent6">
                        <a:lumMod val="40000"/>
                        <a:lumOff val="60000"/>
                      </a:schemeClr>
                    </a:solidFill>
                  </a:tcPr>
                </a:tc>
                <a:tc hMerge="1">
                  <a:txBody>
                    <a:bodyPr/>
                    <a:lstStyle/>
                    <a:p>
                      <a:endParaRPr lang="en-GB"/>
                    </a:p>
                  </a:txBody>
                  <a:tcPr/>
                </a:tc>
                <a:tc>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12.00-12.45pm</a:t>
                      </a:r>
                    </a:p>
                    <a:p>
                      <a:pPr algn="ctr"/>
                      <a:endParaRPr lang="en-US" sz="8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40000"/>
                        <a:lumOff val="60000"/>
                      </a:schemeClr>
                    </a:solidFill>
                  </a:tcPr>
                </a:tc>
                <a:tc>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12.45-1.15</a:t>
                      </a:r>
                    </a:p>
                  </a:txBody>
                  <a:tcPr>
                    <a:solidFill>
                      <a:schemeClr val="accent6">
                        <a:lumMod val="40000"/>
                        <a:lumOff val="60000"/>
                      </a:schemeClr>
                    </a:solidFill>
                  </a:tcPr>
                </a:tc>
                <a:tc gridSpan="2">
                  <a:txBody>
                    <a:bodyPr/>
                    <a:lstStyle/>
                    <a:p>
                      <a:pPr algn="ctr"/>
                      <a:r>
                        <a:rPr lang="en-GB" sz="8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1.15-2.15</a:t>
                      </a:r>
                    </a:p>
                  </a:txBody>
                  <a:tcPr>
                    <a:solidFill>
                      <a:schemeClr val="accent6">
                        <a:lumMod val="40000"/>
                        <a:lumOff val="60000"/>
                      </a:schemeClr>
                    </a:solidFill>
                  </a:tcPr>
                </a:tc>
                <a:tc hMerge="1">
                  <a:txBody>
                    <a:bodyPr/>
                    <a:lstStyle/>
                    <a:p>
                      <a:endParaRPr lang="en-GB"/>
                    </a:p>
                  </a:txBody>
                  <a:tcPr/>
                </a:tc>
                <a:tc gridSpan="2">
                  <a:txBody>
                    <a:bodyPr/>
                    <a:lstStyle/>
                    <a:p>
                      <a:r>
                        <a:rPr lang="en-GB" sz="1000" b="1" dirty="0">
                          <a:solidFill>
                            <a:schemeClr val="tx1"/>
                          </a:solidFill>
                          <a:latin typeface="Letter-join No-Lead 1" panose="02000503000000020003" pitchFamily="50" charset="0"/>
                        </a:rPr>
                        <a:t>2.15-3.00</a:t>
                      </a:r>
                    </a:p>
                  </a:txBody>
                  <a:tcPr>
                    <a:solidFill>
                      <a:schemeClr val="accent6">
                        <a:lumMod val="40000"/>
                        <a:lumOff val="60000"/>
                      </a:schemeClr>
                    </a:solidFill>
                  </a:tcPr>
                </a:tc>
                <a:tc hMerge="1">
                  <a:txBody>
                    <a:bodyPr/>
                    <a:lstStyle/>
                    <a:p>
                      <a:endParaRPr lang="en-GB"/>
                    </a:p>
                  </a:txBody>
                  <a:tcPr/>
                </a:tc>
                <a:tc>
                  <a:txBody>
                    <a:bodyPr/>
                    <a:lstStyle/>
                    <a:p>
                      <a:pPr algn="ct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3.00-3.15</a:t>
                      </a:r>
                    </a:p>
                  </a:txBody>
                  <a:tcPr>
                    <a:solidFill>
                      <a:schemeClr val="accent6">
                        <a:lumMod val="40000"/>
                        <a:lumOff val="60000"/>
                      </a:schemeClr>
                    </a:solidFill>
                  </a:tcPr>
                </a:tc>
                <a:extLst>
                  <a:ext uri="{0D108BD9-81ED-4DB2-BD59-A6C34878D82A}">
                    <a16:rowId xmlns:a16="http://schemas.microsoft.com/office/drawing/2014/main" val="569300174"/>
                  </a:ext>
                </a:extLst>
              </a:tr>
              <a:tr h="926382">
                <a:tc>
                  <a:txBody>
                    <a:bodyPr/>
                    <a:lstStyle/>
                    <a:p>
                      <a:r>
                        <a:rPr lang="en-US" sz="1400" dirty="0">
                          <a:latin typeface="Letter-join No-Lead 1" panose="02000503000000020003" pitchFamily="50" charset="0"/>
                          <a:ea typeface="Tahoma" panose="020B0604030504040204" pitchFamily="34" charset="0"/>
                          <a:cs typeface="Tahoma" panose="020B0604030504040204" pitchFamily="34" charset="0"/>
                        </a:rPr>
                        <a:t>Monday</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20000"/>
                        <a:lumOff val="80000"/>
                      </a:schemeClr>
                    </a:solidFill>
                  </a:tcPr>
                </a:tc>
                <a:tc>
                  <a:txBody>
                    <a:bodyPr/>
                    <a:lstStyle/>
                    <a:p>
                      <a:pPr algn="ctr"/>
                      <a:r>
                        <a:rPr lang="en-US" sz="14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EMW</a:t>
                      </a:r>
                    </a:p>
                    <a:p>
                      <a:pPr algn="ctr"/>
                      <a:endParaRPr lang="en-GB" sz="11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txBody>
                  <a:tcPr vert="vert270">
                    <a:solidFill>
                      <a:srgbClr val="FDCBF6"/>
                    </a:solidFill>
                  </a:tcPr>
                </a:tc>
                <a:tc>
                  <a:txBody>
                    <a:bodyPr/>
                    <a:lstStyle/>
                    <a:p>
                      <a:pPr algn="ctr"/>
                      <a:r>
                        <a:rPr lang="en-GB" sz="1600" dirty="0">
                          <a:latin typeface="Letter-join No-Lead 1" panose="02000503000000020003" pitchFamily="50" charset="0"/>
                        </a:rPr>
                        <a:t>Whole school </a:t>
                      </a:r>
                      <a:r>
                        <a:rPr lang="en-GB" sz="1600" dirty="0" smtClean="0">
                          <a:latin typeface="Letter-join No-Lead 1" panose="02000503000000020003" pitchFamily="50" charset="0"/>
                        </a:rPr>
                        <a:t>liturgy</a:t>
                      </a:r>
                      <a:endParaRPr lang="en-GB" sz="1600" dirty="0">
                        <a:latin typeface="Letter-join No-Lead 1" panose="02000503000000020003" pitchFamily="50" charset="0"/>
                      </a:endParaRPr>
                    </a:p>
                  </a:txBody>
                  <a:tcPr>
                    <a:solidFill>
                      <a:srgbClr val="FED4D0"/>
                    </a:solidFill>
                  </a:tcPr>
                </a:tc>
                <a:tc>
                  <a:txBody>
                    <a:bodyPr/>
                    <a:lstStyle/>
                    <a:p>
                      <a:pPr algn="ctr"/>
                      <a:r>
                        <a:rPr lang="en-GB" sz="1800" dirty="0" smtClean="0">
                          <a:latin typeface="Letter-join No-Lead 1" panose="02000503000000020003" pitchFamily="50" charset="0"/>
                        </a:rPr>
                        <a:t>Maths</a:t>
                      </a:r>
                      <a:endParaRPr lang="en-GB" sz="1800" dirty="0">
                        <a:latin typeface="Letter-join No-Lead 1" panose="02000503000000020003" pitchFamily="50" charset="0"/>
                      </a:endParaRPr>
                    </a:p>
                  </a:txBody>
                  <a:tcPr>
                    <a:solidFill>
                      <a:schemeClr val="accent1">
                        <a:lumMod val="60000"/>
                        <a:lumOff val="40000"/>
                      </a:schemeClr>
                    </a:solidFill>
                  </a:tcPr>
                </a:tc>
                <a:tc rowSpan="5">
                  <a:txBody>
                    <a:bodyPr/>
                    <a:lstStyle/>
                    <a:p>
                      <a:pPr algn="ctr"/>
                      <a:r>
                        <a:rPr lang="en-US" sz="2000" dirty="0">
                          <a:latin typeface="Letter-join No-Lead 1" panose="02000503000000020003" pitchFamily="50" charset="0"/>
                        </a:rPr>
                        <a:t>Snack &amp; Breaktime</a:t>
                      </a:r>
                      <a:endParaRPr lang="en-GB" sz="2000" dirty="0">
                        <a:latin typeface="Letter-join No-Lead 1" panose="02000503000000020003" pitchFamily="50" charset="0"/>
                      </a:endParaRPr>
                    </a:p>
                  </a:txBody>
                  <a:tcPr vert="vert270">
                    <a:solidFill>
                      <a:srgbClr val="E363AF"/>
                    </a:solidFill>
                  </a:tcPr>
                </a:tc>
                <a:tc>
                  <a:txBody>
                    <a:bodyPr/>
                    <a:lstStyle/>
                    <a:p>
                      <a:pPr algn="ctr"/>
                      <a:r>
                        <a:rPr lang="en-GB" sz="1200" dirty="0">
                          <a:latin typeface="Letter-join No-Lead 1" panose="02000503000000020003" pitchFamily="50" charset="0"/>
                          <a:ea typeface="Tahoma" panose="020B0604030504040204" pitchFamily="34" charset="0"/>
                          <a:cs typeface="Tahoma" panose="020B0604030504040204" pitchFamily="34" charset="0"/>
                        </a:rPr>
                        <a:t>Handwriting / spellings </a:t>
                      </a:r>
                    </a:p>
                  </a:txBody>
                  <a:tcPr vert="vert270">
                    <a:solidFill>
                      <a:schemeClr val="accent6">
                        <a:lumMod val="40000"/>
                        <a:lumOff val="60000"/>
                      </a:schemeClr>
                    </a:solidFill>
                  </a:tcPr>
                </a:tc>
                <a:tc gridSpan="2">
                  <a:txBody>
                    <a:bodyPr/>
                    <a:lstStyle/>
                    <a:p>
                      <a:pPr algn="ctr"/>
                      <a:r>
                        <a:rPr lang="en-GB" sz="2400" dirty="0" smtClean="0">
                          <a:latin typeface="Letter-join No-Lead 1" panose="02000503000000020003" pitchFamily="50" charset="0"/>
                          <a:ea typeface="Tahoma" panose="020B0604030504040204" pitchFamily="34" charset="0"/>
                          <a:cs typeface="Tahoma" panose="020B0604030504040204" pitchFamily="34" charset="0"/>
                        </a:rPr>
                        <a:t>English</a:t>
                      </a:r>
                      <a:endParaRPr lang="en-GB" sz="2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92D050"/>
                    </a:solidFill>
                  </a:tcPr>
                </a:tc>
                <a:tc hMerge="1">
                  <a:txBody>
                    <a:bodyPr/>
                    <a:lstStyle/>
                    <a:p>
                      <a:endParaRPr lang="en-GB"/>
                    </a:p>
                  </a:txBody>
                  <a:tcPr/>
                </a:tc>
                <a:tc rowSpan="5">
                  <a:txBody>
                    <a:bodyPr/>
                    <a:lstStyle/>
                    <a:p>
                      <a:pPr algn="ctr"/>
                      <a:r>
                        <a:rPr lang="en-US" sz="3200" dirty="0">
                          <a:latin typeface="Letter-join No-Lead 1" panose="02000503000000020003" pitchFamily="50" charset="0"/>
                        </a:rPr>
                        <a:t>Lunch</a:t>
                      </a:r>
                      <a:endParaRPr lang="en-GB" sz="3200" dirty="0">
                        <a:latin typeface="Letter-join No-Lead 1" panose="02000503000000020003" pitchFamily="50" charset="0"/>
                      </a:endParaRPr>
                    </a:p>
                  </a:txBody>
                  <a:tcPr vert="vert270">
                    <a:solidFill>
                      <a:srgbClr val="E363AF"/>
                    </a:solidFill>
                  </a:tcPr>
                </a:tc>
                <a:tc>
                  <a:txBody>
                    <a:bodyPr/>
                    <a:lstStyle/>
                    <a:p>
                      <a:endParaRPr lang="en-GB" sz="1200" dirty="0">
                        <a:latin typeface="Letter-join No-Lead 1" panose="02000503000000020003" pitchFamily="50" charset="0"/>
                      </a:endParaRPr>
                    </a:p>
                    <a:p>
                      <a:r>
                        <a:rPr lang="en-GB" sz="1800" dirty="0" smtClean="0">
                          <a:latin typeface="Letter-join No-Lead 1" panose="02000503000000020003" pitchFamily="50" charset="0"/>
                        </a:rPr>
                        <a:t>Short Write</a:t>
                      </a:r>
                      <a:endParaRPr lang="en-GB" sz="1800" dirty="0">
                        <a:latin typeface="Letter-join No-Lead 1" panose="02000503000000020003" pitchFamily="50" charset="0"/>
                      </a:endParaRPr>
                    </a:p>
                  </a:txBody>
                  <a:tcPr>
                    <a:solidFill>
                      <a:srgbClr val="92D050"/>
                    </a:solidFill>
                  </a:tcPr>
                </a:tc>
                <a:tc gridSpan="2">
                  <a:txBody>
                    <a:bodyPr/>
                    <a:lstStyle/>
                    <a:p>
                      <a:pPr algn="ctr"/>
                      <a:r>
                        <a:rPr lang="en-GB" sz="2000" smtClean="0">
                          <a:latin typeface="Letter-join No-Lead 1" panose="02000503000000020003" pitchFamily="50" charset="0"/>
                        </a:rPr>
                        <a:t>Spanish</a:t>
                      </a:r>
                      <a:endParaRPr lang="en-GB" sz="2000" dirty="0">
                        <a:latin typeface="Letter-join No-Lead 1" panose="02000503000000020003" pitchFamily="50" charset="0"/>
                      </a:endParaRPr>
                    </a:p>
                  </a:txBody>
                  <a:tcPr>
                    <a:solidFill>
                      <a:srgbClr val="00B050"/>
                    </a:solidFill>
                  </a:tcPr>
                </a:tc>
                <a:tc hMerge="1">
                  <a:txBody>
                    <a:bodyPr/>
                    <a:lstStyle/>
                    <a:p>
                      <a:endParaRPr lang="en-GB"/>
                    </a:p>
                  </a:txBody>
                  <a:tcPr/>
                </a:tc>
                <a:tc gridSpan="2">
                  <a:txBody>
                    <a:bodyPr/>
                    <a:lstStyle/>
                    <a:p>
                      <a:pPr algn="ctr"/>
                      <a:r>
                        <a:rPr lang="en-US" sz="1600" dirty="0" smtClean="0">
                          <a:latin typeface="Letter-join No-Lead 1" panose="02000503000000020003" pitchFamily="50" charset="0"/>
                        </a:rPr>
                        <a:t>RE</a:t>
                      </a:r>
                      <a:endParaRPr lang="en-US" sz="1600" dirty="0">
                        <a:latin typeface="Letter-join No-Lead 1" panose="02000503000000020003" pitchFamily="50" charset="0"/>
                      </a:endParaRPr>
                    </a:p>
                  </a:txBody>
                  <a:tcPr>
                    <a:solidFill>
                      <a:schemeClr val="accent1">
                        <a:lumMod val="60000"/>
                        <a:lumOff val="40000"/>
                      </a:schemeClr>
                    </a:solidFill>
                  </a:tcPr>
                </a:tc>
                <a:tc hMerge="1">
                  <a:txBody>
                    <a:bodyPr/>
                    <a:lstStyle/>
                    <a:p>
                      <a:endParaRPr lang="en-GB"/>
                    </a:p>
                  </a:txBody>
                  <a:tcP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WCGR </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vert="vert270">
                    <a:solidFill>
                      <a:srgbClr val="00B050"/>
                    </a:solidFill>
                  </a:tcPr>
                </a:tc>
                <a:extLst>
                  <a:ext uri="{0D108BD9-81ED-4DB2-BD59-A6C34878D82A}">
                    <a16:rowId xmlns:a16="http://schemas.microsoft.com/office/drawing/2014/main" val="43225383"/>
                  </a:ext>
                </a:extLst>
              </a:tr>
              <a:tr h="890571">
                <a:tc>
                  <a:txBody>
                    <a:bodyPr/>
                    <a:lstStyle/>
                    <a:p>
                      <a:r>
                        <a:rPr lang="en-US" sz="1400" dirty="0">
                          <a:latin typeface="Letter-join No-Lead 1" panose="02000503000000020003" pitchFamily="50" charset="0"/>
                          <a:ea typeface="Tahoma" panose="020B0604030504040204" pitchFamily="34" charset="0"/>
                          <a:cs typeface="Tahoma" panose="020B0604030504040204" pitchFamily="34" charset="0"/>
                        </a:rPr>
                        <a:t>Tuesday </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60000"/>
                        <a:lumOff val="40000"/>
                      </a:schemeClr>
                    </a:solidFill>
                  </a:tcPr>
                </a:tc>
                <a:tc>
                  <a:txBody>
                    <a:bodyPr/>
                    <a:lstStyle/>
                    <a:p>
                      <a:pPr algn="ctr"/>
                      <a:r>
                        <a:rPr lang="en-US" sz="11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EMW / Collective</a:t>
                      </a:r>
                      <a:r>
                        <a:rPr lang="en-US" sz="1100" baseline="0" dirty="0">
                          <a:solidFill>
                            <a:schemeClr val="tx1"/>
                          </a:solidFill>
                          <a:latin typeface="Letter-join No-Lead 1" panose="02000503000000020003" pitchFamily="50" charset="0"/>
                          <a:ea typeface="Tahoma" panose="020B0604030504040204" pitchFamily="34" charset="0"/>
                          <a:cs typeface="Tahoma" panose="020B0604030504040204" pitchFamily="34" charset="0"/>
                        </a:rPr>
                        <a:t> worship</a:t>
                      </a:r>
                      <a:endParaRPr lang="en-GB" sz="1400" dirty="0">
                        <a:latin typeface="Letter-join No-Lead 1" panose="02000503000000020003" pitchFamily="50" charset="0"/>
                      </a:endParaRPr>
                    </a:p>
                  </a:txBody>
                  <a:tcPr vert="vert270">
                    <a:solidFill>
                      <a:srgbClr val="FDCBF6"/>
                    </a:solidFill>
                  </a:tcPr>
                </a:tc>
                <a:tc>
                  <a:txBody>
                    <a:bodyPr/>
                    <a:lstStyle/>
                    <a:p>
                      <a:pPr algn="ctr"/>
                      <a:r>
                        <a:rPr lang="en-GB" sz="2400" dirty="0" smtClean="0">
                          <a:latin typeface="Letter-join No-Lead 1" panose="02000503000000020003" pitchFamily="50" charset="0"/>
                        </a:rPr>
                        <a:t>GR</a:t>
                      </a:r>
                      <a:endParaRPr lang="en-GB" sz="2400" dirty="0">
                        <a:latin typeface="Letter-join No-Lead 1" panose="02000503000000020003" pitchFamily="50" charset="0"/>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smtClean="0">
                          <a:latin typeface="Letter-join No-Lead 1" panose="02000503000000020003" pitchFamily="50" charset="0"/>
                        </a:rPr>
                        <a:t>Maths</a:t>
                      </a:r>
                      <a:endParaRPr lang="en-GB" sz="1800" dirty="0">
                        <a:latin typeface="Letter-join No-Lead 1" panose="02000503000000020003" pitchFamily="50" charset="0"/>
                      </a:endParaRPr>
                    </a:p>
                    <a:p>
                      <a:pPr algn="ctr"/>
                      <a:endParaRPr lang="en-GB" sz="2400" dirty="0">
                        <a:latin typeface="Letter-join No-Lead 1" panose="02000503000000020003" pitchFamily="50" charset="0"/>
                      </a:endParaRPr>
                    </a:p>
                  </a:txBody>
                  <a:tcPr>
                    <a:solidFill>
                      <a:schemeClr val="accent1">
                        <a:lumMod val="60000"/>
                        <a:lumOff val="40000"/>
                      </a:schemeClr>
                    </a:solidFill>
                  </a:tcPr>
                </a:tc>
                <a:tc vMerge="1">
                  <a:txBody>
                    <a:bodyPr/>
                    <a:lstStyle/>
                    <a:p>
                      <a:endParaRPr lang="en-GB" dirty="0"/>
                    </a:p>
                  </a:txBody>
                  <a:tcPr>
                    <a:solidFill>
                      <a:srgbClr val="FF000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smtClean="0">
                          <a:latin typeface="Letter-join No-Lead 1" panose="02000503000000020003" pitchFamily="50" charset="0"/>
                          <a:ea typeface="Tahoma" panose="020B0604030504040204" pitchFamily="34" charset="0"/>
                          <a:cs typeface="Tahoma" panose="020B0604030504040204" pitchFamily="34" charset="0"/>
                        </a:rPr>
                        <a:t>English </a:t>
                      </a:r>
                      <a:endParaRPr lang="en-GB" sz="2400" dirty="0">
                        <a:latin typeface="Letter-join No-Lead 1" panose="02000503000000020003" pitchFamily="50" charset="0"/>
                        <a:ea typeface="Tahoma" panose="020B0604030504040204" pitchFamily="34" charset="0"/>
                        <a:cs typeface="Tahoma" panose="020B0604030504040204" pitchFamily="34" charset="0"/>
                      </a:endParaRPr>
                    </a:p>
                    <a:p>
                      <a:pPr algn="ctr"/>
                      <a:endParaRPr lang="en-GB" sz="2400" dirty="0">
                        <a:latin typeface="Letter-join No-Lead 1" panose="02000503000000020003" pitchFamily="50" charset="0"/>
                      </a:endParaRPr>
                    </a:p>
                  </a:txBody>
                  <a:tcPr>
                    <a:solidFill>
                      <a:srgbClr val="92D050"/>
                    </a:solidFill>
                  </a:tcPr>
                </a:tc>
                <a:tc hMerge="1">
                  <a:txBody>
                    <a:bodyPr/>
                    <a:lstStyle/>
                    <a:p>
                      <a:pPr algn="ctr"/>
                      <a:endParaRPr lang="en-GB" sz="2400" dirty="0">
                        <a:latin typeface="+mn-lt"/>
                      </a:endParaRPr>
                    </a:p>
                  </a:txBody>
                  <a:tcPr>
                    <a:solidFill>
                      <a:schemeClr val="accent1"/>
                    </a:solidFill>
                  </a:tcPr>
                </a:tc>
                <a:tc>
                  <a:txBody>
                    <a:bodyPr/>
                    <a:lstStyle/>
                    <a:p>
                      <a:pPr algn="ctr"/>
                      <a:r>
                        <a:rPr lang="en-GB" sz="2400" dirty="0">
                          <a:latin typeface="Letter-join No-Lead 1" panose="02000503000000020003" pitchFamily="50" charset="0"/>
                        </a:rPr>
                        <a:t>RE</a:t>
                      </a:r>
                    </a:p>
                  </a:txBody>
                  <a:tcPr>
                    <a:solidFill>
                      <a:srgbClr val="CC99FF"/>
                    </a:solidFill>
                  </a:tcPr>
                </a:tc>
                <a:tc vMerge="1">
                  <a:txBody>
                    <a:bodyPr/>
                    <a:lstStyle/>
                    <a:p>
                      <a:endParaRPr lang="en-GB" dirty="0"/>
                    </a:p>
                  </a:txBody>
                  <a:tcPr>
                    <a:solidFill>
                      <a:schemeClr val="bg1">
                        <a:lumMod val="75000"/>
                      </a:schemeClr>
                    </a:solidFill>
                  </a:tcPr>
                </a:tc>
                <a:tc gridSpan="5">
                  <a:txBody>
                    <a:bodyPr/>
                    <a:lstStyle/>
                    <a:p>
                      <a:pPr algn="ctr"/>
                      <a:r>
                        <a:rPr lang="en-US" sz="1800" dirty="0" smtClean="0">
                          <a:latin typeface="Letter-join No-Lead 1" panose="02000503000000020003" pitchFamily="50" charset="0"/>
                        </a:rPr>
                        <a:t>RE         </a:t>
                      </a:r>
                      <a:r>
                        <a:rPr lang="en-US" sz="1800" baseline="0" dirty="0" smtClean="0">
                          <a:latin typeface="Letter-join No-Lead 1" panose="02000503000000020003" pitchFamily="50" charset="0"/>
                        </a:rPr>
                        <a:t>  PE (outdoor)            RE</a:t>
                      </a:r>
                      <a:endParaRPr lang="en-GB" sz="1800" dirty="0">
                        <a:latin typeface="Letter-join No-Lead 1" panose="02000503000000020003" pitchFamily="50" charset="0"/>
                      </a:endParaRPr>
                    </a:p>
                  </a:txBody>
                  <a:tcPr>
                    <a:solidFill>
                      <a:srgbClr val="CC99FF"/>
                    </a:solidFill>
                  </a:tcPr>
                </a:tc>
                <a:tc hMerge="1">
                  <a:txBody>
                    <a:bodyPr/>
                    <a:lstStyle/>
                    <a:p>
                      <a:pPr algn="l"/>
                      <a:endParaRPr lang="en-GB" sz="1800" dirty="0"/>
                    </a:p>
                  </a:txBody>
                  <a:tcPr>
                    <a:solidFill>
                      <a:srgbClr val="00B050"/>
                    </a:solidFill>
                  </a:tcPr>
                </a:tc>
                <a:tc hMerge="1">
                  <a:txBody>
                    <a:bodyPr/>
                    <a:lstStyle/>
                    <a:p>
                      <a:endParaRPr lang="en-GB"/>
                    </a:p>
                  </a:txBody>
                  <a:tcPr/>
                </a:tc>
                <a:tc hMerge="1">
                  <a:txBody>
                    <a:bodyPr/>
                    <a:lstStyle/>
                    <a:p>
                      <a:pPr algn="ctr"/>
                      <a:endParaRPr lang="en-GB" sz="2400" dirty="0"/>
                    </a:p>
                  </a:txBody>
                  <a:tcPr>
                    <a:solidFill>
                      <a:srgbClr val="A3FFE0"/>
                    </a:solidFill>
                  </a:tcPr>
                </a:tc>
                <a:tc hMerge="1">
                  <a:txBody>
                    <a:bodyPr/>
                    <a:lstStyle/>
                    <a:p>
                      <a:endParaRPr lang="en-GB"/>
                    </a:p>
                  </a:txBody>
                  <a:tcP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WCGR </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vert="vert270">
                    <a:solidFill>
                      <a:srgbClr val="00B050"/>
                    </a:solidFill>
                  </a:tcPr>
                </a:tc>
                <a:extLst>
                  <a:ext uri="{0D108BD9-81ED-4DB2-BD59-A6C34878D82A}">
                    <a16:rowId xmlns:a16="http://schemas.microsoft.com/office/drawing/2014/main" val="2088842368"/>
                  </a:ext>
                </a:extLst>
              </a:tr>
              <a:tr h="990600">
                <a:tc>
                  <a:txBody>
                    <a:bodyPr/>
                    <a:lstStyle/>
                    <a:p>
                      <a:r>
                        <a:rPr lang="en-US" sz="1400" dirty="0">
                          <a:latin typeface="Letter-join No-Lead 1" panose="02000503000000020003" pitchFamily="50" charset="0"/>
                          <a:ea typeface="Tahoma" panose="020B0604030504040204" pitchFamily="34" charset="0"/>
                          <a:cs typeface="Tahoma" panose="020B0604030504040204" pitchFamily="34" charset="0"/>
                        </a:rPr>
                        <a:t>Wednesday</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EMW / </a:t>
                      </a:r>
                      <a:r>
                        <a:rPr lang="en-US" sz="12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Collective</a:t>
                      </a:r>
                      <a:r>
                        <a:rPr lang="en-US" sz="1200" baseline="0" dirty="0">
                          <a:solidFill>
                            <a:schemeClr val="tx1"/>
                          </a:solidFill>
                          <a:latin typeface="Letter-join No-Lead 1" panose="02000503000000020003" pitchFamily="50" charset="0"/>
                          <a:ea typeface="Tahoma" panose="020B0604030504040204" pitchFamily="34" charset="0"/>
                          <a:cs typeface="Tahoma" panose="020B0604030504040204" pitchFamily="34" charset="0"/>
                        </a:rPr>
                        <a:t> worship</a:t>
                      </a:r>
                      <a:endParaRPr lang="en-GB" sz="12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p>
                      <a:pPr algn="ctr"/>
                      <a:endParaRPr lang="en-GB" sz="1400" dirty="0">
                        <a:latin typeface="Letter-join No-Lead 1" panose="02000503000000020003" pitchFamily="50" charset="0"/>
                      </a:endParaRPr>
                    </a:p>
                  </a:txBody>
                  <a:tcPr vert="vert270">
                    <a:solidFill>
                      <a:srgbClr val="FDCBF6"/>
                    </a:solidFill>
                  </a:tcPr>
                </a:tc>
                <a:tc>
                  <a:txBody>
                    <a:bodyPr/>
                    <a:lstStyle/>
                    <a:p>
                      <a:pPr algn="ctr"/>
                      <a:r>
                        <a:rPr lang="en-GB" sz="1800" dirty="0">
                          <a:latin typeface="Letter-join No-Lead 1" panose="02000503000000020003" pitchFamily="50" charset="0"/>
                        </a:rPr>
                        <a:t>Hymns</a:t>
                      </a:r>
                    </a:p>
                    <a:p>
                      <a:pPr algn="ctr"/>
                      <a:r>
                        <a:rPr lang="en-GB" sz="1800" dirty="0">
                          <a:latin typeface="Letter-join No-Lead 1" panose="02000503000000020003" pitchFamily="50" charset="0"/>
                        </a:rPr>
                        <a:t>(GR group) </a:t>
                      </a:r>
                    </a:p>
                  </a:txBody>
                  <a:tcPr>
                    <a:solidFill>
                      <a:srgbClr val="FED4D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smtClean="0">
                          <a:latin typeface="Letter-join No-Lead 1" panose="02000503000000020003" pitchFamily="50" charset="0"/>
                        </a:rPr>
                        <a:t>Maths</a:t>
                      </a:r>
                      <a:endParaRPr lang="en-GB" sz="1800" dirty="0">
                        <a:latin typeface="Letter-join No-Lead 1" panose="02000503000000020003" pitchFamily="50" charset="0"/>
                      </a:endParaRPr>
                    </a:p>
                    <a:p>
                      <a:pPr algn="ctr"/>
                      <a:endParaRPr lang="en-GB" sz="2400" dirty="0">
                        <a:latin typeface="Letter-join No-Lead 1" panose="02000503000000020003" pitchFamily="50" charset="0"/>
                      </a:endParaRPr>
                    </a:p>
                  </a:txBody>
                  <a:tcPr>
                    <a:solidFill>
                      <a:schemeClr val="accent1">
                        <a:lumMod val="60000"/>
                        <a:lumOff val="40000"/>
                      </a:schemeClr>
                    </a:solidFill>
                  </a:tcPr>
                </a:tc>
                <a:tc vMerge="1">
                  <a:txBody>
                    <a:bodyPr/>
                    <a:lstStyle/>
                    <a:p>
                      <a:endParaRPr lang="en-GB" dirty="0"/>
                    </a:p>
                  </a:txBody>
                  <a:tcPr>
                    <a:solidFill>
                      <a:srgbClr val="FF0000"/>
                    </a:solidFill>
                  </a:tcPr>
                </a:tc>
                <a:tc>
                  <a:txBody>
                    <a:bodyPr/>
                    <a:lstStyle/>
                    <a:p>
                      <a:r>
                        <a:rPr lang="en-GB" sz="1400" dirty="0">
                          <a:latin typeface="Letter-join No-Lead 1" panose="02000503000000020003" pitchFamily="50" charset="0"/>
                        </a:rPr>
                        <a:t>GPS / reading</a:t>
                      </a:r>
                    </a:p>
                  </a:txBody>
                  <a:tcPr vert="vert270">
                    <a:solidFill>
                      <a:schemeClr val="accent6">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smtClean="0">
                          <a:latin typeface="Letter-join No-Lead 1" panose="02000503000000020003" pitchFamily="50" charset="0"/>
                          <a:ea typeface="Tahoma" panose="020B0604030504040204" pitchFamily="34" charset="0"/>
                          <a:cs typeface="Tahoma" panose="020B0604030504040204" pitchFamily="34" charset="0"/>
                        </a:rPr>
                        <a:t>English</a:t>
                      </a:r>
                      <a:endParaRPr lang="en-GB" sz="2400" dirty="0">
                        <a:latin typeface="Letter-join No-Lead 1" panose="02000503000000020003" pitchFamily="50" charset="0"/>
                        <a:ea typeface="Tahoma" panose="020B0604030504040204" pitchFamily="34" charset="0"/>
                        <a:cs typeface="Tahoma" panose="020B0604030504040204" pitchFamily="34" charset="0"/>
                      </a:endParaRPr>
                    </a:p>
                    <a:p>
                      <a:pPr algn="ctr"/>
                      <a:endParaRPr lang="en-GB" sz="2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92D050"/>
                    </a:solidFill>
                  </a:tcPr>
                </a:tc>
                <a:tc hMerge="1">
                  <a:txBody>
                    <a:bodyPr/>
                    <a:lstStyle/>
                    <a:p>
                      <a:endParaRPr lang="en-GB"/>
                    </a:p>
                  </a:txBody>
                  <a:tcPr/>
                </a:tc>
                <a:tc vMerge="1">
                  <a:txBody>
                    <a:bodyPr/>
                    <a:lstStyle/>
                    <a:p>
                      <a:endParaRPr lang="en-GB" dirty="0"/>
                    </a:p>
                  </a:txBody>
                  <a:tcPr>
                    <a:solidFill>
                      <a:schemeClr val="bg1">
                        <a:lumMod val="75000"/>
                      </a:schemeClr>
                    </a:solidFill>
                  </a:tcPr>
                </a:tc>
                <a:tc gridSpan="2">
                  <a:txBody>
                    <a:bodyPr/>
                    <a:lstStyle/>
                    <a:p>
                      <a:pPr algn="ctr"/>
                      <a:r>
                        <a:rPr lang="en-US" sz="2400" dirty="0">
                          <a:latin typeface="Letter-join No-Lead 1" panose="02000503000000020003" pitchFamily="50" charset="0"/>
                        </a:rPr>
                        <a:t>Art / DT</a:t>
                      </a:r>
                    </a:p>
                    <a:p>
                      <a:pPr algn="ctr"/>
                      <a:r>
                        <a:rPr lang="en-US" sz="2400" dirty="0">
                          <a:latin typeface="Letter-join No-Lead 1" panose="02000503000000020003" pitchFamily="50" charset="0"/>
                        </a:rPr>
                        <a:t>1.15</a:t>
                      </a:r>
                      <a:r>
                        <a:rPr lang="en-US" sz="2400" baseline="0" dirty="0">
                          <a:latin typeface="Letter-join No-Lead 1" panose="02000503000000020003" pitchFamily="50" charset="0"/>
                        </a:rPr>
                        <a:t> hours </a:t>
                      </a:r>
                      <a:endParaRPr lang="en-GB" sz="2400" dirty="0">
                        <a:latin typeface="Letter-join No-Lead 1" panose="02000503000000020003" pitchFamily="50" charset="0"/>
                      </a:endParaRPr>
                    </a:p>
                  </a:txBody>
                  <a:tcPr>
                    <a:solidFill>
                      <a:schemeClr val="accent2">
                        <a:lumMod val="40000"/>
                        <a:lumOff val="60000"/>
                      </a:schemeClr>
                    </a:solidFill>
                  </a:tcPr>
                </a:tc>
                <a:tc hMerge="1">
                  <a:txBody>
                    <a:bodyPr/>
                    <a:lstStyle/>
                    <a:p>
                      <a:pPr algn="ctr"/>
                      <a:endParaRPr lang="en-GB" sz="1600" dirty="0"/>
                    </a:p>
                  </a:txBody>
                  <a:tcPr>
                    <a:solidFill>
                      <a:srgbClr val="FE786A"/>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Letter-join No-Lead 1" panose="02000503000000020003" pitchFamily="50" charset="0"/>
                        </a:rPr>
                        <a:t>2.00pm      1.15 hours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latin typeface="Letter-join No-Lead 1" panose="02000503000000020003" pitchFamily="50" charset="0"/>
                        </a:rPr>
                        <a:t>History</a:t>
                      </a:r>
                      <a:r>
                        <a:rPr lang="en-US" sz="2400" baseline="0" dirty="0">
                          <a:latin typeface="Letter-join No-Lead 1" panose="02000503000000020003" pitchFamily="50" charset="0"/>
                        </a:rPr>
                        <a:t> </a:t>
                      </a:r>
                      <a:r>
                        <a:rPr lang="en-US" sz="2400" baseline="0" dirty="0" smtClean="0">
                          <a:latin typeface="Letter-join No-Lead 1" panose="02000503000000020003" pitchFamily="50" charset="0"/>
                        </a:rPr>
                        <a:t>/Geography </a:t>
                      </a:r>
                      <a:endParaRPr lang="en-GB" sz="2400" dirty="0">
                        <a:latin typeface="Letter-join No-Lead 1" panose="02000503000000020003" pitchFamily="50" charset="0"/>
                      </a:endParaRPr>
                    </a:p>
                  </a:txBody>
                  <a:tcPr>
                    <a:solidFill>
                      <a:srgbClr val="FFFF00"/>
                    </a:solidFill>
                  </a:tcPr>
                </a:tc>
                <a:tc hMerge="1">
                  <a:txBody>
                    <a:bodyPr/>
                    <a:lstStyle/>
                    <a:p>
                      <a:endParaRPr lang="en-GB"/>
                    </a:p>
                  </a:txBody>
                  <a:tcPr/>
                </a:tc>
                <a:tc hMerge="1">
                  <a:txBody>
                    <a:bodyPr/>
                    <a:lstStyle/>
                    <a:p>
                      <a:endParaRPr lang="en-GB"/>
                    </a:p>
                  </a:txBody>
                  <a:tcPr/>
                </a:tc>
                <a:tc hMerge="1">
                  <a:txBody>
                    <a:bodyPr/>
                    <a:lstStyle/>
                    <a:p>
                      <a:pPr algn="ctr"/>
                      <a:endParaRPr lang="en-GB" sz="1200" dirty="0">
                        <a:latin typeface="Tahoma" panose="020B0604030504040204" pitchFamily="34" charset="0"/>
                        <a:ea typeface="Tahoma" panose="020B0604030504040204" pitchFamily="34" charset="0"/>
                        <a:cs typeface="Tahoma" panose="020B0604030504040204" pitchFamily="34" charset="0"/>
                      </a:endParaRPr>
                    </a:p>
                  </a:txBody>
                  <a:tcPr vert="vert270">
                    <a:solidFill>
                      <a:schemeClr val="accent6">
                        <a:lumMod val="75000"/>
                      </a:schemeClr>
                    </a:solidFill>
                  </a:tcPr>
                </a:tc>
                <a:extLst>
                  <a:ext uri="{0D108BD9-81ED-4DB2-BD59-A6C34878D82A}">
                    <a16:rowId xmlns:a16="http://schemas.microsoft.com/office/drawing/2014/main" val="624354134"/>
                  </a:ext>
                </a:extLst>
              </a:tr>
              <a:tr h="1158240">
                <a:tc>
                  <a:txBody>
                    <a:bodyPr/>
                    <a:lstStyle/>
                    <a:p>
                      <a:r>
                        <a:rPr lang="en-US" sz="1400" dirty="0">
                          <a:latin typeface="Letter-join No-Lead 1" panose="02000503000000020003" pitchFamily="50" charset="0"/>
                          <a:ea typeface="Tahoma" panose="020B0604030504040204" pitchFamily="34" charset="0"/>
                          <a:cs typeface="Tahoma" panose="020B0604030504040204" pitchFamily="34" charset="0"/>
                        </a:rPr>
                        <a:t>Thursday</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EMW / </a:t>
                      </a:r>
                      <a:r>
                        <a:rPr lang="en-US" sz="1200" dirty="0">
                          <a:solidFill>
                            <a:schemeClr val="tx1"/>
                          </a:solidFill>
                          <a:latin typeface="Letter-join No-Lead 1" panose="02000503000000020003" pitchFamily="50" charset="0"/>
                          <a:ea typeface="Tahoma" panose="020B0604030504040204" pitchFamily="34" charset="0"/>
                          <a:cs typeface="Tahoma" panose="020B0604030504040204" pitchFamily="34" charset="0"/>
                        </a:rPr>
                        <a:t>Collective</a:t>
                      </a:r>
                      <a:r>
                        <a:rPr lang="en-US" sz="1200" baseline="0" dirty="0">
                          <a:solidFill>
                            <a:schemeClr val="tx1"/>
                          </a:solidFill>
                          <a:latin typeface="Letter-join No-Lead 1" panose="02000503000000020003" pitchFamily="50" charset="0"/>
                          <a:ea typeface="Tahoma" panose="020B0604030504040204" pitchFamily="34" charset="0"/>
                          <a:cs typeface="Tahoma" panose="020B0604030504040204" pitchFamily="34" charset="0"/>
                        </a:rPr>
                        <a:t> worship</a:t>
                      </a:r>
                      <a:endParaRPr lang="en-GB" sz="1200" dirty="0">
                        <a:solidFill>
                          <a:schemeClr val="tx1"/>
                        </a:solidFill>
                        <a:latin typeface="Letter-join No-Lead 1" panose="02000503000000020003" pitchFamily="50" charset="0"/>
                        <a:ea typeface="Tahoma" panose="020B0604030504040204" pitchFamily="34" charset="0"/>
                        <a:cs typeface="Tahoma" panose="020B0604030504040204" pitchFamily="34" charset="0"/>
                      </a:endParaRPr>
                    </a:p>
                    <a:p>
                      <a:pPr algn="ctr"/>
                      <a:endParaRPr lang="en-GB" sz="1600" dirty="0">
                        <a:latin typeface="Letter-join No-Lead 1" panose="02000503000000020003" pitchFamily="50" charset="0"/>
                      </a:endParaRPr>
                    </a:p>
                  </a:txBody>
                  <a:tcPr vert="vert270">
                    <a:solidFill>
                      <a:srgbClr val="FDCBF6"/>
                    </a:solidFill>
                  </a:tcPr>
                </a:tc>
                <a:tc>
                  <a:txBody>
                    <a:bodyPr/>
                    <a:lstStyle/>
                    <a:p>
                      <a:pPr algn="ctr"/>
                      <a:r>
                        <a:rPr lang="en-GB" sz="1200" dirty="0" smtClean="0">
                          <a:latin typeface="Letter-join No-Lead 1" panose="02000503000000020003" pitchFamily="50" charset="0"/>
                        </a:rPr>
                        <a:t>GR/Arithmetic</a:t>
                      </a:r>
                      <a:endParaRPr lang="en-GB" sz="1200" dirty="0">
                        <a:latin typeface="Letter-join No-Lead 1" panose="02000503000000020003" pitchFamily="50" charset="0"/>
                      </a:endParaRPr>
                    </a:p>
                  </a:txBody>
                  <a:tcP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latin typeface="Letter-join No-Lead 1" panose="02000503000000020003" pitchFamily="50" charset="0"/>
                          <a:ea typeface="Tahoma" panose="020B0604030504040204" pitchFamily="34" charset="0"/>
                          <a:cs typeface="Tahoma" panose="020B0604030504040204" pitchFamily="34" charset="0"/>
                        </a:rPr>
                        <a:t>Maths</a:t>
                      </a:r>
                    </a:p>
                    <a:p>
                      <a:pPr algn="ctr"/>
                      <a:endParaRPr lang="en-GB" sz="2400" dirty="0">
                        <a:latin typeface="Letter-join No-Lead 1" panose="02000503000000020003" pitchFamily="50" charset="0"/>
                      </a:endParaRPr>
                    </a:p>
                  </a:txBody>
                  <a:tcPr>
                    <a:solidFill>
                      <a:schemeClr val="accent1">
                        <a:lumMod val="60000"/>
                        <a:lumOff val="40000"/>
                      </a:schemeClr>
                    </a:solidFill>
                  </a:tcPr>
                </a:tc>
                <a:tc vMerge="1">
                  <a:txBody>
                    <a:bodyPr/>
                    <a:lstStyle/>
                    <a:p>
                      <a:endParaRPr lang="en-GB" dirty="0"/>
                    </a:p>
                  </a:txBody>
                  <a:tcPr>
                    <a:solidFill>
                      <a:srgbClr val="FF0000"/>
                    </a:solidFill>
                  </a:tcPr>
                </a:tc>
                <a:tc>
                  <a:txBody>
                    <a:bodyPr/>
                    <a:lstStyle/>
                    <a:p>
                      <a:r>
                        <a:rPr lang="en-GB" sz="1400" dirty="0">
                          <a:latin typeface="Letter-join No-Lead 1" panose="02000503000000020003" pitchFamily="50" charset="0"/>
                        </a:rPr>
                        <a:t>Arithmetic </a:t>
                      </a:r>
                    </a:p>
                  </a:txBody>
                  <a:tcPr vert="vert270">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latin typeface="Letter-join No-Lead 1" panose="02000503000000020003" pitchFamily="50" charset="0"/>
                        </a:rPr>
                        <a:t>English</a:t>
                      </a:r>
                    </a:p>
                    <a:p>
                      <a:pPr algn="ctr"/>
                      <a:endParaRPr lang="en-GB" sz="2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92D050"/>
                    </a:solidFill>
                  </a:tcPr>
                </a:tc>
                <a:tc hMerge="1">
                  <a:txBody>
                    <a:bodyPr/>
                    <a:lstStyle/>
                    <a:p>
                      <a:endParaRPr lang="en-GB"/>
                    </a:p>
                  </a:txBody>
                  <a:tcPr/>
                </a:tc>
                <a:tc vMerge="1">
                  <a:txBody>
                    <a:bodyPr/>
                    <a:lstStyle/>
                    <a:p>
                      <a:endParaRPr lang="en-GB" dirty="0"/>
                    </a:p>
                  </a:txBody>
                  <a:tcPr>
                    <a:solidFill>
                      <a:schemeClr val="bg1">
                        <a:lumMod val="75000"/>
                      </a:schemeClr>
                    </a:solidFill>
                  </a:tcPr>
                </a:tc>
                <a:tc gridSpan="4">
                  <a:txBody>
                    <a:bodyPr/>
                    <a:lstStyle/>
                    <a:p>
                      <a:pPr algn="ctr"/>
                      <a:r>
                        <a:rPr lang="en-GB" sz="1400" dirty="0">
                          <a:latin typeface="Letter-join No-Lead 1" panose="02000503000000020003" pitchFamily="50" charset="0"/>
                        </a:rPr>
                        <a:t>Science</a:t>
                      </a:r>
                    </a:p>
                    <a:p>
                      <a:pPr algn="ctr"/>
                      <a:r>
                        <a:rPr lang="en-US" sz="1400" dirty="0">
                          <a:latin typeface="Letter-join No-Lead 1" panose="02000503000000020003" pitchFamily="50" charset="0"/>
                        </a:rPr>
                        <a:t>2 hours </a:t>
                      </a:r>
                      <a:endParaRPr lang="en-GB" dirty="0">
                        <a:latin typeface="Letter-join No-Lead 1" panose="02000503000000020003" pitchFamily="50" charset="0"/>
                      </a:endParaRPr>
                    </a:p>
                  </a:txBody>
                  <a:tcPr>
                    <a:solidFill>
                      <a:srgbClr val="FF0000"/>
                    </a:solidFill>
                  </a:tcPr>
                </a:tc>
                <a:tc hMerge="1">
                  <a:txBody>
                    <a:bodyPr/>
                    <a:lstStyle/>
                    <a:p>
                      <a:pPr algn="ctr"/>
                      <a:endParaRPr lang="en-GB" dirty="0"/>
                    </a:p>
                  </a:txBody>
                  <a:tcPr>
                    <a:solidFill>
                      <a:schemeClr val="accent4">
                        <a:lumMod val="40000"/>
                        <a:lumOff val="60000"/>
                      </a:schemeClr>
                    </a:solidFill>
                  </a:tcPr>
                </a:tc>
                <a:tc hMerge="1">
                  <a:txBody>
                    <a:bodyPr/>
                    <a:lstStyle/>
                    <a:p>
                      <a:endParaRPr lang="en-US" sz="1400" dirty="0"/>
                    </a:p>
                  </a:txBody>
                  <a:tcPr>
                    <a:solidFill>
                      <a:srgbClr val="A3FFE0"/>
                    </a:solidFill>
                  </a:tcPr>
                </a:tc>
                <a:tc hMerge="1">
                  <a:txBody>
                    <a:bodyPr/>
                    <a:lstStyle/>
                    <a:p>
                      <a:pPr algn="ctr"/>
                      <a:endParaRPr lang="en-GB" dirty="0"/>
                    </a:p>
                  </a:txBody>
                  <a:tcPr>
                    <a:solidFill>
                      <a:srgbClr val="A3FFE0"/>
                    </a:solidFill>
                  </a:tcPr>
                </a:tc>
                <a:tc gridSpan="2">
                  <a:txBody>
                    <a:bodyPr/>
                    <a:lstStyle/>
                    <a:p>
                      <a:r>
                        <a:rPr lang="en-US" dirty="0">
                          <a:latin typeface="Letter-join No-Lead 1" panose="02000503000000020003" pitchFamily="50" charset="0"/>
                        </a:rPr>
                        <a:t>PHSCE </a:t>
                      </a:r>
                    </a:p>
                    <a:p>
                      <a:r>
                        <a:rPr lang="en-US" dirty="0">
                          <a:latin typeface="Letter-join No-Lead 1" panose="02000503000000020003" pitchFamily="50" charset="0"/>
                        </a:rPr>
                        <a:t>30 </a:t>
                      </a:r>
                      <a:r>
                        <a:rPr lang="en-US" dirty="0" err="1">
                          <a:latin typeface="Letter-join No-Lead 1" panose="02000503000000020003" pitchFamily="50" charset="0"/>
                        </a:rPr>
                        <a:t>mins</a:t>
                      </a:r>
                      <a:r>
                        <a:rPr lang="en-US" dirty="0">
                          <a:latin typeface="Letter-join No-Lead 1" panose="02000503000000020003" pitchFamily="50" charset="0"/>
                        </a:rPr>
                        <a:t> </a:t>
                      </a:r>
                    </a:p>
                    <a:p>
                      <a:endParaRPr lang="en-GB" sz="1400" dirty="0">
                        <a:latin typeface="Letter-join No-Lead 1" panose="02000503000000020003" pitchFamily="50" charset="0"/>
                      </a:endParaRPr>
                    </a:p>
                  </a:txBody>
                  <a:tcPr>
                    <a:solidFill>
                      <a:srgbClr val="FF66FF"/>
                    </a:solidFill>
                  </a:tcPr>
                </a:tc>
                <a:tc hMerge="1">
                  <a:txBody>
                    <a:bodyPr/>
                    <a:lstStyle/>
                    <a:p>
                      <a:pPr algn="ctr"/>
                      <a:endParaRPr lang="en-GB" sz="1200" dirty="0">
                        <a:latin typeface="Tahoma" panose="020B0604030504040204" pitchFamily="34" charset="0"/>
                        <a:ea typeface="Tahoma" panose="020B0604030504040204" pitchFamily="34" charset="0"/>
                        <a:cs typeface="Tahoma" panose="020B0604030504040204" pitchFamily="34" charset="0"/>
                      </a:endParaRPr>
                    </a:p>
                  </a:txBody>
                  <a:tcPr vert="vert270">
                    <a:solidFill>
                      <a:schemeClr val="accent6">
                        <a:lumMod val="75000"/>
                      </a:schemeClr>
                    </a:solidFill>
                  </a:tcPr>
                </a:tc>
                <a:extLst>
                  <a:ext uri="{0D108BD9-81ED-4DB2-BD59-A6C34878D82A}">
                    <a16:rowId xmlns:a16="http://schemas.microsoft.com/office/drawing/2014/main" val="4237826792"/>
                  </a:ext>
                </a:extLst>
              </a:tr>
              <a:tr h="1092200">
                <a:tc>
                  <a:txBody>
                    <a:bodyPr/>
                    <a:lstStyle/>
                    <a:p>
                      <a:r>
                        <a:rPr lang="en-US" sz="1400" dirty="0">
                          <a:latin typeface="Letter-join No-Lead 1" panose="02000503000000020003" pitchFamily="50" charset="0"/>
                          <a:ea typeface="Tahoma" panose="020B0604030504040204" pitchFamily="34" charset="0"/>
                          <a:cs typeface="Tahoma" panose="020B0604030504040204" pitchFamily="34" charset="0"/>
                        </a:rPr>
                        <a:t>Friday</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chemeClr val="accent6">
                        <a:lumMod val="20000"/>
                        <a:lumOff val="80000"/>
                      </a:schemeClr>
                    </a:solidFill>
                  </a:tcPr>
                </a:tc>
                <a:tc>
                  <a:txBody>
                    <a:bodyPr/>
                    <a:lstStyle/>
                    <a:p>
                      <a:pPr algn="ctr"/>
                      <a:r>
                        <a:rPr lang="en-US" sz="1600" dirty="0">
                          <a:latin typeface="Letter-join No-Lead 1" panose="02000503000000020003" pitchFamily="50" charset="0"/>
                        </a:rPr>
                        <a:t>EMW</a:t>
                      </a:r>
                      <a:endParaRPr lang="en-GB" sz="1600" dirty="0">
                        <a:latin typeface="Letter-join No-Lead 1" panose="02000503000000020003" pitchFamily="50" charset="0"/>
                      </a:endParaRPr>
                    </a:p>
                  </a:txBody>
                  <a:tcPr vert="vert270">
                    <a:solidFill>
                      <a:srgbClr val="FDCBF6"/>
                    </a:solidFill>
                  </a:tcPr>
                </a:tc>
                <a:tc>
                  <a:txBody>
                    <a:bodyPr/>
                    <a:lstStyle/>
                    <a:p>
                      <a:pPr algn="ctr"/>
                      <a:r>
                        <a:rPr lang="en-GB" sz="1100" dirty="0">
                          <a:latin typeface="Letter-join No-Lead 1" panose="02000503000000020003" pitchFamily="50" charset="0"/>
                        </a:rPr>
                        <a:t>Celebration assembly </a:t>
                      </a:r>
                    </a:p>
                  </a:txBody>
                  <a:tcPr>
                    <a:solidFill>
                      <a:srgbClr val="FED4D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Letter-join No-Lead 1" panose="02000503000000020003" pitchFamily="50" charset="0"/>
                        </a:rPr>
                        <a:t>Maths</a:t>
                      </a:r>
                      <a:endParaRPr lang="en-GB" sz="1400" dirty="0">
                        <a:latin typeface="Letter-join No-Lead 1" panose="02000503000000020003" pitchFamily="50" charset="0"/>
                      </a:endParaRPr>
                    </a:p>
                    <a:p>
                      <a:pPr algn="ctr"/>
                      <a:endParaRPr lang="en-GB" sz="2400" dirty="0">
                        <a:latin typeface="Letter-join No-Lead 1" panose="02000503000000020003" pitchFamily="50" charset="0"/>
                      </a:endParaRPr>
                    </a:p>
                  </a:txBody>
                  <a:tcPr>
                    <a:solidFill>
                      <a:schemeClr val="accent1">
                        <a:lumMod val="60000"/>
                        <a:lumOff val="40000"/>
                      </a:schemeClr>
                    </a:solidFill>
                  </a:tcPr>
                </a:tc>
                <a:tc vMerge="1">
                  <a:txBody>
                    <a:bodyPr/>
                    <a:lstStyle/>
                    <a:p>
                      <a:endParaRPr lang="en-GB" dirty="0"/>
                    </a:p>
                  </a:txBody>
                  <a:tcPr>
                    <a:solidFill>
                      <a:srgbClr val="FF0000"/>
                    </a:solidFill>
                  </a:tcPr>
                </a:tc>
                <a:tc>
                  <a:txBody>
                    <a:bodyPr/>
                    <a:lstStyle/>
                    <a:p>
                      <a:r>
                        <a:rPr lang="en-GB" sz="1400" dirty="0">
                          <a:latin typeface="Letter-join No-Lead 1" panose="02000503000000020003" pitchFamily="50" charset="0"/>
                        </a:rPr>
                        <a:t>GPS / reading</a:t>
                      </a:r>
                      <a:endParaRPr lang="en-GB" dirty="0">
                        <a:latin typeface="Letter-join No-Lead 1" panose="02000503000000020003" pitchFamily="50" charset="0"/>
                      </a:endParaRPr>
                    </a:p>
                  </a:txBody>
                  <a:tcPr vert="vert270">
                    <a:solidFill>
                      <a:schemeClr val="accent6">
                        <a:lumMod val="40000"/>
                        <a:lumOff val="6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smtClean="0">
                          <a:latin typeface="Letter-join No-Lead 1" panose="02000503000000020003" pitchFamily="50" charset="0"/>
                          <a:ea typeface="Tahoma" panose="020B0604030504040204" pitchFamily="34" charset="0"/>
                          <a:cs typeface="Tahoma" panose="020B0604030504040204" pitchFamily="34" charset="0"/>
                        </a:rPr>
                        <a:t>English- Reading Focus</a:t>
                      </a:r>
                      <a:endParaRPr lang="en-GB" sz="2400" dirty="0">
                        <a:latin typeface="Letter-join No-Lead 1" panose="02000503000000020003" pitchFamily="50" charset="0"/>
                        <a:ea typeface="Tahoma" panose="020B0604030504040204" pitchFamily="34" charset="0"/>
                        <a:cs typeface="Tahoma" panose="020B0604030504040204" pitchFamily="34" charset="0"/>
                      </a:endParaRPr>
                    </a:p>
                    <a:p>
                      <a:pPr algn="ctr"/>
                      <a:endParaRPr lang="en-GB" sz="2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00B050"/>
                    </a:solidFill>
                  </a:tcPr>
                </a:tc>
                <a:tc hMerge="1">
                  <a:txBody>
                    <a:bodyPr/>
                    <a:lstStyle/>
                    <a:p>
                      <a:endParaRPr lang="en-GB"/>
                    </a:p>
                  </a:txBody>
                  <a:tcPr/>
                </a:tc>
                <a:tc vMerge="1">
                  <a:txBody>
                    <a:bodyPr/>
                    <a:lstStyle/>
                    <a:p>
                      <a:endParaRPr lang="en-GB" dirty="0"/>
                    </a:p>
                  </a:txBody>
                  <a:tcPr>
                    <a:solidFill>
                      <a:schemeClr val="bg1">
                        <a:lumMod val="75000"/>
                      </a:schemeClr>
                    </a:solidFill>
                  </a:tcPr>
                </a:tc>
                <a:tc>
                  <a:txBody>
                    <a:bodyPr/>
                    <a:lstStyle/>
                    <a:p>
                      <a:r>
                        <a:rPr lang="en-US" sz="1400" dirty="0" smtClean="0">
                          <a:latin typeface="Letter-join No-Lead 1" panose="02000503000000020003" pitchFamily="50" charset="0"/>
                        </a:rPr>
                        <a:t>History/geography</a:t>
                      </a:r>
                      <a:endParaRPr lang="en-GB" sz="1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66FF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Letter-join No-Lead 1" panose="02000503000000020003" pitchFamily="50" charset="0"/>
                          <a:ea typeface="Tahoma" panose="020B0604030504040204" pitchFamily="34" charset="0"/>
                          <a:cs typeface="Tahoma" panose="020B0604030504040204" pitchFamily="34" charset="0"/>
                        </a:rPr>
                        <a:t>PE (indoor)</a:t>
                      </a:r>
                      <a:endParaRPr lang="en-GB" sz="2400" dirty="0">
                        <a:latin typeface="Letter-join No-Lead 1" panose="02000503000000020003" pitchFamily="50" charset="0"/>
                        <a:ea typeface="Tahoma" panose="020B0604030504040204" pitchFamily="34" charset="0"/>
                        <a:cs typeface="Tahoma" panose="020B0604030504040204" pitchFamily="34" charset="0"/>
                      </a:endParaRPr>
                    </a:p>
                  </a:txBody>
                  <a:tcPr>
                    <a:solidFill>
                      <a:srgbClr val="FFFF00"/>
                    </a:solidFill>
                  </a:tcPr>
                </a:tc>
                <a:tc hMerge="1">
                  <a:txBody>
                    <a:bodyPr/>
                    <a:lstStyle/>
                    <a:p>
                      <a:endParaRPr lang="en-GB"/>
                    </a:p>
                  </a:txBody>
                  <a:tcPr/>
                </a:tc>
                <a:tc gridSpan="2">
                  <a:txBody>
                    <a:bodyPr/>
                    <a:lstStyle/>
                    <a:p>
                      <a:pPr algn="ctr"/>
                      <a:r>
                        <a:rPr lang="en-US" sz="1400" dirty="0">
                          <a:latin typeface="Letter-join No-Lead 1" panose="02000503000000020003" pitchFamily="50" charset="0"/>
                        </a:rPr>
                        <a:t>Computing</a:t>
                      </a:r>
                    </a:p>
                    <a:p>
                      <a:pPr algn="ctr"/>
                      <a:r>
                        <a:rPr lang="en-US" sz="1400" dirty="0">
                          <a:latin typeface="Letter-join No-Lead 1" panose="02000503000000020003" pitchFamily="50" charset="0"/>
                        </a:rPr>
                        <a:t>45 </a:t>
                      </a:r>
                      <a:r>
                        <a:rPr lang="en-US" sz="1400" dirty="0" err="1">
                          <a:latin typeface="Letter-join No-Lead 1" panose="02000503000000020003" pitchFamily="50" charset="0"/>
                        </a:rPr>
                        <a:t>mins</a:t>
                      </a:r>
                      <a:r>
                        <a:rPr lang="en-US" sz="1400" dirty="0">
                          <a:latin typeface="Letter-join No-Lead 1" panose="02000503000000020003" pitchFamily="50" charset="0"/>
                        </a:rPr>
                        <a:t>  </a:t>
                      </a:r>
                      <a:endParaRPr lang="en-GB" sz="1400" dirty="0">
                        <a:latin typeface="Letter-join No-Lead 1" panose="02000503000000020003" pitchFamily="50" charset="0"/>
                      </a:endParaRPr>
                    </a:p>
                  </a:txBody>
                  <a:tcPr>
                    <a:solidFill>
                      <a:schemeClr val="accent4">
                        <a:lumMod val="75000"/>
                      </a:schemeClr>
                    </a:solidFill>
                  </a:tcPr>
                </a:tc>
                <a:tc hMerge="1">
                  <a:txBody>
                    <a:bodyPr/>
                    <a:lstStyle/>
                    <a:p>
                      <a:endParaRPr lang="en-GB"/>
                    </a:p>
                  </a:txBody>
                  <a:tcPr/>
                </a:tc>
                <a:tc>
                  <a:txBody>
                    <a:bodyPr/>
                    <a:lstStyle/>
                    <a:p>
                      <a:pPr algn="ctr"/>
                      <a:r>
                        <a:rPr lang="en-GB" sz="1200" dirty="0" smtClean="0">
                          <a:latin typeface="Tahoma" panose="020B0604030504040204" pitchFamily="34" charset="0"/>
                          <a:ea typeface="Tahoma" panose="020B0604030504040204" pitchFamily="34" charset="0"/>
                          <a:cs typeface="Tahoma" panose="020B0604030504040204" pitchFamily="34" charset="0"/>
                        </a:rPr>
                        <a:t>WCGR</a:t>
                      </a:r>
                      <a:endParaRPr lang="en-GB" sz="1200" dirty="0">
                        <a:latin typeface="Tahoma" panose="020B0604030504040204" pitchFamily="34" charset="0"/>
                        <a:ea typeface="Tahoma" panose="020B0604030504040204" pitchFamily="34" charset="0"/>
                        <a:cs typeface="Tahoma" panose="020B0604030504040204" pitchFamily="34" charset="0"/>
                      </a:endParaRPr>
                    </a:p>
                  </a:txBody>
                  <a:tcPr vert="vert270">
                    <a:solidFill>
                      <a:srgbClr val="00B050"/>
                    </a:solidFill>
                  </a:tcPr>
                </a:tc>
                <a:extLst>
                  <a:ext uri="{0D108BD9-81ED-4DB2-BD59-A6C34878D82A}">
                    <a16:rowId xmlns:a16="http://schemas.microsoft.com/office/drawing/2014/main" val="1767341027"/>
                  </a:ext>
                </a:extLst>
              </a:tr>
            </a:tbl>
          </a:graphicData>
        </a:graphic>
      </p:graphicFrame>
      <p:sp>
        <p:nvSpPr>
          <p:cNvPr id="5" name="Title 4"/>
          <p:cNvSpPr>
            <a:spLocks noGrp="1"/>
          </p:cNvSpPr>
          <p:nvPr>
            <p:ph type="title"/>
          </p:nvPr>
        </p:nvSpPr>
        <p:spPr>
          <a:xfrm>
            <a:off x="131022" y="-48611"/>
            <a:ext cx="7432963" cy="650443"/>
          </a:xfrm>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KS2 timetable</a:t>
            </a:r>
            <a:endParaRPr lang="en-GB" sz="36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descr="C:\Users\damien\Downloads\ST CLARES LOGO (1).tif"/>
          <p:cNvPicPr/>
          <p:nvPr/>
        </p:nvPicPr>
        <p:blipFill>
          <a:blip r:embed="rId2" cstate="print"/>
          <a:srcRect l="41054" t="21248" r="37540" b="66365"/>
          <a:stretch>
            <a:fillRect/>
          </a:stretch>
        </p:blipFill>
        <p:spPr bwMode="auto">
          <a:xfrm>
            <a:off x="11158450" y="140815"/>
            <a:ext cx="785355" cy="667860"/>
          </a:xfrm>
          <a:prstGeom prst="rect">
            <a:avLst/>
          </a:prstGeom>
          <a:noFill/>
          <a:ln w="9525">
            <a:noFill/>
            <a:miter lim="800000"/>
            <a:headEnd/>
            <a:tailEnd/>
          </a:ln>
        </p:spPr>
      </p:pic>
    </p:spTree>
    <p:extLst>
      <p:ext uri="{BB962C8B-B14F-4D97-AF65-F5344CB8AC3E}">
        <p14:creationId xmlns:p14="http://schemas.microsoft.com/office/powerpoint/2010/main" val="226787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982" y="387927"/>
            <a:ext cx="11249891" cy="6186309"/>
          </a:xfrm>
          <a:prstGeom prst="rect">
            <a:avLst/>
          </a:prstGeom>
          <a:noFill/>
        </p:spPr>
        <p:txBody>
          <a:bodyPr wrap="square" rtlCol="0">
            <a:spAutoFit/>
          </a:bodyPr>
          <a:lstStyle/>
          <a:p>
            <a:r>
              <a:rPr lang="en-GB" dirty="0"/>
              <a:t>Minimum timings to be shown on your timetable</a:t>
            </a:r>
          </a:p>
          <a:p>
            <a:endParaRPr lang="en-GB" dirty="0"/>
          </a:p>
          <a:p>
            <a:r>
              <a:rPr lang="en-GB" dirty="0"/>
              <a:t>Maths – 5 hours</a:t>
            </a:r>
          </a:p>
          <a:p>
            <a:r>
              <a:rPr lang="en-GB" dirty="0"/>
              <a:t>English – 5 hours</a:t>
            </a:r>
          </a:p>
          <a:p>
            <a:r>
              <a:rPr lang="en-GB" dirty="0"/>
              <a:t>RE – 2 ½ hours</a:t>
            </a:r>
          </a:p>
          <a:p>
            <a:r>
              <a:rPr lang="en-GB" dirty="0"/>
              <a:t>Science – 2 hours</a:t>
            </a:r>
          </a:p>
          <a:p>
            <a:r>
              <a:rPr lang="en-GB" dirty="0"/>
              <a:t>History / geography – 1 hour 15 mins</a:t>
            </a:r>
          </a:p>
          <a:p>
            <a:r>
              <a:rPr lang="en-GB" dirty="0"/>
              <a:t>Art / DT - 1 hour 15 mins</a:t>
            </a:r>
          </a:p>
          <a:p>
            <a:r>
              <a:rPr lang="en-GB" dirty="0"/>
              <a:t>Computing – 45 mins</a:t>
            </a:r>
          </a:p>
          <a:p>
            <a:r>
              <a:rPr lang="en-GB" dirty="0"/>
              <a:t>Music – 30 minutes</a:t>
            </a:r>
          </a:p>
          <a:p>
            <a:r>
              <a:rPr lang="en-GB" dirty="0"/>
              <a:t>MFL – 30 minutes</a:t>
            </a:r>
          </a:p>
          <a:p>
            <a:r>
              <a:rPr lang="en-GB" dirty="0"/>
              <a:t>PHSCE – 30 minutes</a:t>
            </a:r>
          </a:p>
          <a:p>
            <a:r>
              <a:rPr lang="en-GB" dirty="0"/>
              <a:t>PE – 2 hours</a:t>
            </a:r>
          </a:p>
          <a:p>
            <a:endParaRPr lang="en-GB" dirty="0"/>
          </a:p>
          <a:p>
            <a:r>
              <a:rPr lang="en-GB" dirty="0"/>
              <a:t>PE time includes changing time. As our children come into school in their PE kits, it would be realistic for the lesson to last 45 minutes. You could use this additional 15 minutes for something else </a:t>
            </a:r>
            <a:r>
              <a:rPr lang="en-GB" dirty="0" err="1"/>
              <a:t>e.g</a:t>
            </a:r>
            <a:r>
              <a:rPr lang="en-GB" dirty="0"/>
              <a:t> handwriting, GPS, mental maths, story.</a:t>
            </a:r>
          </a:p>
          <a:p>
            <a:endParaRPr lang="en-GB" dirty="0"/>
          </a:p>
          <a:p>
            <a:r>
              <a:rPr lang="en-GB" dirty="0"/>
              <a:t>If the children finish their work early in foundation subjects, this time can be used for additional learning.</a:t>
            </a:r>
          </a:p>
          <a:p>
            <a:endParaRPr lang="en-GB" dirty="0"/>
          </a:p>
          <a:p>
            <a:r>
              <a:rPr lang="en-GB" dirty="0"/>
              <a:t>Guided reading sessions can be done by your t/a during some other lessons </a:t>
            </a:r>
            <a:r>
              <a:rPr lang="en-GB" dirty="0" err="1"/>
              <a:t>e.g</a:t>
            </a:r>
            <a:r>
              <a:rPr lang="en-GB" dirty="0"/>
              <a:t> music, PHSCE, assembly as long as the children are rotated so that they do not miss the same lesson every week. You can do them during assembly if you need to – again rotate the children.</a:t>
            </a:r>
          </a:p>
        </p:txBody>
      </p:sp>
    </p:spTree>
    <p:extLst>
      <p:ext uri="{BB962C8B-B14F-4D97-AF65-F5344CB8AC3E}">
        <p14:creationId xmlns:p14="http://schemas.microsoft.com/office/powerpoint/2010/main" val="1129051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TotalTime>
  <Words>296</Words>
  <Application>Microsoft Office PowerPoint</Application>
  <PresentationFormat>Widescreen</PresentationFormat>
  <Paragraphs>84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Letter-join No-Lead 1</vt:lpstr>
      <vt:lpstr>Tahoma</vt:lpstr>
      <vt:lpstr>Office Theme</vt:lpstr>
      <vt:lpstr>KS2 timetable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O'Keefe</dc:creator>
  <cp:lastModifiedBy>R Howard</cp:lastModifiedBy>
  <cp:revision>74</cp:revision>
  <dcterms:created xsi:type="dcterms:W3CDTF">2020-07-02T10:41:26Z</dcterms:created>
  <dcterms:modified xsi:type="dcterms:W3CDTF">2023-07-19T08:01:42Z</dcterms:modified>
</cp:coreProperties>
</file>