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hd8oFo19Po5Jaw8fM5kVqaKmP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B41D1B-CC53-4629-9ECC-323BEF16791D}">
  <a:tblStyle styleId="{E3B41D1B-CC53-4629-9ECC-323BEF16791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4" y="-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1786047521"/>
              </p:ext>
            </p:extLst>
          </p:nvPr>
        </p:nvGraphicFramePr>
        <p:xfrm>
          <a:off x="317240" y="129491"/>
          <a:ext cx="11635300" cy="6132938"/>
        </p:xfrm>
        <a:graphic>
          <a:graphicData uri="http://schemas.openxmlformats.org/drawingml/2006/table">
            <a:tbl>
              <a:tblPr firstRow="1" bandRow="1">
                <a:noFill/>
                <a:tableStyleId>{E3B41D1B-CC53-4629-9ECC-323BEF16791D}</a:tableStyleId>
              </a:tblPr>
              <a:tblGrid>
                <a:gridCol w="87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7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3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120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4766">
                <a:tc gridSpan="1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St. Clare’s RC Primary School - Long Term Overview 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7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Y1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English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/>
                        <a:t>Maths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RE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Science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History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Geography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Art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Design Technology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Computing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Music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PSHE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5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Labels, lists and character description</a:t>
                      </a:r>
                      <a:endParaRPr sz="600" b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speech bubbles and captions</a:t>
                      </a:r>
                      <a:endParaRPr sz="600" b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Place Value</a:t>
                      </a: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People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Judaism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Called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 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Dignity of the Human Person</a:t>
                      </a: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Animals including humans</a:t>
                      </a:r>
                      <a:endParaRPr sz="600" b="1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Cooking and nutrition: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Make a  fruit kebab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Online Safety and exploring Purple Mash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Grouping and Sorting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Hey you!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Old School Hip-Hop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How pulse, rhythm and pitch work together.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Gymnastics</a:t>
                      </a: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Movement skills - </a:t>
                      </a:r>
                      <a:r>
                        <a:rPr lang="en-US" sz="600" u="none" strike="noStrike" cap="none" dirty="0" smtClean="0"/>
                        <a:t>Travelling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 and Staying Safe: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Road Safety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 and Staying healthy: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Washing </a:t>
                      </a:r>
                      <a:r>
                        <a:rPr lang="en-US" sz="600" u="none" strike="noStrike" cap="none" dirty="0" smtClean="0"/>
                        <a:t>Hands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Postcard (from toy)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 to Santa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Poetry-Acrostic and List Poems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Addition Subtraction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Shape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Gift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Sikhism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>
                          <a:solidFill>
                            <a:schemeClr val="dk1"/>
                          </a:solidFill>
                        </a:rPr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and Community</a:t>
                      </a: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 dirty="0"/>
                        <a:t>Materials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Changes within living memory 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- 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Old and New Toys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Within Living Memory</a:t>
                      </a:r>
                      <a:endParaRPr sz="600" b="1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Materials – Collage (Romero </a:t>
                      </a:r>
                      <a:r>
                        <a:rPr lang="en-US" sz="6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Britto</a:t>
                      </a: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Pictograms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Lego Builders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Christmas/Advent.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have the opportunity to rehearse for all of our Christmas activities such as nativities, Christmas service and Christmas concert.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Ball skills - Sending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Being Responsible: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Water Spillage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6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100" u="none" strike="noStrike" cap="none"/>
                        <a:t>Spring 1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Setting Description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Invitation (to a party-link to text)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Place Value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Addition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Subtraction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Community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Building bridges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Solidarity and the Common Good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&amp;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dignity of </a:t>
                      </a:r>
                      <a:r>
                        <a:rPr lang="en-US" sz="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</a:t>
                      </a:r>
                      <a:endParaRPr sz="600" b="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/>
                        <a:t>Materials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Seasonal changes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/>
                        <a:t>Human and physical geography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0" u="none" strike="noStrike" cap="none"/>
                        <a:t>Hot and Cold Plac</a:t>
                      </a:r>
                      <a:r>
                        <a:rPr lang="en-US" sz="600" b="1"/>
                        <a:t>es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Structures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Making a windmill</a:t>
                      </a: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Maze Explorers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In the groove.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Blues, Baroque, Latin, Bhangra, Folk, Funk How to be in the groove with different styles of music.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Gymnastics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Ball skills - Receiving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Feelings and Emotions: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 Jealousy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Computer Safety: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 Online </a:t>
                      </a:r>
                      <a:r>
                        <a:rPr lang="en-US" sz="600" u="none" strike="noStrike" cap="none" dirty="0" smtClean="0"/>
                        <a:t>Bullying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532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 u="none" strike="noStrike" cap="none"/>
                        <a:t>Spring 2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Recipe /Instructions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Free Verse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Place Value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Length and Height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Mass and Volume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Self discipline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for poor and Vulnerable</a:t>
                      </a:r>
                      <a:endParaRPr sz="6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0" u="none" strike="noStrike" cap="none"/>
                        <a:t>Plants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Seasonal changes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Changes within living memory, local history study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-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History of </a:t>
                      </a:r>
                      <a:r>
                        <a:rPr lang="en-US" sz="600" b="1" i="0" u="none" strike="noStrike" cap="none" dirty="0" err="1"/>
                        <a:t>Blackley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Plants – Painting with watercolours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(Georgia O’Keeffe)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Animated Story Books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Round and Round.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 err="1"/>
                        <a:t>Bossa</a:t>
                      </a:r>
                      <a:r>
                        <a:rPr lang="en-US" sz="600" u="none" strike="noStrike" cap="none" dirty="0"/>
                        <a:t> Nova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Pulse, rhythm and pitch in different styles of music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Ball skills - Attacking and Defending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Our World: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Growing in Our World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Optional: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Hazard watch: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Assessment - Baseline • Is it safe to eat or drink? • Is it safe to play with?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Assessment – Summative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(Y1-3, can be delivered where suitable</a:t>
                      </a:r>
                      <a:r>
                        <a:rPr lang="en-US" sz="600" u="none" strike="noStrike" cap="none" dirty="0" smtClean="0"/>
                        <a:t>)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7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100" u="none" strike="noStrike" cap="none"/>
                        <a:t>Summer 1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 (to </a:t>
                      </a:r>
                      <a:r>
                        <a:rPr lang="en-US" sz="6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Beegu</a:t>
                      </a: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based on end of story)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Multiplication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Division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 Fractions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Position and Direction 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Holidays   &amp;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Holy Days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Belonging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Rights and Responsibilities</a:t>
                      </a: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Plants</a:t>
                      </a:r>
                      <a:r>
                        <a:rPr lang="en-US" sz="600" b="0" i="0" u="none" strike="noStrike" cap="none" dirty="0"/>
                        <a:t> </a:t>
                      </a: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Seasonal changes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Human and physical geography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The Local area</a:t>
                      </a:r>
                      <a:endParaRPr sz="600" b="1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i="0" u="none" strike="noStrike" cap="none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Textiles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Puppets</a:t>
                      </a: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Coding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Your imagination.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Pop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Create your own lyrics. Mixed styles.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Gymnastics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Athletics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6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Summer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</a:t>
                      </a:r>
                      <a:r>
                        <a:rPr lang="en-US" sz="6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chron</a:t>
                      </a: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report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Riddles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Place Value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Money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Time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Holidays &amp; Holy Days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 err="1"/>
                        <a:t>Neighbours</a:t>
                      </a: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Stewardship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Animals Including Humans</a:t>
                      </a:r>
                      <a:endParaRPr sz="600" b="1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Lives of significant individuals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-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Explorers through history (N Armstrong and C Columbus)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Animals Including Humans - Drawing self-portraits </a:t>
                      </a:r>
                      <a:endParaRPr sz="600" dirty="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(Amy </a:t>
                      </a:r>
                      <a:r>
                        <a:rPr lang="en-US" sz="600" dirty="0" err="1"/>
                        <a:t>Sherald</a:t>
                      </a:r>
                      <a:r>
                        <a:rPr lang="en-US" sz="600" dirty="0"/>
                        <a:t>)</a:t>
                      </a:r>
                      <a:endParaRPr sz="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.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Spreadsheets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Technology Outside School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Reflect, rewind and replay.</a:t>
                      </a:r>
                      <a:br>
                        <a:rPr lang="en-US" sz="600" u="none" strike="noStrike" cap="none" dirty="0"/>
                      </a:br>
                      <a:r>
                        <a:rPr lang="en-US" sz="600" u="none" strike="noStrike" cap="none" dirty="0"/>
                        <a:t>Classical</a:t>
                      </a:r>
                      <a:br>
                        <a:rPr lang="en-US" sz="600" u="none" strike="noStrike" cap="none" dirty="0"/>
                      </a:br>
                      <a:r>
                        <a:rPr lang="en-US" sz="600" u="none" strike="noStrike" cap="none" dirty="0"/>
                        <a:t>The history of music, look back and consolidate your learning, learn some of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OAA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Enrichment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i="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623190179"/>
              </p:ext>
            </p:extLst>
          </p:nvPr>
        </p:nvGraphicFramePr>
        <p:xfrm>
          <a:off x="134390" y="264223"/>
          <a:ext cx="11762425" cy="6432361"/>
        </p:xfrm>
        <a:graphic>
          <a:graphicData uri="http://schemas.openxmlformats.org/drawingml/2006/table">
            <a:tbl>
              <a:tblPr firstRow="1" bandRow="1">
                <a:noFill/>
                <a:tableStyleId>{E3B41D1B-CC53-4629-9ECC-323BEF16791D}</a:tableStyleId>
              </a:tblPr>
              <a:tblGrid>
                <a:gridCol w="917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32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194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583">
                <a:tc gridSpan="1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 dirty="0"/>
                        <a:t>St. Clare’s RC Primary School - Long Term Overview </a:t>
                      </a:r>
                      <a:endParaRPr sz="24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58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Y2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English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Maths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RE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Science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History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Geography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Art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Design Technology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Computing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Music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PSHE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01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</a:rPr>
                        <a:t>Character description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</a:rPr>
                        <a:t>Instructions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Poetry- Free Verse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Place Value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Addition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Subtraction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Belonging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Judaism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Signs and symbols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 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Dignity of the Human </a:t>
                      </a:r>
                      <a:r>
                        <a:rPr lang="en-US" sz="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</a:t>
                      </a: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Materials</a:t>
                      </a:r>
                      <a:endParaRPr sz="600" b="1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dirty="0"/>
                        <a:t>Locational knowledge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The UK and the continents</a:t>
                      </a: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Mechanisms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Making a moving monster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Coding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Hands, feet, heart.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 err="1"/>
                        <a:t>Afropop</a:t>
                      </a:r>
                      <a:r>
                        <a:rPr lang="en-US" sz="600" u="none" strike="noStrike" cap="none" dirty="0"/>
                        <a:t>, South African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Music from South Africa, Freedom songs.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1 class will learn how to play the drums with a specialist teacher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Gymnastics</a:t>
                      </a: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Movement skills - Travelling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Keeping/Staying Safe: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Tying shoelaces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Keeping/Staying Healthy: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Healthy Eating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Brushing </a:t>
                      </a:r>
                      <a:r>
                        <a:rPr lang="en-US" sz="600" u="none" strike="noStrike" cap="none" dirty="0" smtClean="0"/>
                        <a:t>Teeth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2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Addition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Subtraction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Shape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Preparations 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Hinduism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and Community</a:t>
                      </a: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 u="none" strike="noStrike" cap="none"/>
                        <a:t>Animals including Humans – How to grow up to be healthy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1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Events beyond living memory, local history study -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 dirty="0"/>
                        <a:t>Victorians  (Manchester)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Victorians – Painting with printing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(William Morris)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Online Safety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Spreadsheets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Christmas/Advent.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have the opportunity to rehearse for all of our Christmas activities such as nativities, Christmas service and Christmas concert.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1 class will learn how to play the drums with a specialist teacher</a:t>
                      </a:r>
                      <a:endParaRPr sz="6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Ball skills: sending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Being Responsible: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Practice Makes Perfect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Helping Someone in Need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4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Spring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Recount/Diary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Non-chron Report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Money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Multiplication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Division 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Books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Rules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Solidarity and the Common Good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&amp;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dignity of </a:t>
                      </a:r>
                      <a:r>
                        <a:rPr lang="en-US" sz="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</a:t>
                      </a:r>
                      <a:endParaRPr sz="600" b="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 u="none" strike="noStrike" cap="none"/>
                        <a:t>Plants</a:t>
                      </a:r>
                      <a:endParaRPr sz="600" b="1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Place knowledge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Life in Zambia compared to Life in Manchester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Life in Zambia - sculpting clay huts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Questioning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 </a:t>
                      </a:r>
                      <a:r>
                        <a:rPr lang="en-US" sz="600" u="none" strike="noStrike" cap="none" dirty="0" err="1"/>
                        <a:t>wanna</a:t>
                      </a:r>
                      <a:r>
                        <a:rPr lang="en-US" sz="600" u="none" strike="noStrike" cap="none" dirty="0"/>
                        <a:t> play in a band.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Rock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Rock music and movement. Playing together in a band.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class will learn how to play the drums with a specialist teacher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/>
                        <a:t>Gymnastics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/>
                        <a:t>Ball skills: receiving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Feelings and Emotions: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Worry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Anger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Computer Safety: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Image Sharing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Computer Safety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 smtClean="0"/>
                        <a:t>Documentary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601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Spring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 Repeating Patterns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Length and Height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Mass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Capacity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Temperature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1" u="none" strike="noStrike" cap="none"/>
                        <a:t>Opportunities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for poor and Vulnerable</a:t>
                      </a: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 u="none" strike="noStrike" cap="none"/>
                        <a:t>Plants </a:t>
                      </a:r>
                      <a:endParaRPr sz="600" b="1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/>
                        <a:t>Events beyond living memory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/>
                        <a:t>-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The Great Fire of London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Structure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Make a chair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Effective Searching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Creating Pictures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Zootime</a:t>
                      </a: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Reggae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Song structure Reggae music.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class will learn how to play the drums with a specialist teacher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/>
                        <a:t>Dance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/>
                        <a:t>Ball skills: attacking and defending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Our World: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Growing in Our World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Optional: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Hazard watch: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 • Is it safe to eat or drink? • Is it safe to play with?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– Summative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(Y1-3, can be delivered where suitable</a:t>
                      </a:r>
                      <a:r>
                        <a:rPr lang="en-US" sz="600" u="none" strike="noStrike" cap="none" dirty="0" smtClean="0"/>
                        <a:t>)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77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Summer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</a:t>
                      </a:r>
                      <a:r>
                        <a:rPr lang="en-US" sz="6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chron</a:t>
                      </a: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report (simple biography)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Recount /</a:t>
                      </a: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diary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Fractions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Time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Spread the Word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Thanksgiving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Rights and Responsibilities</a:t>
                      </a: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 dirty="0"/>
                        <a:t>Habitats</a:t>
                      </a:r>
                      <a:endParaRPr sz="6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dirty="0"/>
                        <a:t>Lives of significant individuals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dirty="0"/>
                        <a:t>-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0" u="none" strike="noStrike" cap="none" dirty="0"/>
                        <a:t>(Florence Nightingale </a:t>
                      </a:r>
                      <a:endParaRPr sz="600" b="1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 / Mary </a:t>
                      </a:r>
                      <a:r>
                        <a:rPr lang="en-US" sz="600" b="0" u="none" strike="noStrike" cap="none" dirty="0" err="1"/>
                        <a:t>Seacole</a:t>
                      </a:r>
                      <a:r>
                        <a:rPr lang="en-US" sz="600" b="0" u="none" strike="noStrike" cap="none" dirty="0"/>
                        <a:t> / modern nurse)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Florence Nightingale – Painting abstract portraits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(Picasso)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Creating Pictures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Making Music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Friendship song.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Pop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Song structure. Mixed styles.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class will learn how to play the drums with a specialist teacher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Gymnastics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     Athletics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530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Summer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</a:rPr>
                        <a:t>Informal letter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Shape and Diamante Poems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Statistics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Position and Direction 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Treasures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Stewardship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/>
                        <a:t>Habitats</a:t>
                      </a:r>
                      <a:endParaRPr sz="6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/>
                        <a:t>Geographical skills and framework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Map Makers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Mechanisms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Make a fairground wheel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Presenting Ideas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Reflect, rewind and replay.</a:t>
                      </a:r>
                      <a:b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Classical</a:t>
                      </a:r>
                      <a:b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Revision and deciding what to perform. Listen to Western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Classical Music.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class will learn how to play the drums with a specialist teacher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OAA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8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Enrichment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3"/>
          <p:cNvGraphicFramePr/>
          <p:nvPr>
            <p:extLst>
              <p:ext uri="{D42A27DB-BD31-4B8C-83A1-F6EECF244321}">
                <p14:modId xmlns:p14="http://schemas.microsoft.com/office/powerpoint/2010/main" val="2298675436"/>
              </p:ext>
            </p:extLst>
          </p:nvPr>
        </p:nvGraphicFramePr>
        <p:xfrm>
          <a:off x="139239" y="111130"/>
          <a:ext cx="11704325" cy="6656755"/>
        </p:xfrm>
        <a:graphic>
          <a:graphicData uri="http://schemas.openxmlformats.org/drawingml/2006/table">
            <a:tbl>
              <a:tblPr firstRow="1" bandRow="1">
                <a:noFill/>
                <a:tableStyleId>{E3B41D1B-CC53-4629-9ECC-323BEF16791D}</a:tableStyleId>
              </a:tblPr>
              <a:tblGrid>
                <a:gridCol w="805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2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067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374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52525">
                <a:tc gridSpan="1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 dirty="0"/>
                        <a:t>St. Clare’s RC Primary School - Long Term Overview </a:t>
                      </a:r>
                      <a:endParaRPr sz="24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Y3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English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Maths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RE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Science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History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Geography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Art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Design Technology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Spanish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Computing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Music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PSHE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Setting Description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Explanation text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Place Value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Addition Subtraction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Homes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Judaism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Promises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 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Dignity of the Human Person</a:t>
                      </a: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Rocks and soils</a:t>
                      </a:r>
                      <a:endParaRPr sz="600" b="1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dirty="0"/>
                        <a:t>Human and physical geography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Volcanoes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Drawing Volcanoes (Hokusai)</a:t>
                      </a:r>
                      <a:endParaRPr sz="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/>
                        <a:t>Phonetics lesson 1 (core vocab) &amp;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/>
                        <a:t> I’m learning Spanish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Coding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Let your spirit fly. RnB</a:t>
                      </a:r>
                      <a:br>
                        <a:rPr lang="en-US" sz="600" u="none" strike="noStrike" cap="none"/>
                      </a:br>
                      <a:r>
                        <a:rPr lang="en-US" sz="600" u="none" strike="noStrike" cap="none"/>
                        <a:t>Singing in two parts. Mixed styles. 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Dance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Invasion games: Hockey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Keeping/Staying Safe: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Staying Safe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Leaning Out of Windows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– Summative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Keeping/Staying Healthy: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Medicine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</a:t>
                      </a:r>
                      <a:r>
                        <a:rPr lang="en-US" sz="600" u="none" strike="noStrike" cap="none" dirty="0" smtClean="0"/>
                        <a:t>Summative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Newspaper Article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Free Verse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Multiplication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Division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Visitors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Sikhism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and Community</a:t>
                      </a: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Forces and Magnets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Human and physical geography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 dirty="0"/>
                        <a:t>Earthquakes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Structure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Construct a castle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Animals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Online Safety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Spreadsheets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Christmas/Advent.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have the opportunity to rehearse for all of our Christmas activities such as nativities, Christmas service and Christmas concert.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Gymnastics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OAA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Being Responsible: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Stealing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Assessment – Summative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/>
                        <a:t>Spring 1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Diary/recount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Non-chron Report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Multiplication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Division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Length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Perimeter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Journeys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Choices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Solidarity and the Common Good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&amp;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dignity of </a:t>
                      </a:r>
                      <a:r>
                        <a:rPr lang="en-US" sz="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</a:t>
                      </a:r>
                      <a:endParaRPr sz="600" b="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1" u="none" strike="noStrike" cap="none"/>
                        <a:t>Animals including Humans</a:t>
                      </a:r>
                      <a:endParaRPr sz="600" b="0" i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Changes in Britain from the Stone Age to the Iron Age 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-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Stone age</a:t>
                      </a: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Cooking and nutrition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Eating seasonally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Musical Instruments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Touch Typing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Three little birds.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Reggae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Reggae and Bob Marley.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Invasion games - Football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Feelings and Emotions: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Grief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– Summative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Computer Safety: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Making Friends Online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</a:t>
                      </a:r>
                      <a:r>
                        <a:rPr lang="en-US" sz="600" u="none" strike="noStrike" cap="none" dirty="0" smtClean="0"/>
                        <a:t>Summative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Spring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Instructions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Kennings and Quatrains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Fractions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Mass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Capacity</a:t>
                      </a:r>
                      <a:r>
                        <a:rPr lang="en-US" sz="600" b="0" i="1" u="none" strike="noStrike" cap="none"/>
                        <a:t>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1" u="none" strike="noStrike" cap="none"/>
                        <a:t> </a:t>
                      </a: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1" u="none" strike="noStrike" cap="none"/>
                        <a:t>Giving All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for poor and Vulnerable</a:t>
                      </a: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 dirty="0"/>
                        <a:t>Plants</a:t>
                      </a:r>
                      <a:endParaRPr sz="6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Changes in Britain from the Stone Age to the 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Iron Age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-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Iron age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Watercolour Painting landscapes  (Monet)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/>
                        <a:t>I can…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Email (including email safety)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The dragon song.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 pop song that tells a story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Singing in two parts. Music from around the world.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Gymnastics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Net and wall games - Tennis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Our World: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Looking After Our World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– Summative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Optional: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Hazard watch: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 • Is it safe to eat or drink? • Is it safe to play with?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– Summative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(Y1-3, can be delivered where suitable</a:t>
                      </a:r>
                      <a:r>
                        <a:rPr lang="en-US" sz="600" u="none" strike="noStrike" cap="none" dirty="0" smtClean="0"/>
                        <a:t>)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9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Summer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Newspaper Report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Biography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Recount/diary entry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Fractions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Money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Time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Energy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Listening and sharing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Rights and </a:t>
                      </a:r>
                      <a:r>
                        <a:rPr lang="en-US" sz="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Responsibilities</a:t>
                      </a: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i="1" u="none" strike="noStrike" cap="none"/>
                        <a:t>Scientific Enquiry</a:t>
                      </a: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The Roman Empire and its impact on Britain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-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Romans</a:t>
                      </a: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/>
                        <a:t>Locational knowledge, Human and physical geography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Madagascar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Roman Architecture -  Mosaics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(Sosus of Pergamon)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/>
                        <a:t>Fruits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Branching Databases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Simulations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Children will be given the opportunity to learn how to play the recorder with a specialist.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Dance</a:t>
                      </a: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Athletics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26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Summer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Explanation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Limericks and Clerihews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Shape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Statistics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Special Places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Stewardship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 dirty="0"/>
                        <a:t>Light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Digital world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Electronic charm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/>
                        <a:t> Vegetables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Graphing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Presenting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Children will be given the opportunity to learn how to play the recorder with a specialist.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Gymnastics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Strike and field games - Cricket 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Enrichment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p4"/>
          <p:cNvGraphicFramePr/>
          <p:nvPr>
            <p:extLst>
              <p:ext uri="{D42A27DB-BD31-4B8C-83A1-F6EECF244321}">
                <p14:modId xmlns:p14="http://schemas.microsoft.com/office/powerpoint/2010/main" val="3026921299"/>
              </p:ext>
            </p:extLst>
          </p:nvPr>
        </p:nvGraphicFramePr>
        <p:xfrm>
          <a:off x="169719" y="133989"/>
          <a:ext cx="11704350" cy="6081663"/>
        </p:xfrm>
        <a:graphic>
          <a:graphicData uri="http://schemas.openxmlformats.org/drawingml/2006/table">
            <a:tbl>
              <a:tblPr firstRow="1" bandRow="1">
                <a:noFill/>
                <a:tableStyleId>{E3B41D1B-CC53-4629-9ECC-323BEF16791D}</a:tableStyleId>
              </a:tblPr>
              <a:tblGrid>
                <a:gridCol w="93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9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82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6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13510">
                <a:tc gridSpan="1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 dirty="0"/>
                        <a:t>St. Clare’s RC Primary School - Long Term Overview </a:t>
                      </a:r>
                      <a:endParaRPr sz="24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1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Y4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English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Maths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RE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Science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History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Geography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Art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Design Technology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Spanish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Computing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Music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PSHE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0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Persuasive text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Place Value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Addition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Subtraction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People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Judaism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Called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 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Dignity of the Human Person</a:t>
                      </a:r>
                      <a:endParaRPr sz="600" b="0" i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 dirty="0"/>
                        <a:t>Animals including humans - Digestive System</a:t>
                      </a:r>
                      <a:endParaRPr sz="600" b="1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dirty="0"/>
                        <a:t>Britain’s settlement by Anglo-Saxons and Scots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dirty="0"/>
                        <a:t>-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 dirty="0"/>
                        <a:t>Anglo Saxons</a:t>
                      </a:r>
                      <a:endParaRPr sz="6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Mechanical system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Make a slingshot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Phonetics lesson 2 (core vocab) &amp;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 Presenting myself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Coding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Mamma Mia.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Pop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ABBA’s music.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Dance</a:t>
                      </a: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Swimming or Invasion Games - hockey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 and Staying Safe: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Cycle Safety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 and Staying Healthy: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Healthy </a:t>
                      </a:r>
                      <a:r>
                        <a:rPr lang="en-US" sz="600" u="none" strike="noStrike" cap="none" dirty="0" smtClean="0"/>
                        <a:t>Living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4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Biography – Les Paul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</a:t>
                      </a:r>
                      <a:r>
                        <a:rPr lang="en-US" sz="6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chron</a:t>
                      </a: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Report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Free Verse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Area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Multiplication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Division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>
                          <a:solidFill>
                            <a:schemeClr val="dk1"/>
                          </a:solidFill>
                        </a:rPr>
                        <a:t>Gift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>
                          <a:solidFill>
                            <a:schemeClr val="dk1"/>
                          </a:solidFill>
                        </a:rPr>
                        <a:t>Sikhism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>
                          <a:solidFill>
                            <a:schemeClr val="dk1"/>
                          </a:solidFill>
                        </a:rPr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and Community</a:t>
                      </a: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 dirty="0"/>
                        <a:t>Sound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dirty="0"/>
                        <a:t>Locational knowledge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Countries of the world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reflections – oil pastels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(Peter Hill)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Family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Online Safety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Spreadsheets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Christmas/Advent.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have the opportunity to rehearse for all of our Christmas activities such as nativities, Christmas service and Christmas concert.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Gymnastics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Swimming or OAA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Being responsible: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Assessment - Baseline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Coming Home on Time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0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Spring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Historical 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Recount – Diary / Letter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Multiplication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Division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Length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Perimeter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Community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Building bridges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Solidarity and the Common Good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</a:rPr>
                        <a:t>&amp;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dignity of work</a:t>
                      </a:r>
                      <a:endParaRPr sz="600" b="0" i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 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States of matter</a:t>
                      </a: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 Viking and Anglo-Saxon struggle for the Kingdom of England to the time of Edward the Confessor</a:t>
                      </a:r>
                      <a:endParaRPr sz="6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-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Vikings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Vikings – creating mood by drawing with charcoal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chemeClr val="dk1"/>
                          </a:solidFill>
                        </a:rPr>
                        <a:t>Do you have a pet?</a:t>
                      </a:r>
                      <a:endParaRPr sz="6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Spreadsheets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Writing for different audiences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Children will be given the opportunity to learn how to play the violin with a specialist.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Dance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Swimming or Invasion Games - Football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/>
                        <a:t>Feelings and Emotions: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/>
                        <a:t>Assessment - Baseline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/>
                        <a:t>Jealousy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/>
                        <a:t>Computer Safety: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/>
                        <a:t>Assessment - Baseline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/>
                        <a:t>Online Bullying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70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Spring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Haikus, Tankas and Cinquains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Fractions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Decimals</a:t>
                      </a:r>
                      <a:r>
                        <a:rPr lang="en-US" sz="600" b="0" i="1" u="none" strike="noStrike" cap="none"/>
                        <a:t>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1" u="none" strike="noStrike" cap="none"/>
                        <a:t> </a:t>
                      </a: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1" u="none" strike="noStrike" cap="none"/>
                        <a:t>Self-Discipline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for poor and Vulnerable</a:t>
                      </a: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 u="none" strike="noStrike" cap="none"/>
                        <a:t>Habitats </a:t>
                      </a:r>
                      <a:endParaRPr sz="600" b="1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Human and physical geography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Rivers including the water cycle</a:t>
                      </a: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Structure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Pavilions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/>
                        <a:t>At the café 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Logo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Animation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be given the opportunity to learn how to play the violin with a specialist.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Gymnastics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Swimming or Net and Wall games - Tennis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The Working World: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Chores at Home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A World Without Judgement: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Assessment - Baseline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Breaking Down </a:t>
                      </a:r>
                      <a:r>
                        <a:rPr lang="en-US" sz="600" u="none" strike="noStrike" cap="none" dirty="0" smtClean="0"/>
                        <a:t>Barriers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2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Summer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Newspaper Article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Decimals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Money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Time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New life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Giving and receiving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Rights and Responsibilities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b="1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Living things and their habitats – conservation </a:t>
                      </a:r>
                      <a:endParaRPr sz="600" b="1" i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i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Achievements of the earliest civilizations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-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Egyptians</a:t>
                      </a: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Egyptians – sculpting an Egyptian Vase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/>
                        <a:t>The classroom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Effective Searching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Hardware Investigators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Blackbird.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The Beatles/ pop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The development of pop music The Civil Rights Movement. 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Dance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Swimming or Strike and Field - Cricket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3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Summer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Persuasive Text (letter)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Explanation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Simile and Metaphor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Shape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Statistics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Position and Direction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God’s people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Stewardship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electricity </a:t>
                      </a: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/>
                        <a:t>Human and physical geography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Mountains 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Electrical systems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Torches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600" u="none" strike="noStrike" cap="none"/>
                        <a:t>Goldilocks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Making Music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Reflect, rewind and replay.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Revision and deciding what to perform. Listen to</a:t>
                      </a:r>
                      <a:br>
                        <a:rPr lang="en-US" sz="600" u="none" strike="noStrike" cap="none"/>
                      </a:br>
                      <a:r>
                        <a:rPr lang="en-US" sz="600" u="none" strike="noStrike" cap="none"/>
                        <a:t>Western Classical Music. The language of music. 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Gymnastics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Swimming or Athletics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2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Enrichment</a:t>
                      </a:r>
                      <a:endParaRPr sz="12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5"/>
          <p:cNvGraphicFramePr/>
          <p:nvPr>
            <p:extLst>
              <p:ext uri="{D42A27DB-BD31-4B8C-83A1-F6EECF244321}">
                <p14:modId xmlns:p14="http://schemas.microsoft.com/office/powerpoint/2010/main" val="1714557221"/>
              </p:ext>
            </p:extLst>
          </p:nvPr>
        </p:nvGraphicFramePr>
        <p:xfrm>
          <a:off x="274321" y="229587"/>
          <a:ext cx="11643359" cy="6608624"/>
        </p:xfrm>
        <a:graphic>
          <a:graphicData uri="http://schemas.openxmlformats.org/drawingml/2006/table">
            <a:tbl>
              <a:tblPr firstRow="1" bandRow="1">
                <a:noFill/>
                <a:tableStyleId>{E3B41D1B-CC53-4629-9ECC-323BEF16791D}</a:tableStyleId>
              </a:tblPr>
              <a:tblGrid>
                <a:gridCol w="928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35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50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14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877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32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2791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26815">
                <a:tc gridSpan="1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St. Clare’s RC primary School - Long Term Overview 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Y5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English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Maths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RE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Science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History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Geography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Art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Design Technology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Spanish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Computing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Music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PSHE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62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</a:t>
                      </a:r>
                      <a:r>
                        <a:rPr lang="en-US" sz="600" b="1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Chron</a:t>
                      </a: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Report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 – Myth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Place Value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Addition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Subtraction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Ourselves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Judaism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Life choices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 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Dignity of the Human Person</a:t>
                      </a: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/>
                        <a:t>Properties of materials</a:t>
                      </a:r>
                      <a:endParaRPr sz="600" b="1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dirty="0"/>
                        <a:t>Ancient Greece – a study of Greek life and achievements and their influence on the western world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dirty="0"/>
                        <a:t>-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 dirty="0"/>
                        <a:t>Ancient </a:t>
                      </a:r>
                      <a:r>
                        <a:rPr lang="en-US" sz="600" b="1" u="none" strike="noStrike" cap="none" dirty="0" smtClean="0"/>
                        <a:t>Greece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Greece – sculpting a Greek vases using mod roc</a:t>
                      </a:r>
                      <a:endParaRPr sz="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Phonetics lesson 3 (Core vocab) &amp;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What is the date?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Coding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Children will be given the opportunity to learn how to play the violin with a specialist.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Dance</a:t>
                      </a: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Invasion games: tag rugby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 and Staying Safe: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Peer Pressure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Adults’ &amp; Children’s Views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 and Staying Healthy: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Smoking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Adults’ &amp; Children’s </a:t>
                      </a:r>
                      <a:r>
                        <a:rPr lang="en-US" sz="600" u="none" strike="noStrike" cap="none" dirty="0" smtClean="0"/>
                        <a:t>Views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46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Instructions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Figurative Language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Multiplication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Division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Fractions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Hope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Sikhism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and Community</a:t>
                      </a: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 dirty="0"/>
                        <a:t>Changes to materials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/>
                        <a:t>Place knowledge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Europe and a study of Greece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Cooking and nutrition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What could be healthier?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The weather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Online Safety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Spreadsheets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Christmas/Advent.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have the opportunity to rehearse for all of our Christmas activities such as nativities, Christmas service and Christmas concert.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Gymnastics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Target games: dodgeball / bench ball 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Being responsible: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Looking Out for Others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Adults’ &amp; Children’s Views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26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Spring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Biography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Newspaper Article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Multiplication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Division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Fractions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Mission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Freedom and responsibility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Solidarity and the Common Good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&amp;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dignity of </a:t>
                      </a:r>
                      <a:r>
                        <a:rPr lang="en-US" sz="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</a:t>
                      </a:r>
                      <a:endParaRPr sz="600" b="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0" u="none" strike="noStrike" cap="none"/>
                        <a:t>Forces</a:t>
                      </a:r>
                      <a:endParaRPr sz="600" b="1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Human and physical geography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 dirty="0"/>
                        <a:t>Grand Canyon 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Mechanical systems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Making a pop up book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Clothes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Spreadsheets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Databases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Make you feel my love.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Pop ballads. 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Invasion games: handball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Feelings and Emotions: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Anger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Adults’ &amp; Children’s Views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Computer Safety: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Anger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Adults’ &amp; Children’s </a:t>
                      </a:r>
                      <a:r>
                        <a:rPr lang="en-US" sz="600" u="none" strike="noStrike" cap="none" dirty="0" smtClean="0"/>
                        <a:t>Views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843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Spring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Balanced Argument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free Verse</a:t>
                      </a:r>
                      <a:endParaRPr sz="6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Decimals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Percentages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Perimeter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Area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Statistics</a:t>
                      </a:r>
                      <a:r>
                        <a:rPr lang="en-US" sz="600" b="0" i="1" u="none" strike="noStrike" cap="none"/>
                        <a:t> 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Sacrifice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for poor and Vulnerable</a:t>
                      </a: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0" u="none" strike="noStrike" cap="none"/>
                        <a:t>Earth in space 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A non-European society that provides contrasts with British history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-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Benin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Earth in Space (Retro Futurism)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different paint media to create a foreground and background.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(David Hardy)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The Romans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Game Creator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3D Modelling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The fresh prince of Bel-Air.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Old school hip hop. 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Gymnastics</a:t>
                      </a: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Net and wall: volleyball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The Working World: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Enterprise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Adults’ &amp; Children’s Views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 World Without Judgement: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Inclusion and Acceptance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Adults’ &amp; Children’s </a:t>
                      </a:r>
                      <a:r>
                        <a:rPr lang="en-US" sz="600" u="none" strike="noStrike" cap="none" dirty="0" smtClean="0"/>
                        <a:t>Views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Summer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Balanced Argument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Shape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Position and direction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Transformation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Memorial sacrifice 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Rights and </a:t>
                      </a:r>
                      <a:r>
                        <a:rPr lang="en-US" sz="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Responsibilities</a:t>
                      </a:r>
                      <a:endParaRPr sz="600" b="0" i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Animals including humans 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dirty="0"/>
                        <a:t>Human and physical geography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 dirty="0"/>
                        <a:t>Rainforests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Electrical systems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Doodlers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My house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3D Modelling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Concept Maps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Dancing in the street.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Motown. 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Gymnastics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Athletics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43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Summer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Recount – Diary &amp; Letter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Explanation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Narrative Poetry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Decimals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Negative numbers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Converting Units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Volume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Stewardship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Stewardship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i="0" u="none" strike="noStrike" cap="none"/>
                        <a:t>Habitats</a:t>
                      </a: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/>
                        <a:t>A study of an aspect or theme in British history that extends pupils’ chronological knowledge beyond 1066</a:t>
                      </a:r>
                      <a:endParaRPr sz="6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/>
                        <a:t>-</a:t>
                      </a:r>
                      <a:endParaRPr sz="6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/>
                        <a:t>Crime and punishment</a:t>
                      </a:r>
                      <a:endParaRPr sz="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Banksy – Research and create digital Graffiti Art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Olympics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Word Processing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Reflect, rewind and replay.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Revision and deciding what to perform. Listen to Western Classical Music. The language of music.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Gymnastics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Strike and field: </a:t>
                      </a:r>
                      <a:r>
                        <a:rPr lang="en-US" sz="600" u="none" strike="noStrike" cap="none" dirty="0" err="1"/>
                        <a:t>rounders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25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Enrichment</a:t>
                      </a:r>
                      <a:endParaRPr sz="12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6"/>
          <p:cNvGraphicFramePr/>
          <p:nvPr>
            <p:extLst>
              <p:ext uri="{D42A27DB-BD31-4B8C-83A1-F6EECF244321}">
                <p14:modId xmlns:p14="http://schemas.microsoft.com/office/powerpoint/2010/main" val="4049217145"/>
              </p:ext>
            </p:extLst>
          </p:nvPr>
        </p:nvGraphicFramePr>
        <p:xfrm>
          <a:off x="274321" y="229586"/>
          <a:ext cx="11704350" cy="6274000"/>
        </p:xfrm>
        <a:graphic>
          <a:graphicData uri="http://schemas.openxmlformats.org/drawingml/2006/table">
            <a:tbl>
              <a:tblPr firstRow="1" bandRow="1">
                <a:noFill/>
                <a:tableStyleId>{E3B41D1B-CC53-4629-9ECC-323BEF16791D}</a:tableStyleId>
              </a:tblPr>
              <a:tblGrid>
                <a:gridCol w="74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8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13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88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200">
                <a:tc gridSpan="1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St. Clare’s RC Primary School - Long Term Overview 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Y6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English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Maths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RE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Science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History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Geography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Art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Design Technology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Spanish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Computing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Music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PSHE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</a:t>
                      </a:r>
                      <a:r>
                        <a:rPr lang="en-US" sz="600" b="1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chron</a:t>
                      </a:r>
                      <a:r>
                        <a:rPr lang="en-US" sz="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report</a:t>
                      </a:r>
                      <a:endParaRPr sz="6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Place Value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Addition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Subtraction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Multiplication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Division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Loving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Judaism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Vocation and commitment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 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Dignity of the Human Person</a:t>
                      </a: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 u="none" strike="noStrike" cap="none"/>
                        <a:t>Light</a:t>
                      </a:r>
                      <a:endParaRPr sz="600" b="1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/>
                        <a:t>Geographical skills and fieldwork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/>
                        <a:t>Our local area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Digital world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Navigating the world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Phonetics lesson 4 (Core vocab) &amp; 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At school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Coding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Happy.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Pop/Neo Soul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Music that makes you feel happy. 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Dance</a:t>
                      </a: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Invasion games - Tag rugby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 and Staying Safe: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Water Safety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Summative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Keeping and Staying Healthy: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Alcohol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/>
                        <a:t>Assessment - </a:t>
                      </a:r>
                      <a:r>
                        <a:rPr lang="en-US" sz="600" u="none" strike="noStrike" cap="none" smtClean="0"/>
                        <a:t>Summative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Autumn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Formal Letter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Balanced Argument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Classic Poetry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Fractions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Converting Units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>
                          <a:solidFill>
                            <a:schemeClr val="dk1"/>
                          </a:solidFill>
                        </a:rPr>
                        <a:t>Expectations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>
                          <a:solidFill>
                            <a:schemeClr val="dk1"/>
                          </a:solidFill>
                        </a:rPr>
                        <a:t>Islam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>
                          <a:solidFill>
                            <a:schemeClr val="dk1"/>
                          </a:solidFill>
                        </a:rPr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and Community</a:t>
                      </a: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 dirty="0"/>
                        <a:t> Animals including humans - Circulatory System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/>
                        <a:t>Locational knowledge, Geographical skills and fieldwork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/>
                        <a:t>The UK including coordinates 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Circulatory System - Clay Heart Sculpture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The weekend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Online Safety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Spreadsheets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Christmas/Advent.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have the opportunity to rehearse for all of our Christmas activities such as nativities, Christmas service and Christmas concert.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Gym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Target games - Dodgeball / Benchball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Being Responsible: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Stealing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Assessment - Summative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6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Spring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Informal Letter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Ratio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Algebra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Decimals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Sources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Healing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 dirty="0"/>
                        <a:t>Caritas: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Solidarity and the Common Good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</a:rPr>
                        <a:t>&amp; </a:t>
                      </a:r>
                      <a:r>
                        <a:rPr lang="en-US" sz="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dignity of </a:t>
                      </a:r>
                      <a:r>
                        <a:rPr lang="en-US" sz="6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</a:t>
                      </a:r>
                      <a:endParaRPr sz="600" b="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1" u="none" strike="noStrike" cap="none" dirty="0"/>
                        <a:t>electricity 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dirty="0"/>
                        <a:t>A local history study, a significant turning point in British history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dirty="0"/>
                        <a:t>-</a:t>
                      </a:r>
                      <a:endParaRPr sz="600" b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 dirty="0"/>
                        <a:t>WW2 in </a:t>
                      </a:r>
                      <a:r>
                        <a:rPr lang="en-US" sz="600" b="1" u="none" strike="noStrike" cap="none" dirty="0" smtClean="0"/>
                        <a:t>Manchester</a:t>
                      </a:r>
                      <a:endParaRPr sz="6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WW2 in Manchester - oil pastel drawings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(LS Lowry)</a:t>
                      </a:r>
                      <a:endParaRPr sz="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World War 2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Blogging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Text Adventures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 New Year Carol.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Classical or Urban Gospel </a:t>
                      </a:r>
                      <a:endParaRPr sz="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Benjamin Britten’s music.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Invasion Games - Handball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Feelings and Emotions: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Worry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– Summative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Computer Safety: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Making Friends Online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Summative 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6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/>
                        <a:t>Spring 2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Recount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Narrative Poetry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Fractions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Decimals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Percentages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Area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Perimeter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Volume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 dirty="0"/>
                        <a:t>Statistics</a:t>
                      </a:r>
                      <a:r>
                        <a:rPr lang="en-US" sz="600" b="0" i="1" u="none" strike="noStrike" cap="none" dirty="0"/>
                        <a:t> 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1" u="none" strike="noStrike" cap="none"/>
                        <a:t>Death and new life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for poor and Vulnerable</a:t>
                      </a: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600" u="none" strike="noStrike" cap="none"/>
                        <a:t>Evolution and inheritance  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/>
                        <a:t>Locational knowledge</a:t>
                      </a: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/>
                        <a:t>South America</a:t>
                      </a:r>
                      <a:endParaRPr sz="6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Structure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 dirty="0"/>
                        <a:t>Playgrounds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Healthy Lifestyles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Text Adventures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 dirty="0"/>
                        <a:t>Networks</a:t>
                      </a:r>
                      <a:endParaRPr sz="600" b="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You’ve got a friend.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70s ballad/pop </a:t>
                      </a:r>
                      <a:endParaRPr sz="6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Carole King’s music – her life as a composer. Friendship. 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Gymnastics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Net and Wall games - Volleyball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The Working World: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In-App Purchases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– Summative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 World without Judgement: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British Values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Assessment - </a:t>
                      </a:r>
                      <a:r>
                        <a:rPr lang="en-US" sz="600" u="none" strike="noStrike" cap="none" dirty="0" smtClean="0"/>
                        <a:t>Summative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3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100" u="none" strike="noStrike" cap="none" dirty="0"/>
                        <a:t>Summer 1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Persuasive Text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Shape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Position and Direction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Witnesses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Unity 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Rights and Responsibilities</a:t>
                      </a:r>
                      <a:endParaRPr sz="600" b="0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i="1" u="none" strike="noStrike" cap="none"/>
                        <a:t>Living things  and their habitats</a:t>
                      </a:r>
                      <a:endParaRPr sz="600" b="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 dirty="0"/>
                        <a:t>A non-European society that provides contrasts with British history</a:t>
                      </a:r>
                      <a:endParaRPr sz="600" b="1" i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 dirty="0"/>
                        <a:t>-</a:t>
                      </a:r>
                      <a:endParaRPr sz="600" b="1" i="1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 u="none" strike="noStrike" cap="none" dirty="0" smtClean="0"/>
                        <a:t>Mayans</a:t>
                      </a:r>
                      <a:endParaRPr sz="600" b="1" i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Textiles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>
                          <a:solidFill>
                            <a:schemeClr val="dk1"/>
                          </a:solidFill>
                        </a:rPr>
                        <a:t>Waistcoats</a:t>
                      </a:r>
                      <a:endParaRPr sz="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The planets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u="none" strike="noStrike" cap="none"/>
                        <a:t>Quizzing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Music and identity </a:t>
                      </a:r>
                      <a:endParaRPr sz="600" u="none" strike="noStrike" cap="none" dirty="0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Dance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OAA Residential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 dirty="0"/>
                        <a:t>Strike and field - </a:t>
                      </a:r>
                      <a:r>
                        <a:rPr lang="en-US" sz="600" u="none" strike="noStrike" cap="none" dirty="0" err="1"/>
                        <a:t>Rounders</a:t>
                      </a:r>
                      <a:endParaRPr sz="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Summer 2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Non-chron report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Biography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Poetry- Sonnets</a:t>
                      </a:r>
                      <a:endParaRPr sz="6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Themed projects, consolidation and problem solving 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Common Good</a:t>
                      </a:r>
                      <a:endParaRPr sz="6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i="0" u="none" strike="noStrike" cap="none"/>
                        <a:t>Caritas: </a:t>
                      </a:r>
                      <a:r>
                        <a:rPr lang="en-US" sz="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Stewardship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u="none" strike="noStrike" cap="none"/>
                        <a:t>Looking after our environment </a:t>
                      </a:r>
                      <a:endParaRPr sz="600" b="1" i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/>
                        <a:t>A non-European society that provides contrasts with British history</a:t>
                      </a:r>
                      <a:endParaRPr sz="600" b="1" i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/>
                        <a:t>-</a:t>
                      </a:r>
                      <a:endParaRPr sz="600" b="1" i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1" i="1"/>
                        <a:t>Mayans</a:t>
                      </a:r>
                      <a:endParaRPr sz="6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Depicting emotions through abstract paintings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(Jacob Lawrence)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/>
                        <a:t>Me in the world.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Understanding Binary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600" b="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b="0" u="none" strike="noStrike" cap="none"/>
                        <a:t>Spreadsheets</a:t>
                      </a:r>
                      <a:endParaRPr sz="6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6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use their time in music to practice for their end of year performance which includes, singing, acting and much more.</a:t>
                      </a:r>
                      <a:endParaRPr sz="600" u="none" strike="noStrike" cap="none"/>
                    </a:p>
                  </a:txBody>
                  <a:tcPr marL="55550" marR="55550" marT="27775" marB="277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Gymnastics</a:t>
                      </a: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/>
                        <a:t>Athletics</a:t>
                      </a:r>
                      <a:endParaRPr sz="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u="none" strike="noStrike" cap="none" dirty="0"/>
                        <a:t>Relationships and Sex Education</a:t>
                      </a:r>
                      <a:endParaRPr sz="6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Enrichment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3156</Words>
  <Application>Microsoft Office PowerPoint</Application>
  <PresentationFormat>Widescreen</PresentationFormat>
  <Paragraphs>1173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O'Keefe</dc:creator>
  <cp:lastModifiedBy>J O'Keefe</cp:lastModifiedBy>
  <cp:revision>5</cp:revision>
  <dcterms:created xsi:type="dcterms:W3CDTF">2019-12-04T12:29:54Z</dcterms:created>
  <dcterms:modified xsi:type="dcterms:W3CDTF">2023-11-08T10:57:16Z</dcterms:modified>
</cp:coreProperties>
</file>