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6" r:id="rId3"/>
    <p:sldId id="258" r:id="rId4"/>
    <p:sldId id="257" r:id="rId5"/>
    <p:sldId id="259" r:id="rId6"/>
    <p:sldId id="268" r:id="rId7"/>
    <p:sldId id="260" r:id="rId8"/>
    <p:sldId id="269" r:id="rId9"/>
    <p:sldId id="261" r:id="rId10"/>
    <p:sldId id="262" r:id="rId11"/>
    <p:sldId id="270" r:id="rId12"/>
    <p:sldId id="264" r:id="rId13"/>
    <p:sldId id="265" r:id="rId1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4192" autoAdjust="0"/>
  </p:normalViewPr>
  <p:slideViewPr>
    <p:cSldViewPr snapToGrid="0">
      <p:cViewPr varScale="1">
        <p:scale>
          <a:sx n="93" d="100"/>
          <a:sy n="93" d="100"/>
        </p:scale>
        <p:origin x="1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C6FFCCE-1EED-4B43-8CAD-8E4284DB0D1C}" type="datetimeFigureOut">
              <a:rPr lang="en-GB" smtClean="0"/>
              <a:t>03/09/2023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C0AA064-586C-41A9-84FB-035155C4BA58}" type="slidenum">
              <a:rPr lang="en-GB" smtClean="0"/>
              <a:t>‹#›</a:t>
            </a:fld>
            <a:endParaRPr lang="en-GB"/>
          </a:p>
        </p:txBody>
      </p:sp>
    </p:spTree>
    <p:extLst>
      <p:ext uri="{BB962C8B-B14F-4D97-AF65-F5344CB8AC3E}">
        <p14:creationId xmlns:p14="http://schemas.microsoft.com/office/powerpoint/2010/main" val="853123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C0AA064-586C-41A9-84FB-035155C4BA58}" type="slidenum">
              <a:rPr lang="en-GB" smtClean="0"/>
              <a:t>7</a:t>
            </a:fld>
            <a:endParaRPr lang="en-GB"/>
          </a:p>
        </p:txBody>
      </p:sp>
    </p:spTree>
    <p:extLst>
      <p:ext uri="{BB962C8B-B14F-4D97-AF65-F5344CB8AC3E}">
        <p14:creationId xmlns:p14="http://schemas.microsoft.com/office/powerpoint/2010/main" val="3731538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C0EE3-1271-4E7C-8CF9-AE70D8F236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B95D588-71A3-4528-B25F-17900E814A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5ABAC90-6E06-462B-861C-537A0E815B1E}"/>
              </a:ext>
            </a:extLst>
          </p:cNvPr>
          <p:cNvSpPr>
            <a:spLocks noGrp="1"/>
          </p:cNvSpPr>
          <p:nvPr>
            <p:ph type="dt" sz="half" idx="10"/>
          </p:nvPr>
        </p:nvSpPr>
        <p:spPr/>
        <p:txBody>
          <a:bodyPr/>
          <a:lstStyle/>
          <a:p>
            <a:fld id="{277A55B0-D87D-448E-B650-874B4F042318}" type="datetimeFigureOut">
              <a:rPr lang="en-GB" smtClean="0"/>
              <a:t>03/09/2023</a:t>
            </a:fld>
            <a:endParaRPr lang="en-GB"/>
          </a:p>
        </p:txBody>
      </p:sp>
      <p:sp>
        <p:nvSpPr>
          <p:cNvPr id="5" name="Footer Placeholder 4">
            <a:extLst>
              <a:ext uri="{FF2B5EF4-FFF2-40B4-BE49-F238E27FC236}">
                <a16:creationId xmlns:a16="http://schemas.microsoft.com/office/drawing/2014/main" id="{1F7974FF-2282-4A20-AD36-E355EF4634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3A6043-0A31-44CB-A4A8-16FD1FA47BE0}"/>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407366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B71EF-4100-456F-AC4C-72BB8865BD9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9A375F-D97D-4673-AB83-C5679BBA4F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3AEE46-8B3B-4DCF-8024-95F9FED3DC64}"/>
              </a:ext>
            </a:extLst>
          </p:cNvPr>
          <p:cNvSpPr>
            <a:spLocks noGrp="1"/>
          </p:cNvSpPr>
          <p:nvPr>
            <p:ph type="dt" sz="half" idx="10"/>
          </p:nvPr>
        </p:nvSpPr>
        <p:spPr/>
        <p:txBody>
          <a:bodyPr/>
          <a:lstStyle/>
          <a:p>
            <a:fld id="{277A55B0-D87D-448E-B650-874B4F042318}" type="datetimeFigureOut">
              <a:rPr lang="en-GB" smtClean="0"/>
              <a:t>03/09/2023</a:t>
            </a:fld>
            <a:endParaRPr lang="en-GB"/>
          </a:p>
        </p:txBody>
      </p:sp>
      <p:sp>
        <p:nvSpPr>
          <p:cNvPr id="5" name="Footer Placeholder 4">
            <a:extLst>
              <a:ext uri="{FF2B5EF4-FFF2-40B4-BE49-F238E27FC236}">
                <a16:creationId xmlns:a16="http://schemas.microsoft.com/office/drawing/2014/main" id="{BB937606-B408-4208-AD1A-47F9F395A8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D97D3F-6C30-41F2-9F37-FDC4C815A3FA}"/>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4823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D00C84-FE9D-46A0-9B5B-F1FCEB8F5C4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E4CE3D-2756-4CD5-80B0-B539BBB8D61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F5AF3A-2563-4CC4-B9D3-D4DD6EB6029B}"/>
              </a:ext>
            </a:extLst>
          </p:cNvPr>
          <p:cNvSpPr>
            <a:spLocks noGrp="1"/>
          </p:cNvSpPr>
          <p:nvPr>
            <p:ph type="dt" sz="half" idx="10"/>
          </p:nvPr>
        </p:nvSpPr>
        <p:spPr/>
        <p:txBody>
          <a:bodyPr/>
          <a:lstStyle/>
          <a:p>
            <a:fld id="{277A55B0-D87D-448E-B650-874B4F042318}" type="datetimeFigureOut">
              <a:rPr lang="en-GB" smtClean="0"/>
              <a:t>03/09/2023</a:t>
            </a:fld>
            <a:endParaRPr lang="en-GB"/>
          </a:p>
        </p:txBody>
      </p:sp>
      <p:sp>
        <p:nvSpPr>
          <p:cNvPr id="5" name="Footer Placeholder 4">
            <a:extLst>
              <a:ext uri="{FF2B5EF4-FFF2-40B4-BE49-F238E27FC236}">
                <a16:creationId xmlns:a16="http://schemas.microsoft.com/office/drawing/2014/main" id="{B92E6222-7F41-43EA-88AB-E172A416F1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833DC1-9001-4D5D-A957-F1834F6FDB5A}"/>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528807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ABF05-4D26-420A-899E-526F1B7D3B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7EF4F2-6FA2-430C-8B4D-02E37AAFEA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A9740D-8760-4394-A3AD-5D87443A00A3}"/>
              </a:ext>
            </a:extLst>
          </p:cNvPr>
          <p:cNvSpPr>
            <a:spLocks noGrp="1"/>
          </p:cNvSpPr>
          <p:nvPr>
            <p:ph type="dt" sz="half" idx="10"/>
          </p:nvPr>
        </p:nvSpPr>
        <p:spPr/>
        <p:txBody>
          <a:bodyPr/>
          <a:lstStyle/>
          <a:p>
            <a:fld id="{277A55B0-D87D-448E-B650-874B4F042318}" type="datetimeFigureOut">
              <a:rPr lang="en-GB" smtClean="0"/>
              <a:t>03/09/2023</a:t>
            </a:fld>
            <a:endParaRPr lang="en-GB"/>
          </a:p>
        </p:txBody>
      </p:sp>
      <p:sp>
        <p:nvSpPr>
          <p:cNvPr id="5" name="Footer Placeholder 4">
            <a:extLst>
              <a:ext uri="{FF2B5EF4-FFF2-40B4-BE49-F238E27FC236}">
                <a16:creationId xmlns:a16="http://schemas.microsoft.com/office/drawing/2014/main" id="{33E34B8C-35CC-4883-8945-3664165536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F99B84-3AAE-496B-AEB4-740378D08013}"/>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2366432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3B72-1B56-48E0-AAE0-E9C6B25111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04839FC-E3A7-4891-878B-23243EEC76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BD346B-1806-4707-AAF1-495D468632BE}"/>
              </a:ext>
            </a:extLst>
          </p:cNvPr>
          <p:cNvSpPr>
            <a:spLocks noGrp="1"/>
          </p:cNvSpPr>
          <p:nvPr>
            <p:ph type="dt" sz="half" idx="10"/>
          </p:nvPr>
        </p:nvSpPr>
        <p:spPr/>
        <p:txBody>
          <a:bodyPr/>
          <a:lstStyle/>
          <a:p>
            <a:fld id="{277A55B0-D87D-448E-B650-874B4F042318}" type="datetimeFigureOut">
              <a:rPr lang="en-GB" smtClean="0"/>
              <a:t>03/09/2023</a:t>
            </a:fld>
            <a:endParaRPr lang="en-GB"/>
          </a:p>
        </p:txBody>
      </p:sp>
      <p:sp>
        <p:nvSpPr>
          <p:cNvPr id="5" name="Footer Placeholder 4">
            <a:extLst>
              <a:ext uri="{FF2B5EF4-FFF2-40B4-BE49-F238E27FC236}">
                <a16:creationId xmlns:a16="http://schemas.microsoft.com/office/drawing/2014/main" id="{03C7C250-B4A9-4492-AD62-A1D1436476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EE9124-F80C-439C-9AED-90AB2688421E}"/>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15542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1C2D5-A629-41BE-9680-B25ADB10F4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E0C06B-E6B8-4B1A-B68D-DFEFF88414C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E4F374-6B7A-4BF1-ADAF-161B14CE2E6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06CBC99-078A-4BE8-B843-6FAB7ADEF64D}"/>
              </a:ext>
            </a:extLst>
          </p:cNvPr>
          <p:cNvSpPr>
            <a:spLocks noGrp="1"/>
          </p:cNvSpPr>
          <p:nvPr>
            <p:ph type="dt" sz="half" idx="10"/>
          </p:nvPr>
        </p:nvSpPr>
        <p:spPr/>
        <p:txBody>
          <a:bodyPr/>
          <a:lstStyle/>
          <a:p>
            <a:fld id="{277A55B0-D87D-448E-B650-874B4F042318}" type="datetimeFigureOut">
              <a:rPr lang="en-GB" smtClean="0"/>
              <a:t>03/09/2023</a:t>
            </a:fld>
            <a:endParaRPr lang="en-GB"/>
          </a:p>
        </p:txBody>
      </p:sp>
      <p:sp>
        <p:nvSpPr>
          <p:cNvPr id="6" name="Footer Placeholder 5">
            <a:extLst>
              <a:ext uri="{FF2B5EF4-FFF2-40B4-BE49-F238E27FC236}">
                <a16:creationId xmlns:a16="http://schemas.microsoft.com/office/drawing/2014/main" id="{F7571B06-C2A9-49A5-BFCA-2052F81CDF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2F14A9-B633-4CDD-9928-0AABF0E94B24}"/>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540299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AC4B-E963-4E91-AB3C-8B42E377121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0D6859-88E5-407C-85E1-6754A51B22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EC87B76-CCC1-4CBF-9A03-4F9E9306A9B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29981FF-CE70-4DD5-9BBB-35E03B6960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46E7010-49A2-4719-89C0-AB0C26ACEA7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63D44F-0A43-4C6B-A5E0-B50EBBB2F656}"/>
              </a:ext>
            </a:extLst>
          </p:cNvPr>
          <p:cNvSpPr>
            <a:spLocks noGrp="1"/>
          </p:cNvSpPr>
          <p:nvPr>
            <p:ph type="dt" sz="half" idx="10"/>
          </p:nvPr>
        </p:nvSpPr>
        <p:spPr/>
        <p:txBody>
          <a:bodyPr/>
          <a:lstStyle/>
          <a:p>
            <a:fld id="{277A55B0-D87D-448E-B650-874B4F042318}" type="datetimeFigureOut">
              <a:rPr lang="en-GB" smtClean="0"/>
              <a:t>03/09/2023</a:t>
            </a:fld>
            <a:endParaRPr lang="en-GB"/>
          </a:p>
        </p:txBody>
      </p:sp>
      <p:sp>
        <p:nvSpPr>
          <p:cNvPr id="8" name="Footer Placeholder 7">
            <a:extLst>
              <a:ext uri="{FF2B5EF4-FFF2-40B4-BE49-F238E27FC236}">
                <a16:creationId xmlns:a16="http://schemas.microsoft.com/office/drawing/2014/main" id="{83D20080-FAB2-4B32-80A3-825C00202E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5840DD4-1ACB-4301-A269-81C346422131}"/>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369198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DCC3B-303E-4FAC-9114-CC0A764F92C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94FF9D-4E35-4FD9-B17C-43E105B380E0}"/>
              </a:ext>
            </a:extLst>
          </p:cNvPr>
          <p:cNvSpPr>
            <a:spLocks noGrp="1"/>
          </p:cNvSpPr>
          <p:nvPr>
            <p:ph type="dt" sz="half" idx="10"/>
          </p:nvPr>
        </p:nvSpPr>
        <p:spPr/>
        <p:txBody>
          <a:bodyPr/>
          <a:lstStyle/>
          <a:p>
            <a:fld id="{277A55B0-D87D-448E-B650-874B4F042318}" type="datetimeFigureOut">
              <a:rPr lang="en-GB" smtClean="0"/>
              <a:t>03/09/2023</a:t>
            </a:fld>
            <a:endParaRPr lang="en-GB"/>
          </a:p>
        </p:txBody>
      </p:sp>
      <p:sp>
        <p:nvSpPr>
          <p:cNvPr id="4" name="Footer Placeholder 3">
            <a:extLst>
              <a:ext uri="{FF2B5EF4-FFF2-40B4-BE49-F238E27FC236}">
                <a16:creationId xmlns:a16="http://schemas.microsoft.com/office/drawing/2014/main" id="{0557D564-A2C6-4013-9131-7BA745224E0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3A8C20-CCE4-4C8B-AA91-5CC1093BF801}"/>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1923050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D9E438-7A8E-4B2D-B974-14D547CAD314}"/>
              </a:ext>
            </a:extLst>
          </p:cNvPr>
          <p:cNvSpPr>
            <a:spLocks noGrp="1"/>
          </p:cNvSpPr>
          <p:nvPr>
            <p:ph type="dt" sz="half" idx="10"/>
          </p:nvPr>
        </p:nvSpPr>
        <p:spPr/>
        <p:txBody>
          <a:bodyPr/>
          <a:lstStyle/>
          <a:p>
            <a:fld id="{277A55B0-D87D-448E-B650-874B4F042318}" type="datetimeFigureOut">
              <a:rPr lang="en-GB" smtClean="0"/>
              <a:t>03/09/2023</a:t>
            </a:fld>
            <a:endParaRPr lang="en-GB"/>
          </a:p>
        </p:txBody>
      </p:sp>
      <p:sp>
        <p:nvSpPr>
          <p:cNvPr id="3" name="Footer Placeholder 2">
            <a:extLst>
              <a:ext uri="{FF2B5EF4-FFF2-40B4-BE49-F238E27FC236}">
                <a16:creationId xmlns:a16="http://schemas.microsoft.com/office/drawing/2014/main" id="{0240E83B-22E8-49E5-A171-4D80C01EE85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7D0FAA0-B867-477A-B914-F05BE52AF2A7}"/>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268475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27ECD-2D7F-42EA-891D-766C4697F9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BB979D-9428-42CB-90B6-B519E9BE47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5F7464E-2DD5-4A1A-9E9B-742E05A823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69FD7C-0274-49BC-8A43-3D14A7A6AE18}"/>
              </a:ext>
            </a:extLst>
          </p:cNvPr>
          <p:cNvSpPr>
            <a:spLocks noGrp="1"/>
          </p:cNvSpPr>
          <p:nvPr>
            <p:ph type="dt" sz="half" idx="10"/>
          </p:nvPr>
        </p:nvSpPr>
        <p:spPr/>
        <p:txBody>
          <a:bodyPr/>
          <a:lstStyle/>
          <a:p>
            <a:fld id="{277A55B0-D87D-448E-B650-874B4F042318}" type="datetimeFigureOut">
              <a:rPr lang="en-GB" smtClean="0"/>
              <a:t>03/09/2023</a:t>
            </a:fld>
            <a:endParaRPr lang="en-GB"/>
          </a:p>
        </p:txBody>
      </p:sp>
      <p:sp>
        <p:nvSpPr>
          <p:cNvPr id="6" name="Footer Placeholder 5">
            <a:extLst>
              <a:ext uri="{FF2B5EF4-FFF2-40B4-BE49-F238E27FC236}">
                <a16:creationId xmlns:a16="http://schemas.microsoft.com/office/drawing/2014/main" id="{8AD73DE3-5FBF-4F11-853F-6892829E2A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F6BF0B-C7E0-4EAB-83CF-8690B2BDA6D9}"/>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504226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ED7D3-D0EA-4CBA-BE95-6AF0291E96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2E82B8-14A6-44D0-BB93-BD7F526DD2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9A4BC6-A31C-4B43-A32E-99A1C7E266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AB2F9F-C200-4C2E-B433-E4AE2FC00D9E}"/>
              </a:ext>
            </a:extLst>
          </p:cNvPr>
          <p:cNvSpPr>
            <a:spLocks noGrp="1"/>
          </p:cNvSpPr>
          <p:nvPr>
            <p:ph type="dt" sz="half" idx="10"/>
          </p:nvPr>
        </p:nvSpPr>
        <p:spPr/>
        <p:txBody>
          <a:bodyPr/>
          <a:lstStyle/>
          <a:p>
            <a:fld id="{277A55B0-D87D-448E-B650-874B4F042318}" type="datetimeFigureOut">
              <a:rPr lang="en-GB" smtClean="0"/>
              <a:t>03/09/2023</a:t>
            </a:fld>
            <a:endParaRPr lang="en-GB"/>
          </a:p>
        </p:txBody>
      </p:sp>
      <p:sp>
        <p:nvSpPr>
          <p:cNvPr id="6" name="Footer Placeholder 5">
            <a:extLst>
              <a:ext uri="{FF2B5EF4-FFF2-40B4-BE49-F238E27FC236}">
                <a16:creationId xmlns:a16="http://schemas.microsoft.com/office/drawing/2014/main" id="{E034A84C-59C4-44AD-BD15-E5F1C82A26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07AE11-B8D1-437F-9574-3592291AB859}"/>
              </a:ext>
            </a:extLst>
          </p:cNvPr>
          <p:cNvSpPr>
            <a:spLocks noGrp="1"/>
          </p:cNvSpPr>
          <p:nvPr>
            <p:ph type="sldNum" sz="quarter" idx="12"/>
          </p:nvPr>
        </p:nvSpPr>
        <p:spPr/>
        <p:txBody>
          <a:bodyPr/>
          <a:lstStyle/>
          <a:p>
            <a:fld id="{5A103D23-8DB6-421A-B744-797AD3F6F2CA}" type="slidenum">
              <a:rPr lang="en-GB" smtClean="0"/>
              <a:t>‹#›</a:t>
            </a:fld>
            <a:endParaRPr lang="en-GB"/>
          </a:p>
        </p:txBody>
      </p:sp>
    </p:spTree>
    <p:extLst>
      <p:ext uri="{BB962C8B-B14F-4D97-AF65-F5344CB8AC3E}">
        <p14:creationId xmlns:p14="http://schemas.microsoft.com/office/powerpoint/2010/main" val="3310550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BC7C62-13C7-4694-8C5D-9344116A7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6147AF-4D6B-41ED-AA65-98ADCAF9B3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04FC86-D14C-49F6-8089-FA02649B49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A55B0-D87D-448E-B650-874B4F042318}" type="datetimeFigureOut">
              <a:rPr lang="en-GB" smtClean="0"/>
              <a:t>03/09/2023</a:t>
            </a:fld>
            <a:endParaRPr lang="en-GB"/>
          </a:p>
        </p:txBody>
      </p:sp>
      <p:sp>
        <p:nvSpPr>
          <p:cNvPr id="5" name="Footer Placeholder 4">
            <a:extLst>
              <a:ext uri="{FF2B5EF4-FFF2-40B4-BE49-F238E27FC236}">
                <a16:creationId xmlns:a16="http://schemas.microsoft.com/office/drawing/2014/main" id="{BED97459-9EF2-42D5-AE4F-2D389A1B79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A258FF6-7329-4F49-877A-A52EBDA586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03D23-8DB6-421A-B744-797AD3F6F2CA}" type="slidenum">
              <a:rPr lang="en-GB" smtClean="0"/>
              <a:t>‹#›</a:t>
            </a:fld>
            <a:endParaRPr lang="en-GB"/>
          </a:p>
        </p:txBody>
      </p:sp>
    </p:spTree>
    <p:extLst>
      <p:ext uri="{BB962C8B-B14F-4D97-AF65-F5344CB8AC3E}">
        <p14:creationId xmlns:p14="http://schemas.microsoft.com/office/powerpoint/2010/main" val="1301225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j.gibson@st-clares.manchester.sch.uk"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6DC4F3-594A-43C7-BBE0-A64637096828}"/>
              </a:ext>
            </a:extLst>
          </p:cNvPr>
          <p:cNvPicPr>
            <a:picLocks noChangeAspect="1"/>
          </p:cNvPicPr>
          <p:nvPr/>
        </p:nvPicPr>
        <p:blipFill>
          <a:blip r:embed="rId2"/>
          <a:stretch>
            <a:fillRect/>
          </a:stretch>
        </p:blipFill>
        <p:spPr>
          <a:xfrm>
            <a:off x="3404733" y="152763"/>
            <a:ext cx="4759548" cy="2379774"/>
          </a:xfrm>
          <a:prstGeom prst="rect">
            <a:avLst/>
          </a:prstGeom>
        </p:spPr>
      </p:pic>
      <p:sp>
        <p:nvSpPr>
          <p:cNvPr id="11" name="TextBox 10">
            <a:extLst>
              <a:ext uri="{FF2B5EF4-FFF2-40B4-BE49-F238E27FC236}">
                <a16:creationId xmlns:a16="http://schemas.microsoft.com/office/drawing/2014/main" id="{67233423-7D07-4EEF-9AA8-184FC117340C}"/>
              </a:ext>
            </a:extLst>
          </p:cNvPr>
          <p:cNvSpPr txBox="1"/>
          <p:nvPr/>
        </p:nvSpPr>
        <p:spPr>
          <a:xfrm>
            <a:off x="604007" y="2642532"/>
            <a:ext cx="11216081" cy="3816429"/>
          </a:xfrm>
          <a:prstGeom prst="rect">
            <a:avLst/>
          </a:prstGeom>
          <a:noFill/>
        </p:spPr>
        <p:txBody>
          <a:bodyPr wrap="square" rtlCol="0">
            <a:spAutoFit/>
          </a:bodyPr>
          <a:lstStyle/>
          <a:p>
            <a:r>
              <a:rPr lang="en-GB" sz="2800" dirty="0">
                <a:solidFill>
                  <a:srgbClr val="0070C0"/>
                </a:solidFill>
                <a:latin typeface="Letter-join Plus 1" panose="02000505000000020003" pitchFamily="50" charset="0"/>
              </a:rPr>
              <a:t>Staff in Year Five are : </a:t>
            </a:r>
          </a:p>
          <a:p>
            <a:r>
              <a:rPr lang="en-GB" sz="2800" dirty="0">
                <a:solidFill>
                  <a:srgbClr val="0070C0"/>
                </a:solidFill>
                <a:latin typeface="Letter-join Plus 1" panose="02000505000000020003" pitchFamily="50" charset="0"/>
              </a:rPr>
              <a:t>Miss Gibson and Mrs Matti</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Mr Willis, Mrs Vickers and Mrs Entwistle in 5W</a:t>
            </a:r>
          </a:p>
          <a:p>
            <a:endParaRPr lang="en-GB" sz="2800" dirty="0">
              <a:solidFill>
                <a:srgbClr val="0070C0"/>
              </a:solidFill>
              <a:latin typeface="Letter-join Plus 1" panose="02000505000000020003" pitchFamily="50" charset="0"/>
            </a:endParaRP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We are very much looking forward to working with and getting to know your children this year.</a:t>
            </a:r>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p:txBody>
      </p:sp>
    </p:spTree>
    <p:extLst>
      <p:ext uri="{BB962C8B-B14F-4D97-AF65-F5344CB8AC3E}">
        <p14:creationId xmlns:p14="http://schemas.microsoft.com/office/powerpoint/2010/main" val="4096214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DBBDDE-C2D7-4695-A430-CCF7BB1ECAEB}"/>
              </a:ext>
            </a:extLst>
          </p:cNvPr>
          <p:cNvSpPr txBox="1"/>
          <p:nvPr/>
        </p:nvSpPr>
        <p:spPr>
          <a:xfrm>
            <a:off x="145410" y="15766"/>
            <a:ext cx="12046590" cy="6463308"/>
          </a:xfrm>
          <a:prstGeom prst="rect">
            <a:avLst/>
          </a:prstGeom>
          <a:noFill/>
        </p:spPr>
        <p:txBody>
          <a:bodyPr wrap="square" rtlCol="0">
            <a:spAutoFit/>
          </a:bodyPr>
          <a:lstStyle/>
          <a:p>
            <a:pPr algn="ctr"/>
            <a:r>
              <a:rPr lang="en-GB" sz="3200" dirty="0">
                <a:solidFill>
                  <a:srgbClr val="0070C0"/>
                </a:solidFill>
                <a:latin typeface="Letter-join Plus 1" panose="02000505000000020003" pitchFamily="50" charset="0"/>
              </a:rPr>
              <a:t>Lessons</a:t>
            </a:r>
          </a:p>
          <a:p>
            <a:pPr algn="ctr"/>
            <a:endParaRPr lang="en-GB" dirty="0">
              <a:solidFill>
                <a:srgbClr val="0070C0"/>
              </a:solidFill>
              <a:latin typeface="Letter-join Plus 1" panose="02000505000000020003" pitchFamily="50" charset="0"/>
            </a:endParaRP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Maths and English are taught every day.</a:t>
            </a:r>
          </a:p>
          <a:p>
            <a:endParaRPr lang="en-GB" sz="2800" dirty="0">
              <a:solidFill>
                <a:srgbClr val="FF0000"/>
              </a:solidFill>
              <a:latin typeface="Letter-join Plus 1" panose="02000505000000020003" pitchFamily="50" charset="0"/>
            </a:endParaRPr>
          </a:p>
          <a:p>
            <a:r>
              <a:rPr lang="en-GB" sz="2800" dirty="0">
                <a:solidFill>
                  <a:srgbClr val="0070C0"/>
                </a:solidFill>
                <a:latin typeface="Letter-join Plus 1" panose="02000505000000020003" pitchFamily="50" charset="0"/>
              </a:rPr>
              <a:t>As a Catholic school, we teach 2.5 hours of RE each week. </a:t>
            </a:r>
          </a:p>
          <a:p>
            <a:r>
              <a:rPr lang="en-GB" sz="2800" dirty="0">
                <a:solidFill>
                  <a:srgbClr val="0070C0"/>
                </a:solidFill>
                <a:latin typeface="Letter-join Plus 1" panose="02000505000000020003" pitchFamily="50" charset="0"/>
              </a:rPr>
              <a:t>We follow the Come and See scheme of work.</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We have 2 PE lessons per week. </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In addition to this, we also teach a whole host of other foundation subjects.</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Please see the yearly curriculum overview for more details – this document (along with lots more information) is available on the class page on the school website. Our website is a useful source of information.</a:t>
            </a:r>
          </a:p>
        </p:txBody>
      </p:sp>
    </p:spTree>
    <p:extLst>
      <p:ext uri="{BB962C8B-B14F-4D97-AF65-F5344CB8AC3E}">
        <p14:creationId xmlns:p14="http://schemas.microsoft.com/office/powerpoint/2010/main" val="3662043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D221B0-2A34-4E98-8374-3AAE19A5550D}"/>
              </a:ext>
            </a:extLst>
          </p:cNvPr>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2277414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88E8FA-D9D8-428D-B8BC-08E5DAD38F74}"/>
              </a:ext>
            </a:extLst>
          </p:cNvPr>
          <p:cNvSpPr txBox="1"/>
          <p:nvPr/>
        </p:nvSpPr>
        <p:spPr>
          <a:xfrm>
            <a:off x="486561" y="436228"/>
            <a:ext cx="11177119" cy="7017306"/>
          </a:xfrm>
          <a:prstGeom prst="rect">
            <a:avLst/>
          </a:prstGeom>
          <a:noFill/>
        </p:spPr>
        <p:txBody>
          <a:bodyPr wrap="square" rtlCol="0">
            <a:spAutoFit/>
          </a:bodyPr>
          <a:lstStyle/>
          <a:p>
            <a:r>
              <a:rPr lang="en-GB" sz="2400" dirty="0">
                <a:solidFill>
                  <a:srgbClr val="0070C0"/>
                </a:solidFill>
                <a:latin typeface="Letter-join Plus 1" panose="02000505000000020003" pitchFamily="50" charset="0"/>
              </a:rPr>
              <a:t>We are working hard to build children’s resilience in school.  </a:t>
            </a:r>
            <a:br>
              <a:rPr lang="en-GB" sz="2400" dirty="0">
                <a:solidFill>
                  <a:srgbClr val="0070C0"/>
                </a:solidFill>
                <a:latin typeface="Letter-join Plus 1" panose="02000505000000020003" pitchFamily="50" charset="0"/>
              </a:rPr>
            </a:br>
            <a:r>
              <a:rPr lang="en-GB" sz="2400" dirty="0">
                <a:solidFill>
                  <a:srgbClr val="0070C0"/>
                </a:solidFill>
                <a:latin typeface="Letter-join Plus 1" panose="02000505000000020003" pitchFamily="50" charset="0"/>
              </a:rPr>
              <a:t>We want them to try their best and attempt their work before asking for help.</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Children need to know that it is okay to make mistakes and that every mistake is a learning opportunity. We teach the children about having a </a:t>
            </a:r>
            <a:r>
              <a:rPr lang="en-GB" sz="2400" b="1" u="sng" dirty="0">
                <a:solidFill>
                  <a:srgbClr val="0070C0"/>
                </a:solidFill>
                <a:latin typeface="Letter-join Plus 1" panose="02000505000000020003" pitchFamily="50" charset="0"/>
              </a:rPr>
              <a:t>GROWTH MINDSET</a:t>
            </a: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We encourage collaborative learning with ‘partners’ in class.</a:t>
            </a:r>
          </a:p>
          <a:p>
            <a:endParaRPr lang="en-GB" sz="2400" dirty="0">
              <a:solidFill>
                <a:srgbClr val="0070C0"/>
              </a:solidFill>
              <a:latin typeface="Letter-join Plus 1" panose="02000505000000020003" pitchFamily="50" charset="0"/>
            </a:endParaRPr>
          </a:p>
          <a:p>
            <a:endParaRPr lang="en-GB" sz="2400" dirty="0">
              <a:solidFill>
                <a:srgbClr val="0070C0"/>
              </a:solidFill>
              <a:latin typeface="Letter-join Plus 1" panose="02000505000000020003" pitchFamily="50" charset="0"/>
            </a:endParaRPr>
          </a:p>
          <a:p>
            <a:r>
              <a:rPr lang="en-GB" sz="2400" dirty="0">
                <a:solidFill>
                  <a:srgbClr val="0070C0"/>
                </a:solidFill>
                <a:latin typeface="Letter-join Plus 1" panose="02000505000000020003" pitchFamily="50" charset="0"/>
              </a:rPr>
              <a:t>Children are encouraged to use 4 Before Me:</a:t>
            </a:r>
          </a:p>
          <a:p>
            <a:endParaRPr lang="en-GB" sz="2400" dirty="0">
              <a:solidFill>
                <a:srgbClr val="0070C0"/>
              </a:solidFill>
              <a:latin typeface="Letter-join Plus 1" panose="02000505000000020003" pitchFamily="50" charset="0"/>
            </a:endParaRPr>
          </a:p>
          <a:p>
            <a:pPr marL="457200" indent="-457200">
              <a:buFont typeface="+mj-lt"/>
              <a:buAutoNum type="arabicPeriod"/>
            </a:pPr>
            <a:r>
              <a:rPr lang="en-GB" sz="2400" dirty="0">
                <a:solidFill>
                  <a:srgbClr val="0070C0"/>
                </a:solidFill>
                <a:latin typeface="Letter-join Plus 1" panose="02000505000000020003" pitchFamily="50" charset="0"/>
              </a:rPr>
              <a:t>Brain</a:t>
            </a:r>
          </a:p>
          <a:p>
            <a:pPr marL="457200" indent="-457200">
              <a:buFont typeface="+mj-lt"/>
              <a:buAutoNum type="arabicPeriod"/>
            </a:pPr>
            <a:r>
              <a:rPr lang="en-GB" sz="2400" dirty="0">
                <a:solidFill>
                  <a:srgbClr val="0070C0"/>
                </a:solidFill>
                <a:latin typeface="Letter-join Plus 1" panose="02000505000000020003" pitchFamily="50" charset="0"/>
              </a:rPr>
              <a:t>Book</a:t>
            </a:r>
          </a:p>
          <a:p>
            <a:pPr marL="457200" indent="-457200">
              <a:buFont typeface="+mj-lt"/>
              <a:buAutoNum type="arabicPeriod"/>
            </a:pPr>
            <a:r>
              <a:rPr lang="en-GB" sz="2400" dirty="0">
                <a:solidFill>
                  <a:srgbClr val="0070C0"/>
                </a:solidFill>
                <a:latin typeface="Letter-join Plus 1" panose="02000505000000020003" pitchFamily="50" charset="0"/>
              </a:rPr>
              <a:t>Board</a:t>
            </a:r>
          </a:p>
          <a:p>
            <a:pPr marL="457200" indent="-457200">
              <a:buFont typeface="+mj-lt"/>
              <a:buAutoNum type="arabicPeriod"/>
            </a:pPr>
            <a:r>
              <a:rPr lang="en-GB" sz="2400" dirty="0">
                <a:solidFill>
                  <a:srgbClr val="0070C0"/>
                </a:solidFill>
                <a:latin typeface="Letter-join Plus 1" panose="02000505000000020003" pitchFamily="50" charset="0"/>
              </a:rPr>
              <a:t>Buddy </a:t>
            </a:r>
          </a:p>
          <a:p>
            <a:endParaRPr lang="en-GB" dirty="0">
              <a:solidFill>
                <a:srgbClr val="0070C0"/>
              </a:solidFill>
              <a:latin typeface="Letter-join Plus 1" panose="02000505000000020003" pitchFamily="50" charset="0"/>
            </a:endParaRPr>
          </a:p>
          <a:p>
            <a:r>
              <a:rPr lang="en-GB" dirty="0">
                <a:solidFill>
                  <a:srgbClr val="0070C0"/>
                </a:solidFill>
                <a:latin typeface="Letter-join Plus 1" panose="02000505000000020003" pitchFamily="50" charset="0"/>
              </a:rPr>
              <a:t> </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p>
        </p:txBody>
      </p:sp>
    </p:spTree>
    <p:extLst>
      <p:ext uri="{BB962C8B-B14F-4D97-AF65-F5344CB8AC3E}">
        <p14:creationId xmlns:p14="http://schemas.microsoft.com/office/powerpoint/2010/main" val="1814829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BCDB2D-CD94-4C13-B4F2-AE4801913937}"/>
              </a:ext>
            </a:extLst>
          </p:cNvPr>
          <p:cNvSpPr txBox="1"/>
          <p:nvPr/>
        </p:nvSpPr>
        <p:spPr>
          <a:xfrm>
            <a:off x="276837" y="192326"/>
            <a:ext cx="10981189" cy="3877985"/>
          </a:xfrm>
          <a:prstGeom prst="rect">
            <a:avLst/>
          </a:prstGeom>
          <a:noFill/>
        </p:spPr>
        <p:txBody>
          <a:bodyPr wrap="square" rtlCol="0">
            <a:spAutoFit/>
          </a:bodyPr>
          <a:lstStyle/>
          <a:p>
            <a:r>
              <a:rPr lang="en-GB" sz="3200" dirty="0">
                <a:solidFill>
                  <a:srgbClr val="0070C0"/>
                </a:solidFill>
                <a:latin typeface="Letter-join Plus 1" panose="02000505000000020003" pitchFamily="50" charset="0"/>
              </a:rPr>
              <a:t>Working together with you and your child, I know that we will have a great year.</a:t>
            </a:r>
          </a:p>
          <a:p>
            <a:endParaRPr lang="en-GB" sz="3200" dirty="0">
              <a:solidFill>
                <a:srgbClr val="0070C0"/>
              </a:solidFill>
              <a:latin typeface="Letter-join Plus 1" panose="02000505000000020003" pitchFamily="50" charset="0"/>
            </a:endParaRPr>
          </a:p>
          <a:p>
            <a:endParaRPr lang="en-GB" sz="3200" dirty="0">
              <a:solidFill>
                <a:srgbClr val="0070C0"/>
              </a:solidFill>
              <a:latin typeface="Letter-join Plus 1" panose="02000505000000020003" pitchFamily="50" charset="0"/>
            </a:endParaRPr>
          </a:p>
          <a:p>
            <a:r>
              <a:rPr lang="en-GB" sz="3200" dirty="0">
                <a:solidFill>
                  <a:srgbClr val="0070C0"/>
                </a:solidFill>
                <a:latin typeface="Letter-join Plus 1" panose="02000505000000020003" pitchFamily="50" charset="0"/>
              </a:rPr>
              <a:t>Do you have any questions about routines, expectations or the curriculum in Year 5?</a:t>
            </a:r>
          </a:p>
          <a:p>
            <a:endParaRPr lang="en-GB"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a:p>
            <a:endParaRPr lang="en-GB" dirty="0">
              <a:solidFill>
                <a:srgbClr val="FF0000"/>
              </a:solidFill>
            </a:endParaRPr>
          </a:p>
        </p:txBody>
      </p:sp>
    </p:spTree>
    <p:extLst>
      <p:ext uri="{BB962C8B-B14F-4D97-AF65-F5344CB8AC3E}">
        <p14:creationId xmlns:p14="http://schemas.microsoft.com/office/powerpoint/2010/main" val="934628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75173C-E36D-4B94-91A4-EBD58C83AA54}"/>
              </a:ext>
            </a:extLst>
          </p:cNvPr>
          <p:cNvPicPr>
            <a:picLocks noChangeAspect="1"/>
          </p:cNvPicPr>
          <p:nvPr/>
        </p:nvPicPr>
        <p:blipFill>
          <a:blip r:embed="rId2"/>
          <a:stretch>
            <a:fillRect/>
          </a:stretch>
        </p:blipFill>
        <p:spPr>
          <a:xfrm>
            <a:off x="467988" y="385894"/>
            <a:ext cx="2790535" cy="2692866"/>
          </a:xfrm>
          <a:prstGeom prst="rect">
            <a:avLst/>
          </a:prstGeom>
        </p:spPr>
      </p:pic>
      <p:sp>
        <p:nvSpPr>
          <p:cNvPr id="3" name="Rectangle 2">
            <a:extLst>
              <a:ext uri="{FF2B5EF4-FFF2-40B4-BE49-F238E27FC236}">
                <a16:creationId xmlns:a16="http://schemas.microsoft.com/office/drawing/2014/main" id="{68E278A6-029E-4E75-98C0-C8EBCC573A30}"/>
              </a:ext>
            </a:extLst>
          </p:cNvPr>
          <p:cNvSpPr/>
          <p:nvPr/>
        </p:nvSpPr>
        <p:spPr>
          <a:xfrm>
            <a:off x="1175856" y="3206280"/>
            <a:ext cx="9840287" cy="1938992"/>
          </a:xfrm>
          <a:prstGeom prst="rect">
            <a:avLst/>
          </a:prstGeom>
        </p:spPr>
        <p:txBody>
          <a:bodyPr wrap="square">
            <a:spAutoFit/>
          </a:bodyPr>
          <a:lstStyle/>
          <a:p>
            <a:pPr algn="ctr"/>
            <a:r>
              <a:rPr lang="en-GB" sz="4000" b="0" i="0" dirty="0">
                <a:solidFill>
                  <a:srgbClr val="462873"/>
                </a:solidFill>
                <a:effectLst/>
                <a:latin typeface="Raleway"/>
              </a:rPr>
              <a:t>'Guided by Jesus Christ, our teacher, we journey together, learning to dream, believe and achieve'</a:t>
            </a:r>
          </a:p>
        </p:txBody>
      </p:sp>
      <p:sp>
        <p:nvSpPr>
          <p:cNvPr id="4" name="TextBox 3">
            <a:extLst>
              <a:ext uri="{FF2B5EF4-FFF2-40B4-BE49-F238E27FC236}">
                <a16:creationId xmlns:a16="http://schemas.microsoft.com/office/drawing/2014/main" id="{BA3416C4-F3FC-42EB-87F0-A9C7C58A58A7}"/>
              </a:ext>
            </a:extLst>
          </p:cNvPr>
          <p:cNvSpPr txBox="1"/>
          <p:nvPr/>
        </p:nvSpPr>
        <p:spPr>
          <a:xfrm>
            <a:off x="3877305" y="346119"/>
            <a:ext cx="5847127" cy="584775"/>
          </a:xfrm>
          <a:prstGeom prst="rect">
            <a:avLst/>
          </a:prstGeom>
          <a:noFill/>
        </p:spPr>
        <p:txBody>
          <a:bodyPr wrap="square" rtlCol="0">
            <a:spAutoFit/>
          </a:bodyPr>
          <a:lstStyle/>
          <a:p>
            <a:r>
              <a:rPr lang="en-GB" sz="3200" dirty="0">
                <a:latin typeface="Letter-join Plus 1" panose="02000505000000020003" pitchFamily="50" charset="0"/>
              </a:rPr>
              <a:t>Our school Mission Statement:</a:t>
            </a:r>
          </a:p>
        </p:txBody>
      </p:sp>
    </p:spTree>
    <p:extLst>
      <p:ext uri="{BB962C8B-B14F-4D97-AF65-F5344CB8AC3E}">
        <p14:creationId xmlns:p14="http://schemas.microsoft.com/office/powerpoint/2010/main" val="2751971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2AEE5B-F596-4294-89C1-6F5F7C5290E6}"/>
              </a:ext>
            </a:extLst>
          </p:cNvPr>
          <p:cNvSpPr txBox="1"/>
          <p:nvPr/>
        </p:nvSpPr>
        <p:spPr>
          <a:xfrm>
            <a:off x="478172" y="419450"/>
            <a:ext cx="10930856" cy="4524315"/>
          </a:xfrm>
          <a:prstGeom prst="rect">
            <a:avLst/>
          </a:prstGeom>
          <a:noFill/>
        </p:spPr>
        <p:txBody>
          <a:bodyPr wrap="square" rtlCol="0">
            <a:spAutoFit/>
          </a:bodyPr>
          <a:lstStyle/>
          <a:p>
            <a:r>
              <a:rPr lang="en-GB" sz="3200" dirty="0">
                <a:solidFill>
                  <a:srgbClr val="0070C0"/>
                </a:solidFill>
                <a:latin typeface="Letter-join Plus 1" panose="02000505000000020003" pitchFamily="50" charset="0"/>
              </a:rPr>
              <a:t>If you have any queries, questions or concerns throughout the year, please contact me via </a:t>
            </a:r>
            <a:br>
              <a:rPr lang="en-GB" sz="3200" dirty="0">
                <a:solidFill>
                  <a:srgbClr val="0070C0"/>
                </a:solidFill>
                <a:latin typeface="Letter-join Plus 1" panose="02000505000000020003" pitchFamily="50" charset="0"/>
              </a:rPr>
            </a:br>
            <a:r>
              <a:rPr lang="en-GB" sz="3200" dirty="0">
                <a:solidFill>
                  <a:srgbClr val="0070C0"/>
                </a:solidFill>
                <a:latin typeface="Letter-join Plus 1" panose="02000505000000020003" pitchFamily="50" charset="0"/>
                <a:hlinkClick r:id="rId2"/>
              </a:rPr>
              <a:t>j.gibson@st-clares.manchester.sch.uk</a:t>
            </a:r>
            <a:r>
              <a:rPr lang="en-GB" sz="3200" dirty="0">
                <a:solidFill>
                  <a:srgbClr val="0070C0"/>
                </a:solidFill>
                <a:latin typeface="Letter-join Plus 1" panose="02000505000000020003" pitchFamily="50" charset="0"/>
              </a:rPr>
              <a:t> </a:t>
            </a:r>
          </a:p>
          <a:p>
            <a:endParaRPr lang="en-GB" sz="3200" dirty="0">
              <a:solidFill>
                <a:srgbClr val="0070C0"/>
              </a:solidFill>
              <a:latin typeface="Letter-join Plus 1" panose="02000505000000020003" pitchFamily="50" charset="0"/>
            </a:endParaRPr>
          </a:p>
          <a:p>
            <a:r>
              <a:rPr lang="en-GB" sz="3200" dirty="0">
                <a:solidFill>
                  <a:srgbClr val="0070C0"/>
                </a:solidFill>
                <a:latin typeface="Letter-join Plus 1" panose="02000505000000020003" pitchFamily="50" charset="0"/>
              </a:rPr>
              <a:t>You can also see me after school when you are picking your child up, or make an appointment to see me.</a:t>
            </a:r>
          </a:p>
          <a:p>
            <a:endParaRPr lang="en-GB" sz="3200" dirty="0">
              <a:solidFill>
                <a:srgbClr val="0070C0"/>
              </a:solidFill>
              <a:latin typeface="Letter-join Plus 1" panose="02000505000000020003" pitchFamily="50" charset="0"/>
            </a:endParaRPr>
          </a:p>
          <a:p>
            <a:r>
              <a:rPr lang="en-GB" sz="3200" dirty="0">
                <a:solidFill>
                  <a:srgbClr val="0070C0"/>
                </a:solidFill>
                <a:latin typeface="Letter-join Plus 1" panose="02000505000000020003" pitchFamily="50" charset="0"/>
              </a:rPr>
              <a:t>I am here to support your child, but as a school we want to support families too wherever we can. </a:t>
            </a:r>
            <a:endParaRPr lang="en-GB" sz="3200" dirty="0"/>
          </a:p>
        </p:txBody>
      </p:sp>
      <p:pic>
        <p:nvPicPr>
          <p:cNvPr id="3" name="Picture 2">
            <a:extLst>
              <a:ext uri="{FF2B5EF4-FFF2-40B4-BE49-F238E27FC236}">
                <a16:creationId xmlns:a16="http://schemas.microsoft.com/office/drawing/2014/main" id="{06BE2013-E6DF-4487-9C2E-70C77365E71F}"/>
              </a:ext>
            </a:extLst>
          </p:cNvPr>
          <p:cNvPicPr>
            <a:picLocks noChangeAspect="1"/>
          </p:cNvPicPr>
          <p:nvPr/>
        </p:nvPicPr>
        <p:blipFill rotWithShape="1">
          <a:blip r:embed="rId3"/>
          <a:srcRect l="2279" t="9216" r="1291" b="16106"/>
          <a:stretch/>
        </p:blipFill>
        <p:spPr>
          <a:xfrm>
            <a:off x="8612656" y="4712861"/>
            <a:ext cx="2969683" cy="1820411"/>
          </a:xfrm>
          <a:prstGeom prst="rect">
            <a:avLst/>
          </a:prstGeom>
        </p:spPr>
      </p:pic>
    </p:spTree>
    <p:extLst>
      <p:ext uri="{BB962C8B-B14F-4D97-AF65-F5344CB8AC3E}">
        <p14:creationId xmlns:p14="http://schemas.microsoft.com/office/powerpoint/2010/main" val="424076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7A5400-E16C-4336-B36D-FB08D1553BA3}"/>
              </a:ext>
            </a:extLst>
          </p:cNvPr>
          <p:cNvPicPr>
            <a:picLocks noChangeAspect="1"/>
          </p:cNvPicPr>
          <p:nvPr/>
        </p:nvPicPr>
        <p:blipFill>
          <a:blip r:embed="rId2"/>
          <a:stretch>
            <a:fillRect/>
          </a:stretch>
        </p:blipFill>
        <p:spPr>
          <a:xfrm>
            <a:off x="10624287" y="1340212"/>
            <a:ext cx="1394293" cy="1565291"/>
          </a:xfrm>
          <a:prstGeom prst="rect">
            <a:avLst/>
          </a:prstGeom>
        </p:spPr>
      </p:pic>
      <p:sp>
        <p:nvSpPr>
          <p:cNvPr id="4" name="TextBox 3">
            <a:extLst>
              <a:ext uri="{FF2B5EF4-FFF2-40B4-BE49-F238E27FC236}">
                <a16:creationId xmlns:a16="http://schemas.microsoft.com/office/drawing/2014/main" id="{4E9665D2-F1E0-42CC-B223-587894E49BC4}"/>
              </a:ext>
            </a:extLst>
          </p:cNvPr>
          <p:cNvSpPr txBox="1"/>
          <p:nvPr/>
        </p:nvSpPr>
        <p:spPr>
          <a:xfrm>
            <a:off x="173420" y="197069"/>
            <a:ext cx="11309041" cy="5416868"/>
          </a:xfrm>
          <a:prstGeom prst="rect">
            <a:avLst/>
          </a:prstGeom>
          <a:noFill/>
        </p:spPr>
        <p:txBody>
          <a:bodyPr wrap="square" rtlCol="0">
            <a:spAutoFit/>
          </a:bodyPr>
          <a:lstStyle/>
          <a:p>
            <a:pPr algn="ctr"/>
            <a:r>
              <a:rPr lang="en-GB" sz="2400" b="1" u="sng" dirty="0">
                <a:solidFill>
                  <a:srgbClr val="0070C0"/>
                </a:solidFill>
                <a:latin typeface="Letter-join Plus 1" panose="02000505000000020003" pitchFamily="50" charset="0"/>
              </a:rPr>
              <a:t>READING</a:t>
            </a:r>
          </a:p>
          <a:p>
            <a:endParaRPr lang="en-GB"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Please read with your child every night. I can not stress how important it is as reading crosses all curricular areas in school.</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Your child should be reading for 40 minutes every night.</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We will check reading diaries on a regular basis and will check how many words have been read on accelerated reader once a week (Friday).  </a:t>
            </a:r>
            <a:br>
              <a:rPr lang="en-GB" sz="2800" dirty="0">
                <a:solidFill>
                  <a:srgbClr val="0070C0"/>
                </a:solidFill>
                <a:latin typeface="Letter-join Plus 1" panose="02000505000000020003" pitchFamily="50" charset="0"/>
              </a:rPr>
            </a:br>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It is children’s responsibility to let us know if they need to change their book and we will allow them time during the day to go to the library. </a:t>
            </a:r>
          </a:p>
          <a:p>
            <a:endParaRPr lang="en-GB" sz="2400" dirty="0">
              <a:solidFill>
                <a:srgbClr val="0070C0"/>
              </a:solidFill>
              <a:latin typeface="Letter-join Plus 1" panose="02000505000000020003" pitchFamily="50" charset="0"/>
            </a:endParaRPr>
          </a:p>
        </p:txBody>
      </p:sp>
    </p:spTree>
    <p:extLst>
      <p:ext uri="{BB962C8B-B14F-4D97-AF65-F5344CB8AC3E}">
        <p14:creationId xmlns:p14="http://schemas.microsoft.com/office/powerpoint/2010/main" val="1633709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31B9B3-3C8F-4C38-8672-A5111696AB89}"/>
              </a:ext>
            </a:extLst>
          </p:cNvPr>
          <p:cNvSpPr txBox="1"/>
          <p:nvPr/>
        </p:nvSpPr>
        <p:spPr>
          <a:xfrm>
            <a:off x="234892" y="248947"/>
            <a:ext cx="11467750" cy="3323987"/>
          </a:xfrm>
          <a:prstGeom prst="rect">
            <a:avLst/>
          </a:prstGeom>
          <a:noFill/>
        </p:spPr>
        <p:txBody>
          <a:bodyPr wrap="square" rtlCol="0">
            <a:spAutoFit/>
          </a:bodyPr>
          <a:lstStyle/>
          <a:p>
            <a:r>
              <a:rPr lang="en-GB" sz="2800" dirty="0">
                <a:solidFill>
                  <a:srgbClr val="0070C0"/>
                </a:solidFill>
                <a:latin typeface="Letter-join Plus 1" panose="02000505000000020003" pitchFamily="50" charset="0"/>
              </a:rPr>
              <a:t>We want your child to develop a love of reading. Take time to sit with them and share a book, a poem, a comic, a magazine, a football programme – anything that involves reading.</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As your child reads, their minds are opened up to new information, new experiences, new dreams…</a:t>
            </a:r>
          </a:p>
          <a:p>
            <a:endParaRPr lang="en-GB" sz="2400" dirty="0">
              <a:solidFill>
                <a:srgbClr val="0070C0"/>
              </a:solidFill>
              <a:latin typeface="Letter-join Plus 1" panose="02000505000000020003" pitchFamily="50" charset="0"/>
            </a:endParaRPr>
          </a:p>
          <a:p>
            <a:endParaRPr lang="en-GB" dirty="0">
              <a:solidFill>
                <a:srgbClr val="0070C0"/>
              </a:solidFill>
              <a:latin typeface="Letter-join Plus 1" panose="02000505000000020003" pitchFamily="50" charset="0"/>
            </a:endParaRPr>
          </a:p>
        </p:txBody>
      </p:sp>
      <p:pic>
        <p:nvPicPr>
          <p:cNvPr id="5" name="Picture 4">
            <a:extLst>
              <a:ext uri="{FF2B5EF4-FFF2-40B4-BE49-F238E27FC236}">
                <a16:creationId xmlns:a16="http://schemas.microsoft.com/office/drawing/2014/main" id="{53D8D09D-B345-47FB-9749-E5C516400001}"/>
              </a:ext>
            </a:extLst>
          </p:cNvPr>
          <p:cNvPicPr>
            <a:picLocks noChangeAspect="1"/>
          </p:cNvPicPr>
          <p:nvPr/>
        </p:nvPicPr>
        <p:blipFill>
          <a:blip r:embed="rId2"/>
          <a:stretch>
            <a:fillRect/>
          </a:stretch>
        </p:blipFill>
        <p:spPr>
          <a:xfrm>
            <a:off x="358694" y="2898949"/>
            <a:ext cx="5715000" cy="3790950"/>
          </a:xfrm>
          <a:prstGeom prst="rect">
            <a:avLst/>
          </a:prstGeom>
        </p:spPr>
      </p:pic>
      <p:sp>
        <p:nvSpPr>
          <p:cNvPr id="6" name="TextBox 5">
            <a:extLst>
              <a:ext uri="{FF2B5EF4-FFF2-40B4-BE49-F238E27FC236}">
                <a16:creationId xmlns:a16="http://schemas.microsoft.com/office/drawing/2014/main" id="{E08827A3-948C-4674-A401-47CDE56F6FDC}"/>
              </a:ext>
            </a:extLst>
          </p:cNvPr>
          <p:cNvSpPr txBox="1"/>
          <p:nvPr/>
        </p:nvSpPr>
        <p:spPr>
          <a:xfrm>
            <a:off x="6197495" y="2809265"/>
            <a:ext cx="5505147" cy="3970318"/>
          </a:xfrm>
          <a:prstGeom prst="rect">
            <a:avLst/>
          </a:prstGeom>
          <a:noFill/>
        </p:spPr>
        <p:txBody>
          <a:bodyPr wrap="square" rtlCol="0">
            <a:spAutoFit/>
          </a:bodyPr>
          <a:lstStyle/>
          <a:p>
            <a:r>
              <a:rPr lang="en-GB" sz="2400" dirty="0">
                <a:solidFill>
                  <a:srgbClr val="0070C0"/>
                </a:solidFill>
                <a:latin typeface="Letter-join Plus 1" panose="02000505000000020003" pitchFamily="50" charset="0"/>
              </a:rPr>
              <a:t>We do not want children to race through their reading books. It is really important that the children understand what they are reading and new vocabulary that they will be exposed to.</a:t>
            </a:r>
          </a:p>
          <a:p>
            <a:r>
              <a:rPr lang="en-GB" sz="2400" dirty="0">
                <a:solidFill>
                  <a:srgbClr val="0070C0"/>
                </a:solidFill>
                <a:latin typeface="Letter-join Plus 1" panose="02000505000000020003" pitchFamily="50" charset="0"/>
              </a:rPr>
              <a:t>Discuss this with your child as they read.</a:t>
            </a:r>
          </a:p>
          <a:p>
            <a:r>
              <a:rPr lang="en-GB" sz="2400" dirty="0">
                <a:solidFill>
                  <a:srgbClr val="0070C0"/>
                </a:solidFill>
                <a:latin typeface="Letter-join Plus 1" panose="02000505000000020003" pitchFamily="50" charset="0"/>
              </a:rPr>
              <a:t>Please take a VIPERS poster for support with different questions you can ask your child. </a:t>
            </a:r>
          </a:p>
          <a:p>
            <a:endParaRPr lang="en-GB" dirty="0">
              <a:solidFill>
                <a:srgbClr val="0070C0"/>
              </a:solidFill>
              <a:latin typeface="Letter-join Plus 1" panose="02000505000000020003" pitchFamily="50" charset="0"/>
            </a:endParaRPr>
          </a:p>
          <a:p>
            <a:endParaRPr lang="en-GB" dirty="0"/>
          </a:p>
        </p:txBody>
      </p:sp>
    </p:spTree>
    <p:extLst>
      <p:ext uri="{BB962C8B-B14F-4D97-AF65-F5344CB8AC3E}">
        <p14:creationId xmlns:p14="http://schemas.microsoft.com/office/powerpoint/2010/main" val="420176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1A249F-B623-4957-9065-1F8CE556DD8F}"/>
              </a:ext>
            </a:extLst>
          </p:cNvPr>
          <p:cNvSpPr/>
          <p:nvPr/>
        </p:nvSpPr>
        <p:spPr>
          <a:xfrm>
            <a:off x="709448" y="644209"/>
            <a:ext cx="10594428" cy="4524315"/>
          </a:xfrm>
          <a:prstGeom prst="rect">
            <a:avLst/>
          </a:prstGeom>
        </p:spPr>
        <p:txBody>
          <a:bodyPr wrap="square">
            <a:spAutoFit/>
          </a:bodyPr>
          <a:lstStyle/>
          <a:p>
            <a:r>
              <a:rPr lang="en-GB" sz="3200" dirty="0">
                <a:solidFill>
                  <a:srgbClr val="0070C0"/>
                </a:solidFill>
                <a:latin typeface="Letter-join Plus 1" panose="02000505000000020003" pitchFamily="50" charset="0"/>
              </a:rPr>
              <a:t>In Key Stage 2, children are rewarded with raffle tickets when they complete a quiz (1 ticket for 60-90% and 2 tickets for 100%) or if they read enough over the week. </a:t>
            </a:r>
          </a:p>
          <a:p>
            <a:endParaRPr lang="en-GB" sz="3200" dirty="0">
              <a:solidFill>
                <a:srgbClr val="0070C0"/>
              </a:solidFill>
              <a:latin typeface="Letter-join Plus 1" panose="02000505000000020003" pitchFamily="50" charset="0"/>
            </a:endParaRPr>
          </a:p>
          <a:p>
            <a:r>
              <a:rPr lang="en-GB" sz="3200" dirty="0">
                <a:solidFill>
                  <a:srgbClr val="0070C0"/>
                </a:solidFill>
                <a:latin typeface="Letter-join Plus 1" panose="02000505000000020003" pitchFamily="50" charset="0"/>
              </a:rPr>
              <a:t>Each week, in assembly, the raffle is drawn and someone receives a reading prize.</a:t>
            </a:r>
          </a:p>
          <a:p>
            <a:endParaRPr lang="en-GB" sz="3200" dirty="0">
              <a:solidFill>
                <a:srgbClr val="0070C0"/>
              </a:solidFill>
              <a:latin typeface="Letter-join Plus 1" panose="02000505000000020003" pitchFamily="50" charset="0"/>
            </a:endParaRPr>
          </a:p>
          <a:p>
            <a:r>
              <a:rPr lang="en-GB" sz="3200" dirty="0">
                <a:solidFill>
                  <a:srgbClr val="0070C0"/>
                </a:solidFill>
                <a:latin typeface="Letter-join Plus 1" panose="02000505000000020003" pitchFamily="50" charset="0"/>
              </a:rPr>
              <a:t>Vouchers are given to children when they have read a millions words.</a:t>
            </a:r>
          </a:p>
        </p:txBody>
      </p:sp>
    </p:spTree>
    <p:extLst>
      <p:ext uri="{BB962C8B-B14F-4D97-AF65-F5344CB8AC3E}">
        <p14:creationId xmlns:p14="http://schemas.microsoft.com/office/powerpoint/2010/main" val="303859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A98534-E39B-4185-8C63-39F566966D8A}"/>
              </a:ext>
            </a:extLst>
          </p:cNvPr>
          <p:cNvSpPr txBox="1"/>
          <p:nvPr/>
        </p:nvSpPr>
        <p:spPr>
          <a:xfrm>
            <a:off x="315309" y="140057"/>
            <a:ext cx="11334756" cy="6709529"/>
          </a:xfrm>
          <a:prstGeom prst="rect">
            <a:avLst/>
          </a:prstGeom>
          <a:noFill/>
        </p:spPr>
        <p:txBody>
          <a:bodyPr wrap="square" rtlCol="0">
            <a:spAutoFit/>
          </a:bodyPr>
          <a:lstStyle/>
          <a:p>
            <a:pPr algn="ctr"/>
            <a:r>
              <a:rPr lang="en-GB" sz="2400" dirty="0">
                <a:solidFill>
                  <a:srgbClr val="0070C0"/>
                </a:solidFill>
                <a:latin typeface="Letter-join Plus 1" panose="02000505000000020003" pitchFamily="50" charset="0"/>
              </a:rPr>
              <a:t>HOMEWORK</a:t>
            </a:r>
          </a:p>
          <a:p>
            <a:endParaRPr lang="en-GB" sz="24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As well as reading every night, your child will be given…..</a:t>
            </a:r>
          </a:p>
          <a:p>
            <a:endParaRPr lang="en-GB" sz="2800" dirty="0">
              <a:solidFill>
                <a:srgbClr val="0070C0"/>
              </a:solidFill>
              <a:latin typeface="Letter-join Plus 1" panose="02000505000000020003" pitchFamily="50" charset="0"/>
            </a:endParaRPr>
          </a:p>
          <a:p>
            <a:r>
              <a:rPr lang="en-GB" sz="2800" b="1" u="sng" dirty="0">
                <a:solidFill>
                  <a:srgbClr val="0070C0"/>
                </a:solidFill>
                <a:latin typeface="Letter-join Plus 1" panose="02000505000000020003" pitchFamily="50" charset="0"/>
              </a:rPr>
              <a:t>Maths / English Homework – given out on Friday and Handed in on Wednesday</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Homework may be a worksheet to complete or something they can do online. </a:t>
            </a:r>
          </a:p>
          <a:p>
            <a:endParaRPr lang="en-GB" sz="2800" dirty="0">
              <a:solidFill>
                <a:srgbClr val="FF0000"/>
              </a:solidFill>
              <a:latin typeface="Letter-join Plus 1" panose="02000505000000020003" pitchFamily="50" charset="0"/>
            </a:endParaRPr>
          </a:p>
          <a:p>
            <a:r>
              <a:rPr lang="en-GB" sz="2800" dirty="0">
                <a:solidFill>
                  <a:srgbClr val="0070C0"/>
                </a:solidFill>
                <a:latin typeface="Letter-join Plus 1" panose="02000505000000020003" pitchFamily="50" charset="0"/>
              </a:rPr>
              <a:t>Occasionally for children who prefer to use technology for their learning, homework may be set on Purple Mash which the children should know their log in for. Children can access purple mash on </a:t>
            </a:r>
            <a:r>
              <a:rPr lang="en-GB" sz="2800" dirty="0" err="1">
                <a:solidFill>
                  <a:srgbClr val="0070C0"/>
                </a:solidFill>
                <a:latin typeface="Letter-join Plus 1" panose="02000505000000020003" pitchFamily="50" charset="0"/>
              </a:rPr>
              <a:t>ipads</a:t>
            </a:r>
            <a:r>
              <a:rPr lang="en-GB" sz="2800" dirty="0">
                <a:solidFill>
                  <a:srgbClr val="0070C0"/>
                </a:solidFill>
                <a:latin typeface="Letter-join Plus 1" panose="02000505000000020003" pitchFamily="50" charset="0"/>
              </a:rPr>
              <a:t>, computers or tablets. I will always provide a paper copy of the homework as well as the online version. </a:t>
            </a:r>
          </a:p>
          <a:p>
            <a:endParaRPr lang="en-GB" dirty="0">
              <a:solidFill>
                <a:srgbClr val="FF0000"/>
              </a:solidFill>
              <a:latin typeface="Letter-join Plus 1" panose="02000505000000020003" pitchFamily="50" charset="0"/>
            </a:endParaRPr>
          </a:p>
        </p:txBody>
      </p:sp>
      <p:pic>
        <p:nvPicPr>
          <p:cNvPr id="3" name="Picture 2">
            <a:extLst>
              <a:ext uri="{FF2B5EF4-FFF2-40B4-BE49-F238E27FC236}">
                <a16:creationId xmlns:a16="http://schemas.microsoft.com/office/drawing/2014/main" id="{BA10E4A7-FF15-45F8-BDBB-48B4CB0B4498}"/>
              </a:ext>
            </a:extLst>
          </p:cNvPr>
          <p:cNvPicPr>
            <a:picLocks noChangeAspect="1"/>
          </p:cNvPicPr>
          <p:nvPr/>
        </p:nvPicPr>
        <p:blipFill>
          <a:blip r:embed="rId3"/>
          <a:stretch>
            <a:fillRect/>
          </a:stretch>
        </p:blipFill>
        <p:spPr>
          <a:xfrm rot="19607391">
            <a:off x="9523994" y="563179"/>
            <a:ext cx="2185808" cy="433692"/>
          </a:xfrm>
          <a:prstGeom prst="rect">
            <a:avLst/>
          </a:prstGeom>
        </p:spPr>
      </p:pic>
    </p:spTree>
    <p:extLst>
      <p:ext uri="{BB962C8B-B14F-4D97-AF65-F5344CB8AC3E}">
        <p14:creationId xmlns:p14="http://schemas.microsoft.com/office/powerpoint/2010/main" val="2690339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91F5BA-70AD-4561-BD17-DF4F43349608}"/>
              </a:ext>
            </a:extLst>
          </p:cNvPr>
          <p:cNvSpPr/>
          <p:nvPr/>
        </p:nvSpPr>
        <p:spPr>
          <a:xfrm>
            <a:off x="617482" y="181957"/>
            <a:ext cx="10957035" cy="6494085"/>
          </a:xfrm>
          <a:prstGeom prst="rect">
            <a:avLst/>
          </a:prstGeom>
        </p:spPr>
        <p:txBody>
          <a:bodyPr wrap="square">
            <a:spAutoFit/>
          </a:bodyPr>
          <a:lstStyle/>
          <a:p>
            <a:r>
              <a:rPr lang="en-GB" sz="3200" b="1" u="sng" dirty="0">
                <a:solidFill>
                  <a:srgbClr val="0070C0"/>
                </a:solidFill>
                <a:latin typeface="Letter-join Plus 1" panose="02000505000000020003" pitchFamily="50" charset="0"/>
              </a:rPr>
              <a:t>Spellings – given out on Monday and Handed in on Friday</a:t>
            </a:r>
          </a:p>
          <a:p>
            <a:endParaRPr lang="en-GB" sz="3200" dirty="0">
              <a:solidFill>
                <a:srgbClr val="FF0000"/>
              </a:solidFill>
              <a:latin typeface="Letter-join Plus 1" panose="02000505000000020003" pitchFamily="50" charset="0"/>
            </a:endParaRPr>
          </a:p>
          <a:p>
            <a:r>
              <a:rPr lang="en-GB" sz="3200" dirty="0">
                <a:solidFill>
                  <a:srgbClr val="0070C0"/>
                </a:solidFill>
                <a:latin typeface="Letter-join Plus 1" panose="02000505000000020003" pitchFamily="50" charset="0"/>
              </a:rPr>
              <a:t>Children will be given a spellings sheet to take home to learn and will also be assigned an online activity on Purple Mash. </a:t>
            </a:r>
          </a:p>
          <a:p>
            <a:endParaRPr lang="en-GB" sz="3200" dirty="0">
              <a:solidFill>
                <a:srgbClr val="FF0000"/>
              </a:solidFill>
              <a:latin typeface="Letter-join Plus 1" panose="02000505000000020003" pitchFamily="50" charset="0"/>
            </a:endParaRPr>
          </a:p>
          <a:p>
            <a:r>
              <a:rPr lang="en-GB" sz="3200" dirty="0">
                <a:solidFill>
                  <a:srgbClr val="0070C0"/>
                </a:solidFill>
                <a:latin typeface="Letter-join Plus 1" panose="02000505000000020003" pitchFamily="50" charset="0"/>
              </a:rPr>
              <a:t>In Year 5 your child is expected to know </a:t>
            </a:r>
            <a:r>
              <a:rPr lang="en-GB" sz="3200" b="1" dirty="0">
                <a:solidFill>
                  <a:srgbClr val="0070C0"/>
                </a:solidFill>
                <a:latin typeface="Letter-join Plus 1" panose="02000505000000020003" pitchFamily="50" charset="0"/>
              </a:rPr>
              <a:t>all time tables </a:t>
            </a:r>
            <a:r>
              <a:rPr lang="en-GB" sz="3200" dirty="0">
                <a:solidFill>
                  <a:srgbClr val="0070C0"/>
                </a:solidFill>
                <a:latin typeface="Letter-join Plus 1" panose="02000505000000020003" pitchFamily="50" charset="0"/>
              </a:rPr>
              <a:t>off by heart. This also includes their associated division facts. Please practise these at home either by chanting, singing songs, playing games or accessing your child’s Times Table Rock Star account. Each child should have their own log-in details – please ask if you do not know your child’s details.</a:t>
            </a:r>
          </a:p>
          <a:p>
            <a:r>
              <a:rPr lang="en-GB" sz="3200" b="1" dirty="0">
                <a:solidFill>
                  <a:srgbClr val="0070C0"/>
                </a:solidFill>
                <a:latin typeface="Letter-join Plus 1" panose="02000505000000020003" pitchFamily="50" charset="0"/>
              </a:rPr>
              <a:t>Please take a multiplication grid if you would like to support your child with this. </a:t>
            </a:r>
          </a:p>
        </p:txBody>
      </p:sp>
    </p:spTree>
    <p:extLst>
      <p:ext uri="{BB962C8B-B14F-4D97-AF65-F5344CB8AC3E}">
        <p14:creationId xmlns:p14="http://schemas.microsoft.com/office/powerpoint/2010/main" val="1723221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B5B1A7-38DC-47AE-BB71-41679DF6E201}"/>
              </a:ext>
            </a:extLst>
          </p:cNvPr>
          <p:cNvSpPr txBox="1"/>
          <p:nvPr/>
        </p:nvSpPr>
        <p:spPr>
          <a:xfrm>
            <a:off x="419451" y="377505"/>
            <a:ext cx="10647942" cy="4832092"/>
          </a:xfrm>
          <a:prstGeom prst="rect">
            <a:avLst/>
          </a:prstGeom>
          <a:noFill/>
        </p:spPr>
        <p:txBody>
          <a:bodyPr wrap="square" rtlCol="0">
            <a:spAutoFit/>
          </a:bodyPr>
          <a:lstStyle/>
          <a:p>
            <a:pPr algn="ctr"/>
            <a:r>
              <a:rPr lang="en-GB" sz="2800" dirty="0">
                <a:solidFill>
                  <a:srgbClr val="0070C0"/>
                </a:solidFill>
                <a:latin typeface="Letter-join Plus 1" panose="02000505000000020003" pitchFamily="50" charset="0"/>
              </a:rPr>
              <a:t>P.E</a:t>
            </a:r>
          </a:p>
          <a:p>
            <a:pPr algn="ctr"/>
            <a:endParaRPr lang="en-GB" sz="2800" dirty="0">
              <a:solidFill>
                <a:srgbClr val="0070C0"/>
              </a:solidFill>
              <a:latin typeface="Letter-join Plus 1" panose="02000505000000020003" pitchFamily="50" charset="0"/>
            </a:endParaRP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During the autumn term, our PE lessons will be on </a:t>
            </a:r>
            <a:r>
              <a:rPr lang="en-GB" sz="2800" b="1" u="sng" dirty="0">
                <a:solidFill>
                  <a:srgbClr val="0070C0"/>
                </a:solidFill>
                <a:latin typeface="Letter-join Plus 1" panose="02000505000000020003" pitchFamily="50" charset="0"/>
              </a:rPr>
              <a:t>Wednesday</a:t>
            </a:r>
            <a:r>
              <a:rPr lang="en-GB" sz="2800" b="1" dirty="0">
                <a:solidFill>
                  <a:srgbClr val="0070C0"/>
                </a:solidFill>
                <a:latin typeface="Letter-join Plus 1" panose="02000505000000020003" pitchFamily="50" charset="0"/>
              </a:rPr>
              <a:t> </a:t>
            </a:r>
            <a:r>
              <a:rPr lang="en-GB" sz="2800" dirty="0">
                <a:solidFill>
                  <a:srgbClr val="0070C0"/>
                </a:solidFill>
                <a:latin typeface="Letter-join Plus 1" panose="02000505000000020003" pitchFamily="50" charset="0"/>
              </a:rPr>
              <a:t>(indoor) and</a:t>
            </a:r>
            <a:r>
              <a:rPr lang="en-GB" sz="2800" b="1" dirty="0">
                <a:solidFill>
                  <a:srgbClr val="0070C0"/>
                </a:solidFill>
                <a:latin typeface="Letter-join Plus 1" panose="02000505000000020003" pitchFamily="50" charset="0"/>
              </a:rPr>
              <a:t> </a:t>
            </a:r>
            <a:r>
              <a:rPr lang="en-GB" sz="2800" b="1" u="sng" dirty="0">
                <a:solidFill>
                  <a:srgbClr val="0070C0"/>
                </a:solidFill>
                <a:latin typeface="Letter-join Plus 1" panose="02000505000000020003" pitchFamily="50" charset="0"/>
              </a:rPr>
              <a:t>Thursday </a:t>
            </a:r>
            <a:r>
              <a:rPr lang="en-GB" sz="2800" dirty="0">
                <a:solidFill>
                  <a:srgbClr val="0070C0"/>
                </a:solidFill>
                <a:latin typeface="Letter-join Plus 1" panose="02000505000000020003" pitchFamily="50" charset="0"/>
              </a:rPr>
              <a:t>(outdoor). </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Your child will come into school wearing their </a:t>
            </a:r>
            <a:r>
              <a:rPr lang="en-GB" sz="2800" b="1" dirty="0">
                <a:solidFill>
                  <a:srgbClr val="0070C0"/>
                </a:solidFill>
                <a:latin typeface="Letter-join Plus 1" panose="02000505000000020003" pitchFamily="50" charset="0"/>
              </a:rPr>
              <a:t>school PE kit </a:t>
            </a:r>
            <a:r>
              <a:rPr lang="en-GB" sz="2800" dirty="0">
                <a:solidFill>
                  <a:srgbClr val="0070C0"/>
                </a:solidFill>
                <a:latin typeface="Letter-join Plus 1" panose="02000505000000020003" pitchFamily="50" charset="0"/>
              </a:rPr>
              <a:t>on those days. Please see the school website for details on our uniform.</a:t>
            </a:r>
          </a:p>
          <a:p>
            <a:endParaRPr lang="en-GB" sz="2800" dirty="0">
              <a:solidFill>
                <a:srgbClr val="0070C0"/>
              </a:solidFill>
              <a:latin typeface="Letter-join Plus 1" panose="02000505000000020003" pitchFamily="50" charset="0"/>
            </a:endParaRPr>
          </a:p>
          <a:p>
            <a:r>
              <a:rPr lang="en-GB" sz="2800" dirty="0">
                <a:solidFill>
                  <a:srgbClr val="0070C0"/>
                </a:solidFill>
                <a:latin typeface="Letter-join Plus 1" panose="02000505000000020003" pitchFamily="50" charset="0"/>
              </a:rPr>
              <a:t>Make sure that all uniform is clearly labelled with your child’s name on it please.</a:t>
            </a:r>
            <a:endParaRPr lang="en-GB" sz="2800" dirty="0"/>
          </a:p>
        </p:txBody>
      </p:sp>
      <p:pic>
        <p:nvPicPr>
          <p:cNvPr id="3" name="Picture 2">
            <a:extLst>
              <a:ext uri="{FF2B5EF4-FFF2-40B4-BE49-F238E27FC236}">
                <a16:creationId xmlns:a16="http://schemas.microsoft.com/office/drawing/2014/main" id="{D9A5A80D-9037-4364-8477-9CB9EE4A4F96}"/>
              </a:ext>
            </a:extLst>
          </p:cNvPr>
          <p:cNvPicPr>
            <a:picLocks noChangeAspect="1"/>
          </p:cNvPicPr>
          <p:nvPr/>
        </p:nvPicPr>
        <p:blipFill>
          <a:blip r:embed="rId2"/>
          <a:stretch>
            <a:fillRect/>
          </a:stretch>
        </p:blipFill>
        <p:spPr>
          <a:xfrm>
            <a:off x="9220727" y="377505"/>
            <a:ext cx="2551822" cy="1275911"/>
          </a:xfrm>
          <a:prstGeom prst="rect">
            <a:avLst/>
          </a:prstGeom>
        </p:spPr>
      </p:pic>
    </p:spTree>
    <p:extLst>
      <p:ext uri="{BB962C8B-B14F-4D97-AF65-F5344CB8AC3E}">
        <p14:creationId xmlns:p14="http://schemas.microsoft.com/office/powerpoint/2010/main" val="2341868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TotalTime>
  <Words>916</Words>
  <Application>Microsoft Office PowerPoint</Application>
  <PresentationFormat>Widescreen</PresentationFormat>
  <Paragraphs>91</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Letter-join Plus 1</vt:lpstr>
      <vt:lpstr>Raleway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Colette Howe</dc:creator>
  <cp:lastModifiedBy>Jennie Gibson</cp:lastModifiedBy>
  <cp:revision>17</cp:revision>
  <cp:lastPrinted>2022-09-07T07:32:00Z</cp:lastPrinted>
  <dcterms:created xsi:type="dcterms:W3CDTF">2022-07-20T09:58:25Z</dcterms:created>
  <dcterms:modified xsi:type="dcterms:W3CDTF">2023-09-03T19:08:21Z</dcterms:modified>
</cp:coreProperties>
</file>