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6" r:id="rId3"/>
    <p:sldId id="258" r:id="rId4"/>
    <p:sldId id="257" r:id="rId5"/>
    <p:sldId id="259" r:id="rId6"/>
    <p:sldId id="267" r:id="rId7"/>
    <p:sldId id="260" r:id="rId8"/>
    <p:sldId id="261" r:id="rId9"/>
    <p:sldId id="262" r:id="rId10"/>
    <p:sldId id="268" r:id="rId11"/>
    <p:sldId id="265"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1" d="100"/>
          <a:sy n="71" d="100"/>
        </p:scale>
        <p:origin x="6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C0EE3-1271-4E7C-8CF9-AE70D8F2362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B95D588-71A3-4528-B25F-17900E814A5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5ABAC90-6E06-462B-861C-537A0E815B1E}"/>
              </a:ext>
            </a:extLst>
          </p:cNvPr>
          <p:cNvSpPr>
            <a:spLocks noGrp="1"/>
          </p:cNvSpPr>
          <p:nvPr>
            <p:ph type="dt" sz="half" idx="10"/>
          </p:nvPr>
        </p:nvSpPr>
        <p:spPr/>
        <p:txBody>
          <a:bodyPr/>
          <a:lstStyle/>
          <a:p>
            <a:fld id="{277A55B0-D87D-448E-B650-874B4F042318}" type="datetimeFigureOut">
              <a:rPr lang="en-GB" smtClean="0"/>
              <a:t>09/09/2026</a:t>
            </a:fld>
            <a:endParaRPr lang="en-GB"/>
          </a:p>
        </p:txBody>
      </p:sp>
      <p:sp>
        <p:nvSpPr>
          <p:cNvPr id="5" name="Footer Placeholder 4">
            <a:extLst>
              <a:ext uri="{FF2B5EF4-FFF2-40B4-BE49-F238E27FC236}">
                <a16:creationId xmlns:a16="http://schemas.microsoft.com/office/drawing/2014/main" id="{1F7974FF-2282-4A20-AD36-E355EF46348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73A6043-0A31-44CB-A4A8-16FD1FA47BE0}"/>
              </a:ext>
            </a:extLst>
          </p:cNvPr>
          <p:cNvSpPr>
            <a:spLocks noGrp="1"/>
          </p:cNvSpPr>
          <p:nvPr>
            <p:ph type="sldNum" sz="quarter" idx="12"/>
          </p:nvPr>
        </p:nvSpPr>
        <p:spPr/>
        <p:txBody>
          <a:bodyPr/>
          <a:lstStyle/>
          <a:p>
            <a:fld id="{5A103D23-8DB6-421A-B744-797AD3F6F2CA}" type="slidenum">
              <a:rPr lang="en-GB" smtClean="0"/>
              <a:t>‹#›</a:t>
            </a:fld>
            <a:endParaRPr lang="en-GB"/>
          </a:p>
        </p:txBody>
      </p:sp>
    </p:spTree>
    <p:extLst>
      <p:ext uri="{BB962C8B-B14F-4D97-AF65-F5344CB8AC3E}">
        <p14:creationId xmlns:p14="http://schemas.microsoft.com/office/powerpoint/2010/main" val="34073665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ABF05-4D26-420A-899E-526F1B7D3BD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87EF4F2-6FA2-430C-8B4D-02E37AAFEAC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9A9740D-8760-4394-A3AD-5D87443A00A3}"/>
              </a:ext>
            </a:extLst>
          </p:cNvPr>
          <p:cNvSpPr>
            <a:spLocks noGrp="1"/>
          </p:cNvSpPr>
          <p:nvPr>
            <p:ph type="dt" sz="half" idx="10"/>
          </p:nvPr>
        </p:nvSpPr>
        <p:spPr/>
        <p:txBody>
          <a:bodyPr/>
          <a:lstStyle/>
          <a:p>
            <a:fld id="{277A55B0-D87D-448E-B650-874B4F042318}" type="datetimeFigureOut">
              <a:rPr lang="en-GB" smtClean="0"/>
              <a:t>09/09/2026</a:t>
            </a:fld>
            <a:endParaRPr lang="en-GB"/>
          </a:p>
        </p:txBody>
      </p:sp>
      <p:sp>
        <p:nvSpPr>
          <p:cNvPr id="5" name="Footer Placeholder 4">
            <a:extLst>
              <a:ext uri="{FF2B5EF4-FFF2-40B4-BE49-F238E27FC236}">
                <a16:creationId xmlns:a16="http://schemas.microsoft.com/office/drawing/2014/main" id="{33E34B8C-35CC-4883-8945-3664165536E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0F99B84-3AAE-496B-AEB4-740378D08013}"/>
              </a:ext>
            </a:extLst>
          </p:cNvPr>
          <p:cNvSpPr>
            <a:spLocks noGrp="1"/>
          </p:cNvSpPr>
          <p:nvPr>
            <p:ph type="sldNum" sz="quarter" idx="12"/>
          </p:nvPr>
        </p:nvSpPr>
        <p:spPr/>
        <p:txBody>
          <a:bodyPr/>
          <a:lstStyle/>
          <a:p>
            <a:fld id="{5A103D23-8DB6-421A-B744-797AD3F6F2CA}" type="slidenum">
              <a:rPr lang="en-GB" smtClean="0"/>
              <a:t>‹#›</a:t>
            </a:fld>
            <a:endParaRPr lang="en-GB"/>
          </a:p>
        </p:txBody>
      </p:sp>
    </p:spTree>
    <p:extLst>
      <p:ext uri="{BB962C8B-B14F-4D97-AF65-F5344CB8AC3E}">
        <p14:creationId xmlns:p14="http://schemas.microsoft.com/office/powerpoint/2010/main" val="23664327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43B72-1B56-48E0-AAE0-E9C6B25111D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04839FC-E3A7-4891-878B-23243EEC76D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ABD346B-1806-4707-AAF1-495D468632BE}"/>
              </a:ext>
            </a:extLst>
          </p:cNvPr>
          <p:cNvSpPr>
            <a:spLocks noGrp="1"/>
          </p:cNvSpPr>
          <p:nvPr>
            <p:ph type="dt" sz="half" idx="10"/>
          </p:nvPr>
        </p:nvSpPr>
        <p:spPr/>
        <p:txBody>
          <a:bodyPr/>
          <a:lstStyle/>
          <a:p>
            <a:fld id="{277A55B0-D87D-448E-B650-874B4F042318}" type="datetimeFigureOut">
              <a:rPr lang="en-GB" smtClean="0"/>
              <a:t>09/09/2026</a:t>
            </a:fld>
            <a:endParaRPr lang="en-GB"/>
          </a:p>
        </p:txBody>
      </p:sp>
      <p:sp>
        <p:nvSpPr>
          <p:cNvPr id="5" name="Footer Placeholder 4">
            <a:extLst>
              <a:ext uri="{FF2B5EF4-FFF2-40B4-BE49-F238E27FC236}">
                <a16:creationId xmlns:a16="http://schemas.microsoft.com/office/drawing/2014/main" id="{03C7C250-B4A9-4492-AD62-A1D1436476F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DEE9124-F80C-439C-9AED-90AB2688421E}"/>
              </a:ext>
            </a:extLst>
          </p:cNvPr>
          <p:cNvSpPr>
            <a:spLocks noGrp="1"/>
          </p:cNvSpPr>
          <p:nvPr>
            <p:ph type="sldNum" sz="quarter" idx="12"/>
          </p:nvPr>
        </p:nvSpPr>
        <p:spPr/>
        <p:txBody>
          <a:bodyPr/>
          <a:lstStyle/>
          <a:p>
            <a:fld id="{5A103D23-8DB6-421A-B744-797AD3F6F2CA}" type="slidenum">
              <a:rPr lang="en-GB" smtClean="0"/>
              <a:t>‹#›</a:t>
            </a:fld>
            <a:endParaRPr lang="en-GB"/>
          </a:p>
        </p:txBody>
      </p:sp>
    </p:spTree>
    <p:extLst>
      <p:ext uri="{BB962C8B-B14F-4D97-AF65-F5344CB8AC3E}">
        <p14:creationId xmlns:p14="http://schemas.microsoft.com/office/powerpoint/2010/main" val="1155422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1C2D5-A629-41BE-9680-B25ADB10F48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3E0C06B-E6B8-4B1A-B68D-DFEFF88414CD}"/>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EE4F374-6B7A-4BF1-ADAF-161B14CE2E6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06CBC99-078A-4BE8-B843-6FAB7ADEF64D}"/>
              </a:ext>
            </a:extLst>
          </p:cNvPr>
          <p:cNvSpPr>
            <a:spLocks noGrp="1"/>
          </p:cNvSpPr>
          <p:nvPr>
            <p:ph type="dt" sz="half" idx="10"/>
          </p:nvPr>
        </p:nvSpPr>
        <p:spPr/>
        <p:txBody>
          <a:bodyPr/>
          <a:lstStyle/>
          <a:p>
            <a:fld id="{277A55B0-D87D-448E-B650-874B4F042318}" type="datetimeFigureOut">
              <a:rPr lang="en-GB" smtClean="0"/>
              <a:t>09/09/2026</a:t>
            </a:fld>
            <a:endParaRPr lang="en-GB"/>
          </a:p>
        </p:txBody>
      </p:sp>
      <p:sp>
        <p:nvSpPr>
          <p:cNvPr id="6" name="Footer Placeholder 5">
            <a:extLst>
              <a:ext uri="{FF2B5EF4-FFF2-40B4-BE49-F238E27FC236}">
                <a16:creationId xmlns:a16="http://schemas.microsoft.com/office/drawing/2014/main" id="{F7571B06-C2A9-49A5-BFCA-2052F81CDF6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82F14A9-B633-4CDD-9928-0AABF0E94B24}"/>
              </a:ext>
            </a:extLst>
          </p:cNvPr>
          <p:cNvSpPr>
            <a:spLocks noGrp="1"/>
          </p:cNvSpPr>
          <p:nvPr>
            <p:ph type="sldNum" sz="quarter" idx="12"/>
          </p:nvPr>
        </p:nvSpPr>
        <p:spPr/>
        <p:txBody>
          <a:bodyPr/>
          <a:lstStyle/>
          <a:p>
            <a:fld id="{5A103D23-8DB6-421A-B744-797AD3F6F2CA}" type="slidenum">
              <a:rPr lang="en-GB" smtClean="0"/>
              <a:t>‹#›</a:t>
            </a:fld>
            <a:endParaRPr lang="en-GB"/>
          </a:p>
        </p:txBody>
      </p:sp>
    </p:spTree>
    <p:extLst>
      <p:ext uri="{BB962C8B-B14F-4D97-AF65-F5344CB8AC3E}">
        <p14:creationId xmlns:p14="http://schemas.microsoft.com/office/powerpoint/2010/main" val="15402996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5AC4B-E963-4E91-AB3C-8B42E377121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30D6859-88E5-407C-85E1-6754A51B22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EC87B76-CCC1-4CBF-9A03-4F9E9306A9B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29981FF-CE70-4DD5-9BBB-35E03B69606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46E7010-49A2-4719-89C0-AB0C26ACEA7A}"/>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D63D44F-0A43-4C6B-A5E0-B50EBBB2F656}"/>
              </a:ext>
            </a:extLst>
          </p:cNvPr>
          <p:cNvSpPr>
            <a:spLocks noGrp="1"/>
          </p:cNvSpPr>
          <p:nvPr>
            <p:ph type="dt" sz="half" idx="10"/>
          </p:nvPr>
        </p:nvSpPr>
        <p:spPr/>
        <p:txBody>
          <a:bodyPr/>
          <a:lstStyle/>
          <a:p>
            <a:fld id="{277A55B0-D87D-448E-B650-874B4F042318}" type="datetimeFigureOut">
              <a:rPr lang="en-GB" smtClean="0"/>
              <a:t>09/09/2026</a:t>
            </a:fld>
            <a:endParaRPr lang="en-GB"/>
          </a:p>
        </p:txBody>
      </p:sp>
      <p:sp>
        <p:nvSpPr>
          <p:cNvPr id="8" name="Footer Placeholder 7">
            <a:extLst>
              <a:ext uri="{FF2B5EF4-FFF2-40B4-BE49-F238E27FC236}">
                <a16:creationId xmlns:a16="http://schemas.microsoft.com/office/drawing/2014/main" id="{83D20080-FAB2-4B32-80A3-825C00202E8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5840DD4-1ACB-4301-A269-81C346422131}"/>
              </a:ext>
            </a:extLst>
          </p:cNvPr>
          <p:cNvSpPr>
            <a:spLocks noGrp="1"/>
          </p:cNvSpPr>
          <p:nvPr>
            <p:ph type="sldNum" sz="quarter" idx="12"/>
          </p:nvPr>
        </p:nvSpPr>
        <p:spPr/>
        <p:txBody>
          <a:bodyPr/>
          <a:lstStyle/>
          <a:p>
            <a:fld id="{5A103D23-8DB6-421A-B744-797AD3F6F2CA}" type="slidenum">
              <a:rPr lang="en-GB" smtClean="0"/>
              <a:t>‹#›</a:t>
            </a:fld>
            <a:endParaRPr lang="en-GB"/>
          </a:p>
        </p:txBody>
      </p:sp>
    </p:spTree>
    <p:extLst>
      <p:ext uri="{BB962C8B-B14F-4D97-AF65-F5344CB8AC3E}">
        <p14:creationId xmlns:p14="http://schemas.microsoft.com/office/powerpoint/2010/main" val="33691988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DCC3B-303E-4FAC-9114-CC0A764F92C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E94FF9D-4E35-4FD9-B17C-43E105B380E0}"/>
              </a:ext>
            </a:extLst>
          </p:cNvPr>
          <p:cNvSpPr>
            <a:spLocks noGrp="1"/>
          </p:cNvSpPr>
          <p:nvPr>
            <p:ph type="dt" sz="half" idx="10"/>
          </p:nvPr>
        </p:nvSpPr>
        <p:spPr/>
        <p:txBody>
          <a:bodyPr/>
          <a:lstStyle/>
          <a:p>
            <a:fld id="{277A55B0-D87D-448E-B650-874B4F042318}" type="datetimeFigureOut">
              <a:rPr lang="en-GB" smtClean="0"/>
              <a:t>09/09/2026</a:t>
            </a:fld>
            <a:endParaRPr lang="en-GB"/>
          </a:p>
        </p:txBody>
      </p:sp>
      <p:sp>
        <p:nvSpPr>
          <p:cNvPr id="4" name="Footer Placeholder 3">
            <a:extLst>
              <a:ext uri="{FF2B5EF4-FFF2-40B4-BE49-F238E27FC236}">
                <a16:creationId xmlns:a16="http://schemas.microsoft.com/office/drawing/2014/main" id="{0557D564-A2C6-4013-9131-7BA745224E0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B3A8C20-CCE4-4C8B-AA91-5CC1093BF801}"/>
              </a:ext>
            </a:extLst>
          </p:cNvPr>
          <p:cNvSpPr>
            <a:spLocks noGrp="1"/>
          </p:cNvSpPr>
          <p:nvPr>
            <p:ph type="sldNum" sz="quarter" idx="12"/>
          </p:nvPr>
        </p:nvSpPr>
        <p:spPr/>
        <p:txBody>
          <a:bodyPr/>
          <a:lstStyle/>
          <a:p>
            <a:fld id="{5A103D23-8DB6-421A-B744-797AD3F6F2CA}" type="slidenum">
              <a:rPr lang="en-GB" smtClean="0"/>
              <a:t>‹#›</a:t>
            </a:fld>
            <a:endParaRPr lang="en-GB"/>
          </a:p>
        </p:txBody>
      </p:sp>
    </p:spTree>
    <p:extLst>
      <p:ext uri="{BB962C8B-B14F-4D97-AF65-F5344CB8AC3E}">
        <p14:creationId xmlns:p14="http://schemas.microsoft.com/office/powerpoint/2010/main" val="1923050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AD9E438-7A8E-4B2D-B974-14D547CAD314}"/>
              </a:ext>
            </a:extLst>
          </p:cNvPr>
          <p:cNvSpPr>
            <a:spLocks noGrp="1"/>
          </p:cNvSpPr>
          <p:nvPr>
            <p:ph type="dt" sz="half" idx="10"/>
          </p:nvPr>
        </p:nvSpPr>
        <p:spPr/>
        <p:txBody>
          <a:bodyPr/>
          <a:lstStyle/>
          <a:p>
            <a:fld id="{277A55B0-D87D-448E-B650-874B4F042318}" type="datetimeFigureOut">
              <a:rPr lang="en-GB" smtClean="0"/>
              <a:t>09/09/2026</a:t>
            </a:fld>
            <a:endParaRPr lang="en-GB"/>
          </a:p>
        </p:txBody>
      </p:sp>
      <p:sp>
        <p:nvSpPr>
          <p:cNvPr id="3" name="Footer Placeholder 2">
            <a:extLst>
              <a:ext uri="{FF2B5EF4-FFF2-40B4-BE49-F238E27FC236}">
                <a16:creationId xmlns:a16="http://schemas.microsoft.com/office/drawing/2014/main" id="{0240E83B-22E8-49E5-A171-4D80C01EE85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7D0FAA0-B867-477A-B914-F05BE52AF2A7}"/>
              </a:ext>
            </a:extLst>
          </p:cNvPr>
          <p:cNvSpPr>
            <a:spLocks noGrp="1"/>
          </p:cNvSpPr>
          <p:nvPr>
            <p:ph type="sldNum" sz="quarter" idx="12"/>
          </p:nvPr>
        </p:nvSpPr>
        <p:spPr/>
        <p:txBody>
          <a:bodyPr/>
          <a:lstStyle/>
          <a:p>
            <a:fld id="{5A103D23-8DB6-421A-B744-797AD3F6F2CA}" type="slidenum">
              <a:rPr lang="en-GB" smtClean="0"/>
              <a:t>‹#›</a:t>
            </a:fld>
            <a:endParaRPr lang="en-GB"/>
          </a:p>
        </p:txBody>
      </p:sp>
    </p:spTree>
    <p:extLst>
      <p:ext uri="{BB962C8B-B14F-4D97-AF65-F5344CB8AC3E}">
        <p14:creationId xmlns:p14="http://schemas.microsoft.com/office/powerpoint/2010/main" val="26847503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27ECD-2D7F-42EA-891D-766C4697F92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BBB979D-9428-42CB-90B6-B519E9BE47F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5F7464E-2DD5-4A1A-9E9B-742E05A823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769FD7C-0274-49BC-8A43-3D14A7A6AE18}"/>
              </a:ext>
            </a:extLst>
          </p:cNvPr>
          <p:cNvSpPr>
            <a:spLocks noGrp="1"/>
          </p:cNvSpPr>
          <p:nvPr>
            <p:ph type="dt" sz="half" idx="10"/>
          </p:nvPr>
        </p:nvSpPr>
        <p:spPr/>
        <p:txBody>
          <a:bodyPr/>
          <a:lstStyle/>
          <a:p>
            <a:fld id="{277A55B0-D87D-448E-B650-874B4F042318}" type="datetimeFigureOut">
              <a:rPr lang="en-GB" smtClean="0"/>
              <a:t>09/09/2026</a:t>
            </a:fld>
            <a:endParaRPr lang="en-GB"/>
          </a:p>
        </p:txBody>
      </p:sp>
      <p:sp>
        <p:nvSpPr>
          <p:cNvPr id="6" name="Footer Placeholder 5">
            <a:extLst>
              <a:ext uri="{FF2B5EF4-FFF2-40B4-BE49-F238E27FC236}">
                <a16:creationId xmlns:a16="http://schemas.microsoft.com/office/drawing/2014/main" id="{8AD73DE3-5FBF-4F11-853F-6892829E2A5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DF6BF0B-C7E0-4EAB-83CF-8690B2BDA6D9}"/>
              </a:ext>
            </a:extLst>
          </p:cNvPr>
          <p:cNvSpPr>
            <a:spLocks noGrp="1"/>
          </p:cNvSpPr>
          <p:nvPr>
            <p:ph type="sldNum" sz="quarter" idx="12"/>
          </p:nvPr>
        </p:nvSpPr>
        <p:spPr/>
        <p:txBody>
          <a:bodyPr/>
          <a:lstStyle/>
          <a:p>
            <a:fld id="{5A103D23-8DB6-421A-B744-797AD3F6F2CA}" type="slidenum">
              <a:rPr lang="en-GB" smtClean="0"/>
              <a:t>‹#›</a:t>
            </a:fld>
            <a:endParaRPr lang="en-GB"/>
          </a:p>
        </p:txBody>
      </p:sp>
    </p:spTree>
    <p:extLst>
      <p:ext uri="{BB962C8B-B14F-4D97-AF65-F5344CB8AC3E}">
        <p14:creationId xmlns:p14="http://schemas.microsoft.com/office/powerpoint/2010/main" val="35042268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ED7D3-D0EA-4CBA-BE95-6AF0291E96A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22E82B8-14A6-44D0-BB93-BD7F526DD26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19A4BC6-A31C-4B43-A32E-99A1C7E266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9AB2F9F-C200-4C2E-B433-E4AE2FC00D9E}"/>
              </a:ext>
            </a:extLst>
          </p:cNvPr>
          <p:cNvSpPr>
            <a:spLocks noGrp="1"/>
          </p:cNvSpPr>
          <p:nvPr>
            <p:ph type="dt" sz="half" idx="10"/>
          </p:nvPr>
        </p:nvSpPr>
        <p:spPr/>
        <p:txBody>
          <a:bodyPr/>
          <a:lstStyle/>
          <a:p>
            <a:fld id="{277A55B0-D87D-448E-B650-874B4F042318}" type="datetimeFigureOut">
              <a:rPr lang="en-GB" smtClean="0"/>
              <a:t>09/09/2026</a:t>
            </a:fld>
            <a:endParaRPr lang="en-GB"/>
          </a:p>
        </p:txBody>
      </p:sp>
      <p:sp>
        <p:nvSpPr>
          <p:cNvPr id="6" name="Footer Placeholder 5">
            <a:extLst>
              <a:ext uri="{FF2B5EF4-FFF2-40B4-BE49-F238E27FC236}">
                <a16:creationId xmlns:a16="http://schemas.microsoft.com/office/drawing/2014/main" id="{E034A84C-59C4-44AD-BD15-E5F1C82A26C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E07AE11-B8D1-437F-9574-3592291AB859}"/>
              </a:ext>
            </a:extLst>
          </p:cNvPr>
          <p:cNvSpPr>
            <a:spLocks noGrp="1"/>
          </p:cNvSpPr>
          <p:nvPr>
            <p:ph type="sldNum" sz="quarter" idx="12"/>
          </p:nvPr>
        </p:nvSpPr>
        <p:spPr/>
        <p:txBody>
          <a:bodyPr/>
          <a:lstStyle/>
          <a:p>
            <a:fld id="{5A103D23-8DB6-421A-B744-797AD3F6F2CA}" type="slidenum">
              <a:rPr lang="en-GB" smtClean="0"/>
              <a:t>‹#›</a:t>
            </a:fld>
            <a:endParaRPr lang="en-GB"/>
          </a:p>
        </p:txBody>
      </p:sp>
    </p:spTree>
    <p:extLst>
      <p:ext uri="{BB962C8B-B14F-4D97-AF65-F5344CB8AC3E}">
        <p14:creationId xmlns:p14="http://schemas.microsoft.com/office/powerpoint/2010/main" val="3310550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B71EF-4100-456F-AC4C-72BB8865BD9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B9A375F-D97D-4673-AB83-C5679BBA4F9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93AEE46-8B3B-4DCF-8024-95F9FED3DC64}"/>
              </a:ext>
            </a:extLst>
          </p:cNvPr>
          <p:cNvSpPr>
            <a:spLocks noGrp="1"/>
          </p:cNvSpPr>
          <p:nvPr>
            <p:ph type="dt" sz="half" idx="10"/>
          </p:nvPr>
        </p:nvSpPr>
        <p:spPr/>
        <p:txBody>
          <a:bodyPr/>
          <a:lstStyle/>
          <a:p>
            <a:fld id="{277A55B0-D87D-448E-B650-874B4F042318}" type="datetimeFigureOut">
              <a:rPr lang="en-GB" smtClean="0"/>
              <a:t>09/09/2026</a:t>
            </a:fld>
            <a:endParaRPr lang="en-GB"/>
          </a:p>
        </p:txBody>
      </p:sp>
      <p:sp>
        <p:nvSpPr>
          <p:cNvPr id="5" name="Footer Placeholder 4">
            <a:extLst>
              <a:ext uri="{FF2B5EF4-FFF2-40B4-BE49-F238E27FC236}">
                <a16:creationId xmlns:a16="http://schemas.microsoft.com/office/drawing/2014/main" id="{BB937606-B408-4208-AD1A-47F9F395A81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3D97D3F-6C30-41F2-9F37-FDC4C815A3FA}"/>
              </a:ext>
            </a:extLst>
          </p:cNvPr>
          <p:cNvSpPr>
            <a:spLocks noGrp="1"/>
          </p:cNvSpPr>
          <p:nvPr>
            <p:ph type="sldNum" sz="quarter" idx="12"/>
          </p:nvPr>
        </p:nvSpPr>
        <p:spPr/>
        <p:txBody>
          <a:bodyPr/>
          <a:lstStyle/>
          <a:p>
            <a:fld id="{5A103D23-8DB6-421A-B744-797AD3F6F2CA}" type="slidenum">
              <a:rPr lang="en-GB" smtClean="0"/>
              <a:t>‹#›</a:t>
            </a:fld>
            <a:endParaRPr lang="en-GB"/>
          </a:p>
        </p:txBody>
      </p:sp>
    </p:spTree>
    <p:extLst>
      <p:ext uri="{BB962C8B-B14F-4D97-AF65-F5344CB8AC3E}">
        <p14:creationId xmlns:p14="http://schemas.microsoft.com/office/powerpoint/2010/main" val="3482337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4D00C84-FE9D-46A0-9B5B-F1FCEB8F5C4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5E4CE3D-2756-4CD5-80B0-B539BBB8D61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EF5AF3A-2563-4CC4-B9D3-D4DD6EB6029B}"/>
              </a:ext>
            </a:extLst>
          </p:cNvPr>
          <p:cNvSpPr>
            <a:spLocks noGrp="1"/>
          </p:cNvSpPr>
          <p:nvPr>
            <p:ph type="dt" sz="half" idx="10"/>
          </p:nvPr>
        </p:nvSpPr>
        <p:spPr/>
        <p:txBody>
          <a:bodyPr/>
          <a:lstStyle/>
          <a:p>
            <a:fld id="{277A55B0-D87D-448E-B650-874B4F042318}" type="datetimeFigureOut">
              <a:rPr lang="en-GB" smtClean="0"/>
              <a:t>09/09/2026</a:t>
            </a:fld>
            <a:endParaRPr lang="en-GB"/>
          </a:p>
        </p:txBody>
      </p:sp>
      <p:sp>
        <p:nvSpPr>
          <p:cNvPr id="5" name="Footer Placeholder 4">
            <a:extLst>
              <a:ext uri="{FF2B5EF4-FFF2-40B4-BE49-F238E27FC236}">
                <a16:creationId xmlns:a16="http://schemas.microsoft.com/office/drawing/2014/main" id="{B92E6222-7F41-43EA-88AB-E172A416F1D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6833DC1-9001-4D5D-A957-F1834F6FDB5A}"/>
              </a:ext>
            </a:extLst>
          </p:cNvPr>
          <p:cNvSpPr>
            <a:spLocks noGrp="1"/>
          </p:cNvSpPr>
          <p:nvPr>
            <p:ph type="sldNum" sz="quarter" idx="12"/>
          </p:nvPr>
        </p:nvSpPr>
        <p:spPr/>
        <p:txBody>
          <a:bodyPr/>
          <a:lstStyle/>
          <a:p>
            <a:fld id="{5A103D23-8DB6-421A-B744-797AD3F6F2CA}" type="slidenum">
              <a:rPr lang="en-GB" smtClean="0"/>
              <a:t>‹#›</a:t>
            </a:fld>
            <a:endParaRPr lang="en-GB"/>
          </a:p>
        </p:txBody>
      </p:sp>
    </p:spTree>
    <p:extLst>
      <p:ext uri="{BB962C8B-B14F-4D97-AF65-F5344CB8AC3E}">
        <p14:creationId xmlns:p14="http://schemas.microsoft.com/office/powerpoint/2010/main" val="1528807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1BC7C62-13C7-4694-8C5D-9344116A770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66147AF-4D6B-41ED-AA65-98ADCAF9B3E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E04FC86-D14C-49F6-8089-FA02649B496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7A55B0-D87D-448E-B650-874B4F042318}" type="datetimeFigureOut">
              <a:rPr lang="en-GB" smtClean="0"/>
              <a:t>09/09/2026</a:t>
            </a:fld>
            <a:endParaRPr lang="en-GB"/>
          </a:p>
        </p:txBody>
      </p:sp>
      <p:sp>
        <p:nvSpPr>
          <p:cNvPr id="5" name="Footer Placeholder 4">
            <a:extLst>
              <a:ext uri="{FF2B5EF4-FFF2-40B4-BE49-F238E27FC236}">
                <a16:creationId xmlns:a16="http://schemas.microsoft.com/office/drawing/2014/main" id="{BED97459-9EF2-42D5-AE4F-2D389A1B79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DA258FF6-7329-4F49-877A-A52EBDA586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103D23-8DB6-421A-B744-797AD3F6F2CA}" type="slidenum">
              <a:rPr lang="en-GB" smtClean="0"/>
              <a:t>‹#›</a:t>
            </a:fld>
            <a:endParaRPr lang="en-GB"/>
          </a:p>
        </p:txBody>
      </p:sp>
    </p:spTree>
    <p:extLst>
      <p:ext uri="{BB962C8B-B14F-4D97-AF65-F5344CB8AC3E}">
        <p14:creationId xmlns:p14="http://schemas.microsoft.com/office/powerpoint/2010/main" val="13012251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mailto:l.dodman@st-clares.manchester.sch.uk"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67233423-7D07-4EEF-9AA8-184FC117340C}"/>
              </a:ext>
            </a:extLst>
          </p:cNvPr>
          <p:cNvSpPr txBox="1"/>
          <p:nvPr/>
        </p:nvSpPr>
        <p:spPr>
          <a:xfrm>
            <a:off x="670268" y="2783539"/>
            <a:ext cx="11216081" cy="4093428"/>
          </a:xfrm>
          <a:prstGeom prst="rect">
            <a:avLst/>
          </a:prstGeom>
          <a:noFill/>
        </p:spPr>
        <p:txBody>
          <a:bodyPr wrap="square" rtlCol="0">
            <a:spAutoFit/>
          </a:bodyPr>
          <a:lstStyle/>
          <a:p>
            <a:r>
              <a:rPr lang="en-GB" sz="2800" u="sng" dirty="0">
                <a:solidFill>
                  <a:srgbClr val="0070C0"/>
                </a:solidFill>
                <a:latin typeface="Letter-join Plus 1" panose="02000505000000020003" pitchFamily="50" charset="0"/>
              </a:rPr>
              <a:t>Staff in Year 2 are: </a:t>
            </a:r>
          </a:p>
          <a:p>
            <a:r>
              <a:rPr lang="en-GB" sz="2800" dirty="0">
                <a:solidFill>
                  <a:srgbClr val="002060"/>
                </a:solidFill>
                <a:latin typeface="Letter-join Plus 1" panose="02000505000000020003" pitchFamily="50" charset="0"/>
              </a:rPr>
              <a:t>Miss Dodman ( Class Teacher)</a:t>
            </a:r>
          </a:p>
          <a:p>
            <a:r>
              <a:rPr lang="en-GB" sz="2800" dirty="0">
                <a:solidFill>
                  <a:srgbClr val="002060"/>
                </a:solidFill>
                <a:latin typeface="Letter-join Plus 1" panose="02000505000000020003" pitchFamily="50" charset="0"/>
              </a:rPr>
              <a:t>Mrs Mitchell ( Teaching Assistant )</a:t>
            </a:r>
            <a:endParaRPr lang="en-GB" sz="2800" dirty="0">
              <a:solidFill>
                <a:srgbClr val="0070C0"/>
              </a:solidFill>
              <a:latin typeface="Letter-join Plus 1" panose="02000505000000020003" pitchFamily="50" charset="0"/>
            </a:endParaRPr>
          </a:p>
          <a:p>
            <a:r>
              <a:rPr lang="en-GB" sz="2800" dirty="0">
                <a:latin typeface="Letter-join Plus 1" panose="02000505000000020003" pitchFamily="50" charset="0"/>
              </a:rPr>
              <a:t>Mrs J ( 1-1)</a:t>
            </a:r>
          </a:p>
          <a:p>
            <a:endParaRPr lang="en-GB" sz="2800" dirty="0">
              <a:solidFill>
                <a:srgbClr val="0070C0"/>
              </a:solidFill>
              <a:latin typeface="Letter-join Plus 1" panose="02000505000000020003" pitchFamily="50" charset="0"/>
            </a:endParaRPr>
          </a:p>
          <a:p>
            <a:r>
              <a:rPr lang="en-GB" sz="2800" dirty="0">
                <a:solidFill>
                  <a:srgbClr val="0070C0"/>
                </a:solidFill>
                <a:latin typeface="Letter-join Plus 1" panose="02000505000000020003" pitchFamily="50" charset="0"/>
              </a:rPr>
              <a:t>We are very much looking forward to working with you and getting to know your children this year.</a:t>
            </a:r>
          </a:p>
          <a:p>
            <a:endParaRPr lang="en-GB" sz="2800" dirty="0">
              <a:solidFill>
                <a:srgbClr val="0070C0"/>
              </a:solidFill>
              <a:latin typeface="Letter-join Plus 1" panose="02000505000000020003" pitchFamily="50" charset="0"/>
            </a:endParaRPr>
          </a:p>
          <a:p>
            <a:endParaRPr lang="en-GB" dirty="0">
              <a:solidFill>
                <a:srgbClr val="0070C0"/>
              </a:solidFill>
              <a:latin typeface="Letter-join Plus 1" panose="02000505000000020003" pitchFamily="50" charset="0"/>
            </a:endParaRPr>
          </a:p>
          <a:p>
            <a:endParaRPr lang="en-GB" dirty="0">
              <a:solidFill>
                <a:srgbClr val="0070C0"/>
              </a:solidFill>
              <a:latin typeface="Letter-join Plus 1" panose="02000505000000020003" pitchFamily="50" charset="0"/>
            </a:endParaRPr>
          </a:p>
        </p:txBody>
      </p:sp>
      <p:pic>
        <p:nvPicPr>
          <p:cNvPr id="3" name="Picture 2">
            <a:extLst>
              <a:ext uri="{FF2B5EF4-FFF2-40B4-BE49-F238E27FC236}">
                <a16:creationId xmlns:a16="http://schemas.microsoft.com/office/drawing/2014/main" id="{06CF5857-3E34-4CF8-8D4A-1D17DFCB20EF}"/>
              </a:ext>
            </a:extLst>
          </p:cNvPr>
          <p:cNvPicPr>
            <a:picLocks noChangeAspect="1"/>
          </p:cNvPicPr>
          <p:nvPr/>
        </p:nvPicPr>
        <p:blipFill>
          <a:blip r:embed="rId2"/>
          <a:stretch>
            <a:fillRect/>
          </a:stretch>
        </p:blipFill>
        <p:spPr>
          <a:xfrm>
            <a:off x="2270521" y="123653"/>
            <a:ext cx="7650957" cy="2511968"/>
          </a:xfrm>
          <a:prstGeom prst="rect">
            <a:avLst/>
          </a:prstGeom>
        </p:spPr>
      </p:pic>
    </p:spTree>
    <p:extLst>
      <p:ext uri="{BB962C8B-B14F-4D97-AF65-F5344CB8AC3E}">
        <p14:creationId xmlns:p14="http://schemas.microsoft.com/office/powerpoint/2010/main" val="40962145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475173C-E36D-4B94-91A4-EBD58C83AA54}"/>
              </a:ext>
            </a:extLst>
          </p:cNvPr>
          <p:cNvPicPr>
            <a:picLocks noChangeAspect="1"/>
          </p:cNvPicPr>
          <p:nvPr/>
        </p:nvPicPr>
        <p:blipFill>
          <a:blip r:embed="rId2"/>
          <a:stretch>
            <a:fillRect/>
          </a:stretch>
        </p:blipFill>
        <p:spPr>
          <a:xfrm>
            <a:off x="360411" y="237976"/>
            <a:ext cx="2790535" cy="2692866"/>
          </a:xfrm>
          <a:prstGeom prst="rect">
            <a:avLst/>
          </a:prstGeom>
        </p:spPr>
      </p:pic>
      <p:sp>
        <p:nvSpPr>
          <p:cNvPr id="3" name="Rectangle 2">
            <a:extLst>
              <a:ext uri="{FF2B5EF4-FFF2-40B4-BE49-F238E27FC236}">
                <a16:creationId xmlns:a16="http://schemas.microsoft.com/office/drawing/2014/main" id="{68E278A6-029E-4E75-98C0-C8EBCC573A30}"/>
              </a:ext>
            </a:extLst>
          </p:cNvPr>
          <p:cNvSpPr/>
          <p:nvPr/>
        </p:nvSpPr>
        <p:spPr>
          <a:xfrm>
            <a:off x="2047399" y="3078760"/>
            <a:ext cx="9840287" cy="1938992"/>
          </a:xfrm>
          <a:prstGeom prst="rect">
            <a:avLst/>
          </a:prstGeom>
        </p:spPr>
        <p:txBody>
          <a:bodyPr wrap="square">
            <a:spAutoFit/>
          </a:bodyPr>
          <a:lstStyle/>
          <a:p>
            <a:pPr algn="ctr"/>
            <a:r>
              <a:rPr lang="en-GB" sz="4000" b="0" i="0" dirty="0">
                <a:solidFill>
                  <a:srgbClr val="462873"/>
                </a:solidFill>
                <a:effectLst/>
                <a:latin typeface="Raleway"/>
              </a:rPr>
              <a:t>'Guided by Jesus Christ, our teacher, we journey together, learning to dream, believe and achieve'</a:t>
            </a:r>
          </a:p>
        </p:txBody>
      </p:sp>
      <p:sp>
        <p:nvSpPr>
          <p:cNvPr id="4" name="TextBox 3">
            <a:extLst>
              <a:ext uri="{FF2B5EF4-FFF2-40B4-BE49-F238E27FC236}">
                <a16:creationId xmlns:a16="http://schemas.microsoft.com/office/drawing/2014/main" id="{BA3416C4-F3FC-42EB-87F0-A9C7C58A58A7}"/>
              </a:ext>
            </a:extLst>
          </p:cNvPr>
          <p:cNvSpPr txBox="1"/>
          <p:nvPr/>
        </p:nvSpPr>
        <p:spPr>
          <a:xfrm>
            <a:off x="5469622" y="478172"/>
            <a:ext cx="5847127" cy="369332"/>
          </a:xfrm>
          <a:prstGeom prst="rect">
            <a:avLst/>
          </a:prstGeom>
          <a:noFill/>
        </p:spPr>
        <p:txBody>
          <a:bodyPr wrap="square" rtlCol="0">
            <a:spAutoFit/>
          </a:bodyPr>
          <a:lstStyle/>
          <a:p>
            <a:r>
              <a:rPr lang="en-GB" dirty="0">
                <a:latin typeface="Letter-join Plus 1" panose="02000505000000020003" pitchFamily="50" charset="0"/>
              </a:rPr>
              <a:t>Our school Mission Statement:</a:t>
            </a:r>
          </a:p>
        </p:txBody>
      </p:sp>
    </p:spTree>
    <p:extLst>
      <p:ext uri="{BB962C8B-B14F-4D97-AF65-F5344CB8AC3E}">
        <p14:creationId xmlns:p14="http://schemas.microsoft.com/office/powerpoint/2010/main" val="27519715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32AEE5B-F596-4294-89C1-6F5F7C5290E6}"/>
              </a:ext>
            </a:extLst>
          </p:cNvPr>
          <p:cNvSpPr txBox="1"/>
          <p:nvPr/>
        </p:nvSpPr>
        <p:spPr>
          <a:xfrm>
            <a:off x="478172" y="419450"/>
            <a:ext cx="10930856" cy="6494085"/>
          </a:xfrm>
          <a:prstGeom prst="rect">
            <a:avLst/>
          </a:prstGeom>
          <a:noFill/>
        </p:spPr>
        <p:txBody>
          <a:bodyPr wrap="square" rtlCol="0">
            <a:spAutoFit/>
          </a:bodyPr>
          <a:lstStyle/>
          <a:p>
            <a:r>
              <a:rPr lang="en-GB" sz="3200" dirty="0">
                <a:solidFill>
                  <a:srgbClr val="0070C0"/>
                </a:solidFill>
                <a:latin typeface="Letter-join Plus 1" panose="02000505000000020003" pitchFamily="50" charset="0"/>
              </a:rPr>
              <a:t>If you have any queries, questions or concerns throughout the year, please contact me via the school app / email. Please note that on the school app, I cannot respond directly to you. </a:t>
            </a:r>
          </a:p>
          <a:p>
            <a:r>
              <a:rPr lang="en-GB" sz="3200" dirty="0">
                <a:solidFill>
                  <a:srgbClr val="0070C0"/>
                </a:solidFill>
                <a:latin typeface="Letter-join Plus 1" panose="02000505000000020003" pitchFamily="50" charset="0"/>
              </a:rPr>
              <a:t>My email address is :</a:t>
            </a:r>
          </a:p>
          <a:p>
            <a:r>
              <a:rPr lang="en-GB" sz="3200" dirty="0">
                <a:solidFill>
                  <a:srgbClr val="002060"/>
                </a:solidFill>
                <a:latin typeface="Letterjoin-Air No-lead 1" panose="02000805000000020003" pitchFamily="50" charset="0"/>
                <a:hlinkClick r:id="rId2">
                  <a:extLst>
                    <a:ext uri="{A12FA001-AC4F-418D-AE19-62706E023703}">
                      <ahyp:hlinkClr xmlns:ahyp="http://schemas.microsoft.com/office/drawing/2018/hyperlinkcolor" val="tx"/>
                    </a:ext>
                  </a:extLst>
                </a:hlinkClick>
              </a:rPr>
              <a:t>l.dodman@st-clares.manchester.sch.uk</a:t>
            </a:r>
            <a:r>
              <a:rPr lang="en-GB" sz="3200" dirty="0">
                <a:solidFill>
                  <a:srgbClr val="002060"/>
                </a:solidFill>
                <a:latin typeface="Letterjoin-Air No-lead 1" panose="02000805000000020003" pitchFamily="50" charset="0"/>
              </a:rPr>
              <a:t> </a:t>
            </a:r>
          </a:p>
          <a:p>
            <a:r>
              <a:rPr lang="en-GB" sz="3200" dirty="0">
                <a:solidFill>
                  <a:srgbClr val="0070C0"/>
                </a:solidFill>
                <a:latin typeface="Letter-join Plus 1" panose="02000505000000020003" pitchFamily="50" charset="0"/>
              </a:rPr>
              <a:t>– This can also be found on the school website. </a:t>
            </a:r>
          </a:p>
          <a:p>
            <a:endParaRPr lang="en-GB" sz="3200" dirty="0">
              <a:solidFill>
                <a:srgbClr val="0070C0"/>
              </a:solidFill>
              <a:latin typeface="Letter-join Plus 1" panose="02000505000000020003" pitchFamily="50" charset="0"/>
            </a:endParaRPr>
          </a:p>
          <a:p>
            <a:r>
              <a:rPr lang="en-GB" sz="3200" dirty="0">
                <a:solidFill>
                  <a:srgbClr val="0070C0"/>
                </a:solidFill>
                <a:latin typeface="Letter-join Plus 1" panose="02000505000000020003" pitchFamily="50" charset="0"/>
              </a:rPr>
              <a:t>Please see me after school when you are picking your child up, or make an appointment to see me if required.</a:t>
            </a:r>
          </a:p>
          <a:p>
            <a:endParaRPr lang="en-GB" sz="3200" dirty="0">
              <a:solidFill>
                <a:srgbClr val="0070C0"/>
              </a:solidFill>
              <a:latin typeface="Letter-join Plus 1" panose="02000505000000020003" pitchFamily="50" charset="0"/>
            </a:endParaRPr>
          </a:p>
          <a:p>
            <a:r>
              <a:rPr lang="en-GB" sz="3200" dirty="0">
                <a:solidFill>
                  <a:srgbClr val="0070C0"/>
                </a:solidFill>
                <a:latin typeface="Letter-join Plus 1" panose="02000505000000020003" pitchFamily="50" charset="0"/>
              </a:rPr>
              <a:t>I am here to support your child, but as a school we want to support families too wherever we can. </a:t>
            </a:r>
          </a:p>
          <a:p>
            <a:r>
              <a:rPr lang="en-GB" sz="3200" dirty="0">
                <a:solidFill>
                  <a:srgbClr val="0070C0"/>
                </a:solidFill>
                <a:latin typeface="Letter-join Plus 1" panose="02000505000000020003" pitchFamily="50" charset="0"/>
              </a:rPr>
              <a:t>Please get in touch.</a:t>
            </a:r>
            <a:endParaRPr lang="en-GB" sz="3200" dirty="0"/>
          </a:p>
        </p:txBody>
      </p:sp>
      <p:pic>
        <p:nvPicPr>
          <p:cNvPr id="3" name="Picture 2">
            <a:extLst>
              <a:ext uri="{FF2B5EF4-FFF2-40B4-BE49-F238E27FC236}">
                <a16:creationId xmlns:a16="http://schemas.microsoft.com/office/drawing/2014/main" id="{06BE2013-E6DF-4487-9C2E-70C77365E71F}"/>
              </a:ext>
            </a:extLst>
          </p:cNvPr>
          <p:cNvPicPr>
            <a:picLocks noChangeAspect="1"/>
          </p:cNvPicPr>
          <p:nvPr/>
        </p:nvPicPr>
        <p:blipFill rotWithShape="1">
          <a:blip r:embed="rId3"/>
          <a:srcRect l="2279" t="9216" r="1291" b="16106"/>
          <a:stretch/>
        </p:blipFill>
        <p:spPr>
          <a:xfrm>
            <a:off x="9463653" y="5331738"/>
            <a:ext cx="2250175" cy="1379354"/>
          </a:xfrm>
          <a:prstGeom prst="rect">
            <a:avLst/>
          </a:prstGeom>
        </p:spPr>
      </p:pic>
    </p:spTree>
    <p:extLst>
      <p:ext uri="{BB962C8B-B14F-4D97-AF65-F5344CB8AC3E}">
        <p14:creationId xmlns:p14="http://schemas.microsoft.com/office/powerpoint/2010/main" val="4240769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E9665D2-F1E0-42CC-B223-587894E49BC4}"/>
              </a:ext>
            </a:extLst>
          </p:cNvPr>
          <p:cNvSpPr txBox="1"/>
          <p:nvPr/>
        </p:nvSpPr>
        <p:spPr>
          <a:xfrm>
            <a:off x="369114" y="193519"/>
            <a:ext cx="11822885" cy="5078313"/>
          </a:xfrm>
          <a:prstGeom prst="rect">
            <a:avLst/>
          </a:prstGeom>
          <a:noFill/>
        </p:spPr>
        <p:txBody>
          <a:bodyPr wrap="square" rtlCol="0">
            <a:spAutoFit/>
          </a:bodyPr>
          <a:lstStyle/>
          <a:p>
            <a:pPr algn="ctr"/>
            <a:r>
              <a:rPr lang="en-GB" u="sng" dirty="0">
                <a:solidFill>
                  <a:srgbClr val="0070C0"/>
                </a:solidFill>
                <a:latin typeface="Letter-join Plus 1" panose="02000505000000020003" pitchFamily="50" charset="0"/>
              </a:rPr>
              <a:t>READING</a:t>
            </a:r>
          </a:p>
          <a:p>
            <a:endParaRPr lang="en-GB" dirty="0">
              <a:solidFill>
                <a:srgbClr val="0070C0"/>
              </a:solidFill>
              <a:latin typeface="Letter-join Plus 1" panose="02000505000000020003" pitchFamily="50" charset="0"/>
            </a:endParaRPr>
          </a:p>
          <a:p>
            <a:r>
              <a:rPr lang="en-GB" sz="2400" dirty="0">
                <a:solidFill>
                  <a:srgbClr val="0070C0"/>
                </a:solidFill>
                <a:latin typeface="Letter-join Plus 1" panose="02000505000000020003" pitchFamily="50" charset="0"/>
              </a:rPr>
              <a:t>As a school, we ask that you please read with your child every night. Reading crosses all curricular areas in school and being a fluent reader will really help with all other subjects.</a:t>
            </a:r>
          </a:p>
          <a:p>
            <a:endParaRPr lang="en-GB" sz="2400" dirty="0">
              <a:solidFill>
                <a:srgbClr val="0070C0"/>
              </a:solidFill>
              <a:latin typeface="Letter-join Plus 1" panose="02000505000000020003" pitchFamily="50" charset="0"/>
            </a:endParaRPr>
          </a:p>
          <a:p>
            <a:r>
              <a:rPr lang="en-GB" sz="2400" dirty="0">
                <a:solidFill>
                  <a:srgbClr val="0070C0"/>
                </a:solidFill>
                <a:latin typeface="Letter-join Plus 1" panose="02000505000000020003" pitchFamily="50" charset="0"/>
              </a:rPr>
              <a:t>We recommend reading for around </a:t>
            </a:r>
            <a:r>
              <a:rPr lang="en-GB" sz="2400" dirty="0">
                <a:solidFill>
                  <a:srgbClr val="002060"/>
                </a:solidFill>
                <a:latin typeface="Letter-join Plus 1" panose="02000505000000020003" pitchFamily="50" charset="0"/>
              </a:rPr>
              <a:t>10 minutes every night </a:t>
            </a:r>
            <a:r>
              <a:rPr lang="en-GB" sz="2400" dirty="0">
                <a:solidFill>
                  <a:srgbClr val="0070C0"/>
                </a:solidFill>
                <a:latin typeface="Letter-join Plus 1" panose="02000505000000020003" pitchFamily="50" charset="0"/>
              </a:rPr>
              <a:t>if possible. Once they have read, </a:t>
            </a:r>
            <a:r>
              <a:rPr lang="en-GB" sz="2400" dirty="0">
                <a:solidFill>
                  <a:srgbClr val="002060"/>
                </a:solidFill>
                <a:latin typeface="Letter-join Plus 1" panose="02000505000000020003" pitchFamily="50" charset="0"/>
              </a:rPr>
              <a:t>please sign their reading record.</a:t>
            </a:r>
            <a:endParaRPr lang="en-GB" sz="2400" dirty="0">
              <a:solidFill>
                <a:srgbClr val="0070C0"/>
              </a:solidFill>
              <a:latin typeface="Letter-join Plus 1" panose="02000505000000020003" pitchFamily="50" charset="0"/>
            </a:endParaRPr>
          </a:p>
          <a:p>
            <a:endParaRPr lang="en-GB" sz="2400" dirty="0">
              <a:solidFill>
                <a:srgbClr val="0070C0"/>
              </a:solidFill>
              <a:latin typeface="Letter-join Plus 1" panose="02000505000000020003" pitchFamily="50" charset="0"/>
            </a:endParaRPr>
          </a:p>
          <a:p>
            <a:r>
              <a:rPr lang="en-GB" sz="2400" dirty="0">
                <a:solidFill>
                  <a:srgbClr val="0070C0"/>
                </a:solidFill>
                <a:latin typeface="Letter-join Plus 1" panose="02000505000000020003" pitchFamily="50" charset="0"/>
              </a:rPr>
              <a:t>Your child will be sent home with two RWI books, usually on a Thursday. We change RWI books on this day every week, so please ensure you have read and brought them back with you for then. Phonics sounds may also be sent home for you to practice at your convenience. </a:t>
            </a:r>
          </a:p>
          <a:p>
            <a:endParaRPr lang="en-GB" sz="2400" dirty="0">
              <a:solidFill>
                <a:srgbClr val="0070C0"/>
              </a:solidFill>
              <a:latin typeface="Letter-join Plus 1" panose="02000505000000020003" pitchFamily="50" charset="0"/>
            </a:endParaRPr>
          </a:p>
        </p:txBody>
      </p:sp>
    </p:spTree>
    <p:extLst>
      <p:ext uri="{BB962C8B-B14F-4D97-AF65-F5344CB8AC3E}">
        <p14:creationId xmlns:p14="http://schemas.microsoft.com/office/powerpoint/2010/main" val="16337096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B31B9B3-3C8F-4C38-8672-A5111696AB89}"/>
              </a:ext>
            </a:extLst>
          </p:cNvPr>
          <p:cNvSpPr txBox="1"/>
          <p:nvPr/>
        </p:nvSpPr>
        <p:spPr>
          <a:xfrm>
            <a:off x="234891" y="318782"/>
            <a:ext cx="11640555" cy="3600986"/>
          </a:xfrm>
          <a:prstGeom prst="rect">
            <a:avLst/>
          </a:prstGeom>
          <a:noFill/>
        </p:spPr>
        <p:txBody>
          <a:bodyPr wrap="square" rtlCol="0">
            <a:spAutoFit/>
          </a:bodyPr>
          <a:lstStyle/>
          <a:p>
            <a:r>
              <a:rPr lang="en-GB" sz="2400" dirty="0">
                <a:solidFill>
                  <a:srgbClr val="0070C0"/>
                </a:solidFill>
                <a:latin typeface="Letter-join Plus 1" panose="02000505000000020003" pitchFamily="50" charset="0"/>
              </a:rPr>
              <a:t>We want your child to develop a love of reading, so in addition to the RWI books, we will have a weekly slot (Monday) in the library where the children will be able to choose a book to bring home. This should be returned before our slot the following week, so that we can sign out a new book. Please take the time to share a book, a poem, a comic, a magazine, a football programme – anything that involves reading.</a:t>
            </a:r>
          </a:p>
          <a:p>
            <a:endParaRPr lang="en-GB" sz="2400" dirty="0">
              <a:solidFill>
                <a:srgbClr val="0070C0"/>
              </a:solidFill>
              <a:latin typeface="Letter-join Plus 1" panose="02000505000000020003" pitchFamily="50" charset="0"/>
            </a:endParaRPr>
          </a:p>
          <a:p>
            <a:r>
              <a:rPr lang="en-GB" sz="2400" dirty="0">
                <a:solidFill>
                  <a:srgbClr val="0070C0"/>
                </a:solidFill>
                <a:latin typeface="Letter-join Plus 1" panose="02000505000000020003" pitchFamily="50" charset="0"/>
              </a:rPr>
              <a:t>As your child reads, their minds are opened up to new information, new experiences, new dreams…</a:t>
            </a:r>
          </a:p>
          <a:p>
            <a:endParaRPr lang="en-GB" dirty="0">
              <a:solidFill>
                <a:srgbClr val="0070C0"/>
              </a:solidFill>
              <a:latin typeface="Letter-join Plus 1" panose="02000505000000020003" pitchFamily="50" charset="0"/>
            </a:endParaRPr>
          </a:p>
          <a:p>
            <a:endParaRPr lang="en-GB" dirty="0">
              <a:solidFill>
                <a:srgbClr val="0070C0"/>
              </a:solidFill>
              <a:latin typeface="Letter-join Plus 1" panose="02000505000000020003" pitchFamily="50" charset="0"/>
            </a:endParaRPr>
          </a:p>
        </p:txBody>
      </p:sp>
      <p:pic>
        <p:nvPicPr>
          <p:cNvPr id="5" name="Picture 4">
            <a:extLst>
              <a:ext uri="{FF2B5EF4-FFF2-40B4-BE49-F238E27FC236}">
                <a16:creationId xmlns:a16="http://schemas.microsoft.com/office/drawing/2014/main" id="{53D8D09D-B345-47FB-9749-E5C516400001}"/>
              </a:ext>
            </a:extLst>
          </p:cNvPr>
          <p:cNvPicPr>
            <a:picLocks noChangeAspect="1"/>
          </p:cNvPicPr>
          <p:nvPr/>
        </p:nvPicPr>
        <p:blipFill>
          <a:blip r:embed="rId2"/>
          <a:stretch>
            <a:fillRect/>
          </a:stretch>
        </p:blipFill>
        <p:spPr>
          <a:xfrm>
            <a:off x="316553" y="3454882"/>
            <a:ext cx="4484047" cy="2974418"/>
          </a:xfrm>
          <a:prstGeom prst="rect">
            <a:avLst/>
          </a:prstGeom>
        </p:spPr>
      </p:pic>
      <p:sp>
        <p:nvSpPr>
          <p:cNvPr id="6" name="TextBox 5">
            <a:extLst>
              <a:ext uri="{FF2B5EF4-FFF2-40B4-BE49-F238E27FC236}">
                <a16:creationId xmlns:a16="http://schemas.microsoft.com/office/drawing/2014/main" id="{E08827A3-948C-4674-A401-47CDE56F6FDC}"/>
              </a:ext>
            </a:extLst>
          </p:cNvPr>
          <p:cNvSpPr txBox="1"/>
          <p:nvPr/>
        </p:nvSpPr>
        <p:spPr>
          <a:xfrm>
            <a:off x="5432612" y="3172376"/>
            <a:ext cx="6057230" cy="3539430"/>
          </a:xfrm>
          <a:prstGeom prst="rect">
            <a:avLst/>
          </a:prstGeom>
          <a:noFill/>
        </p:spPr>
        <p:txBody>
          <a:bodyPr wrap="square" rtlCol="0">
            <a:spAutoFit/>
          </a:bodyPr>
          <a:lstStyle/>
          <a:p>
            <a:r>
              <a:rPr lang="en-GB" sz="2800" dirty="0">
                <a:solidFill>
                  <a:srgbClr val="002060"/>
                </a:solidFill>
                <a:latin typeface="Letter-join Plus 1" panose="02000505000000020003" pitchFamily="50" charset="0"/>
              </a:rPr>
              <a:t>We do not want children to race through their reading books. It is really important that the children </a:t>
            </a:r>
            <a:r>
              <a:rPr lang="en-GB" sz="2800" u="sng" dirty="0">
                <a:solidFill>
                  <a:srgbClr val="002060"/>
                </a:solidFill>
                <a:latin typeface="Letter-join Plus 1" panose="02000505000000020003" pitchFamily="50" charset="0"/>
              </a:rPr>
              <a:t>understand</a:t>
            </a:r>
            <a:r>
              <a:rPr lang="en-GB" sz="2800" dirty="0">
                <a:solidFill>
                  <a:srgbClr val="002060"/>
                </a:solidFill>
                <a:latin typeface="Letter-join Plus 1" panose="02000505000000020003" pitchFamily="50" charset="0"/>
              </a:rPr>
              <a:t> what they are reading and new vocabulary that they will be exposed to. You can help this by discussing things with your child as they read.</a:t>
            </a:r>
            <a:endParaRPr lang="en-GB" sz="2000" dirty="0">
              <a:solidFill>
                <a:srgbClr val="0070C0"/>
              </a:solidFill>
              <a:latin typeface="Letter-join Plus 1" panose="02000505000000020003" pitchFamily="50" charset="0"/>
            </a:endParaRPr>
          </a:p>
        </p:txBody>
      </p:sp>
    </p:spTree>
    <p:extLst>
      <p:ext uri="{BB962C8B-B14F-4D97-AF65-F5344CB8AC3E}">
        <p14:creationId xmlns:p14="http://schemas.microsoft.com/office/powerpoint/2010/main" val="4201765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97AE202-2663-45D8-8584-E5A0AE6DF9DD}"/>
              </a:ext>
            </a:extLst>
          </p:cNvPr>
          <p:cNvSpPr/>
          <p:nvPr/>
        </p:nvSpPr>
        <p:spPr>
          <a:xfrm>
            <a:off x="636104" y="530088"/>
            <a:ext cx="10628244" cy="3046988"/>
          </a:xfrm>
          <a:prstGeom prst="rect">
            <a:avLst/>
          </a:prstGeom>
        </p:spPr>
        <p:txBody>
          <a:bodyPr wrap="square">
            <a:spAutoFit/>
          </a:bodyPr>
          <a:lstStyle/>
          <a:p>
            <a:r>
              <a:rPr lang="en-GB" sz="2400" dirty="0">
                <a:solidFill>
                  <a:schemeClr val="accent1"/>
                </a:solidFill>
                <a:latin typeface="Letterjoin-Air No-lead 1" panose="02000805000000020003" pitchFamily="50" charset="0"/>
              </a:rPr>
              <a:t>All children are rewarded with raffle tickets for every day they have their record signed. These are drawn each week, in assembly and someone receives a reading prize.   </a:t>
            </a:r>
          </a:p>
          <a:p>
            <a:endParaRPr lang="en-GB" sz="2400" dirty="0">
              <a:solidFill>
                <a:schemeClr val="accent1"/>
              </a:solidFill>
              <a:latin typeface="Letterjoin-Air No-lead 1" panose="02000805000000020003" pitchFamily="50" charset="0"/>
            </a:endParaRPr>
          </a:p>
          <a:p>
            <a:r>
              <a:rPr lang="en-GB" sz="2400" dirty="0">
                <a:solidFill>
                  <a:schemeClr val="accent1"/>
                </a:solidFill>
                <a:latin typeface="Letterjoin-Air No-lead 1" panose="02000805000000020003" pitchFamily="50" charset="0"/>
              </a:rPr>
              <a:t>We also have a reading reward chart in our classroom where the children will move up when their records are signed. </a:t>
            </a:r>
          </a:p>
        </p:txBody>
      </p:sp>
      <p:pic>
        <p:nvPicPr>
          <p:cNvPr id="5" name="Picture 4">
            <a:extLst>
              <a:ext uri="{FF2B5EF4-FFF2-40B4-BE49-F238E27FC236}">
                <a16:creationId xmlns:a16="http://schemas.microsoft.com/office/drawing/2014/main" id="{F62E20A5-0E4D-40FD-8EC1-3D3518B08045}"/>
              </a:ext>
            </a:extLst>
          </p:cNvPr>
          <p:cNvPicPr>
            <a:picLocks noChangeAspect="1"/>
          </p:cNvPicPr>
          <p:nvPr/>
        </p:nvPicPr>
        <p:blipFill>
          <a:blip r:embed="rId2"/>
          <a:stretch>
            <a:fillRect/>
          </a:stretch>
        </p:blipFill>
        <p:spPr>
          <a:xfrm>
            <a:off x="3466733" y="3946408"/>
            <a:ext cx="5258534" cy="2619741"/>
          </a:xfrm>
          <a:prstGeom prst="rect">
            <a:avLst/>
          </a:prstGeom>
        </p:spPr>
      </p:pic>
    </p:spTree>
    <p:extLst>
      <p:ext uri="{BB962C8B-B14F-4D97-AF65-F5344CB8AC3E}">
        <p14:creationId xmlns:p14="http://schemas.microsoft.com/office/powerpoint/2010/main" val="39598993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A10E4A7-FF15-45F8-BDBB-48B4CB0B4498}"/>
              </a:ext>
            </a:extLst>
          </p:cNvPr>
          <p:cNvPicPr>
            <a:picLocks noChangeAspect="1"/>
          </p:cNvPicPr>
          <p:nvPr/>
        </p:nvPicPr>
        <p:blipFill>
          <a:blip r:embed="rId2"/>
          <a:stretch>
            <a:fillRect/>
          </a:stretch>
        </p:blipFill>
        <p:spPr>
          <a:xfrm>
            <a:off x="4034064" y="5555472"/>
            <a:ext cx="4123871" cy="818228"/>
          </a:xfrm>
          <a:prstGeom prst="rect">
            <a:avLst/>
          </a:prstGeom>
        </p:spPr>
      </p:pic>
      <p:sp>
        <p:nvSpPr>
          <p:cNvPr id="4" name="TextBox 3">
            <a:extLst>
              <a:ext uri="{FF2B5EF4-FFF2-40B4-BE49-F238E27FC236}">
                <a16:creationId xmlns:a16="http://schemas.microsoft.com/office/drawing/2014/main" id="{8549654E-D780-4B3C-B319-8AA86294799C}"/>
              </a:ext>
            </a:extLst>
          </p:cNvPr>
          <p:cNvSpPr txBox="1"/>
          <p:nvPr/>
        </p:nvSpPr>
        <p:spPr>
          <a:xfrm>
            <a:off x="1317071" y="600925"/>
            <a:ext cx="10476000" cy="4524315"/>
          </a:xfrm>
          <a:prstGeom prst="rect">
            <a:avLst/>
          </a:prstGeom>
          <a:noFill/>
        </p:spPr>
        <p:txBody>
          <a:bodyPr wrap="square" rtlCol="0">
            <a:spAutoFit/>
          </a:bodyPr>
          <a:lstStyle/>
          <a:p>
            <a:pPr algn="ctr"/>
            <a:r>
              <a:rPr lang="en-GB" sz="2400" dirty="0">
                <a:solidFill>
                  <a:srgbClr val="0070C0"/>
                </a:solidFill>
                <a:latin typeface="Letter-join Plus 1" panose="02000505000000020003" pitchFamily="50" charset="0"/>
              </a:rPr>
              <a:t>HOMEWORK</a:t>
            </a:r>
          </a:p>
          <a:p>
            <a:endParaRPr lang="en-GB" sz="2400" dirty="0">
              <a:solidFill>
                <a:srgbClr val="0070C0"/>
              </a:solidFill>
              <a:latin typeface="Letter-join Plus 1" panose="02000505000000020003" pitchFamily="50" charset="0"/>
            </a:endParaRPr>
          </a:p>
          <a:p>
            <a:r>
              <a:rPr lang="en-GB" sz="2400" dirty="0">
                <a:solidFill>
                  <a:srgbClr val="0070C0"/>
                </a:solidFill>
                <a:latin typeface="Letter-join Plus 1" panose="02000505000000020003" pitchFamily="50" charset="0"/>
              </a:rPr>
              <a:t>As well as reading every night, your child will be given…..</a:t>
            </a:r>
          </a:p>
          <a:p>
            <a:endParaRPr lang="en-GB" sz="2400" dirty="0">
              <a:solidFill>
                <a:srgbClr val="0070C0"/>
              </a:solidFill>
              <a:latin typeface="Letter-join Plus 1" panose="02000505000000020003" pitchFamily="50" charset="0"/>
            </a:endParaRPr>
          </a:p>
          <a:p>
            <a:r>
              <a:rPr lang="en-GB" sz="2400" dirty="0">
                <a:solidFill>
                  <a:srgbClr val="FF0000"/>
                </a:solidFill>
                <a:latin typeface="Letter-join Plus 1" panose="02000505000000020003" pitchFamily="50" charset="0"/>
              </a:rPr>
              <a:t>Spellings – Friday for a test the following Friday</a:t>
            </a:r>
          </a:p>
          <a:p>
            <a:endParaRPr lang="en-GB" sz="2400" dirty="0">
              <a:solidFill>
                <a:srgbClr val="FF0000"/>
              </a:solidFill>
              <a:latin typeface="Letter-join Plus 1" panose="02000505000000020003" pitchFamily="50" charset="0"/>
            </a:endParaRPr>
          </a:p>
          <a:p>
            <a:r>
              <a:rPr lang="en-GB" sz="2400" dirty="0">
                <a:solidFill>
                  <a:srgbClr val="0070C0"/>
                </a:solidFill>
                <a:latin typeface="Letter-join Plus 1" panose="02000505000000020003" pitchFamily="50" charset="0"/>
              </a:rPr>
              <a:t>Your child will come home with a homework grid, which has a mix of different </a:t>
            </a:r>
            <a:r>
              <a:rPr lang="en-GB" sz="2400" dirty="0" err="1">
                <a:solidFill>
                  <a:srgbClr val="0070C0"/>
                </a:solidFill>
                <a:latin typeface="Letter-join Plus 1" panose="02000505000000020003" pitchFamily="50" charset="0"/>
              </a:rPr>
              <a:t>activties</a:t>
            </a:r>
            <a:r>
              <a:rPr lang="en-GB" sz="2400" dirty="0">
                <a:solidFill>
                  <a:srgbClr val="0070C0"/>
                </a:solidFill>
                <a:latin typeface="Letter-join Plus 1" panose="02000505000000020003" pitchFamily="50" charset="0"/>
              </a:rPr>
              <a:t> linking to our topics this half term.</a:t>
            </a:r>
          </a:p>
          <a:p>
            <a:endParaRPr lang="en-GB" sz="2400" dirty="0">
              <a:solidFill>
                <a:srgbClr val="0070C0"/>
              </a:solidFill>
              <a:latin typeface="Letter-join Plus 1" panose="02000505000000020003" pitchFamily="50" charset="0"/>
            </a:endParaRPr>
          </a:p>
          <a:p>
            <a:r>
              <a:rPr lang="en-GB" sz="2400" dirty="0">
                <a:solidFill>
                  <a:srgbClr val="0070C0"/>
                </a:solidFill>
                <a:latin typeface="Letter-join Plus 1" panose="02000505000000020003" pitchFamily="50" charset="0"/>
              </a:rPr>
              <a:t>Please bring in a complete activity </a:t>
            </a:r>
            <a:r>
              <a:rPr lang="en-GB" sz="2400" b="1" u="sng" dirty="0">
                <a:solidFill>
                  <a:srgbClr val="0070C0"/>
                </a:solidFill>
                <a:latin typeface="Letter-join Plus 1" panose="02000505000000020003" pitchFamily="50" charset="0"/>
              </a:rPr>
              <a:t>every Monday</a:t>
            </a:r>
            <a:r>
              <a:rPr lang="en-GB" sz="2400" dirty="0">
                <a:solidFill>
                  <a:srgbClr val="0070C0"/>
                </a:solidFill>
                <a:latin typeface="Letter-join Plus 1" panose="02000505000000020003" pitchFamily="50" charset="0"/>
              </a:rPr>
              <a:t>. You do not need to complete all the activities. We will hold a showcase at the end of the half term to show off your amazing work.</a:t>
            </a:r>
          </a:p>
        </p:txBody>
      </p:sp>
    </p:spTree>
    <p:extLst>
      <p:ext uri="{BB962C8B-B14F-4D97-AF65-F5344CB8AC3E}">
        <p14:creationId xmlns:p14="http://schemas.microsoft.com/office/powerpoint/2010/main" val="26903398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B5B1A7-38DC-47AE-BB71-41679DF6E201}"/>
              </a:ext>
            </a:extLst>
          </p:cNvPr>
          <p:cNvSpPr txBox="1"/>
          <p:nvPr/>
        </p:nvSpPr>
        <p:spPr>
          <a:xfrm>
            <a:off x="419451" y="377505"/>
            <a:ext cx="10089523" cy="4832092"/>
          </a:xfrm>
          <a:prstGeom prst="rect">
            <a:avLst/>
          </a:prstGeom>
          <a:noFill/>
        </p:spPr>
        <p:txBody>
          <a:bodyPr wrap="square" rtlCol="0">
            <a:spAutoFit/>
          </a:bodyPr>
          <a:lstStyle/>
          <a:p>
            <a:pPr algn="ctr"/>
            <a:r>
              <a:rPr lang="en-GB" sz="2800" dirty="0">
                <a:solidFill>
                  <a:srgbClr val="0070C0"/>
                </a:solidFill>
                <a:latin typeface="Letter-join Plus 1" panose="02000505000000020003" pitchFamily="50" charset="0"/>
              </a:rPr>
              <a:t>P.E</a:t>
            </a:r>
          </a:p>
          <a:p>
            <a:pPr algn="ctr"/>
            <a:endParaRPr lang="en-GB" sz="2800" dirty="0">
              <a:solidFill>
                <a:srgbClr val="0070C0"/>
              </a:solidFill>
              <a:latin typeface="Letter-join Plus 1" panose="02000505000000020003" pitchFamily="50" charset="0"/>
            </a:endParaRPr>
          </a:p>
          <a:p>
            <a:endParaRPr lang="en-GB" sz="2800" dirty="0">
              <a:solidFill>
                <a:srgbClr val="0070C0"/>
              </a:solidFill>
              <a:latin typeface="Letter-join Plus 1" panose="02000505000000020003" pitchFamily="50" charset="0"/>
            </a:endParaRPr>
          </a:p>
          <a:p>
            <a:r>
              <a:rPr lang="en-GB" sz="2800" dirty="0">
                <a:solidFill>
                  <a:srgbClr val="0070C0"/>
                </a:solidFill>
                <a:latin typeface="Letter-join Plus 1" panose="02000505000000020003" pitchFamily="50" charset="0"/>
              </a:rPr>
              <a:t>During the Autumn term, our PE lessons will be on </a:t>
            </a:r>
            <a:r>
              <a:rPr lang="en-GB" sz="2800" dirty="0">
                <a:solidFill>
                  <a:srgbClr val="002060"/>
                </a:solidFill>
                <a:latin typeface="Letter-join Plus 1" panose="02000505000000020003" pitchFamily="50" charset="0"/>
              </a:rPr>
              <a:t>Monday</a:t>
            </a:r>
            <a:r>
              <a:rPr lang="en-GB" sz="2800" dirty="0">
                <a:solidFill>
                  <a:srgbClr val="0070C0"/>
                </a:solidFill>
                <a:latin typeface="Letter-join Plus 1" panose="02000505000000020003" pitchFamily="50" charset="0"/>
              </a:rPr>
              <a:t> (Indoor) and Wednesday (Outdoor). </a:t>
            </a:r>
          </a:p>
          <a:p>
            <a:endParaRPr lang="en-GB" sz="2800" dirty="0">
              <a:solidFill>
                <a:srgbClr val="0070C0"/>
              </a:solidFill>
              <a:latin typeface="Letter-join Plus 1" panose="02000505000000020003" pitchFamily="50" charset="0"/>
            </a:endParaRPr>
          </a:p>
          <a:p>
            <a:r>
              <a:rPr lang="en-GB" sz="2800" dirty="0">
                <a:solidFill>
                  <a:srgbClr val="0070C0"/>
                </a:solidFill>
                <a:latin typeface="Letter-join Plus 1" panose="02000505000000020003" pitchFamily="50" charset="0"/>
              </a:rPr>
              <a:t>Your child can come into school wearing their school PE kit on those days. </a:t>
            </a:r>
            <a:r>
              <a:rPr lang="en-GB" sz="2800" dirty="0">
                <a:solidFill>
                  <a:srgbClr val="002060"/>
                </a:solidFill>
                <a:latin typeface="Letter-join Plus 1" panose="02000505000000020003" pitchFamily="50" charset="0"/>
              </a:rPr>
              <a:t>Black shorts/jogging bottoms, white t-shirt with trainers/pumps. </a:t>
            </a:r>
            <a:r>
              <a:rPr lang="en-GB" sz="2800" dirty="0">
                <a:solidFill>
                  <a:srgbClr val="0070C0"/>
                </a:solidFill>
                <a:latin typeface="Letter-join Plus 1" panose="02000505000000020003" pitchFamily="50" charset="0"/>
              </a:rPr>
              <a:t>Please see the school website for details on our uniform if you need more information. </a:t>
            </a:r>
            <a:endParaRPr lang="en-GB" sz="2800" dirty="0">
              <a:solidFill>
                <a:srgbClr val="002060"/>
              </a:solidFill>
              <a:latin typeface="Letter-join Plus 1" panose="02000505000000020003" pitchFamily="50" charset="0"/>
            </a:endParaRPr>
          </a:p>
          <a:p>
            <a:endParaRPr lang="en-GB" sz="2800" dirty="0">
              <a:solidFill>
                <a:srgbClr val="0070C0"/>
              </a:solidFill>
              <a:latin typeface="Letter-join Plus 1" panose="02000505000000020003" pitchFamily="50" charset="0"/>
            </a:endParaRPr>
          </a:p>
        </p:txBody>
      </p:sp>
      <p:pic>
        <p:nvPicPr>
          <p:cNvPr id="3" name="Picture 2">
            <a:extLst>
              <a:ext uri="{FF2B5EF4-FFF2-40B4-BE49-F238E27FC236}">
                <a16:creationId xmlns:a16="http://schemas.microsoft.com/office/drawing/2014/main" id="{D9A5A80D-9037-4364-8477-9CB9EE4A4F96}"/>
              </a:ext>
            </a:extLst>
          </p:cNvPr>
          <p:cNvPicPr>
            <a:picLocks noChangeAspect="1"/>
          </p:cNvPicPr>
          <p:nvPr/>
        </p:nvPicPr>
        <p:blipFill>
          <a:blip r:embed="rId2"/>
          <a:stretch>
            <a:fillRect/>
          </a:stretch>
        </p:blipFill>
        <p:spPr>
          <a:xfrm>
            <a:off x="9507325" y="121024"/>
            <a:ext cx="2684675" cy="1667435"/>
          </a:xfrm>
          <a:prstGeom prst="rect">
            <a:avLst/>
          </a:prstGeom>
        </p:spPr>
      </p:pic>
      <p:pic>
        <p:nvPicPr>
          <p:cNvPr id="5" name="Picture 4">
            <a:extLst>
              <a:ext uri="{FF2B5EF4-FFF2-40B4-BE49-F238E27FC236}">
                <a16:creationId xmlns:a16="http://schemas.microsoft.com/office/drawing/2014/main" id="{81F8E272-ECE2-47F0-9F8D-852CDBDA4ED7}"/>
              </a:ext>
            </a:extLst>
          </p:cNvPr>
          <p:cNvPicPr>
            <a:picLocks noChangeAspect="1"/>
          </p:cNvPicPr>
          <p:nvPr/>
        </p:nvPicPr>
        <p:blipFill>
          <a:blip r:embed="rId3"/>
          <a:stretch>
            <a:fillRect/>
          </a:stretch>
        </p:blipFill>
        <p:spPr>
          <a:xfrm>
            <a:off x="7062803" y="4442003"/>
            <a:ext cx="4287684" cy="2038492"/>
          </a:xfrm>
          <a:prstGeom prst="rect">
            <a:avLst/>
          </a:prstGeom>
        </p:spPr>
      </p:pic>
    </p:spTree>
    <p:extLst>
      <p:ext uri="{BB962C8B-B14F-4D97-AF65-F5344CB8AC3E}">
        <p14:creationId xmlns:p14="http://schemas.microsoft.com/office/powerpoint/2010/main" val="23418685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3DBBDDE-C2D7-4695-A430-CCF7BB1ECAEB}"/>
              </a:ext>
            </a:extLst>
          </p:cNvPr>
          <p:cNvSpPr txBox="1"/>
          <p:nvPr/>
        </p:nvSpPr>
        <p:spPr>
          <a:xfrm>
            <a:off x="269786" y="228123"/>
            <a:ext cx="12046590" cy="6401753"/>
          </a:xfrm>
          <a:prstGeom prst="rect">
            <a:avLst/>
          </a:prstGeom>
          <a:noFill/>
        </p:spPr>
        <p:txBody>
          <a:bodyPr wrap="square" rtlCol="0">
            <a:spAutoFit/>
          </a:bodyPr>
          <a:lstStyle/>
          <a:p>
            <a:pPr algn="ctr"/>
            <a:r>
              <a:rPr lang="en-GB" sz="3200" u="sng" dirty="0">
                <a:solidFill>
                  <a:srgbClr val="0070C0"/>
                </a:solidFill>
                <a:latin typeface="Letter-join Plus 1" panose="02000505000000020003" pitchFamily="50" charset="0"/>
              </a:rPr>
              <a:t>Lessons</a:t>
            </a:r>
            <a:endParaRPr lang="en-GB" u="sng" dirty="0">
              <a:solidFill>
                <a:srgbClr val="0070C0"/>
              </a:solidFill>
              <a:latin typeface="Letter-join Plus 1" panose="02000505000000020003" pitchFamily="50" charset="0"/>
            </a:endParaRPr>
          </a:p>
          <a:p>
            <a:endParaRPr lang="en-GB" dirty="0">
              <a:solidFill>
                <a:srgbClr val="0070C0"/>
              </a:solidFill>
              <a:latin typeface="Letter-join Plus 1" panose="02000505000000020003" pitchFamily="50" charset="0"/>
            </a:endParaRPr>
          </a:p>
          <a:p>
            <a:r>
              <a:rPr lang="en-GB" sz="2400" dirty="0">
                <a:solidFill>
                  <a:srgbClr val="0070C0"/>
                </a:solidFill>
                <a:latin typeface="Letter-join Plus 1" panose="02000505000000020003" pitchFamily="50" charset="0"/>
              </a:rPr>
              <a:t>Maths and English are taught every day.</a:t>
            </a:r>
          </a:p>
          <a:p>
            <a:endParaRPr lang="en-GB" sz="2400" dirty="0">
              <a:solidFill>
                <a:srgbClr val="0070C0"/>
              </a:solidFill>
              <a:latin typeface="Letter-join Plus 1" panose="02000505000000020003" pitchFamily="50" charset="0"/>
            </a:endParaRPr>
          </a:p>
          <a:p>
            <a:r>
              <a:rPr lang="en-GB" sz="2400" dirty="0">
                <a:solidFill>
                  <a:srgbClr val="0070C0"/>
                </a:solidFill>
                <a:latin typeface="Letter-join Plus 1" panose="02000505000000020003" pitchFamily="50" charset="0"/>
              </a:rPr>
              <a:t>In EYFS and KS1, we have daily phonics lessons too following the Read Write Inc phonics scheme. </a:t>
            </a:r>
          </a:p>
          <a:p>
            <a:endParaRPr lang="en-GB" sz="2400" dirty="0">
              <a:solidFill>
                <a:srgbClr val="FF0000"/>
              </a:solidFill>
              <a:latin typeface="Letter-join Plus 1" panose="02000505000000020003" pitchFamily="50" charset="0"/>
            </a:endParaRPr>
          </a:p>
          <a:p>
            <a:r>
              <a:rPr lang="en-GB" sz="2400" dirty="0">
                <a:solidFill>
                  <a:srgbClr val="0070C0"/>
                </a:solidFill>
                <a:latin typeface="Letter-join Plus 1" panose="02000505000000020003" pitchFamily="50" charset="0"/>
              </a:rPr>
              <a:t>As a Catholic school, we teach 2 hours of RE each week. We follow the Come and See scheme of work.</a:t>
            </a:r>
          </a:p>
          <a:p>
            <a:endParaRPr lang="en-GB" sz="2400" dirty="0">
              <a:solidFill>
                <a:srgbClr val="0070C0"/>
              </a:solidFill>
              <a:latin typeface="Letter-join Plus 1" panose="02000505000000020003" pitchFamily="50" charset="0"/>
            </a:endParaRPr>
          </a:p>
          <a:p>
            <a:r>
              <a:rPr lang="en-GB" sz="2400" dirty="0">
                <a:solidFill>
                  <a:srgbClr val="0070C0"/>
                </a:solidFill>
                <a:latin typeface="Letter-join Plus 1" panose="02000505000000020003" pitchFamily="50" charset="0"/>
              </a:rPr>
              <a:t>We have 2 PE lessons per week. </a:t>
            </a:r>
          </a:p>
          <a:p>
            <a:endParaRPr lang="en-GB" sz="2400" dirty="0">
              <a:solidFill>
                <a:srgbClr val="0070C0"/>
              </a:solidFill>
              <a:latin typeface="Letter-join Plus 1" panose="02000505000000020003" pitchFamily="50" charset="0"/>
            </a:endParaRPr>
          </a:p>
          <a:p>
            <a:r>
              <a:rPr lang="en-GB" sz="2400" dirty="0">
                <a:solidFill>
                  <a:srgbClr val="0070C0"/>
                </a:solidFill>
                <a:latin typeface="Letter-join Plus 1" panose="02000505000000020003" pitchFamily="50" charset="0"/>
              </a:rPr>
              <a:t>In addition to this, we also teach a whole host of other foundation subjects.</a:t>
            </a:r>
          </a:p>
          <a:p>
            <a:endParaRPr lang="en-GB" sz="2400" dirty="0">
              <a:solidFill>
                <a:srgbClr val="0070C0"/>
              </a:solidFill>
              <a:latin typeface="Letter-join Plus 1" panose="02000505000000020003" pitchFamily="50" charset="0"/>
            </a:endParaRPr>
          </a:p>
          <a:p>
            <a:r>
              <a:rPr lang="en-GB" sz="2400" dirty="0">
                <a:solidFill>
                  <a:srgbClr val="0070C0"/>
                </a:solidFill>
                <a:latin typeface="Letter-join Plus 1" panose="02000505000000020003" pitchFamily="50" charset="0"/>
              </a:rPr>
              <a:t>Please see the yearly curriculum overview for more details – this document (along with lots more information) is available on the class page on the school website. Our website is a useful source of information.</a:t>
            </a:r>
          </a:p>
        </p:txBody>
      </p:sp>
    </p:spTree>
    <p:extLst>
      <p:ext uri="{BB962C8B-B14F-4D97-AF65-F5344CB8AC3E}">
        <p14:creationId xmlns:p14="http://schemas.microsoft.com/office/powerpoint/2010/main" val="36620437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9C4B120E-9DC8-4D60-942D-73B6CE7A6BBA}"/>
              </a:ext>
            </a:extLst>
          </p:cNvPr>
          <p:cNvGraphicFramePr>
            <a:graphicFrameLocks noGrp="1"/>
          </p:cNvGraphicFramePr>
          <p:nvPr>
            <p:extLst>
              <p:ext uri="{D42A27DB-BD31-4B8C-83A1-F6EECF244321}">
                <p14:modId xmlns:p14="http://schemas.microsoft.com/office/powerpoint/2010/main" val="3756032254"/>
              </p:ext>
            </p:extLst>
          </p:nvPr>
        </p:nvGraphicFramePr>
        <p:xfrm>
          <a:off x="295616" y="120920"/>
          <a:ext cx="11340714" cy="6616160"/>
        </p:xfrm>
        <a:graphic>
          <a:graphicData uri="http://schemas.openxmlformats.org/drawingml/2006/table">
            <a:tbl>
              <a:tblPr/>
              <a:tblGrid>
                <a:gridCol w="924582">
                  <a:extLst>
                    <a:ext uri="{9D8B030D-6E8A-4147-A177-3AD203B41FA5}">
                      <a16:colId xmlns:a16="http://schemas.microsoft.com/office/drawing/2014/main" val="834986291"/>
                    </a:ext>
                  </a:extLst>
                </a:gridCol>
                <a:gridCol w="1608117">
                  <a:extLst>
                    <a:ext uri="{9D8B030D-6E8A-4147-A177-3AD203B41FA5}">
                      <a16:colId xmlns:a16="http://schemas.microsoft.com/office/drawing/2014/main" val="2821673957"/>
                    </a:ext>
                  </a:extLst>
                </a:gridCol>
                <a:gridCol w="1633403">
                  <a:extLst>
                    <a:ext uri="{9D8B030D-6E8A-4147-A177-3AD203B41FA5}">
                      <a16:colId xmlns:a16="http://schemas.microsoft.com/office/drawing/2014/main" val="3385000828"/>
                    </a:ext>
                  </a:extLst>
                </a:gridCol>
                <a:gridCol w="1799051">
                  <a:extLst>
                    <a:ext uri="{9D8B030D-6E8A-4147-A177-3AD203B41FA5}">
                      <a16:colId xmlns:a16="http://schemas.microsoft.com/office/drawing/2014/main" val="2906568362"/>
                    </a:ext>
                  </a:extLst>
                </a:gridCol>
                <a:gridCol w="1745673">
                  <a:extLst>
                    <a:ext uri="{9D8B030D-6E8A-4147-A177-3AD203B41FA5}">
                      <a16:colId xmlns:a16="http://schemas.microsoft.com/office/drawing/2014/main" val="2262396985"/>
                    </a:ext>
                  </a:extLst>
                </a:gridCol>
                <a:gridCol w="1773381">
                  <a:extLst>
                    <a:ext uri="{9D8B030D-6E8A-4147-A177-3AD203B41FA5}">
                      <a16:colId xmlns:a16="http://schemas.microsoft.com/office/drawing/2014/main" val="1641201489"/>
                    </a:ext>
                  </a:extLst>
                </a:gridCol>
                <a:gridCol w="1856507">
                  <a:extLst>
                    <a:ext uri="{9D8B030D-6E8A-4147-A177-3AD203B41FA5}">
                      <a16:colId xmlns:a16="http://schemas.microsoft.com/office/drawing/2014/main" val="219514293"/>
                    </a:ext>
                  </a:extLst>
                </a:gridCol>
              </a:tblGrid>
              <a:tr h="234970">
                <a:tc>
                  <a:txBody>
                    <a:bodyPr/>
                    <a:lstStyle/>
                    <a:p>
                      <a:pPr algn="ctr">
                        <a:spcAft>
                          <a:spcPts val="800"/>
                        </a:spcAft>
                      </a:pPr>
                      <a:r>
                        <a:rPr lang="en-US" sz="1200" b="1" u="sng" dirty="0">
                          <a:solidFill>
                            <a:srgbClr val="3B3838"/>
                          </a:solidFill>
                          <a:effectLst/>
                          <a:latin typeface="+mn-lt"/>
                        </a:rPr>
                        <a:t>Term</a:t>
                      </a:r>
                      <a:endParaRPr lang="en-US" sz="1200" dirty="0">
                        <a:effectLst/>
                        <a:latin typeface="+mn-lt"/>
                      </a:endParaRP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800"/>
                        </a:spcAft>
                      </a:pPr>
                      <a:r>
                        <a:rPr lang="en-US" sz="1200" b="1" u="sng" dirty="0">
                          <a:solidFill>
                            <a:srgbClr val="3B3838"/>
                          </a:solidFill>
                          <a:effectLst/>
                          <a:latin typeface="+mn-lt"/>
                        </a:rPr>
                        <a:t>Autumn 1</a:t>
                      </a:r>
                      <a:endParaRPr lang="en-US" sz="1200" dirty="0">
                        <a:effectLst/>
                        <a:latin typeface="+mn-lt"/>
                      </a:endParaRP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800"/>
                        </a:spcAft>
                      </a:pPr>
                      <a:r>
                        <a:rPr lang="en-US" sz="1200" b="1" u="sng" dirty="0">
                          <a:solidFill>
                            <a:srgbClr val="3B3838"/>
                          </a:solidFill>
                          <a:effectLst/>
                          <a:latin typeface="+mn-lt"/>
                        </a:rPr>
                        <a:t>Autumn 2</a:t>
                      </a:r>
                      <a:endParaRPr lang="en-US" sz="1200" dirty="0">
                        <a:effectLst/>
                        <a:latin typeface="+mn-lt"/>
                      </a:endParaRP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800"/>
                        </a:spcAft>
                      </a:pPr>
                      <a:r>
                        <a:rPr lang="en-US" sz="1200" b="1" u="sng">
                          <a:solidFill>
                            <a:srgbClr val="3B3838"/>
                          </a:solidFill>
                          <a:effectLst/>
                          <a:latin typeface="+mn-lt"/>
                        </a:rPr>
                        <a:t>Spring 1</a:t>
                      </a:r>
                      <a:endParaRPr lang="en-US" sz="1200">
                        <a:effectLst/>
                        <a:latin typeface="+mn-lt"/>
                      </a:endParaRP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800"/>
                        </a:spcAft>
                      </a:pPr>
                      <a:r>
                        <a:rPr lang="en-US" sz="1200" b="1" u="sng">
                          <a:solidFill>
                            <a:srgbClr val="3B3838"/>
                          </a:solidFill>
                          <a:effectLst/>
                          <a:latin typeface="+mn-lt"/>
                        </a:rPr>
                        <a:t>Spring 2</a:t>
                      </a:r>
                      <a:endParaRPr lang="en-US" sz="1200">
                        <a:effectLst/>
                        <a:latin typeface="+mn-lt"/>
                      </a:endParaRP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800"/>
                        </a:spcAft>
                      </a:pPr>
                      <a:r>
                        <a:rPr lang="en-US" sz="1200" b="1" u="sng">
                          <a:solidFill>
                            <a:srgbClr val="3B3838"/>
                          </a:solidFill>
                          <a:effectLst/>
                          <a:latin typeface="+mn-lt"/>
                        </a:rPr>
                        <a:t>Summer 1</a:t>
                      </a:r>
                      <a:endParaRPr lang="en-US" sz="1200">
                        <a:effectLst/>
                        <a:latin typeface="+mn-lt"/>
                      </a:endParaRP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800"/>
                        </a:spcAft>
                      </a:pPr>
                      <a:r>
                        <a:rPr lang="en-US" sz="1200" b="1" u="sng">
                          <a:solidFill>
                            <a:srgbClr val="3B3838"/>
                          </a:solidFill>
                          <a:effectLst/>
                          <a:latin typeface="+mn-lt"/>
                        </a:rPr>
                        <a:t>Summer 2</a:t>
                      </a:r>
                      <a:endParaRPr lang="en-US" sz="1200">
                        <a:effectLst/>
                        <a:latin typeface="+mn-lt"/>
                      </a:endParaRP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611804189"/>
                  </a:ext>
                </a:extLst>
              </a:tr>
              <a:tr h="418351">
                <a:tc>
                  <a:txBody>
                    <a:bodyPr/>
                    <a:lstStyle/>
                    <a:p>
                      <a:pPr algn="ctr">
                        <a:spcAft>
                          <a:spcPts val="800"/>
                        </a:spcAft>
                      </a:pPr>
                      <a:r>
                        <a:rPr lang="en-US" sz="1200" b="1" u="sng">
                          <a:solidFill>
                            <a:srgbClr val="3B3838"/>
                          </a:solidFill>
                          <a:effectLst/>
                          <a:latin typeface="+mn-lt"/>
                        </a:rPr>
                        <a:t>Topic Book</a:t>
                      </a:r>
                      <a:endParaRPr lang="en-US" sz="1200">
                        <a:effectLst/>
                        <a:latin typeface="+mn-lt"/>
                      </a:endParaRP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800"/>
                        </a:spcAft>
                      </a:pPr>
                      <a:r>
                        <a:rPr lang="en-US" sz="1200">
                          <a:solidFill>
                            <a:srgbClr val="3B3838"/>
                          </a:solidFill>
                          <a:effectLst/>
                          <a:latin typeface="+mn-lt"/>
                        </a:rPr>
                        <a:t>Traction man</a:t>
                      </a:r>
                      <a:endParaRPr lang="en-US" sz="1200">
                        <a:effectLst/>
                        <a:latin typeface="+mn-lt"/>
                      </a:endParaRP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800"/>
                        </a:spcAft>
                      </a:pPr>
                      <a:r>
                        <a:rPr lang="en-US" sz="1200">
                          <a:solidFill>
                            <a:srgbClr val="3B3838"/>
                          </a:solidFill>
                          <a:effectLst/>
                          <a:latin typeface="+mn-lt"/>
                        </a:rPr>
                        <a:t>Major Glad, Major Dizzy</a:t>
                      </a:r>
                      <a:endParaRPr lang="en-US" sz="1200">
                        <a:effectLst/>
                        <a:latin typeface="+mn-lt"/>
                      </a:endParaRP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800"/>
                        </a:spcAft>
                      </a:pPr>
                      <a:r>
                        <a:rPr lang="en-US" sz="1200">
                          <a:solidFill>
                            <a:srgbClr val="3B3838"/>
                          </a:solidFill>
                          <a:effectLst/>
                          <a:latin typeface="+mn-lt"/>
                        </a:rPr>
                        <a:t>Lila and the Secret of Rain</a:t>
                      </a:r>
                      <a:endParaRPr lang="en-US" sz="1200">
                        <a:effectLst/>
                        <a:latin typeface="+mn-lt"/>
                      </a:endParaRP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800"/>
                        </a:spcAft>
                      </a:pPr>
                      <a:r>
                        <a:rPr lang="en-GB" sz="1200" dirty="0">
                          <a:solidFill>
                            <a:srgbClr val="3B3838"/>
                          </a:solidFill>
                          <a:effectLst/>
                          <a:latin typeface="+mn-lt"/>
                        </a:rPr>
                        <a:t>The Last Wolf</a:t>
                      </a:r>
                      <a:endParaRPr lang="en-GB" sz="1200" dirty="0">
                        <a:effectLst/>
                        <a:latin typeface="+mn-lt"/>
                      </a:endParaRP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800"/>
                        </a:spcAft>
                      </a:pPr>
                      <a:r>
                        <a:rPr lang="en-US" sz="1200">
                          <a:solidFill>
                            <a:srgbClr val="3B3838"/>
                          </a:solidFill>
                          <a:effectLst/>
                          <a:latin typeface="+mn-lt"/>
                        </a:rPr>
                        <a:t>The Life of Florence Nightingale</a:t>
                      </a:r>
                      <a:endParaRPr lang="en-US" sz="1200">
                        <a:effectLst/>
                        <a:latin typeface="+mn-lt"/>
                      </a:endParaRP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800"/>
                        </a:spcAft>
                      </a:pPr>
                      <a:r>
                        <a:rPr lang="en-US" sz="1200">
                          <a:solidFill>
                            <a:srgbClr val="3B3838"/>
                          </a:solidFill>
                          <a:effectLst/>
                          <a:latin typeface="+mn-lt"/>
                        </a:rPr>
                        <a:t>Wild</a:t>
                      </a:r>
                      <a:endParaRPr lang="en-US" sz="1200">
                        <a:effectLst/>
                        <a:latin typeface="+mn-lt"/>
                      </a:endParaRP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257416882"/>
                  </a:ext>
                </a:extLst>
              </a:tr>
              <a:tr h="579282">
                <a:tc>
                  <a:txBody>
                    <a:bodyPr/>
                    <a:lstStyle/>
                    <a:p>
                      <a:pPr marL="0" algn="ctr" defTabSz="914400" rtl="0" eaLnBrk="1" latinLnBrk="0" hangingPunct="1">
                        <a:spcAft>
                          <a:spcPts val="800"/>
                        </a:spcAft>
                      </a:pPr>
                      <a:r>
                        <a:rPr lang="en-US" sz="1200" b="1" u="sng" kern="1200" dirty="0">
                          <a:solidFill>
                            <a:srgbClr val="3B3838"/>
                          </a:solidFill>
                          <a:effectLst/>
                          <a:latin typeface="+mn-lt"/>
                          <a:ea typeface="+mn-ea"/>
                          <a:cs typeface="+mn-cs"/>
                        </a:rPr>
                        <a:t>English</a:t>
                      </a: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800"/>
                        </a:spcAft>
                      </a:pPr>
                      <a:r>
                        <a:rPr lang="en-US" sz="1200" dirty="0">
                          <a:solidFill>
                            <a:srgbClr val="3B3838"/>
                          </a:solidFill>
                          <a:effectLst/>
                          <a:latin typeface="+mn-lt"/>
                        </a:rPr>
                        <a:t>Instructions, character descriptions, narrative, wanted poster, letter</a:t>
                      </a:r>
                      <a:endParaRPr lang="en-US" sz="1200" dirty="0">
                        <a:effectLst/>
                        <a:latin typeface="+mn-lt"/>
                      </a:endParaRP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800"/>
                        </a:spcAft>
                      </a:pPr>
                      <a:r>
                        <a:rPr lang="en-US" sz="1200" dirty="0">
                          <a:solidFill>
                            <a:srgbClr val="3B3838"/>
                          </a:solidFill>
                          <a:effectLst/>
                          <a:latin typeface="+mn-lt"/>
                        </a:rPr>
                        <a:t>Letter, narrative, diary entry, free verse poetry</a:t>
                      </a:r>
                      <a:endParaRPr lang="en-US" sz="1200" dirty="0">
                        <a:effectLst/>
                        <a:latin typeface="+mn-lt"/>
                      </a:endParaRP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800"/>
                        </a:spcAft>
                      </a:pPr>
                      <a:r>
                        <a:rPr lang="en-US" sz="1200" dirty="0">
                          <a:solidFill>
                            <a:srgbClr val="3B3838"/>
                          </a:solidFill>
                          <a:effectLst/>
                          <a:latin typeface="+mn-lt"/>
                        </a:rPr>
                        <a:t>Recount, non-chronological report, setting description, instructions</a:t>
                      </a:r>
                      <a:endParaRPr lang="en-US" sz="1200" dirty="0">
                        <a:effectLst/>
                        <a:latin typeface="+mn-lt"/>
                      </a:endParaRP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800"/>
                        </a:spcAft>
                      </a:pPr>
                      <a:r>
                        <a:rPr lang="en-US" sz="1200" dirty="0">
                          <a:solidFill>
                            <a:srgbClr val="3B3838"/>
                          </a:solidFill>
                          <a:effectLst/>
                          <a:latin typeface="+mn-lt"/>
                        </a:rPr>
                        <a:t>Narrative, letter, missing poster, repeating pattern poetry</a:t>
                      </a:r>
                      <a:endParaRPr lang="en-US" sz="1200" dirty="0">
                        <a:effectLst/>
                        <a:latin typeface="+mn-lt"/>
                      </a:endParaRP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800"/>
                        </a:spcAft>
                      </a:pPr>
                      <a:r>
                        <a:rPr lang="en-US" sz="1200" dirty="0">
                          <a:solidFill>
                            <a:srgbClr val="3B3838"/>
                          </a:solidFill>
                          <a:effectLst/>
                          <a:latin typeface="+mn-lt"/>
                        </a:rPr>
                        <a:t>Non-chronological report, recount</a:t>
                      </a:r>
                      <a:endParaRPr lang="en-US" sz="1200" dirty="0">
                        <a:effectLst/>
                        <a:latin typeface="+mn-lt"/>
                      </a:endParaRP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800"/>
                        </a:spcAft>
                      </a:pPr>
                      <a:r>
                        <a:rPr lang="en-US" sz="1200" dirty="0">
                          <a:solidFill>
                            <a:srgbClr val="3B3838"/>
                          </a:solidFill>
                          <a:effectLst/>
                          <a:latin typeface="+mn-lt"/>
                        </a:rPr>
                        <a:t>Narrative, character description, non-chronological reports, shape poetry</a:t>
                      </a:r>
                      <a:endParaRPr lang="en-US" sz="1200" dirty="0">
                        <a:effectLst/>
                        <a:latin typeface="+mn-lt"/>
                      </a:endParaRP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186122514"/>
                  </a:ext>
                </a:extLst>
              </a:tr>
              <a:tr h="640640">
                <a:tc>
                  <a:txBody>
                    <a:bodyPr/>
                    <a:lstStyle/>
                    <a:p>
                      <a:pPr marL="0" algn="ctr" defTabSz="914400" rtl="0" eaLnBrk="1" latinLnBrk="0" hangingPunct="1">
                        <a:spcAft>
                          <a:spcPts val="800"/>
                        </a:spcAft>
                      </a:pPr>
                      <a:r>
                        <a:rPr lang="en-US" sz="1200" b="1" u="sng" kern="1200" dirty="0">
                          <a:solidFill>
                            <a:srgbClr val="3B3838"/>
                          </a:solidFill>
                          <a:effectLst/>
                          <a:latin typeface="+mn-lt"/>
                          <a:ea typeface="+mn-ea"/>
                          <a:cs typeface="+mn-cs"/>
                        </a:rPr>
                        <a:t>Mathematics</a:t>
                      </a: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800"/>
                        </a:spcAft>
                      </a:pPr>
                      <a:r>
                        <a:rPr lang="en-US" sz="1200" dirty="0">
                          <a:solidFill>
                            <a:srgbClr val="3B3838"/>
                          </a:solidFill>
                          <a:effectLst/>
                          <a:latin typeface="+mn-lt"/>
                        </a:rPr>
                        <a:t>Number and Place Value</a:t>
                      </a:r>
                      <a:endParaRPr lang="en-US" sz="1200" dirty="0">
                        <a:effectLst/>
                        <a:latin typeface="+mn-lt"/>
                      </a:endParaRPr>
                    </a:p>
                    <a:p>
                      <a:pPr algn="ctr">
                        <a:spcAft>
                          <a:spcPts val="800"/>
                        </a:spcAft>
                      </a:pPr>
                      <a:r>
                        <a:rPr lang="en-US" sz="1200" dirty="0">
                          <a:solidFill>
                            <a:srgbClr val="3B3838"/>
                          </a:solidFill>
                          <a:effectLst/>
                          <a:latin typeface="+mn-lt"/>
                        </a:rPr>
                        <a:t>Addition and subtraction</a:t>
                      </a:r>
                      <a:endParaRPr lang="en-US" sz="1200" dirty="0">
                        <a:effectLst/>
                        <a:latin typeface="+mn-lt"/>
                      </a:endParaRP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800"/>
                        </a:spcAft>
                      </a:pPr>
                      <a:r>
                        <a:rPr lang="en-US" sz="1200" dirty="0">
                          <a:effectLst/>
                          <a:latin typeface="+mn-lt"/>
                        </a:rPr>
                        <a:t>Addition and Subtraction</a:t>
                      </a:r>
                    </a:p>
                    <a:p>
                      <a:pPr algn="ctr">
                        <a:spcAft>
                          <a:spcPts val="800"/>
                        </a:spcAft>
                      </a:pPr>
                      <a:r>
                        <a:rPr lang="en-US" sz="1200" dirty="0">
                          <a:effectLst/>
                          <a:latin typeface="+mn-lt"/>
                        </a:rPr>
                        <a:t>Shape</a:t>
                      </a: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800"/>
                        </a:spcAft>
                      </a:pPr>
                      <a:r>
                        <a:rPr lang="en-US" sz="1200" dirty="0">
                          <a:solidFill>
                            <a:srgbClr val="3B3838"/>
                          </a:solidFill>
                          <a:effectLst/>
                          <a:latin typeface="+mn-lt"/>
                        </a:rPr>
                        <a:t>Money</a:t>
                      </a:r>
                    </a:p>
                    <a:p>
                      <a:pPr algn="ctr">
                        <a:spcAft>
                          <a:spcPts val="800"/>
                        </a:spcAft>
                      </a:pPr>
                      <a:r>
                        <a:rPr lang="en-US" sz="1200" dirty="0">
                          <a:solidFill>
                            <a:srgbClr val="3B3838"/>
                          </a:solidFill>
                          <a:effectLst/>
                          <a:latin typeface="+mn-lt"/>
                        </a:rPr>
                        <a:t>Multiplication and Division</a:t>
                      </a:r>
                      <a:endParaRPr lang="en-US" sz="1200" dirty="0">
                        <a:effectLst/>
                        <a:latin typeface="+mn-lt"/>
                      </a:endParaRP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800"/>
                        </a:spcAft>
                      </a:pPr>
                      <a:r>
                        <a:rPr lang="en-US" sz="1200" dirty="0">
                          <a:solidFill>
                            <a:srgbClr val="3B3838"/>
                          </a:solidFill>
                          <a:effectLst/>
                          <a:latin typeface="+mn-lt"/>
                        </a:rPr>
                        <a:t>Fractions </a:t>
                      </a:r>
                    </a:p>
                    <a:p>
                      <a:pPr algn="ctr">
                        <a:spcAft>
                          <a:spcPts val="800"/>
                        </a:spcAft>
                      </a:pPr>
                      <a:r>
                        <a:rPr lang="en-US" sz="1200" dirty="0">
                          <a:solidFill>
                            <a:srgbClr val="3B3838"/>
                          </a:solidFill>
                          <a:effectLst/>
                          <a:latin typeface="+mn-lt"/>
                        </a:rPr>
                        <a:t>Time</a:t>
                      </a: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800"/>
                        </a:spcAft>
                      </a:pPr>
                      <a:r>
                        <a:rPr lang="en-US" sz="1200" dirty="0">
                          <a:solidFill>
                            <a:srgbClr val="3B3838"/>
                          </a:solidFill>
                          <a:effectLst/>
                          <a:latin typeface="+mn-lt"/>
                        </a:rPr>
                        <a:t>Length and Height</a:t>
                      </a:r>
                    </a:p>
                    <a:p>
                      <a:pPr algn="ctr">
                        <a:spcAft>
                          <a:spcPts val="800"/>
                        </a:spcAft>
                      </a:pPr>
                      <a:r>
                        <a:rPr lang="en-US" sz="1200" dirty="0">
                          <a:solidFill>
                            <a:srgbClr val="3B3838"/>
                          </a:solidFill>
                          <a:effectLst/>
                          <a:latin typeface="+mn-lt"/>
                        </a:rPr>
                        <a:t>Mass, Capacity and Temperature</a:t>
                      </a:r>
                      <a:endParaRPr lang="en-US" sz="1200" dirty="0">
                        <a:effectLst/>
                        <a:latin typeface="+mn-lt"/>
                      </a:endParaRP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800"/>
                        </a:spcAft>
                      </a:pPr>
                      <a:r>
                        <a:rPr lang="en-US" sz="1200" dirty="0">
                          <a:solidFill>
                            <a:srgbClr val="3B3838"/>
                          </a:solidFill>
                          <a:effectLst/>
                          <a:latin typeface="+mn-lt"/>
                        </a:rPr>
                        <a:t>Statistics </a:t>
                      </a:r>
                    </a:p>
                    <a:p>
                      <a:pPr algn="ctr">
                        <a:spcAft>
                          <a:spcPts val="800"/>
                        </a:spcAft>
                      </a:pPr>
                      <a:r>
                        <a:rPr lang="en-US" sz="1200" dirty="0">
                          <a:solidFill>
                            <a:srgbClr val="3B3838"/>
                          </a:solidFill>
                          <a:effectLst/>
                          <a:latin typeface="+mn-lt"/>
                        </a:rPr>
                        <a:t>Position and Direction</a:t>
                      </a:r>
                      <a:endParaRPr lang="en-US" sz="1200" dirty="0">
                        <a:effectLst/>
                        <a:latin typeface="+mn-lt"/>
                      </a:endParaRP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593390740"/>
                  </a:ext>
                </a:extLst>
              </a:tr>
              <a:tr h="542998">
                <a:tc>
                  <a:txBody>
                    <a:bodyPr/>
                    <a:lstStyle/>
                    <a:p>
                      <a:pPr marL="0" algn="ctr" defTabSz="914400" rtl="0" eaLnBrk="1" latinLnBrk="0" hangingPunct="1">
                        <a:spcAft>
                          <a:spcPts val="800"/>
                        </a:spcAft>
                      </a:pPr>
                      <a:r>
                        <a:rPr lang="en-US" sz="1200" b="1" u="sng" kern="1200">
                          <a:solidFill>
                            <a:srgbClr val="3B3838"/>
                          </a:solidFill>
                          <a:effectLst/>
                          <a:latin typeface="+mn-lt"/>
                          <a:ea typeface="+mn-ea"/>
                          <a:cs typeface="+mn-cs"/>
                        </a:rPr>
                        <a:t>Science</a:t>
                      </a: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800"/>
                        </a:spcAft>
                      </a:pPr>
                      <a:r>
                        <a:rPr lang="en-US" sz="1200">
                          <a:solidFill>
                            <a:srgbClr val="3B3838"/>
                          </a:solidFill>
                          <a:effectLst/>
                          <a:latin typeface="+mn-lt"/>
                        </a:rPr>
                        <a:t>Materials</a:t>
                      </a:r>
                      <a:endParaRPr lang="en-US" sz="1200">
                        <a:effectLst/>
                        <a:latin typeface="+mn-lt"/>
                      </a:endParaRP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800"/>
                        </a:spcAft>
                      </a:pPr>
                      <a:r>
                        <a:rPr lang="en-US" sz="1200" dirty="0">
                          <a:effectLst/>
                          <a:latin typeface="+mn-lt"/>
                        </a:rPr>
                        <a:t>Living things and their habitats</a:t>
                      </a: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800"/>
                        </a:spcAft>
                        <a:buClrTx/>
                        <a:buSzTx/>
                        <a:buFontTx/>
                        <a:buNone/>
                        <a:tabLst/>
                        <a:defRPr/>
                      </a:pPr>
                      <a:r>
                        <a:rPr lang="en-US" sz="1200" dirty="0">
                          <a:effectLst/>
                          <a:latin typeface="+mn-lt"/>
                        </a:rPr>
                        <a:t>Living things and their habitats</a:t>
                      </a:r>
                    </a:p>
                    <a:p>
                      <a:pPr marL="0" marR="0" lvl="0" indent="0" algn="ctr" defTabSz="914400" rtl="0" eaLnBrk="1" fontAlgn="auto" latinLnBrk="0" hangingPunct="1">
                        <a:lnSpc>
                          <a:spcPct val="100000"/>
                        </a:lnSpc>
                        <a:spcBef>
                          <a:spcPts val="0"/>
                        </a:spcBef>
                        <a:spcAft>
                          <a:spcPts val="800"/>
                        </a:spcAft>
                        <a:buClrTx/>
                        <a:buSzTx/>
                        <a:buFontTx/>
                        <a:buNone/>
                        <a:tabLst/>
                        <a:defRPr/>
                      </a:pPr>
                      <a:endParaRPr lang="en-US" sz="1200" dirty="0">
                        <a:effectLst/>
                        <a:latin typeface="+mn-lt"/>
                      </a:endParaRP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800"/>
                        </a:spcAft>
                        <a:buClrTx/>
                        <a:buSzTx/>
                        <a:buFontTx/>
                        <a:buNone/>
                        <a:tabLst/>
                        <a:defRPr/>
                      </a:pPr>
                      <a:r>
                        <a:rPr lang="en-GB" sz="1200" dirty="0">
                          <a:effectLst/>
                          <a:latin typeface="+mn-lt"/>
                        </a:rPr>
                        <a:t> </a:t>
                      </a:r>
                      <a:r>
                        <a:rPr lang="en-US" sz="1200" dirty="0">
                          <a:solidFill>
                            <a:srgbClr val="3B3838"/>
                          </a:solidFill>
                          <a:effectLst/>
                          <a:latin typeface="+mn-lt"/>
                        </a:rPr>
                        <a:t>Animals including humans</a:t>
                      </a:r>
                      <a:endParaRPr lang="en-US" sz="1200" dirty="0">
                        <a:effectLst/>
                        <a:latin typeface="+mn-lt"/>
                      </a:endParaRP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800"/>
                        </a:spcAft>
                        <a:buClrTx/>
                        <a:buSzTx/>
                        <a:buFontTx/>
                        <a:buNone/>
                        <a:tabLst/>
                        <a:defRPr/>
                      </a:pPr>
                      <a:r>
                        <a:rPr lang="en-GB" sz="1200" dirty="0">
                          <a:solidFill>
                            <a:srgbClr val="3B3838"/>
                          </a:solidFill>
                          <a:effectLst/>
                          <a:latin typeface="+mn-lt"/>
                        </a:rPr>
                        <a:t>Animals including humans</a:t>
                      </a:r>
                      <a:endParaRPr lang="en-GB" sz="1200" dirty="0">
                        <a:effectLst/>
                        <a:latin typeface="+mn-lt"/>
                      </a:endParaRP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800"/>
                        </a:spcAft>
                      </a:pPr>
                      <a:r>
                        <a:rPr lang="en-US" sz="1200" dirty="0">
                          <a:solidFill>
                            <a:srgbClr val="3B3838"/>
                          </a:solidFill>
                          <a:effectLst/>
                          <a:latin typeface="+mn-lt"/>
                        </a:rPr>
                        <a:t>Plants</a:t>
                      </a:r>
                      <a:endParaRPr lang="en-US" sz="1200" dirty="0">
                        <a:effectLst/>
                        <a:latin typeface="+mn-lt"/>
                      </a:endParaRP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271254730"/>
                  </a:ext>
                </a:extLst>
              </a:tr>
              <a:tr h="632178">
                <a:tc>
                  <a:txBody>
                    <a:bodyPr/>
                    <a:lstStyle/>
                    <a:p>
                      <a:pPr marL="0" algn="ctr" defTabSz="914400" rtl="0" eaLnBrk="1" latinLnBrk="0" hangingPunct="1">
                        <a:spcAft>
                          <a:spcPts val="800"/>
                        </a:spcAft>
                      </a:pPr>
                      <a:r>
                        <a:rPr lang="en-US" sz="1200" b="1" u="sng" kern="1200" dirty="0">
                          <a:solidFill>
                            <a:srgbClr val="3B3838"/>
                          </a:solidFill>
                          <a:effectLst/>
                          <a:latin typeface="+mn-lt"/>
                          <a:ea typeface="+mn-ea"/>
                          <a:cs typeface="+mn-cs"/>
                        </a:rPr>
                        <a:t>Religious Education</a:t>
                      </a: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800"/>
                        </a:spcAft>
                      </a:pPr>
                      <a:r>
                        <a:rPr lang="en-GB" sz="1200" dirty="0">
                          <a:solidFill>
                            <a:srgbClr val="3B3838"/>
                          </a:solidFill>
                          <a:effectLst/>
                          <a:latin typeface="+mn-lt"/>
                        </a:rPr>
                        <a:t>Creation and Covenant</a:t>
                      </a:r>
                    </a:p>
                    <a:p>
                      <a:pPr algn="ctr">
                        <a:spcAft>
                          <a:spcPts val="800"/>
                        </a:spcAft>
                      </a:pPr>
                      <a:r>
                        <a:rPr lang="en-GB" sz="1200" dirty="0">
                          <a:solidFill>
                            <a:srgbClr val="3B3838"/>
                          </a:solidFill>
                          <a:effectLst/>
                          <a:latin typeface="+mn-lt"/>
                        </a:rPr>
                        <a:t>Caritas : Dignity of the Human Person</a:t>
                      </a: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800"/>
                        </a:spcAft>
                      </a:pPr>
                      <a:r>
                        <a:rPr lang="en-GB" sz="1200" dirty="0">
                          <a:solidFill>
                            <a:srgbClr val="3B3838"/>
                          </a:solidFill>
                          <a:effectLst/>
                          <a:latin typeface="+mn-lt"/>
                        </a:rPr>
                        <a:t>Prophecy and promise</a:t>
                      </a:r>
                    </a:p>
                    <a:p>
                      <a:pPr algn="ctr">
                        <a:spcAft>
                          <a:spcPts val="800"/>
                        </a:spcAft>
                      </a:pPr>
                      <a:r>
                        <a:rPr lang="en-GB" sz="1200" dirty="0">
                          <a:solidFill>
                            <a:srgbClr val="3B3838"/>
                          </a:solidFill>
                          <a:effectLst/>
                          <a:latin typeface="+mn-lt"/>
                        </a:rPr>
                        <a:t>Caritas: Family and Community</a:t>
                      </a: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800"/>
                        </a:spcAft>
                      </a:pPr>
                      <a:r>
                        <a:rPr lang="en-GB" sz="1200" dirty="0">
                          <a:solidFill>
                            <a:srgbClr val="3B3838"/>
                          </a:solidFill>
                          <a:effectLst/>
                          <a:latin typeface="+mn-lt"/>
                        </a:rPr>
                        <a:t>Galilee to Jerusalem</a:t>
                      </a:r>
                    </a:p>
                    <a:p>
                      <a:pPr algn="ctr">
                        <a:spcAft>
                          <a:spcPts val="800"/>
                        </a:spcAft>
                      </a:pPr>
                      <a:r>
                        <a:rPr lang="en-GB" sz="1200" dirty="0">
                          <a:solidFill>
                            <a:srgbClr val="3B3838"/>
                          </a:solidFill>
                          <a:effectLst/>
                          <a:latin typeface="+mn-lt"/>
                        </a:rPr>
                        <a:t>Caritas: Solidarity and the Common Good &amp; The dignity of work</a:t>
                      </a: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800"/>
                        </a:spcAft>
                      </a:pPr>
                      <a:r>
                        <a:rPr lang="en-GB" sz="1200" dirty="0">
                          <a:solidFill>
                            <a:srgbClr val="3B3838"/>
                          </a:solidFill>
                          <a:effectLst/>
                          <a:latin typeface="+mn-lt"/>
                        </a:rPr>
                        <a:t>Desert to garden</a:t>
                      </a:r>
                    </a:p>
                    <a:p>
                      <a:pPr algn="ctr">
                        <a:spcAft>
                          <a:spcPts val="800"/>
                        </a:spcAft>
                      </a:pPr>
                      <a:r>
                        <a:rPr lang="en-GB" sz="1200" dirty="0">
                          <a:solidFill>
                            <a:srgbClr val="3B3838"/>
                          </a:solidFill>
                          <a:effectLst/>
                          <a:latin typeface="+mn-lt"/>
                        </a:rPr>
                        <a:t>Caritas: Option for poor and Vulnerable</a:t>
                      </a: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800"/>
                        </a:spcAft>
                      </a:pPr>
                      <a:r>
                        <a:rPr lang="en-GB" sz="1200" dirty="0">
                          <a:solidFill>
                            <a:srgbClr val="3B3838"/>
                          </a:solidFill>
                          <a:effectLst/>
                          <a:latin typeface="+mn-lt"/>
                        </a:rPr>
                        <a:t>To the ends of the Earth </a:t>
                      </a:r>
                    </a:p>
                    <a:p>
                      <a:pPr algn="ctr">
                        <a:spcAft>
                          <a:spcPts val="800"/>
                        </a:spcAft>
                      </a:pPr>
                      <a:r>
                        <a:rPr lang="en-GB" sz="1200" dirty="0">
                          <a:solidFill>
                            <a:srgbClr val="3B3838"/>
                          </a:solidFill>
                          <a:effectLst/>
                          <a:latin typeface="+mn-lt"/>
                        </a:rPr>
                        <a:t>Caritas: Rights and Responsibilities</a:t>
                      </a: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800"/>
                        </a:spcAft>
                      </a:pPr>
                      <a:r>
                        <a:rPr lang="en-GB" sz="1200" dirty="0">
                          <a:solidFill>
                            <a:srgbClr val="3B3838"/>
                          </a:solidFill>
                          <a:effectLst/>
                          <a:latin typeface="+mn-lt"/>
                        </a:rPr>
                        <a:t>Dialogue and Encounter</a:t>
                      </a:r>
                    </a:p>
                    <a:p>
                      <a:pPr algn="ctr">
                        <a:spcAft>
                          <a:spcPts val="800"/>
                        </a:spcAft>
                      </a:pPr>
                      <a:endParaRPr lang="en-GB" sz="1200" dirty="0">
                        <a:solidFill>
                          <a:srgbClr val="3B3838"/>
                        </a:solidFill>
                        <a:effectLst/>
                        <a:latin typeface="+mn-lt"/>
                      </a:endParaRPr>
                    </a:p>
                    <a:p>
                      <a:pPr algn="ctr">
                        <a:spcAft>
                          <a:spcPts val="800"/>
                        </a:spcAft>
                      </a:pPr>
                      <a:r>
                        <a:rPr lang="en-GB" sz="1200" dirty="0">
                          <a:solidFill>
                            <a:srgbClr val="3B3838"/>
                          </a:solidFill>
                          <a:effectLst/>
                          <a:latin typeface="+mn-lt"/>
                        </a:rPr>
                        <a:t>Caritas: Stewardship</a:t>
                      </a: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32175624"/>
                  </a:ext>
                </a:extLst>
              </a:tr>
              <a:tr h="418351">
                <a:tc>
                  <a:txBody>
                    <a:bodyPr/>
                    <a:lstStyle/>
                    <a:p>
                      <a:pPr marL="0" algn="ctr" defTabSz="914400" rtl="0" eaLnBrk="1" latinLnBrk="0" hangingPunct="1">
                        <a:spcAft>
                          <a:spcPts val="800"/>
                        </a:spcAft>
                      </a:pPr>
                      <a:r>
                        <a:rPr lang="en-US" sz="1200" b="1" u="sng" kern="1200" dirty="0">
                          <a:solidFill>
                            <a:srgbClr val="3B3838"/>
                          </a:solidFill>
                          <a:effectLst/>
                          <a:latin typeface="+mn-lt"/>
                          <a:ea typeface="+mn-ea"/>
                          <a:cs typeface="+mn-cs"/>
                        </a:rPr>
                        <a:t>Computing</a:t>
                      </a: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800"/>
                        </a:spcAft>
                      </a:pPr>
                      <a:r>
                        <a:rPr lang="en-US" sz="1200" dirty="0">
                          <a:effectLst/>
                          <a:latin typeface="+mn-lt"/>
                        </a:rPr>
                        <a:t>Route explorers</a:t>
                      </a:r>
                    </a:p>
                    <a:p>
                      <a:pPr algn="ctr">
                        <a:spcAft>
                          <a:spcPts val="800"/>
                        </a:spcAft>
                      </a:pPr>
                      <a:r>
                        <a:rPr lang="en-US" sz="1200" dirty="0">
                          <a:effectLst/>
                          <a:latin typeface="+mn-lt"/>
                        </a:rPr>
                        <a:t>The internet</a:t>
                      </a: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800"/>
                        </a:spcAft>
                      </a:pPr>
                      <a:r>
                        <a:rPr lang="en-US" sz="1200" dirty="0">
                          <a:effectLst/>
                          <a:latin typeface="+mn-lt"/>
                        </a:rPr>
                        <a:t>Creating pictures</a:t>
                      </a: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800"/>
                        </a:spcAft>
                      </a:pPr>
                      <a:r>
                        <a:rPr lang="en-US" sz="1200" dirty="0">
                          <a:effectLst/>
                          <a:latin typeface="+mn-lt"/>
                        </a:rPr>
                        <a:t>Spreadsheet</a:t>
                      </a: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800"/>
                        </a:spcAft>
                      </a:pPr>
                      <a:r>
                        <a:rPr lang="en-US" sz="1200" dirty="0">
                          <a:effectLst/>
                          <a:latin typeface="+mn-lt"/>
                        </a:rPr>
                        <a:t>Questioning</a:t>
                      </a: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800"/>
                        </a:spcAft>
                      </a:pPr>
                      <a:r>
                        <a:rPr lang="en-US" sz="1200" dirty="0">
                          <a:effectLst/>
                          <a:latin typeface="+mn-lt"/>
                        </a:rPr>
                        <a:t>Coding</a:t>
                      </a: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800"/>
                        </a:spcAft>
                      </a:pPr>
                      <a:r>
                        <a:rPr lang="en-US" sz="1200" dirty="0">
                          <a:effectLst/>
                          <a:latin typeface="+mn-lt"/>
                        </a:rPr>
                        <a:t>Presenting ideas</a:t>
                      </a:r>
                    </a:p>
                    <a:p>
                      <a:pPr algn="ctr">
                        <a:spcAft>
                          <a:spcPts val="800"/>
                        </a:spcAft>
                      </a:pPr>
                      <a:r>
                        <a:rPr lang="en-US" sz="1200" dirty="0">
                          <a:effectLst/>
                          <a:latin typeface="+mn-lt"/>
                        </a:rPr>
                        <a:t>Making music</a:t>
                      </a: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92845327"/>
                  </a:ext>
                </a:extLst>
              </a:tr>
              <a:tr h="390721">
                <a:tc>
                  <a:txBody>
                    <a:bodyPr/>
                    <a:lstStyle/>
                    <a:p>
                      <a:pPr marL="0" algn="ctr" defTabSz="914400" rtl="0" eaLnBrk="1" latinLnBrk="0" hangingPunct="1">
                        <a:spcAft>
                          <a:spcPts val="800"/>
                        </a:spcAft>
                      </a:pPr>
                      <a:r>
                        <a:rPr lang="en-US" sz="1200" b="1" u="sng" kern="1200">
                          <a:solidFill>
                            <a:srgbClr val="3B3838"/>
                          </a:solidFill>
                          <a:effectLst/>
                          <a:latin typeface="+mn-lt"/>
                          <a:ea typeface="+mn-ea"/>
                          <a:cs typeface="+mn-cs"/>
                        </a:rPr>
                        <a:t>Geography</a:t>
                      </a: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800"/>
                        </a:spcAft>
                      </a:pPr>
                      <a:r>
                        <a:rPr lang="en-GB" sz="1200" dirty="0">
                          <a:effectLst/>
                          <a:latin typeface="+mn-lt"/>
                        </a:rPr>
                        <a:t> </a:t>
                      </a:r>
                      <a:r>
                        <a:rPr lang="en-GB" sz="1200" dirty="0">
                          <a:solidFill>
                            <a:srgbClr val="3B3838"/>
                          </a:solidFill>
                          <a:effectLst/>
                          <a:latin typeface="+mn-lt"/>
                        </a:rPr>
                        <a:t>The United Kingdom</a:t>
                      </a:r>
                      <a:endParaRPr lang="en-GB" sz="1200" dirty="0">
                        <a:effectLst/>
                        <a:latin typeface="+mn-lt"/>
                      </a:endParaRP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800"/>
                        </a:spcAft>
                      </a:pPr>
                      <a:r>
                        <a:rPr lang="en-GB" sz="1200">
                          <a:effectLst/>
                          <a:latin typeface="+mn-lt"/>
                        </a:rPr>
                        <a:t> </a:t>
                      </a: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800"/>
                        </a:spcAft>
                      </a:pPr>
                      <a:r>
                        <a:rPr lang="en-GB" sz="1200">
                          <a:solidFill>
                            <a:srgbClr val="3B3838"/>
                          </a:solidFill>
                          <a:effectLst/>
                          <a:latin typeface="+mn-lt"/>
                        </a:rPr>
                        <a:t>Life in Zambia</a:t>
                      </a:r>
                      <a:endParaRPr lang="en-GB" sz="1200">
                        <a:effectLst/>
                        <a:latin typeface="+mn-lt"/>
                      </a:endParaRP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800"/>
                        </a:spcAft>
                      </a:pPr>
                      <a:r>
                        <a:rPr lang="en-GB" sz="1200">
                          <a:effectLst/>
                          <a:latin typeface="+mn-lt"/>
                        </a:rPr>
                        <a:t> </a:t>
                      </a: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800"/>
                        </a:spcAft>
                      </a:pPr>
                      <a:r>
                        <a:rPr lang="en-GB" sz="1200">
                          <a:effectLst/>
                          <a:latin typeface="+mn-lt"/>
                        </a:rPr>
                        <a:t> </a:t>
                      </a: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800"/>
                        </a:spcAft>
                      </a:pPr>
                      <a:r>
                        <a:rPr lang="en-US" sz="1200" dirty="0">
                          <a:solidFill>
                            <a:srgbClr val="3B3838"/>
                          </a:solidFill>
                          <a:effectLst/>
                          <a:latin typeface="+mn-lt"/>
                        </a:rPr>
                        <a:t>Map</a:t>
                      </a:r>
                      <a:r>
                        <a:rPr lang="en-US" sz="1200" dirty="0">
                          <a:solidFill>
                            <a:schemeClr val="tx1"/>
                          </a:solidFill>
                          <a:effectLst/>
                          <a:latin typeface="+mn-lt"/>
                        </a:rPr>
                        <a:t> </a:t>
                      </a:r>
                      <a:r>
                        <a:rPr lang="en-US" sz="1200" dirty="0">
                          <a:solidFill>
                            <a:srgbClr val="3B3838"/>
                          </a:solidFill>
                          <a:effectLst/>
                          <a:latin typeface="+mn-lt"/>
                        </a:rPr>
                        <a:t>Makers</a:t>
                      </a:r>
                      <a:endParaRPr lang="en-US" sz="1200" dirty="0">
                        <a:effectLst/>
                        <a:latin typeface="+mn-lt"/>
                      </a:endParaRP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820510926"/>
                  </a:ext>
                </a:extLst>
              </a:tr>
              <a:tr h="418351">
                <a:tc>
                  <a:txBody>
                    <a:bodyPr/>
                    <a:lstStyle/>
                    <a:p>
                      <a:pPr marL="0" algn="ctr" defTabSz="914400" rtl="0" eaLnBrk="1" latinLnBrk="0" hangingPunct="1">
                        <a:spcAft>
                          <a:spcPts val="800"/>
                        </a:spcAft>
                      </a:pPr>
                      <a:r>
                        <a:rPr lang="en-US" sz="1200" b="1" u="sng" kern="1200">
                          <a:solidFill>
                            <a:srgbClr val="3B3838"/>
                          </a:solidFill>
                          <a:effectLst/>
                          <a:latin typeface="+mn-lt"/>
                          <a:ea typeface="+mn-ea"/>
                          <a:cs typeface="+mn-cs"/>
                        </a:rPr>
                        <a:t>History</a:t>
                      </a: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800"/>
                        </a:spcAft>
                      </a:pPr>
                      <a:r>
                        <a:rPr lang="en-GB" sz="1200">
                          <a:effectLst/>
                          <a:latin typeface="+mn-lt"/>
                        </a:rPr>
                        <a:t> </a:t>
                      </a: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800"/>
                        </a:spcAft>
                      </a:pPr>
                      <a:r>
                        <a:rPr lang="en-GB" sz="1200" dirty="0">
                          <a:effectLst/>
                          <a:latin typeface="+mn-lt"/>
                        </a:rPr>
                        <a:t> </a:t>
                      </a:r>
                      <a:r>
                        <a:rPr lang="en-GB" sz="1200" dirty="0">
                          <a:solidFill>
                            <a:srgbClr val="3B3838"/>
                          </a:solidFill>
                          <a:effectLst/>
                          <a:latin typeface="+mn-lt"/>
                        </a:rPr>
                        <a:t>Victorians</a:t>
                      </a:r>
                      <a:endParaRPr lang="en-GB" sz="1200" dirty="0">
                        <a:effectLst/>
                        <a:latin typeface="+mn-lt"/>
                      </a:endParaRP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800"/>
                        </a:spcAft>
                      </a:pPr>
                      <a:r>
                        <a:rPr lang="en-GB" sz="1200">
                          <a:effectLst/>
                          <a:latin typeface="+mn-lt"/>
                        </a:rPr>
                        <a:t> </a:t>
                      </a: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800"/>
                        </a:spcAft>
                      </a:pPr>
                      <a:r>
                        <a:rPr lang="en-GB" sz="1200">
                          <a:solidFill>
                            <a:srgbClr val="3B3838"/>
                          </a:solidFill>
                          <a:effectLst/>
                          <a:latin typeface="+mn-lt"/>
                        </a:rPr>
                        <a:t>The Great Fire of London</a:t>
                      </a:r>
                      <a:endParaRPr lang="en-GB" sz="1200">
                        <a:effectLst/>
                        <a:latin typeface="+mn-lt"/>
                      </a:endParaRP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800"/>
                        </a:spcAft>
                      </a:pPr>
                      <a:r>
                        <a:rPr lang="en-US" sz="1200" dirty="0">
                          <a:solidFill>
                            <a:srgbClr val="3B3838"/>
                          </a:solidFill>
                          <a:effectLst/>
                          <a:latin typeface="+mn-lt"/>
                        </a:rPr>
                        <a:t>Florence Nightingale/Mary Seacole</a:t>
                      </a:r>
                      <a:endParaRPr lang="en-US" sz="1200" dirty="0">
                        <a:effectLst/>
                        <a:latin typeface="+mn-lt"/>
                      </a:endParaRP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800"/>
                        </a:spcAft>
                      </a:pPr>
                      <a:r>
                        <a:rPr lang="en-GB" sz="1200">
                          <a:effectLst/>
                          <a:latin typeface="+mn-lt"/>
                        </a:rPr>
                        <a:t> </a:t>
                      </a: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6981325"/>
                  </a:ext>
                </a:extLst>
              </a:tr>
              <a:tr h="418351">
                <a:tc>
                  <a:txBody>
                    <a:bodyPr/>
                    <a:lstStyle/>
                    <a:p>
                      <a:pPr marL="0" algn="ctr" defTabSz="914400" rtl="0" eaLnBrk="1" latinLnBrk="0" hangingPunct="1">
                        <a:spcAft>
                          <a:spcPts val="800"/>
                        </a:spcAft>
                      </a:pPr>
                      <a:r>
                        <a:rPr lang="en-US" sz="1200" b="1" u="sng" kern="1200" dirty="0">
                          <a:solidFill>
                            <a:srgbClr val="3B3838"/>
                          </a:solidFill>
                          <a:effectLst/>
                          <a:latin typeface="+mn-lt"/>
                          <a:ea typeface="+mn-ea"/>
                          <a:cs typeface="+mn-cs"/>
                        </a:rPr>
                        <a:t>Art</a:t>
                      </a: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800"/>
                        </a:spcAft>
                      </a:pPr>
                      <a:r>
                        <a:rPr lang="en-GB" sz="1200">
                          <a:effectLst/>
                          <a:latin typeface="+mn-lt"/>
                        </a:rPr>
                        <a:t> </a:t>
                      </a: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800"/>
                        </a:spcAft>
                      </a:pPr>
                      <a:r>
                        <a:rPr lang="en-US" sz="1200">
                          <a:solidFill>
                            <a:srgbClr val="3B3838"/>
                          </a:solidFill>
                          <a:effectLst/>
                          <a:latin typeface="+mn-lt"/>
                        </a:rPr>
                        <a:t>William Morris Art – Printing</a:t>
                      </a:r>
                      <a:r>
                        <a:rPr lang="en-US" sz="1200">
                          <a:effectLst/>
                          <a:latin typeface="+mn-lt"/>
                        </a:rPr>
                        <a:t> </a:t>
                      </a: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800"/>
                        </a:spcAft>
                      </a:pPr>
                      <a:r>
                        <a:rPr lang="en-US" sz="1200" dirty="0">
                          <a:solidFill>
                            <a:srgbClr val="3B3838"/>
                          </a:solidFill>
                          <a:effectLst/>
                          <a:latin typeface="+mn-lt"/>
                        </a:rPr>
                        <a:t>African clay huts</a:t>
                      </a:r>
                      <a:endParaRPr lang="en-US" sz="1200" dirty="0">
                        <a:effectLst/>
                        <a:latin typeface="+mn-lt"/>
                      </a:endParaRP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lang="en-GB" sz="1200">
                          <a:effectLst/>
                          <a:latin typeface="+mn-lt"/>
                        </a:rPr>
                        <a:t> </a:t>
                      </a: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800"/>
                        </a:spcAft>
                      </a:pPr>
                      <a:r>
                        <a:rPr lang="en-US" sz="1200" dirty="0">
                          <a:solidFill>
                            <a:srgbClr val="3B3838"/>
                          </a:solidFill>
                          <a:effectLst/>
                          <a:latin typeface="+mn-lt"/>
                        </a:rPr>
                        <a:t>Colour mixing and Rene </a:t>
                      </a:r>
                      <a:r>
                        <a:rPr lang="en-US" sz="1200" dirty="0" err="1">
                          <a:solidFill>
                            <a:srgbClr val="3B3838"/>
                          </a:solidFill>
                          <a:effectLst/>
                          <a:latin typeface="+mn-lt"/>
                        </a:rPr>
                        <a:t>Margritte</a:t>
                      </a:r>
                      <a:r>
                        <a:rPr lang="en-US" sz="1200" dirty="0">
                          <a:solidFill>
                            <a:srgbClr val="3B3838"/>
                          </a:solidFill>
                          <a:effectLst/>
                          <a:latin typeface="+mn-lt"/>
                        </a:rPr>
                        <a:t> </a:t>
                      </a:r>
                      <a:endParaRPr lang="en-US" sz="1200" dirty="0">
                        <a:effectLst/>
                        <a:latin typeface="+mn-lt"/>
                      </a:endParaRP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800"/>
                        </a:spcAft>
                      </a:pPr>
                      <a:r>
                        <a:rPr lang="en-GB" sz="1200">
                          <a:effectLst/>
                          <a:latin typeface="+mn-lt"/>
                        </a:rPr>
                        <a:t> </a:t>
                      </a: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917994630"/>
                  </a:ext>
                </a:extLst>
              </a:tr>
              <a:tr h="418351">
                <a:tc>
                  <a:txBody>
                    <a:bodyPr/>
                    <a:lstStyle/>
                    <a:p>
                      <a:pPr marL="0" algn="ctr" defTabSz="914400" rtl="0" eaLnBrk="1" latinLnBrk="0" hangingPunct="1">
                        <a:spcAft>
                          <a:spcPts val="800"/>
                        </a:spcAft>
                      </a:pPr>
                      <a:r>
                        <a:rPr lang="en-US" sz="1200" b="1" u="sng" kern="1200" dirty="0">
                          <a:solidFill>
                            <a:srgbClr val="3B3838"/>
                          </a:solidFill>
                          <a:effectLst/>
                          <a:latin typeface="+mn-lt"/>
                          <a:ea typeface="+mn-ea"/>
                          <a:cs typeface="+mn-cs"/>
                        </a:rPr>
                        <a:t>Design and Technology</a:t>
                      </a: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latinLnBrk="0" hangingPunct="1">
                        <a:spcAft>
                          <a:spcPts val="800"/>
                        </a:spcAft>
                      </a:pPr>
                      <a:r>
                        <a:rPr lang="en-US" sz="1200" kern="1200" dirty="0">
                          <a:solidFill>
                            <a:schemeClr val="tx1"/>
                          </a:solidFill>
                          <a:effectLst/>
                          <a:latin typeface="+mn-lt"/>
                          <a:ea typeface="+mn-ea"/>
                          <a:cs typeface="+mn-cs"/>
                        </a:rPr>
                        <a:t>Make a moving monster</a:t>
                      </a: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latinLnBrk="0" hangingPunct="1">
                        <a:spcAft>
                          <a:spcPts val="800"/>
                        </a:spcAft>
                      </a:pPr>
                      <a:r>
                        <a:rPr lang="en-GB" sz="1200" kern="1200" dirty="0">
                          <a:solidFill>
                            <a:schemeClr val="tx1"/>
                          </a:solidFill>
                          <a:effectLst/>
                          <a:latin typeface="+mn-lt"/>
                          <a:ea typeface="+mn-ea"/>
                          <a:cs typeface="+mn-cs"/>
                        </a:rPr>
                        <a:t> </a:t>
                      </a: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latinLnBrk="0" hangingPunct="1">
                        <a:spcAft>
                          <a:spcPts val="800"/>
                        </a:spcAft>
                      </a:pPr>
                      <a:r>
                        <a:rPr lang="en-GB" sz="1200" kern="1200">
                          <a:solidFill>
                            <a:schemeClr val="tx1"/>
                          </a:solidFill>
                          <a:effectLst/>
                          <a:latin typeface="+mn-lt"/>
                          <a:ea typeface="+mn-ea"/>
                          <a:cs typeface="+mn-cs"/>
                        </a:rPr>
                        <a:t> </a:t>
                      </a: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latinLnBrk="0" hangingPunct="1">
                        <a:spcAft>
                          <a:spcPts val="800"/>
                        </a:spcAft>
                      </a:pPr>
                      <a:r>
                        <a:rPr lang="en-GB" sz="1200" kern="1200" dirty="0">
                          <a:solidFill>
                            <a:schemeClr val="tx1"/>
                          </a:solidFill>
                          <a:effectLst/>
                          <a:latin typeface="+mn-lt"/>
                          <a:ea typeface="+mn-ea"/>
                          <a:cs typeface="+mn-cs"/>
                        </a:rPr>
                        <a:t> Make Barnaby Bear’s chair</a:t>
                      </a: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latinLnBrk="0" hangingPunct="1">
                        <a:spcAft>
                          <a:spcPts val="800"/>
                        </a:spcAft>
                      </a:pPr>
                      <a:r>
                        <a:rPr lang="en-GB" sz="1200" kern="1200" dirty="0">
                          <a:solidFill>
                            <a:schemeClr val="tx1"/>
                          </a:solidFill>
                          <a:effectLst/>
                          <a:latin typeface="+mn-lt"/>
                          <a:ea typeface="+mn-ea"/>
                          <a:cs typeface="+mn-cs"/>
                        </a:rPr>
                        <a:t> </a:t>
                      </a: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latinLnBrk="0" hangingPunct="1">
                        <a:spcAft>
                          <a:spcPts val="800"/>
                        </a:spcAft>
                      </a:pPr>
                      <a:r>
                        <a:rPr lang="en-US" sz="1200" kern="1200" dirty="0">
                          <a:solidFill>
                            <a:schemeClr val="tx1"/>
                          </a:solidFill>
                          <a:effectLst/>
                          <a:latin typeface="+mn-lt"/>
                          <a:ea typeface="+mn-ea"/>
                          <a:cs typeface="+mn-cs"/>
                        </a:rPr>
                        <a:t>Make a Ferris wheel</a:t>
                      </a: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074961067"/>
                  </a:ext>
                </a:extLst>
              </a:tr>
              <a:tr h="289304">
                <a:tc>
                  <a:txBody>
                    <a:bodyPr/>
                    <a:lstStyle/>
                    <a:p>
                      <a:pPr marL="0" algn="ctr" defTabSz="914400" rtl="0" eaLnBrk="1" latinLnBrk="0" hangingPunct="1">
                        <a:spcAft>
                          <a:spcPts val="800"/>
                        </a:spcAft>
                      </a:pPr>
                      <a:r>
                        <a:rPr lang="en-US" sz="1200" b="1" u="sng" kern="1200" dirty="0">
                          <a:solidFill>
                            <a:srgbClr val="3B3838"/>
                          </a:solidFill>
                          <a:effectLst/>
                          <a:latin typeface="+mn-lt"/>
                          <a:ea typeface="+mn-ea"/>
                          <a:cs typeface="+mn-cs"/>
                        </a:rPr>
                        <a:t>Music</a:t>
                      </a: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latinLnBrk="0" hangingPunct="1">
                        <a:spcAft>
                          <a:spcPts val="800"/>
                        </a:spcAft>
                      </a:pPr>
                      <a:r>
                        <a:rPr lang="en-GB" sz="1200" kern="1200" dirty="0">
                          <a:solidFill>
                            <a:schemeClr val="tx1"/>
                          </a:solidFill>
                          <a:effectLst/>
                          <a:latin typeface="+mn-lt"/>
                          <a:ea typeface="+mn-ea"/>
                          <a:cs typeface="+mn-cs"/>
                        </a:rPr>
                        <a:t>Hands, feet, heart.</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South African Music</a:t>
                      </a:r>
                      <a:endParaRPr lang="en-GB" sz="1200" kern="1200" dirty="0">
                        <a:solidFill>
                          <a:schemeClr val="tx1"/>
                        </a:solidFill>
                        <a:effectLst/>
                        <a:latin typeface="+mn-lt"/>
                        <a:ea typeface="+mn-ea"/>
                        <a:cs typeface="+mn-cs"/>
                      </a:endParaRP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latinLnBrk="0" hangingPunct="1">
                        <a:spcAft>
                          <a:spcPts val="800"/>
                        </a:spcAft>
                      </a:pPr>
                      <a:r>
                        <a:rPr lang="en-GB" sz="1200" kern="1200" dirty="0">
                          <a:solidFill>
                            <a:schemeClr val="tx1"/>
                          </a:solidFill>
                          <a:effectLst/>
                          <a:latin typeface="+mn-lt"/>
                          <a:ea typeface="+mn-ea"/>
                          <a:cs typeface="+mn-cs"/>
                        </a:rPr>
                        <a:t>Christmas/Advent</a:t>
                      </a: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latinLnBrk="0" hangingPunct="1">
                        <a:spcAft>
                          <a:spcPts val="800"/>
                        </a:spcAft>
                      </a:pPr>
                      <a:r>
                        <a:rPr lang="en-GB" sz="1200" kern="1200" dirty="0">
                          <a:solidFill>
                            <a:schemeClr val="tx1"/>
                          </a:solidFill>
                          <a:effectLst/>
                          <a:latin typeface="+mn-lt"/>
                          <a:ea typeface="+mn-ea"/>
                          <a:cs typeface="+mn-cs"/>
                        </a:rPr>
                        <a:t>I </a:t>
                      </a:r>
                      <a:r>
                        <a:rPr lang="en-GB" sz="1200" kern="1200" dirty="0" err="1">
                          <a:solidFill>
                            <a:schemeClr val="tx1"/>
                          </a:solidFill>
                          <a:effectLst/>
                          <a:latin typeface="+mn-lt"/>
                          <a:ea typeface="+mn-ea"/>
                          <a:cs typeface="+mn-cs"/>
                        </a:rPr>
                        <a:t>wanna</a:t>
                      </a:r>
                      <a:r>
                        <a:rPr lang="en-GB" sz="1200" kern="1200" dirty="0">
                          <a:solidFill>
                            <a:schemeClr val="tx1"/>
                          </a:solidFill>
                          <a:effectLst/>
                          <a:latin typeface="+mn-lt"/>
                          <a:ea typeface="+mn-ea"/>
                          <a:cs typeface="+mn-cs"/>
                        </a:rPr>
                        <a:t> play in a band. </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Rock Music </a:t>
                      </a: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latinLnBrk="0" hangingPunct="1">
                        <a:spcAft>
                          <a:spcPts val="800"/>
                        </a:spcAft>
                      </a:pPr>
                      <a:r>
                        <a:rPr lang="en-GB" sz="1200" kern="1200" dirty="0" err="1">
                          <a:solidFill>
                            <a:schemeClr val="tx1"/>
                          </a:solidFill>
                          <a:effectLst/>
                          <a:latin typeface="+mn-lt"/>
                          <a:ea typeface="+mn-ea"/>
                          <a:cs typeface="+mn-cs"/>
                        </a:rPr>
                        <a:t>Zootime</a:t>
                      </a:r>
                      <a:r>
                        <a:rPr lang="en-GB" sz="1200" kern="1200" dirty="0">
                          <a:solidFill>
                            <a:schemeClr val="tx1"/>
                          </a:solidFill>
                          <a:effectLst/>
                          <a:latin typeface="+mn-lt"/>
                          <a:ea typeface="+mn-ea"/>
                          <a:cs typeface="+mn-cs"/>
                        </a:rPr>
                        <a:t>. </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Reggae Music</a:t>
                      </a: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latinLnBrk="0" hangingPunct="1">
                        <a:spcAft>
                          <a:spcPts val="800"/>
                        </a:spcAft>
                      </a:pPr>
                      <a:r>
                        <a:rPr lang="en-GB" sz="1200" kern="1200" dirty="0">
                          <a:solidFill>
                            <a:schemeClr val="tx1"/>
                          </a:solidFill>
                          <a:effectLst/>
                          <a:latin typeface="+mn-lt"/>
                          <a:ea typeface="+mn-ea"/>
                          <a:cs typeface="+mn-cs"/>
                        </a:rPr>
                        <a:t>Friendship song. </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Pop Music</a:t>
                      </a: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latinLnBrk="0" hangingPunct="1">
                        <a:spcAft>
                          <a:spcPts val="800"/>
                        </a:spcAft>
                      </a:pPr>
                      <a:r>
                        <a:rPr lang="en-GB" sz="1200" kern="1200" dirty="0">
                          <a:solidFill>
                            <a:schemeClr val="tx1"/>
                          </a:solidFill>
                          <a:effectLst/>
                          <a:latin typeface="+mn-lt"/>
                          <a:ea typeface="+mn-ea"/>
                          <a:cs typeface="+mn-cs"/>
                        </a:rPr>
                        <a:t>Reflect, rewind and replay.</a:t>
                      </a: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120481842"/>
                  </a:ext>
                </a:extLst>
              </a:tr>
              <a:tr h="520629">
                <a:tc>
                  <a:txBody>
                    <a:bodyPr/>
                    <a:lstStyle/>
                    <a:p>
                      <a:pPr marL="0" algn="ctr" defTabSz="914400" rtl="0" eaLnBrk="1" latinLnBrk="0" hangingPunct="1">
                        <a:spcAft>
                          <a:spcPts val="800"/>
                        </a:spcAft>
                      </a:pPr>
                      <a:r>
                        <a:rPr lang="en-US" sz="1200" b="1" u="sng" kern="1200" dirty="0">
                          <a:solidFill>
                            <a:srgbClr val="3B3838"/>
                          </a:solidFill>
                          <a:effectLst/>
                          <a:latin typeface="+mn-lt"/>
                          <a:ea typeface="+mn-ea"/>
                          <a:cs typeface="+mn-cs"/>
                        </a:rPr>
                        <a:t>PE</a:t>
                      </a: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800"/>
                        </a:spcAft>
                      </a:pPr>
                      <a:r>
                        <a:rPr lang="en-US" sz="1200" dirty="0">
                          <a:effectLst/>
                          <a:latin typeface="+mn-lt"/>
                        </a:rPr>
                        <a:t>Dance</a:t>
                      </a:r>
                    </a:p>
                    <a:p>
                      <a:pPr algn="ctr">
                        <a:spcAft>
                          <a:spcPts val="800"/>
                        </a:spcAft>
                      </a:pPr>
                      <a:r>
                        <a:rPr lang="en-US" sz="1200" dirty="0">
                          <a:effectLst/>
                          <a:latin typeface="+mn-lt"/>
                        </a:rPr>
                        <a:t>Net and wall skills</a:t>
                      </a: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800"/>
                        </a:spcAft>
                      </a:pPr>
                      <a:r>
                        <a:rPr lang="en-US" sz="1200" dirty="0">
                          <a:effectLst/>
                          <a:latin typeface="+mn-lt"/>
                        </a:rPr>
                        <a:t>Gymnastics</a:t>
                      </a:r>
                    </a:p>
                    <a:p>
                      <a:pPr algn="ctr">
                        <a:spcAft>
                          <a:spcPts val="800"/>
                        </a:spcAft>
                      </a:pPr>
                      <a:r>
                        <a:rPr lang="en-US" sz="1200" dirty="0">
                          <a:effectLst/>
                          <a:latin typeface="+mn-lt"/>
                        </a:rPr>
                        <a:t>Target games</a:t>
                      </a: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800"/>
                        </a:spcAft>
                      </a:pPr>
                      <a:r>
                        <a:rPr lang="en-GB" sz="1200" dirty="0">
                          <a:effectLst/>
                          <a:latin typeface="+mn-lt"/>
                        </a:rPr>
                        <a:t>Dance</a:t>
                      </a:r>
                    </a:p>
                    <a:p>
                      <a:pPr algn="ctr">
                        <a:spcAft>
                          <a:spcPts val="800"/>
                        </a:spcAft>
                      </a:pPr>
                      <a:r>
                        <a:rPr lang="en-GB" sz="1200" dirty="0">
                          <a:effectLst/>
                          <a:latin typeface="+mn-lt"/>
                        </a:rPr>
                        <a:t>Invasion games</a:t>
                      </a: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800"/>
                        </a:spcAft>
                      </a:pPr>
                      <a:r>
                        <a:rPr lang="en-GB" sz="1200" dirty="0">
                          <a:effectLst/>
                          <a:latin typeface="+mn-lt"/>
                        </a:rPr>
                        <a:t>Gymnastics</a:t>
                      </a:r>
                    </a:p>
                    <a:p>
                      <a:pPr algn="ctr">
                        <a:spcAft>
                          <a:spcPts val="800"/>
                        </a:spcAft>
                      </a:pPr>
                      <a:r>
                        <a:rPr lang="en-GB" sz="1200" dirty="0">
                          <a:effectLst/>
                          <a:latin typeface="+mn-lt"/>
                        </a:rPr>
                        <a:t>Core PE Athletics</a:t>
                      </a: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800"/>
                        </a:spcAft>
                      </a:pPr>
                      <a:r>
                        <a:rPr lang="en-GB" sz="1200" dirty="0">
                          <a:effectLst/>
                          <a:latin typeface="+mn-lt"/>
                        </a:rPr>
                        <a:t>Gymnastics</a:t>
                      </a:r>
                    </a:p>
                    <a:p>
                      <a:pPr algn="ctr">
                        <a:spcAft>
                          <a:spcPts val="800"/>
                        </a:spcAft>
                      </a:pPr>
                      <a:r>
                        <a:rPr lang="en-GB" sz="1200" dirty="0">
                          <a:effectLst/>
                          <a:latin typeface="+mn-lt"/>
                        </a:rPr>
                        <a:t>Dance</a:t>
                      </a: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800"/>
                        </a:spcAft>
                      </a:pPr>
                      <a:r>
                        <a:rPr lang="en-US" sz="1200" dirty="0">
                          <a:effectLst/>
                          <a:latin typeface="+mn-lt"/>
                        </a:rPr>
                        <a:t>Athletics</a:t>
                      </a:r>
                    </a:p>
                    <a:p>
                      <a:pPr algn="ctr">
                        <a:spcAft>
                          <a:spcPts val="800"/>
                        </a:spcAft>
                      </a:pPr>
                      <a:r>
                        <a:rPr lang="en-US" sz="1200" dirty="0">
                          <a:effectLst/>
                          <a:latin typeface="+mn-lt"/>
                        </a:rPr>
                        <a:t>Striking and fielding</a:t>
                      </a:r>
                    </a:p>
                  </a:txBody>
                  <a:tcPr marL="12275" marR="12275" marT="8183" marB="81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546174332"/>
                  </a:ext>
                </a:extLst>
              </a:tr>
            </a:tbl>
          </a:graphicData>
        </a:graphic>
      </p:graphicFrame>
    </p:spTree>
    <p:extLst>
      <p:ext uri="{BB962C8B-B14F-4D97-AF65-F5344CB8AC3E}">
        <p14:creationId xmlns:p14="http://schemas.microsoft.com/office/powerpoint/2010/main" val="28262273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ABCDB2D-CD94-4C13-B4F2-AE4801913937}"/>
              </a:ext>
            </a:extLst>
          </p:cNvPr>
          <p:cNvSpPr txBox="1"/>
          <p:nvPr/>
        </p:nvSpPr>
        <p:spPr>
          <a:xfrm>
            <a:off x="276837" y="260059"/>
            <a:ext cx="10981189" cy="3385542"/>
          </a:xfrm>
          <a:prstGeom prst="rect">
            <a:avLst/>
          </a:prstGeom>
          <a:noFill/>
        </p:spPr>
        <p:txBody>
          <a:bodyPr wrap="square" rtlCol="0">
            <a:spAutoFit/>
          </a:bodyPr>
          <a:lstStyle/>
          <a:p>
            <a:pPr algn="ctr"/>
            <a:r>
              <a:rPr lang="en-GB" sz="3200" dirty="0">
                <a:solidFill>
                  <a:srgbClr val="0070C0"/>
                </a:solidFill>
                <a:latin typeface="Letter-join Plus 1" panose="02000505000000020003" pitchFamily="50" charset="0"/>
              </a:rPr>
              <a:t>Working together with you and your child, I know that we will have a great year.</a:t>
            </a:r>
          </a:p>
          <a:p>
            <a:pPr algn="ctr"/>
            <a:endParaRPr lang="en-GB" sz="3200" dirty="0">
              <a:solidFill>
                <a:srgbClr val="0070C0"/>
              </a:solidFill>
              <a:latin typeface="Letter-join Plus 1" panose="02000505000000020003" pitchFamily="50" charset="0"/>
            </a:endParaRPr>
          </a:p>
          <a:p>
            <a:pPr algn="ctr"/>
            <a:endParaRPr lang="en-GB" sz="3200" dirty="0">
              <a:solidFill>
                <a:srgbClr val="0070C0"/>
              </a:solidFill>
              <a:latin typeface="Letter-join Plus 1" panose="02000505000000020003" pitchFamily="50" charset="0"/>
            </a:endParaRPr>
          </a:p>
          <a:p>
            <a:pPr algn="ctr"/>
            <a:r>
              <a:rPr lang="en-GB" sz="3200" dirty="0">
                <a:solidFill>
                  <a:srgbClr val="0070C0"/>
                </a:solidFill>
                <a:latin typeface="Letter-join Plus 1" panose="02000505000000020003" pitchFamily="50" charset="0"/>
              </a:rPr>
              <a:t>Do you have any questions?</a:t>
            </a:r>
          </a:p>
          <a:p>
            <a:endParaRPr lang="en-GB" dirty="0">
              <a:solidFill>
                <a:srgbClr val="0070C0"/>
              </a:solidFill>
              <a:latin typeface="Letter-join Plus 1" panose="02000505000000020003" pitchFamily="50" charset="0"/>
            </a:endParaRPr>
          </a:p>
          <a:p>
            <a:endParaRPr lang="en-GB" dirty="0">
              <a:solidFill>
                <a:srgbClr val="0070C0"/>
              </a:solidFill>
              <a:latin typeface="Letter-join Plus 1" panose="02000505000000020003" pitchFamily="50" charset="0"/>
            </a:endParaRPr>
          </a:p>
          <a:p>
            <a:endParaRPr lang="en-GB" dirty="0">
              <a:solidFill>
                <a:srgbClr val="FF0000"/>
              </a:solidFill>
            </a:endParaRPr>
          </a:p>
        </p:txBody>
      </p:sp>
    </p:spTree>
    <p:extLst>
      <p:ext uri="{BB962C8B-B14F-4D97-AF65-F5344CB8AC3E}">
        <p14:creationId xmlns:p14="http://schemas.microsoft.com/office/powerpoint/2010/main" val="9346280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740</TotalTime>
  <Words>1150</Words>
  <Application>Microsoft Office PowerPoint</Application>
  <PresentationFormat>Widescreen</PresentationFormat>
  <Paragraphs>177</Paragraphs>
  <Slides>11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Calibri</vt:lpstr>
      <vt:lpstr>Calibri Light</vt:lpstr>
      <vt:lpstr>Letter-join Plus 1</vt:lpstr>
      <vt:lpstr>Letterjoin-Air No-lead 1</vt:lpstr>
      <vt:lpstr>Raleway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Colette Howe</dc:creator>
  <cp:lastModifiedBy>L Dodman</cp:lastModifiedBy>
  <cp:revision>27</cp:revision>
  <dcterms:created xsi:type="dcterms:W3CDTF">2022-07-20T09:58:25Z</dcterms:created>
  <dcterms:modified xsi:type="dcterms:W3CDTF">2026-09-09T11:41:48Z</dcterms:modified>
</cp:coreProperties>
</file>