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58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949"/>
    <p:restoredTop sz="94693"/>
  </p:normalViewPr>
  <p:slideViewPr>
    <p:cSldViewPr snapToGrid="0" snapToObjects="1">
      <p:cViewPr varScale="1">
        <p:scale>
          <a:sx n="80" d="100"/>
          <a:sy n="80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FB80-7D80-134E-9B10-A9D537CA9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3AFCB-EE4B-774C-84A1-63EC37DE8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45C3E-871E-0941-BF6A-FE0DA57C8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06724-80D8-084E-AECB-D2BB9E29F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46E52-9B2F-294D-98D6-AEAFF2E53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87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6AD1E-4C4C-004B-8AF6-4C1AB2E0C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1E0BDC-E327-1346-951F-FE7C90E58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7D6EE-BB8A-8E42-AF2D-B794E4087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E2329-808F-D04F-8536-E9D2AA29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C3FD1-0D98-B545-AD16-FF9C58BE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34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C74960-417C-CA47-B577-6D74B589E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4725E8-803E-4948-BC21-434E0FD78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48E6A-3483-9F49-9FD0-D274127BE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7C8C7-27CF-354D-BD76-059171FEA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1926E-3435-8149-8E90-4198B2262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94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AFEE5-AA08-1842-B149-531BA1297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8F443-1EAF-3D4A-9A09-CDAD5912F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7E646-4A70-2F46-BA8E-E39BB5B6F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FD242-680F-6E4C-93AE-4E8FF669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ECE4C-A2BC-5943-A2A6-9A7F22B0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97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B728B-360E-3946-A3D9-B3E203472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7716E-CB1A-BC43-9890-E361263BF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0AF08-613A-4A4D-A063-4699174C7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EDF4F-35AB-B546-B232-78A15109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50B02-734B-9747-964D-0CE712DB2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44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8752A-0F37-A546-B02C-01EEAA4E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C20FC-D13C-7443-BE41-3A962BB61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98325-EB07-D74B-9D88-5821F1815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64254-ED48-BF47-9042-15F982A83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CDCB7-96AB-FC4E-923E-6D0CCA52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FBF510-67B4-5B46-8AB0-2CB58B1A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47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10EE0-CC02-BD45-A235-B3B8F644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B27F0-1136-8D48-90DA-B9AF3C769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9B9BF-3F3F-A845-9D42-3013529BD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D4EFF9-F892-B24A-ADEC-8001DDCC9A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E0227-24DD-414F-BEDE-D7B0F688F9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A0EFD-2E31-7F44-8E5A-08A7CDDF5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C8784-F6CD-2B4E-ACFB-DEFD7B862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1E5376-C010-5546-B3BD-1C3FB4579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5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73591-9548-CD49-99D3-F6CAE1A98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4F3738-CAAC-AB48-B3AA-751D27E70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B13824-D3A0-D341-B6F8-244D6A912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38BDC-9999-4B45-BCF9-2B60EB6B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9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62695-BB3C-4249-A1EF-B647BFCEF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283740-B390-A844-B792-9433DAD2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302D9-1848-7644-8894-A32B3765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63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505E-C405-B44C-B5B3-1BAF9DDC1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9087A-ED82-0D41-A1A4-E3498C51F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84517-FBB5-9A43-A39E-1C89D1B43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5B6A3-7011-384E-B817-7831DABE7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C46E6-84BA-604E-A1C7-4CB6C01A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E1061B-FEF7-9F4A-9A08-2762A347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01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C938E-3A26-7C48-BAB1-F2C06112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2E4FCC-E3BB-304D-8D78-C5C5D52A5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130BC-1E5E-0547-A948-0297CB658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37F04-61E8-EC41-BDB9-1097641FC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0FD4E-DC5E-C94C-9239-17EAC77E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7B54E-3B81-3146-B080-F0E183599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70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549E07-E189-BF42-A3C0-9704CA87E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E6367-CA37-6F49-AB81-A61F7C912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B5816-A384-DB47-B9AB-2CF3DA62A4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288B7-E9DC-564E-A6BA-576F601B0AE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2C996-E41A-7B4C-81E5-FAB003AFD6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CBA7E-2868-3D4B-9A34-008DC74DD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AD1CD-E8C6-8E41-8230-1CAC70410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58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806A300F-2EA3-E24C-A15B-18F2AAD051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735448"/>
              </p:ext>
            </p:extLst>
          </p:nvPr>
        </p:nvGraphicFramePr>
        <p:xfrm>
          <a:off x="0" y="1"/>
          <a:ext cx="12192000" cy="7031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240">
                  <a:extLst>
                    <a:ext uri="{9D8B030D-6E8A-4147-A177-3AD203B41FA5}">
                      <a16:colId xmlns:a16="http://schemas.microsoft.com/office/drawing/2014/main" val="2002155127"/>
                    </a:ext>
                  </a:extLst>
                </a:gridCol>
                <a:gridCol w="1350240">
                  <a:extLst>
                    <a:ext uri="{9D8B030D-6E8A-4147-A177-3AD203B41FA5}">
                      <a16:colId xmlns:a16="http://schemas.microsoft.com/office/drawing/2014/main" val="3284261925"/>
                    </a:ext>
                  </a:extLst>
                </a:gridCol>
                <a:gridCol w="1350240">
                  <a:extLst>
                    <a:ext uri="{9D8B030D-6E8A-4147-A177-3AD203B41FA5}">
                      <a16:colId xmlns:a16="http://schemas.microsoft.com/office/drawing/2014/main" val="2387454792"/>
                    </a:ext>
                  </a:extLst>
                </a:gridCol>
                <a:gridCol w="1350240">
                  <a:extLst>
                    <a:ext uri="{9D8B030D-6E8A-4147-A177-3AD203B41FA5}">
                      <a16:colId xmlns:a16="http://schemas.microsoft.com/office/drawing/2014/main" val="3021379321"/>
                    </a:ext>
                  </a:extLst>
                </a:gridCol>
                <a:gridCol w="1350240">
                  <a:extLst>
                    <a:ext uri="{9D8B030D-6E8A-4147-A177-3AD203B41FA5}">
                      <a16:colId xmlns:a16="http://schemas.microsoft.com/office/drawing/2014/main" val="35502677"/>
                    </a:ext>
                  </a:extLst>
                </a:gridCol>
                <a:gridCol w="1350240">
                  <a:extLst>
                    <a:ext uri="{9D8B030D-6E8A-4147-A177-3AD203B41FA5}">
                      <a16:colId xmlns:a16="http://schemas.microsoft.com/office/drawing/2014/main" val="3561042678"/>
                    </a:ext>
                  </a:extLst>
                </a:gridCol>
                <a:gridCol w="1350240">
                  <a:extLst>
                    <a:ext uri="{9D8B030D-6E8A-4147-A177-3AD203B41FA5}">
                      <a16:colId xmlns:a16="http://schemas.microsoft.com/office/drawing/2014/main" val="121206772"/>
                    </a:ext>
                  </a:extLst>
                </a:gridCol>
                <a:gridCol w="1350240">
                  <a:extLst>
                    <a:ext uri="{9D8B030D-6E8A-4147-A177-3AD203B41FA5}">
                      <a16:colId xmlns:a16="http://schemas.microsoft.com/office/drawing/2014/main" val="557172680"/>
                    </a:ext>
                  </a:extLst>
                </a:gridCol>
                <a:gridCol w="1390080">
                  <a:extLst>
                    <a:ext uri="{9D8B030D-6E8A-4147-A177-3AD203B41FA5}">
                      <a16:colId xmlns:a16="http://schemas.microsoft.com/office/drawing/2014/main" val="176549209"/>
                    </a:ext>
                  </a:extLst>
                </a:gridCol>
              </a:tblGrid>
              <a:tr h="218637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</a:rPr>
                        <a:t>Music </a:t>
                      </a:r>
                      <a:endParaRPr lang="en-GB" sz="8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Nursery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</a:rPr>
                        <a:t>Reception </a:t>
                      </a:r>
                      <a:endParaRPr lang="en-GB" sz="8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FFFFFF"/>
                          </a:solidFill>
                          <a:effectLst/>
                        </a:rPr>
                        <a:t>Year 1 </a:t>
                      </a:r>
                      <a:endParaRPr lang="en-GB" sz="80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</a:rPr>
                        <a:t>Year 2 </a:t>
                      </a:r>
                      <a:endParaRPr lang="en-GB" sz="8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</a:rPr>
                        <a:t>Year 3 </a:t>
                      </a:r>
                      <a:endParaRPr lang="en-GB" sz="8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</a:rPr>
                        <a:t>Year 4 </a:t>
                      </a:r>
                      <a:endParaRPr lang="en-GB" sz="8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</a:rPr>
                        <a:t>Year 5 </a:t>
                      </a:r>
                      <a:endParaRPr lang="en-GB" sz="8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</a:rPr>
                        <a:t>Year 6 </a:t>
                      </a:r>
                      <a:endParaRPr lang="en-GB" sz="8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extLst>
                  <a:ext uri="{0D108BD9-81ED-4DB2-BD59-A6C34878D82A}">
                    <a16:rowId xmlns:a16="http://schemas.microsoft.com/office/drawing/2014/main" val="117608330"/>
                  </a:ext>
                </a:extLst>
              </a:tr>
              <a:tr h="881083"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Autumn 1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range of songs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linked to body parts,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ourselves, families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range of songs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linked to: body parts,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ourselves, families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Copy simple rhythms –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clapping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Hey you!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Old School Hip-Hop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How pulse, rhythm and pitch work together.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Hands, feet, heart.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Afropop, South African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Music from South Africa, Freedom songs.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1 class </a:t>
                      </a:r>
                      <a:r>
                        <a:rPr lang="en-GB" sz="800">
                          <a:effectLst/>
                        </a:rPr>
                        <a:t>will learn </a:t>
                      </a:r>
                      <a:r>
                        <a:rPr lang="en-GB" sz="800" dirty="0">
                          <a:effectLst/>
                        </a:rPr>
                        <a:t>how to play the drums with a specialist teacher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Let your spirit fly. RnB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Singing in two parts. Mixed styles.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Mamma Mia. </a:t>
                      </a:r>
                    </a:p>
                    <a:p>
                      <a:r>
                        <a:rPr lang="en-GB" sz="800">
                          <a:effectLst/>
                        </a:rPr>
                        <a:t>Pop </a:t>
                      </a:r>
                    </a:p>
                    <a:p>
                      <a:r>
                        <a:rPr lang="en-GB" sz="800">
                          <a:effectLst/>
                        </a:rPr>
                        <a:t>ABBA’s music.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Children will be given the opportunity to learn how to play the violin with a specialist.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Happy. </a:t>
                      </a:r>
                    </a:p>
                    <a:p>
                      <a:r>
                        <a:rPr lang="en-GB" sz="800">
                          <a:effectLst/>
                        </a:rPr>
                        <a:t>Pop/Neo Soul </a:t>
                      </a:r>
                    </a:p>
                    <a:p>
                      <a:r>
                        <a:rPr lang="en-GB" sz="800">
                          <a:effectLst/>
                        </a:rPr>
                        <a:t>Music that makes you feel happy. </a:t>
                      </a:r>
                    </a:p>
                  </a:txBody>
                  <a:tcPr marL="55549" marR="55549" marT="27774" marB="27774" anchor="ctr"/>
                </a:tc>
                <a:extLst>
                  <a:ext uri="{0D108BD9-81ED-4DB2-BD59-A6C34878D82A}">
                    <a16:rowId xmlns:a16="http://schemas.microsoft.com/office/drawing/2014/main" val="2546231991"/>
                  </a:ext>
                </a:extLst>
              </a:tr>
              <a:tr h="1310446"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Autumn 2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Christmas Performance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range of Christmas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songs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Nativity Performance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range of Christmas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&amp;amp; celebration songs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simple instruments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time to music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2Beat (Mini Mash)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</a:rPr>
                        <a:t>1 class will learn how to play the drums with a specialist teacher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</a:rPr>
                        <a:t>Children will be given the opportunity to learn how to play the violin with a specialist.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Christmas/Advent.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have the opportunity to rehearse for all of our Christmas activities such as nativities, Christmas service and Christmas concert.</a:t>
                      </a:r>
                    </a:p>
                  </a:txBody>
                  <a:tcPr marL="55549" marR="55549" marT="27774" marB="27774" anchor="ctr"/>
                </a:tc>
                <a:extLst>
                  <a:ext uri="{0D108BD9-81ED-4DB2-BD59-A6C34878D82A}">
                    <a16:rowId xmlns:a16="http://schemas.microsoft.com/office/drawing/2014/main" val="2924556910"/>
                  </a:ext>
                </a:extLst>
              </a:tr>
              <a:tr h="942421"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Spring 1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range of songs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linked to: the world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Pirate Sea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Shanties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Compose sea shanties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a range of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instruments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In the groove. </a:t>
                      </a:r>
                    </a:p>
                    <a:p>
                      <a:r>
                        <a:rPr lang="en-GB" sz="800">
                          <a:effectLst/>
                        </a:rPr>
                        <a:t>Blues, Baroque, Latin, Bhangra, Folk, Funk How to be in the groove with different styles of music.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I </a:t>
                      </a:r>
                      <a:r>
                        <a:rPr lang="en-GB" sz="800" dirty="0" err="1">
                          <a:effectLst/>
                        </a:rPr>
                        <a:t>wanna</a:t>
                      </a:r>
                      <a:r>
                        <a:rPr lang="en-GB" sz="800" dirty="0">
                          <a:effectLst/>
                        </a:rPr>
                        <a:t> play in a band.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Rock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Rock music and movement. Playing together in a band. </a:t>
                      </a:r>
                    </a:p>
                    <a:p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class will learn how to play the drums with a specialist teacher</a:t>
                      </a:r>
                      <a:endParaRPr lang="en-GB" sz="8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Three little birds. </a:t>
                      </a:r>
                    </a:p>
                    <a:p>
                      <a:r>
                        <a:rPr lang="en-GB" sz="800">
                          <a:effectLst/>
                        </a:rPr>
                        <a:t>Reggae </a:t>
                      </a:r>
                    </a:p>
                    <a:p>
                      <a:r>
                        <a:rPr lang="en-GB" sz="800">
                          <a:effectLst/>
                        </a:rPr>
                        <a:t>Reggae and Bob Marley.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Children will be given the opportunity to learn how to play the violin with a specialist.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Make you feel my love. </a:t>
                      </a:r>
                    </a:p>
                    <a:p>
                      <a:r>
                        <a:rPr lang="en-GB" sz="800">
                          <a:effectLst/>
                        </a:rPr>
                        <a:t>Pop ballads.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A New Year Carol. </a:t>
                      </a:r>
                    </a:p>
                    <a:p>
                      <a:r>
                        <a:rPr lang="en-GB" sz="800">
                          <a:effectLst/>
                        </a:rPr>
                        <a:t>Classical or Urban Gospel </a:t>
                      </a:r>
                    </a:p>
                    <a:p>
                      <a:r>
                        <a:rPr lang="en-GB" sz="800">
                          <a:effectLst/>
                        </a:rPr>
                        <a:t>Benjamin Britten’s music. </a:t>
                      </a:r>
                    </a:p>
                  </a:txBody>
                  <a:tcPr marL="55549" marR="55549" marT="27774" marB="27774" anchor="ctr"/>
                </a:tc>
                <a:extLst>
                  <a:ext uri="{0D108BD9-81ED-4DB2-BD59-A6C34878D82A}">
                    <a16:rowId xmlns:a16="http://schemas.microsoft.com/office/drawing/2014/main" val="1410214964"/>
                  </a:ext>
                </a:extLst>
              </a:tr>
              <a:tr h="1325045"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Spring 2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Learn range of songs linked to: colours, growing, seasons Children to learn names and play simple instruments</a:t>
                      </a:r>
                      <a:br>
                        <a:rPr lang="en-GB" sz="800" dirty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800" dirty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Copy simple rhythms –Clapping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Learn range of songs linked to: growing, minibeasts Introduce children to Xylophones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Round and Round. </a:t>
                      </a:r>
                    </a:p>
                    <a:p>
                      <a:r>
                        <a:rPr lang="en-GB" sz="800">
                          <a:effectLst/>
                        </a:rPr>
                        <a:t>Bossa Nova </a:t>
                      </a:r>
                    </a:p>
                    <a:p>
                      <a:r>
                        <a:rPr lang="en-GB" sz="800">
                          <a:effectLst/>
                        </a:rPr>
                        <a:t>Pulse, rhythm and pitch in different styles of music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Zootime</a:t>
                      </a: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Reggae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Song structure Reggae music.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class will learn how to play the drums with a specialist teacher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The dragon song.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A pop song that tells a story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Singing in two parts. Music from around the world.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 will be given the opportunity to learn how to play the violin with a specialist.</a:t>
                      </a:r>
                      <a:endParaRPr lang="en-GB" sz="800" dirty="0">
                        <a:effectLst/>
                      </a:endParaRP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The fresh prince of Bel-Air. </a:t>
                      </a:r>
                    </a:p>
                    <a:p>
                      <a:r>
                        <a:rPr lang="en-GB" sz="800">
                          <a:effectLst/>
                        </a:rPr>
                        <a:t>Old school hip hop.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You’ve got a friend. </a:t>
                      </a:r>
                    </a:p>
                    <a:p>
                      <a:r>
                        <a:rPr lang="en-GB" sz="800">
                          <a:effectLst/>
                        </a:rPr>
                        <a:t>70s ballad/pop </a:t>
                      </a:r>
                    </a:p>
                    <a:p>
                      <a:r>
                        <a:rPr lang="en-GB" sz="800">
                          <a:effectLst/>
                        </a:rPr>
                        <a:t>Carole King’s music – her life as a composer. Friendship. </a:t>
                      </a:r>
                    </a:p>
                  </a:txBody>
                  <a:tcPr marL="55549" marR="55549" marT="27774" marB="27774" anchor="ctr"/>
                </a:tc>
                <a:extLst>
                  <a:ext uri="{0D108BD9-81ED-4DB2-BD59-A6C34878D82A}">
                    <a16:rowId xmlns:a16="http://schemas.microsoft.com/office/drawing/2014/main" val="351408846"/>
                  </a:ext>
                </a:extLst>
              </a:tr>
              <a:tr h="1053933"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Summer 1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Learn range of songs linked to: animals, dinosaurs, under </a:t>
                      </a:r>
                      <a:r>
                        <a:rPr lang="en-GB" sz="80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sea Play </a:t>
                      </a:r>
                      <a:r>
                        <a:rPr lang="en-GB" sz="800" dirty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instruments in time to music Use 2Beat (Mini Mash)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Explore range of music from the past Learn about orchestral instruments</a:t>
                      </a:r>
                      <a:br>
                        <a:rPr lang="en-GB" sz="800" dirty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800" dirty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Compose own tunes using a range of instruments Use 2Explore (Mini Mash)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Your imagination.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Pop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Create your own lyrics. Mixed styles.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Friendship song.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Song structure. Mixed styles.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class will learn how to play the drums with a specialist teacher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Children will be given the opportunity to learn how to play the recorder with a specialist.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Blackbird.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The Beatles/ pop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The development of pop music The Civil Rights Movement.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Dancing in the street. </a:t>
                      </a:r>
                    </a:p>
                    <a:p>
                      <a:r>
                        <a:rPr lang="en-GB" sz="800">
                          <a:effectLst/>
                        </a:rPr>
                        <a:t>Motown.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Music and identity </a:t>
                      </a:r>
                    </a:p>
                  </a:txBody>
                  <a:tcPr marL="55549" marR="55549" marT="27774" marB="27774" anchor="ctr"/>
                </a:tc>
                <a:extLst>
                  <a:ext uri="{0D108BD9-81ED-4DB2-BD59-A6C34878D82A}">
                    <a16:rowId xmlns:a16="http://schemas.microsoft.com/office/drawing/2014/main" val="569024396"/>
                  </a:ext>
                </a:extLst>
              </a:tr>
              <a:tr h="1126433"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Summer 2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range of songs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linked to: space,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range of songs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linked to: space,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Reflect, rewind and replay.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Classical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The history of music, look back and consolidate your learning, learn some of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Reflect, rewind and replay.</a:t>
                      </a:r>
                      <a:b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Classical</a:t>
                      </a:r>
                      <a:b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 and deciding what to perform. Listen to Western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Classical Music.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class will learn how to play the drums with a specialist teacher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Children will be given the opportunity to learn how to play the recorder with a specialist.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effectLst/>
                        </a:rPr>
                        <a:t>Reflect, rewind and replay. </a:t>
                      </a:r>
                    </a:p>
                    <a:p>
                      <a:r>
                        <a:rPr lang="en-GB" sz="800">
                          <a:effectLst/>
                        </a:rPr>
                        <a:t>Revision and deciding what to perform. Listen to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Western Classical Music. The language of music.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</a:rPr>
                        <a:t>Reflect, rewind and replay. </a:t>
                      </a:r>
                    </a:p>
                    <a:p>
                      <a:r>
                        <a:rPr lang="en-GB" sz="800" dirty="0">
                          <a:effectLst/>
                        </a:rPr>
                        <a:t>Revision and deciding what to perform. Listen to Western Classical Music. The language of music. </a:t>
                      </a:r>
                    </a:p>
                  </a:txBody>
                  <a:tcPr marL="55549" marR="55549" marT="27774" marB="2777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will use their time in music to practice for their end of year performance which includes, singing, acting and much more.</a:t>
                      </a:r>
                    </a:p>
                  </a:txBody>
                  <a:tcPr marL="55549" marR="55549" marT="27774" marB="27774" anchor="ctr"/>
                </a:tc>
                <a:extLst>
                  <a:ext uri="{0D108BD9-81ED-4DB2-BD59-A6C34878D82A}">
                    <a16:rowId xmlns:a16="http://schemas.microsoft.com/office/drawing/2014/main" val="291984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41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979E61-A056-2249-8F66-1A2C817E7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09720"/>
              </p:ext>
            </p:extLst>
          </p:nvPr>
        </p:nvGraphicFramePr>
        <p:xfrm>
          <a:off x="0" y="-180304"/>
          <a:ext cx="12192000" cy="7434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986">
                  <a:extLst>
                    <a:ext uri="{9D8B030D-6E8A-4147-A177-3AD203B41FA5}">
                      <a16:colId xmlns:a16="http://schemas.microsoft.com/office/drawing/2014/main" val="831361964"/>
                    </a:ext>
                  </a:extLst>
                </a:gridCol>
                <a:gridCol w="4803820">
                  <a:extLst>
                    <a:ext uri="{9D8B030D-6E8A-4147-A177-3AD203B41FA5}">
                      <a16:colId xmlns:a16="http://schemas.microsoft.com/office/drawing/2014/main" val="578012629"/>
                    </a:ext>
                  </a:extLst>
                </a:gridCol>
                <a:gridCol w="4941194">
                  <a:extLst>
                    <a:ext uri="{9D8B030D-6E8A-4147-A177-3AD203B41FA5}">
                      <a16:colId xmlns:a16="http://schemas.microsoft.com/office/drawing/2014/main" val="2201900663"/>
                    </a:ext>
                  </a:extLst>
                </a:gridCol>
              </a:tblGrid>
              <a:tr h="416131"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Nursery music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Nursery music (challenging)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3750584"/>
                  </a:ext>
                </a:extLst>
              </a:tr>
              <a:tr h="1803233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Performing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their voice to speak/sing/chant?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join in with singing?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instruments to perform?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look at their audience when they are performing?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clap short rhythmic patterns?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copy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loud and quiet sounds?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know that the chorus keeps being repeated?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6230631"/>
                  </a:ext>
                </a:extLst>
              </a:tr>
              <a:tr h="2097977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Composing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different sounds with their voice?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different sounds with instruments?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changes in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change the sound?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repeat (short rhythmic and melodic) patterns?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a sequence of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show sounds by using pictures?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long and short sounds?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high and low sounds?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give a reason for choosing an instrument?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4061473"/>
                  </a:ext>
                </a:extLst>
              </a:tr>
              <a:tr h="2701505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Appraising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respond to different moods in music?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say how a piece of music makes them feel?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say whether they like or dislike a piece of music?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choose sounds to represent different things?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recognise repeated patterns?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follow instructions about when to play or sing?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a fast and slow tempo?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loud and quiet sounds?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two types of sound happening at the same time?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697771"/>
                  </a:ext>
                </a:extLst>
              </a:tr>
              <a:tr h="416131">
                <a:tc gridSpan="3"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9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234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979E61-A056-2249-8F66-1A2C817E7698}"/>
              </a:ext>
            </a:extLst>
          </p:cNvPr>
          <p:cNvGraphicFramePr>
            <a:graphicFrameLocks noGrp="1"/>
          </p:cNvGraphicFramePr>
          <p:nvPr/>
        </p:nvGraphicFramePr>
        <p:xfrm>
          <a:off x="0" y="-180304"/>
          <a:ext cx="12192000" cy="7434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986">
                  <a:extLst>
                    <a:ext uri="{9D8B030D-6E8A-4147-A177-3AD203B41FA5}">
                      <a16:colId xmlns:a16="http://schemas.microsoft.com/office/drawing/2014/main" val="831361964"/>
                    </a:ext>
                  </a:extLst>
                </a:gridCol>
                <a:gridCol w="4803820">
                  <a:extLst>
                    <a:ext uri="{9D8B030D-6E8A-4147-A177-3AD203B41FA5}">
                      <a16:colId xmlns:a16="http://schemas.microsoft.com/office/drawing/2014/main" val="578012629"/>
                    </a:ext>
                  </a:extLst>
                </a:gridCol>
                <a:gridCol w="4941194">
                  <a:extLst>
                    <a:ext uri="{9D8B030D-6E8A-4147-A177-3AD203B41FA5}">
                      <a16:colId xmlns:a16="http://schemas.microsoft.com/office/drawing/2014/main" val="2201900663"/>
                    </a:ext>
                  </a:extLst>
                </a:gridCol>
              </a:tblGrid>
              <a:tr h="416131"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Reception music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Reception music (challenging)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3750584"/>
                  </a:ext>
                </a:extLst>
              </a:tr>
              <a:tr h="1803233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Performing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their voice to speak/sing/chant?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join in with singing?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instruments to perform?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look at their audience when they are performing?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clap short rhythmic patterns?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copy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loud and quiet sounds?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know that the chorus keeps being repeated?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6230631"/>
                  </a:ext>
                </a:extLst>
              </a:tr>
              <a:tr h="2097977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Composing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different sounds with their voice?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different sounds with instruments?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changes in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change the sound?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repeat (short rhythmic and melodic) patterns?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a sequence of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show sounds by using pictures?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long and short sounds?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high and low sounds?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give a reason for choosing an instrument?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4061473"/>
                  </a:ext>
                </a:extLst>
              </a:tr>
              <a:tr h="2701505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Appraising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respond to different moods in music?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say how a piece of music makes them feel?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say whether they like or dislike a piece of music?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choose sounds to represent different things?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recognise repeated patterns?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follow instructions about when to play or sing?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a fast and slow tempo?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loud and quiet sounds?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two types of sound happening at the same time?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697771"/>
                  </a:ext>
                </a:extLst>
              </a:tr>
              <a:tr h="416131">
                <a:tc gridSpan="3"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9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0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979E61-A056-2249-8F66-1A2C817E7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20892"/>
              </p:ext>
            </p:extLst>
          </p:nvPr>
        </p:nvGraphicFramePr>
        <p:xfrm>
          <a:off x="0" y="1"/>
          <a:ext cx="12192000" cy="7056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715">
                  <a:extLst>
                    <a:ext uri="{9D8B030D-6E8A-4147-A177-3AD203B41FA5}">
                      <a16:colId xmlns:a16="http://schemas.microsoft.com/office/drawing/2014/main" val="831361964"/>
                    </a:ext>
                  </a:extLst>
                </a:gridCol>
                <a:gridCol w="4855336">
                  <a:extLst>
                    <a:ext uri="{9D8B030D-6E8A-4147-A177-3AD203B41FA5}">
                      <a16:colId xmlns:a16="http://schemas.microsoft.com/office/drawing/2014/main" val="578012629"/>
                    </a:ext>
                  </a:extLst>
                </a:gridCol>
                <a:gridCol w="4541949">
                  <a:extLst>
                    <a:ext uri="{9D8B030D-6E8A-4147-A177-3AD203B41FA5}">
                      <a16:colId xmlns:a16="http://schemas.microsoft.com/office/drawing/2014/main" val="2201900663"/>
                    </a:ext>
                  </a:extLst>
                </a:gridCol>
              </a:tblGrid>
              <a:tr h="266294"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Y1 Music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Y1 Music (challenging)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3750584"/>
                  </a:ext>
                </a:extLst>
              </a:tr>
              <a:tr h="1597768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Performing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their voice to speak/sing/chant?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join in with singing?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instruments to perform?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look at their audience when they are performing?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clap short rhythmic patterns?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copy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loud and quiet sounds?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know that the chorus keeps being repeated?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9078782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Composing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different sounds with their voice?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different sounds with instruments?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changes in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change the sound?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repeat (short rhythmic and melodic) patterns?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a sequence of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show sounds by using pictures?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long and short sounds?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high and low sounds?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give a reason for choosing an instrument?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4061473"/>
                  </a:ext>
                </a:extLst>
              </a:tr>
              <a:tr h="2670243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Appraising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respond to different moods in music?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say how a piece of music makes them feel?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say whether they like or dislike a piece of music?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choose sounds to represent different things?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recognise repeated patterns?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follow instructions about when to play or sing?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a fast and slow tempo?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the difference between loud and quiet sounds?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two types of sound happening at the same time?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697771"/>
                  </a:ext>
                </a:extLst>
              </a:tr>
              <a:tr h="266294">
                <a:tc gridSpan="3"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9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276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979E61-A056-2249-8F66-1A2C817E7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00625"/>
              </p:ext>
            </p:extLst>
          </p:nvPr>
        </p:nvGraphicFramePr>
        <p:xfrm>
          <a:off x="0" y="1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3048">
                  <a:extLst>
                    <a:ext uri="{9D8B030D-6E8A-4147-A177-3AD203B41FA5}">
                      <a16:colId xmlns:a16="http://schemas.microsoft.com/office/drawing/2014/main" val="831361964"/>
                    </a:ext>
                  </a:extLst>
                </a:gridCol>
                <a:gridCol w="4816698">
                  <a:extLst>
                    <a:ext uri="{9D8B030D-6E8A-4147-A177-3AD203B41FA5}">
                      <a16:colId xmlns:a16="http://schemas.microsoft.com/office/drawing/2014/main" val="578012629"/>
                    </a:ext>
                  </a:extLst>
                </a:gridCol>
                <a:gridCol w="4722254">
                  <a:extLst>
                    <a:ext uri="{9D8B030D-6E8A-4147-A177-3AD203B41FA5}">
                      <a16:colId xmlns:a16="http://schemas.microsoft.com/office/drawing/2014/main" val="2201900663"/>
                    </a:ext>
                  </a:extLst>
                </a:gridCol>
              </a:tblGrid>
              <a:tr h="387487"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Y2 Music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Y2 Music (challenging)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3750584"/>
                  </a:ext>
                </a:extLst>
              </a:tr>
              <a:tr h="2770802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Performing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sing and follow the melody (tune)?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sing accurately at a given pitch?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perform simple patterns and accompaniments keeping a steady pulse?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perform with others?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play simple rhythmic patterns on an instrument?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sing/clap a pulse increasing or decreasing in tempo?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Can they sing/play rhythmic patterns in contrasting tempo; keeping to the pulse?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5948007"/>
                  </a:ext>
                </a:extLst>
              </a:tr>
              <a:tr h="2324926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Composing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order sounds to create a beginning, middle and end?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create music in response to (different starting points)?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choose sounds which create an effect?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symbols to represent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make connections between notations and musical sounds?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</a:rPr>
                        <a:t>Can they use simple structures in a piece of music? </a:t>
                      </a:r>
                      <a:endParaRPr lang="en-GB" sz="140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</a:rPr>
                        <a:t>Do they know that end of phrases are where we breathe in a song? </a:t>
                      </a:r>
                      <a:endParaRPr lang="en-GB" sz="140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4061473"/>
                  </a:ext>
                </a:extLst>
              </a:tr>
              <a:tr h="987297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Appraising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improve their own work?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listen out for particular things when listening to music?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Do they recognise sounds that move by steps and by leaps?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697771"/>
                  </a:ext>
                </a:extLst>
              </a:tr>
              <a:tr h="387487">
                <a:tc gridSpan="3"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9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71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979E61-A056-2249-8F66-1A2C817E7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83366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654">
                  <a:extLst>
                    <a:ext uri="{9D8B030D-6E8A-4147-A177-3AD203B41FA5}">
                      <a16:colId xmlns:a16="http://schemas.microsoft.com/office/drawing/2014/main" val="831361964"/>
                    </a:ext>
                  </a:extLst>
                </a:gridCol>
                <a:gridCol w="4675031">
                  <a:extLst>
                    <a:ext uri="{9D8B030D-6E8A-4147-A177-3AD203B41FA5}">
                      <a16:colId xmlns:a16="http://schemas.microsoft.com/office/drawing/2014/main" val="578012629"/>
                    </a:ext>
                  </a:extLst>
                </a:gridCol>
                <a:gridCol w="4928315">
                  <a:extLst>
                    <a:ext uri="{9D8B030D-6E8A-4147-A177-3AD203B41FA5}">
                      <a16:colId xmlns:a16="http://schemas.microsoft.com/office/drawing/2014/main" val="2201900663"/>
                    </a:ext>
                  </a:extLst>
                </a:gridCol>
              </a:tblGrid>
              <a:tr h="375288"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Y3 Music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Y3 Music (challenging)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3750584"/>
                  </a:ext>
                </a:extLst>
              </a:tr>
              <a:tr h="1388051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Performing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sing in tune with expression?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control their voice when singing?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play clear notes on instruments?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>
                          <a:effectLst/>
                          <a:latin typeface="Calibri Light" panose="020F0302020204030204" pitchFamily="34" charset="0"/>
                        </a:rPr>
                        <a:t>Can they work with a partner to create a piece of music using more than one instrument?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2260072"/>
                  </a:ext>
                </a:extLst>
              </a:tr>
              <a:tr h="2683565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Composing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different elements in their composition?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create repeated patterns with different instruments?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compose melodies and songs?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create accompaniments for tunes?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combine different sounds to create a specific mood or feeling?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understand metre in 2 and 3 beats; then 4 and 5 beats?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understand how the use of tempo can provide contrast within a piece of music?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4061473"/>
                  </a:ext>
                </a:extLst>
              </a:tr>
              <a:tr h="2035808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Appraising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improve their work; explaining how it has improved?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musical words (the elements of music) to describe a piece of music and compositions?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musical words to describe what they like and dislike?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recognise the work of at least one famous composer?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tell whether a change is gradual or sudden?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repetition, contrasts and variations?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697771"/>
                  </a:ext>
                </a:extLst>
              </a:tr>
              <a:tr h="375288">
                <a:tc gridSpan="3"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9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34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979E61-A056-2249-8F66-1A2C817E7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537280"/>
              </p:ext>
            </p:extLst>
          </p:nvPr>
        </p:nvGraphicFramePr>
        <p:xfrm>
          <a:off x="0" y="25758"/>
          <a:ext cx="121920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8806">
                  <a:extLst>
                    <a:ext uri="{9D8B030D-6E8A-4147-A177-3AD203B41FA5}">
                      <a16:colId xmlns:a16="http://schemas.microsoft.com/office/drawing/2014/main" val="831361964"/>
                    </a:ext>
                  </a:extLst>
                </a:gridCol>
                <a:gridCol w="5009881">
                  <a:extLst>
                    <a:ext uri="{9D8B030D-6E8A-4147-A177-3AD203B41FA5}">
                      <a16:colId xmlns:a16="http://schemas.microsoft.com/office/drawing/2014/main" val="578012629"/>
                    </a:ext>
                  </a:extLst>
                </a:gridCol>
                <a:gridCol w="4503313">
                  <a:extLst>
                    <a:ext uri="{9D8B030D-6E8A-4147-A177-3AD203B41FA5}">
                      <a16:colId xmlns:a16="http://schemas.microsoft.com/office/drawing/2014/main" val="2201900663"/>
                    </a:ext>
                  </a:extLst>
                </a:gridCol>
              </a:tblGrid>
              <a:tr h="397014"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Year 4 Music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Y4 Music (challenging)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3750584"/>
                  </a:ext>
                </a:extLst>
              </a:tr>
              <a:tr h="1696825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Performing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perform a simple part rhythmically?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sing songs from memory with accurate pitch?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improvise using repeated patterns?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>
                          <a:effectLst/>
                          <a:latin typeface="Calibri Light" panose="020F0302020204030204" pitchFamily="34" charset="0"/>
                        </a:rPr>
                        <a:t>Can they use selected pitches simultaneously to produce simple harmony?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4061473"/>
                  </a:ext>
                </a:extLst>
              </a:tr>
              <a:tr h="2153662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Composing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notations to record and interpret sequences of  pitches? </a:t>
                      </a:r>
                      <a:endParaRPr lang="en-GB" dirty="0">
                        <a:effectLst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standard notation?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notations to record compositions in a small group or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on their own?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their notation in a performance?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explore and use sets of pitches, e.g. 4 or 5 note scales?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show how they can use dynamics to provide contrast?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697771"/>
                  </a:ext>
                </a:extLst>
              </a:tr>
              <a:tr h="2610500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Appraising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explain the place of silence and say what effect it has?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start to identify the character of a piece of music?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describe and identify the different purposes of music? </a:t>
                      </a: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begin to identify with the style of work of Beethoven, </a:t>
                      </a:r>
                      <a:endParaRPr lang="en-GB" dirty="0">
                        <a:effectLst/>
                      </a:endParaRPr>
                    </a:p>
                    <a:p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Mozart and Elgar?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how a change in timbre can change the effect of a piece of music?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9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81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979E61-A056-2249-8F66-1A2C817E7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216501"/>
              </p:ext>
            </p:extLst>
          </p:nvPr>
        </p:nvGraphicFramePr>
        <p:xfrm>
          <a:off x="0" y="1"/>
          <a:ext cx="12192000" cy="6921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896">
                  <a:extLst>
                    <a:ext uri="{9D8B030D-6E8A-4147-A177-3AD203B41FA5}">
                      <a16:colId xmlns:a16="http://schemas.microsoft.com/office/drawing/2014/main" val="831361964"/>
                    </a:ext>
                  </a:extLst>
                </a:gridCol>
                <a:gridCol w="4984124">
                  <a:extLst>
                    <a:ext uri="{9D8B030D-6E8A-4147-A177-3AD203B41FA5}">
                      <a16:colId xmlns:a16="http://schemas.microsoft.com/office/drawing/2014/main" val="578012629"/>
                    </a:ext>
                  </a:extLst>
                </a:gridCol>
                <a:gridCol w="4644980">
                  <a:extLst>
                    <a:ext uri="{9D8B030D-6E8A-4147-A177-3AD203B41FA5}">
                      <a16:colId xmlns:a16="http://schemas.microsoft.com/office/drawing/2014/main" val="2201900663"/>
                    </a:ext>
                  </a:extLst>
                </a:gridCol>
              </a:tblGrid>
              <a:tr h="305451"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Y5 Music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Y5 Music (challenging)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3750584"/>
                  </a:ext>
                </a:extLst>
              </a:tr>
              <a:tr h="2535661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</a:rPr>
                        <a:t>Performing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breathe in the correct place when singing?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sing and use their understanding of meaning to add expression?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maintain their part whilst others are performing their part?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perform ‘by ear’ and form simple notations?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improvise within a group using melodic and rhythmic phrases?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recognise and use basic structural forms, e.g. rounds, variations, rondo form?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pitches simultaneously to produce harmony by  building up simple chords? </a:t>
                      </a:r>
                      <a:endParaRPr lang="en-GB" dirty="0">
                        <a:effectLst/>
                      </a:endParaRP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devise and play a repeated sequence of pitches on a tuned instrument to accompany a song?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4061473"/>
                  </a:ext>
                </a:extLst>
              </a:tr>
              <a:tr h="2008444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Composing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change sounds or organise them differently to change the effect?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compose music which meets specific criteria?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their notations to record groups of pitches (chords)?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a music diary to record aspects of the composition process?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choose the most appropriate tempo for a piece of music?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understand the relation between pulse and syncopated patterns? </a:t>
                      </a:r>
                      <a:endParaRPr lang="en-GB" dirty="0">
                        <a:effectLst/>
                      </a:endParaRP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(and use) how patterns of repetitions, contrasts and variations can be organised to give structure to a melody, rhythm, dynamic and timbre?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697771"/>
                  </a:ext>
                </a:extLst>
              </a:tr>
              <a:tr h="2008444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Appraising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describe, compare and evaluate music using musical vocabulary?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explain why they think their music is successful or unsuccessful?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suggest improvements to their own or others’ work?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choose the most appropriate tempo for a piece of music?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contrast the work of famous composers and show preferences?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explain how tempo changes the character of music?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identify where a gradual change in dynamics has helped to shape a phrase of music?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9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534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979E61-A056-2249-8F66-1A2C817E7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125962"/>
              </p:ext>
            </p:extLst>
          </p:nvPr>
        </p:nvGraphicFramePr>
        <p:xfrm>
          <a:off x="0" y="-12878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654">
                  <a:extLst>
                    <a:ext uri="{9D8B030D-6E8A-4147-A177-3AD203B41FA5}">
                      <a16:colId xmlns:a16="http://schemas.microsoft.com/office/drawing/2014/main" val="831361964"/>
                    </a:ext>
                  </a:extLst>
                </a:gridCol>
                <a:gridCol w="4623515">
                  <a:extLst>
                    <a:ext uri="{9D8B030D-6E8A-4147-A177-3AD203B41FA5}">
                      <a16:colId xmlns:a16="http://schemas.microsoft.com/office/drawing/2014/main" val="578012629"/>
                    </a:ext>
                  </a:extLst>
                </a:gridCol>
                <a:gridCol w="4979831">
                  <a:extLst>
                    <a:ext uri="{9D8B030D-6E8A-4147-A177-3AD203B41FA5}">
                      <a16:colId xmlns:a16="http://schemas.microsoft.com/office/drawing/2014/main" val="2201900663"/>
                    </a:ext>
                  </a:extLst>
                </a:gridCol>
              </a:tblGrid>
              <a:tr h="383262"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Y6 Music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FFFF"/>
                          </a:solidFill>
                          <a:effectLst/>
                          <a:latin typeface="Calibri,Bold"/>
                        </a:rPr>
                        <a:t>Y6 Music (challenging)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3750584"/>
                  </a:ext>
                </a:extLst>
              </a:tr>
              <a:tr h="1660798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Performing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sing a harmony part confidently and accurately?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perform parts from memory?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perform using notations?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take the lead in a performance?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take on a solo part?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provide rhythmic support?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>
                          <a:effectLst/>
                          <a:latin typeface="Calibri Light" panose="020F0302020204030204" pitchFamily="34" charset="0"/>
                        </a:rPr>
                        <a:t>Can they perform a piece of music which contains two (or more) distinct melodic or rhythmic parts, knowing how the parts will fit together?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4061473"/>
                  </a:ext>
                </a:extLst>
              </a:tr>
              <a:tr h="1811727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Composing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a variety of different musical devices in their composition? (including melody, rhythms and chords)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recognise that different forms of notation serve different purposes? 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use different forms of notation?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combine groups of beats? </a:t>
                      </a:r>
                      <a:endParaRPr lang="en-GB" sz="1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show how a small change of tempo can make a piece of  music more effective? </a:t>
                      </a:r>
                      <a:endParaRPr lang="en-GB" dirty="0">
                        <a:effectLst/>
                      </a:endParaRPr>
                    </a:p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Do they use the full range of chromatic pitches to build up chords, melodic lines and bass lines?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697771"/>
                  </a:ext>
                </a:extLst>
              </a:tr>
              <a:tr h="3002212"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  <a:latin typeface="Calibri" panose="020F0502020204030204" pitchFamily="34" charset="0"/>
                        </a:rPr>
                        <a:t>Appraising </a:t>
                      </a:r>
                      <a:endParaRPr lang="en-GB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refine and improve their work?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evaluate how the venue, occasion and purpose affects the way a piece of music is created?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analyse features within different pieces of music?</a:t>
                      </a:r>
                      <a:b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compare and contrast the impact that different composers from different times will have had on the people of the time?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latin typeface="Arial" panose="020B0604020202020204" pitchFamily="34" charset="0"/>
                        </a:rPr>
                        <a:t>• </a:t>
                      </a:r>
                      <a:r>
                        <a:rPr lang="en-GB" sz="1400" dirty="0">
                          <a:effectLst/>
                          <a:latin typeface="Calibri Light" panose="020F0302020204030204" pitchFamily="34" charset="0"/>
                        </a:rPr>
                        <a:t>Can they appraise the introductions, interludes and endings for songs and compositions they have created? </a:t>
                      </a:r>
                      <a:endParaRPr lang="en-GB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9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05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2982</Words>
  <Application>Microsoft Office PowerPoint</Application>
  <PresentationFormat>Widescreen</PresentationFormat>
  <Paragraphs>311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Calibri,Bold</vt:lpstr>
      <vt:lpstr>Times New Roman</vt:lpstr>
      <vt:lpstr>Twinkl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O'Hara</dc:creator>
  <cp:lastModifiedBy>Jade Coleman-Atherton</cp:lastModifiedBy>
  <cp:revision>10</cp:revision>
  <cp:lastPrinted>2023-03-09T07:56:31Z</cp:lastPrinted>
  <dcterms:created xsi:type="dcterms:W3CDTF">2021-09-28T14:16:52Z</dcterms:created>
  <dcterms:modified xsi:type="dcterms:W3CDTF">2025-03-03T16:32:15Z</dcterms:modified>
</cp:coreProperties>
</file>