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1C5F"/>
    <a:srgbClr val="376E89"/>
    <a:srgbClr val="83EDFB"/>
    <a:srgbClr val="EE90A6"/>
    <a:srgbClr val="EC38CA"/>
    <a:srgbClr val="C87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8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381D-9AE7-4DE7-BED9-B8B06DE915AF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42A-A1FD-48C6-A231-3B656C60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80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381D-9AE7-4DE7-BED9-B8B06DE915AF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42A-A1FD-48C6-A231-3B656C60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240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381D-9AE7-4DE7-BED9-B8B06DE915AF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42A-A1FD-48C6-A231-3B656C60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723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381D-9AE7-4DE7-BED9-B8B06DE915AF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42A-A1FD-48C6-A231-3B656C60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377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381D-9AE7-4DE7-BED9-B8B06DE915AF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42A-A1FD-48C6-A231-3B656C60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443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381D-9AE7-4DE7-BED9-B8B06DE915AF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42A-A1FD-48C6-A231-3B656C60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252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381D-9AE7-4DE7-BED9-B8B06DE915AF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42A-A1FD-48C6-A231-3B656C60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86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381D-9AE7-4DE7-BED9-B8B06DE915AF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42A-A1FD-48C6-A231-3B656C60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24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381D-9AE7-4DE7-BED9-B8B06DE915AF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42A-A1FD-48C6-A231-3B656C60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176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381D-9AE7-4DE7-BED9-B8B06DE915AF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42A-A1FD-48C6-A231-3B656C60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925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381D-9AE7-4DE7-BED9-B8B06DE915AF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42A-A1FD-48C6-A231-3B656C60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883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E381D-9AE7-4DE7-BED9-B8B06DE915AF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ED42A-A1FD-48C6-A231-3B656C60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220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damien\Downloads\ST CLARES LOGO (1).tif"/>
          <p:cNvPicPr/>
          <p:nvPr/>
        </p:nvPicPr>
        <p:blipFill>
          <a:blip r:embed="rId2" cstate="print"/>
          <a:srcRect l="41054" t="21248" r="37540" b="66365"/>
          <a:stretch>
            <a:fillRect/>
          </a:stretch>
        </p:blipFill>
        <p:spPr bwMode="auto">
          <a:xfrm>
            <a:off x="11006051" y="107431"/>
            <a:ext cx="874164" cy="778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096690"/>
              </p:ext>
            </p:extLst>
          </p:nvPr>
        </p:nvGraphicFramePr>
        <p:xfrm>
          <a:off x="133532" y="679750"/>
          <a:ext cx="11309601" cy="623098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12206">
                  <a:extLst>
                    <a:ext uri="{9D8B030D-6E8A-4147-A177-3AD203B41FA5}">
                      <a16:colId xmlns:a16="http://schemas.microsoft.com/office/drawing/2014/main" val="2125534887"/>
                    </a:ext>
                  </a:extLst>
                </a:gridCol>
                <a:gridCol w="512860">
                  <a:extLst>
                    <a:ext uri="{9D8B030D-6E8A-4147-A177-3AD203B41FA5}">
                      <a16:colId xmlns:a16="http://schemas.microsoft.com/office/drawing/2014/main" val="2567598218"/>
                    </a:ext>
                  </a:extLst>
                </a:gridCol>
                <a:gridCol w="1216452">
                  <a:extLst>
                    <a:ext uri="{9D8B030D-6E8A-4147-A177-3AD203B41FA5}">
                      <a16:colId xmlns:a16="http://schemas.microsoft.com/office/drawing/2014/main" val="2376153924"/>
                    </a:ext>
                  </a:extLst>
                </a:gridCol>
                <a:gridCol w="573024">
                  <a:extLst>
                    <a:ext uri="{9D8B030D-6E8A-4147-A177-3AD203B41FA5}">
                      <a16:colId xmlns:a16="http://schemas.microsoft.com/office/drawing/2014/main" val="2882821891"/>
                    </a:ext>
                  </a:extLst>
                </a:gridCol>
                <a:gridCol w="1060704">
                  <a:extLst>
                    <a:ext uri="{9D8B030D-6E8A-4147-A177-3AD203B41FA5}">
                      <a16:colId xmlns:a16="http://schemas.microsoft.com/office/drawing/2014/main" val="3669662449"/>
                    </a:ext>
                  </a:extLst>
                </a:gridCol>
                <a:gridCol w="1022955">
                  <a:extLst>
                    <a:ext uri="{9D8B030D-6E8A-4147-A177-3AD203B41FA5}">
                      <a16:colId xmlns:a16="http://schemas.microsoft.com/office/drawing/2014/main" val="2843221627"/>
                    </a:ext>
                  </a:extLst>
                </a:gridCol>
                <a:gridCol w="668766">
                  <a:extLst>
                    <a:ext uri="{9D8B030D-6E8A-4147-A177-3AD203B41FA5}">
                      <a16:colId xmlns:a16="http://schemas.microsoft.com/office/drawing/2014/main" val="2198111901"/>
                    </a:ext>
                  </a:extLst>
                </a:gridCol>
                <a:gridCol w="953943">
                  <a:extLst>
                    <a:ext uri="{9D8B030D-6E8A-4147-A177-3AD203B41FA5}">
                      <a16:colId xmlns:a16="http://schemas.microsoft.com/office/drawing/2014/main" val="1968012962"/>
                    </a:ext>
                  </a:extLst>
                </a:gridCol>
                <a:gridCol w="784833">
                  <a:extLst>
                    <a:ext uri="{9D8B030D-6E8A-4147-A177-3AD203B41FA5}">
                      <a16:colId xmlns:a16="http://schemas.microsoft.com/office/drawing/2014/main" val="319631847"/>
                    </a:ext>
                  </a:extLst>
                </a:gridCol>
                <a:gridCol w="657542">
                  <a:extLst>
                    <a:ext uri="{9D8B030D-6E8A-4147-A177-3AD203B41FA5}">
                      <a16:colId xmlns:a16="http://schemas.microsoft.com/office/drawing/2014/main" val="3259305053"/>
                    </a:ext>
                  </a:extLst>
                </a:gridCol>
                <a:gridCol w="1223158">
                  <a:extLst>
                    <a:ext uri="{9D8B030D-6E8A-4147-A177-3AD203B41FA5}">
                      <a16:colId xmlns:a16="http://schemas.microsoft.com/office/drawing/2014/main" val="1464963078"/>
                    </a:ext>
                  </a:extLst>
                </a:gridCol>
                <a:gridCol w="1223158">
                  <a:extLst>
                    <a:ext uri="{9D8B030D-6E8A-4147-A177-3AD203B41FA5}">
                      <a16:colId xmlns:a16="http://schemas.microsoft.com/office/drawing/2014/main" val="1589871912"/>
                    </a:ext>
                  </a:extLst>
                </a:gridCol>
              </a:tblGrid>
              <a:tr h="381766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Nursery</a:t>
                      </a:r>
                      <a:r>
                        <a:rPr lang="en-US" sz="900" baseline="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GB" sz="9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8.40-9.15</a:t>
                      </a:r>
                      <a:endParaRPr lang="en-GB" sz="9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9-9.40</a:t>
                      </a:r>
                      <a:endParaRPr lang="en-GB" sz="9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9:40-10</a:t>
                      </a:r>
                      <a:endParaRPr lang="en-GB" sz="9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10-11</a:t>
                      </a:r>
                      <a:endParaRPr lang="en-GB" sz="9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11-11.15</a:t>
                      </a:r>
                      <a:endParaRPr lang="en-GB" sz="9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11.30-12.45</a:t>
                      </a:r>
                      <a:endParaRPr lang="en-GB" sz="9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12.45-1.15</a:t>
                      </a:r>
                      <a:endParaRPr lang="en-GB" sz="9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1.15-2.15</a:t>
                      </a:r>
                      <a:endParaRPr lang="en-GB" sz="9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2.15-2.25</a:t>
                      </a:r>
                      <a:endParaRPr lang="en-GB" sz="9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2.30-2.50</a:t>
                      </a:r>
                      <a:endParaRPr lang="en-GB" sz="9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2.50-3.15</a:t>
                      </a:r>
                      <a:endParaRPr lang="en-GB" sz="9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300174"/>
                  </a:ext>
                </a:extLst>
              </a:tr>
              <a:tr h="104110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Monday</a:t>
                      </a:r>
                      <a:endParaRPr lang="en-GB" sz="20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14"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Name Writing/ Registration /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Prayers /</a:t>
                      </a:r>
                      <a:r>
                        <a:rPr lang="en-GB" sz="2000" kern="1200" baseline="0" dirty="0">
                          <a:solidFill>
                            <a:schemeClr val="dk1"/>
                          </a:solidFill>
                          <a:effectLst/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Calendar</a:t>
                      </a:r>
                      <a:endParaRPr lang="en-GB" sz="20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vert="vert27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aseline="0" dirty="0"/>
                        <a:t>              </a:t>
                      </a:r>
                      <a:endParaRPr lang="en-GB" sz="2800" dirty="0"/>
                    </a:p>
                  </a:txBody>
                  <a:tcPr marL="68580" marR="68580" marT="0" marB="0" vert="vert270">
                    <a:solidFill>
                      <a:srgbClr val="FFFF00"/>
                    </a:solidFill>
                  </a:tcPr>
                </a:tc>
                <a:tc rowSpan="1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Dough Disco, Toast</a:t>
                      </a:r>
                      <a:endParaRPr lang="en-GB" sz="20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FF0000"/>
                    </a:solidFill>
                  </a:tcPr>
                </a:tc>
                <a:tc rowSpan="1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latin typeface="Twinkl" pitchFamily="2" charset="0"/>
                      </a:endParaRPr>
                    </a:p>
                    <a:p>
                      <a:endParaRPr lang="en-GB" dirty="0"/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000" b="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1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  <a:p>
                      <a:endParaRPr lang="en-GB" dirty="0"/>
                    </a:p>
                  </a:txBody>
                  <a:tcPr marL="68580" marR="68580" marT="0" marB="0">
                    <a:solidFill>
                      <a:srgbClr val="EC38CA"/>
                    </a:solidFill>
                  </a:tcPr>
                </a:tc>
                <a:tc rowSpan="14">
                  <a:txBody>
                    <a:bodyPr/>
                    <a:lstStyle/>
                    <a:p>
                      <a:pPr algn="ctr"/>
                      <a:r>
                        <a:rPr lang="en-GB" sz="30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Register, Brush Bus, KUW</a:t>
                      </a:r>
                    </a:p>
                  </a:txBody>
                  <a:tcPr vert="vert27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14">
                  <a:txBody>
                    <a:bodyPr/>
                    <a:lstStyle/>
                    <a:p>
                      <a:pPr algn="ctr"/>
                      <a:endParaRPr lang="en-GB" sz="20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1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0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EE90A6"/>
                    </a:solidFill>
                  </a:tcPr>
                </a:tc>
                <a:tc row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000" dirty="0">
                          <a:effectLst/>
                          <a:latin typeface="Twinkl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Story</a:t>
                      </a:r>
                      <a:r>
                        <a:rPr lang="en-US" sz="3000" baseline="0" dirty="0">
                          <a:effectLst/>
                          <a:latin typeface="Twinkl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time and prep for home time</a:t>
                      </a:r>
                      <a:endParaRPr lang="en-GB" sz="30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F41C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25383"/>
                  </a:ext>
                </a:extLst>
              </a:tr>
              <a:tr h="138735">
                <a:tc rowSpan="3">
                  <a:txBody>
                    <a:bodyPr/>
                    <a:lstStyle/>
                    <a:p>
                      <a:r>
                        <a:rPr lang="en-US" sz="20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Tuesday </a:t>
                      </a:r>
                      <a:endParaRPr lang="en-GB" sz="20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5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500" b="1" dirty="0">
                        <a:effectLst/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500" b="0" kern="1200" dirty="0">
                        <a:solidFill>
                          <a:schemeClr val="dk1"/>
                        </a:solidFill>
                        <a:effectLst/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solidFill>
                      <a:schemeClr val="bg1">
                        <a:lumMod val="6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715140"/>
                  </a:ext>
                </a:extLst>
              </a:tr>
              <a:tr h="1484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000" b="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282594"/>
                  </a:ext>
                </a:extLst>
              </a:tr>
              <a:tr h="113702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0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83EDF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149610"/>
                  </a:ext>
                </a:extLst>
              </a:tr>
              <a:tr h="74233">
                <a:tc rowSpan="4">
                  <a:txBody>
                    <a:bodyPr/>
                    <a:lstStyle/>
                    <a:p>
                      <a:r>
                        <a:rPr lang="en-US" sz="19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Wednesday</a:t>
                      </a:r>
                      <a:endParaRPr lang="en-GB" sz="19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0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500" b="1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500" b="1" kern="1200" dirty="0">
                        <a:solidFill>
                          <a:schemeClr val="dk1"/>
                        </a:solidFill>
                        <a:effectLst/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500" b="1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872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819960"/>
                  </a:ext>
                </a:extLst>
              </a:tr>
              <a:tr h="7423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en-GB" dirty="0"/>
                    </a:p>
                  </a:txBody>
                  <a:tcPr marL="68580" marR="68580" marT="0" marB="0" vert="vert270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GB" sz="30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vert="vert27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013258"/>
                  </a:ext>
                </a:extLst>
              </a:tr>
              <a:tr h="2651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0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EE90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903622"/>
                  </a:ext>
                </a:extLst>
              </a:tr>
              <a:tr h="97045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rgbClr val="00B050"/>
                        </a:solidFill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006980"/>
                  </a:ext>
                </a:extLst>
              </a:tr>
              <a:tr h="220949">
                <a:tc rowSpan="5">
                  <a:txBody>
                    <a:bodyPr/>
                    <a:lstStyle/>
                    <a:p>
                      <a:r>
                        <a:rPr lang="en-US" sz="20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Thursday</a:t>
                      </a:r>
                      <a:endParaRPr lang="en-GB" sz="20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5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000" b="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0" dirty="0">
                        <a:solidFill>
                          <a:srgbClr val="7030A0"/>
                        </a:solidFill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580106"/>
                  </a:ext>
                </a:extLst>
              </a:tr>
              <a:tr h="2651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000" b="0" dirty="0">
                        <a:solidFill>
                          <a:srgbClr val="92D050"/>
                        </a:solidFill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576754"/>
                  </a:ext>
                </a:extLst>
              </a:tr>
              <a:tr h="126849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0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EE90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218570"/>
                  </a:ext>
                </a:extLst>
              </a:tr>
              <a:tr h="2651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000" b="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380635"/>
                  </a:ext>
                </a:extLst>
              </a:tr>
              <a:tr h="1484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0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solidFill>
                      <a:srgbClr val="376E8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023008"/>
                  </a:ext>
                </a:extLst>
              </a:tr>
              <a:tr h="547525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winkl" pitchFamily="2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Friday</a:t>
                      </a:r>
                      <a:endParaRPr lang="en-GB" sz="2000" dirty="0"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68580" marR="68580" marT="0" marB="0" vert="vert27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5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winkl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C38CA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solidFill>
                      <a:schemeClr val="bg1">
                        <a:lumMod val="6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500" b="0" dirty="0">
                        <a:solidFill>
                          <a:schemeClr val="tx1"/>
                        </a:solidFill>
                        <a:effectLst/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500" b="0" dirty="0">
                        <a:solidFill>
                          <a:schemeClr val="tx1"/>
                        </a:solidFill>
                        <a:effectLst/>
                        <a:latin typeface="Twinkl" pitchFamily="2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452133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66008" y="185460"/>
            <a:ext cx="7432963" cy="441558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Nursery Timetable</a:t>
            </a:r>
            <a:endParaRPr lang="en-GB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16200000">
            <a:off x="1152371" y="2951946"/>
            <a:ext cx="6487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Discovery Time              Discovery Time</a:t>
            </a:r>
          </a:p>
          <a:p>
            <a:r>
              <a:rPr lang="en-US" sz="2800" dirty="0"/>
              <a:t>                   </a:t>
            </a:r>
            <a:r>
              <a:rPr lang="en-US" sz="2000" b="1" dirty="0"/>
              <a:t>Tidy up time 10.50-11</a:t>
            </a:r>
            <a:endParaRPr lang="en-GB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093495" y="3607111"/>
            <a:ext cx="14762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Letters and Sounds Phonics session</a:t>
            </a:r>
          </a:p>
          <a:p>
            <a:r>
              <a:rPr lang="en-US" sz="1100" b="1" dirty="0"/>
              <a:t>Carpet </a:t>
            </a:r>
          </a:p>
          <a:p>
            <a:r>
              <a:rPr lang="en-US" sz="1100" b="1" dirty="0"/>
              <a:t>Session 1 </a:t>
            </a:r>
            <a:endParaRPr lang="en-US" sz="1100" dirty="0"/>
          </a:p>
          <a:p>
            <a:r>
              <a:rPr lang="en-US" sz="1100" dirty="0" err="1"/>
              <a:t>Maths</a:t>
            </a:r>
            <a:r>
              <a:rPr lang="en-US" sz="1100" dirty="0"/>
              <a:t>: Master the Curriculum</a:t>
            </a:r>
            <a:endParaRPr lang="en-GB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2156300" y="4649529"/>
            <a:ext cx="103196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Letters and Sounds Phonics session</a:t>
            </a:r>
          </a:p>
          <a:p>
            <a:r>
              <a:rPr lang="en-US" sz="1100" b="1" dirty="0"/>
              <a:t>Carpet </a:t>
            </a:r>
          </a:p>
          <a:p>
            <a:r>
              <a:rPr lang="en-US" sz="1100" b="1" dirty="0"/>
              <a:t>Session 1</a:t>
            </a:r>
            <a:r>
              <a:rPr lang="en-GB" sz="1100" b="1" dirty="0"/>
              <a:t>:</a:t>
            </a:r>
          </a:p>
          <a:p>
            <a:r>
              <a:rPr lang="en-GB" sz="1100" b="1" dirty="0"/>
              <a:t>Literacy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2091213" y="6280125"/>
            <a:ext cx="137899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Letters and Sounds Phonics session</a:t>
            </a:r>
          </a:p>
          <a:p>
            <a:r>
              <a:rPr lang="en-US" sz="900" b="1" dirty="0"/>
              <a:t>Carpet </a:t>
            </a:r>
          </a:p>
          <a:p>
            <a:r>
              <a:rPr lang="en-US" sz="900" b="1" dirty="0"/>
              <a:t>Session 1 </a:t>
            </a:r>
            <a:endParaRPr lang="en-US" sz="900" dirty="0"/>
          </a:p>
          <a:p>
            <a:r>
              <a:rPr lang="en-US" sz="900" dirty="0"/>
              <a:t>Literacy: Tales Toolkit</a:t>
            </a:r>
            <a:endParaRPr lang="en-GB" sz="900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2843720" y="2702312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Lunch Time                   Lunch Time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21387" y="1164741"/>
            <a:ext cx="10319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Carpet </a:t>
            </a:r>
          </a:p>
          <a:p>
            <a:r>
              <a:rPr lang="en-US" sz="1100" b="1" dirty="0"/>
              <a:t>Session 2 </a:t>
            </a:r>
            <a:endParaRPr lang="en-US" sz="1100" dirty="0"/>
          </a:p>
          <a:p>
            <a:r>
              <a:rPr lang="en-US" sz="1100" dirty="0"/>
              <a:t>RE</a:t>
            </a:r>
            <a:endParaRPr lang="en-GB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4918187" y="2194481"/>
            <a:ext cx="1031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Carpet </a:t>
            </a:r>
          </a:p>
          <a:p>
            <a:r>
              <a:rPr lang="en-US" sz="1100" b="1" dirty="0"/>
              <a:t>Session 2 </a:t>
            </a:r>
            <a:endParaRPr lang="en-US" sz="1100" dirty="0"/>
          </a:p>
          <a:p>
            <a:r>
              <a:rPr lang="en-US" sz="1100" dirty="0" err="1"/>
              <a:t>Maths</a:t>
            </a:r>
            <a:r>
              <a:rPr lang="en-GB" sz="1100" dirty="0"/>
              <a:t>: Master the Curriculum</a:t>
            </a:r>
            <a:endParaRPr 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4888697" y="3655197"/>
            <a:ext cx="10319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Carpet </a:t>
            </a:r>
          </a:p>
          <a:p>
            <a:r>
              <a:rPr lang="en-US" sz="1100" b="1" dirty="0"/>
              <a:t>Session 2 </a:t>
            </a:r>
          </a:p>
          <a:p>
            <a:r>
              <a:rPr lang="en-US" sz="1100" b="1" dirty="0"/>
              <a:t>RE</a:t>
            </a:r>
            <a:endParaRPr lang="en-US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4868634" y="4873359"/>
            <a:ext cx="1031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Carpet </a:t>
            </a:r>
          </a:p>
          <a:p>
            <a:r>
              <a:rPr lang="en-US" sz="1100" b="1" dirty="0"/>
              <a:t>Session 2 </a:t>
            </a:r>
            <a:endParaRPr lang="en-US" sz="1100" dirty="0"/>
          </a:p>
          <a:p>
            <a:r>
              <a:rPr lang="en-US" sz="1100" dirty="0" err="1"/>
              <a:t>Maths</a:t>
            </a:r>
            <a:r>
              <a:rPr lang="en-US" sz="1100" dirty="0"/>
              <a:t>: Master the Curriculum</a:t>
            </a:r>
            <a:endParaRPr lang="en-GB" sz="1100" dirty="0"/>
          </a:p>
        </p:txBody>
      </p:sp>
      <p:sp>
        <p:nvSpPr>
          <p:cNvPr id="16" name="TextBox 15"/>
          <p:cNvSpPr txBox="1"/>
          <p:nvPr/>
        </p:nvSpPr>
        <p:spPr>
          <a:xfrm>
            <a:off x="4893028" y="6097561"/>
            <a:ext cx="1031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Carpet </a:t>
            </a:r>
          </a:p>
          <a:p>
            <a:r>
              <a:rPr lang="en-US" sz="1000" b="1" dirty="0"/>
              <a:t>Session 2 </a:t>
            </a:r>
            <a:endParaRPr lang="en-US" sz="1000" dirty="0"/>
          </a:p>
          <a:p>
            <a:r>
              <a:rPr lang="en-US" sz="1000" dirty="0" err="1"/>
              <a:t>Maths</a:t>
            </a:r>
            <a:r>
              <a:rPr lang="en-US" sz="1000" dirty="0"/>
              <a:t>: Master the curriculum</a:t>
            </a:r>
            <a:endParaRPr lang="en-GB" sz="1000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5260073" y="3705252"/>
            <a:ext cx="5366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Discovery Time         Discovery Time</a:t>
            </a:r>
            <a:endParaRPr lang="en-GB" sz="2800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5197994" y="2543203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Tidy up                        Tidy up</a:t>
            </a:r>
            <a:endParaRPr lang="en-GB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9065556" y="998462"/>
            <a:ext cx="103196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Carpet </a:t>
            </a:r>
          </a:p>
          <a:p>
            <a:r>
              <a:rPr lang="en-US" sz="1100" b="1" dirty="0"/>
              <a:t>Session 4</a:t>
            </a:r>
          </a:p>
          <a:p>
            <a:r>
              <a:rPr lang="en-US" sz="1100" b="1" dirty="0"/>
              <a:t>Snack time/ key worker groups</a:t>
            </a:r>
          </a:p>
          <a:p>
            <a:endParaRPr lang="en-US" sz="1100" b="1" dirty="0"/>
          </a:p>
          <a:p>
            <a:r>
              <a:rPr lang="en-US" sz="1100" b="1" dirty="0" err="1"/>
              <a:t>Maths</a:t>
            </a:r>
            <a:r>
              <a:rPr lang="en-US" sz="1100" b="1" dirty="0"/>
              <a:t> Songs</a:t>
            </a:r>
          </a:p>
          <a:p>
            <a:r>
              <a:rPr lang="en-US" sz="1100" b="1" dirty="0"/>
              <a:t>Assembly</a:t>
            </a:r>
            <a:endParaRPr lang="en-US" sz="1100" dirty="0"/>
          </a:p>
          <a:p>
            <a:endParaRPr lang="en-GB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9092261" y="3607111"/>
            <a:ext cx="10319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Carpet </a:t>
            </a:r>
          </a:p>
          <a:p>
            <a:r>
              <a:rPr lang="en-US" sz="1100" b="1" dirty="0"/>
              <a:t>Session 4</a:t>
            </a:r>
          </a:p>
          <a:p>
            <a:r>
              <a:rPr lang="en-US" sz="1100" b="1" dirty="0"/>
              <a:t>Snack time/ key worker groups</a:t>
            </a:r>
          </a:p>
          <a:p>
            <a:endParaRPr lang="en-US" sz="1100" b="1" dirty="0"/>
          </a:p>
          <a:p>
            <a:r>
              <a:rPr lang="en-US" sz="1100" b="1" dirty="0"/>
              <a:t>Hymns</a:t>
            </a:r>
            <a:endParaRPr lang="en-US" sz="1100" dirty="0"/>
          </a:p>
          <a:p>
            <a:endParaRPr lang="en-GB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9053681" y="4863535"/>
            <a:ext cx="10319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P.E Lesson: LSC Coach</a:t>
            </a:r>
            <a:endParaRPr lang="en-US" sz="1400" dirty="0"/>
          </a:p>
          <a:p>
            <a:endParaRPr lang="en-GB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8943330" y="2311906"/>
            <a:ext cx="10319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Carpet </a:t>
            </a:r>
          </a:p>
          <a:p>
            <a:r>
              <a:rPr lang="en-US" sz="1100" b="1" dirty="0"/>
              <a:t>Session 4</a:t>
            </a:r>
          </a:p>
          <a:p>
            <a:r>
              <a:rPr lang="en-US" sz="1100" b="1" dirty="0"/>
              <a:t>Snack time/ key worker groups</a:t>
            </a:r>
          </a:p>
          <a:p>
            <a:r>
              <a:rPr lang="en-US" sz="1100" b="1" dirty="0"/>
              <a:t>Think Equal</a:t>
            </a:r>
          </a:p>
          <a:p>
            <a:r>
              <a:rPr lang="en-US" sz="1100" b="1" dirty="0"/>
              <a:t>Music </a:t>
            </a:r>
            <a:endParaRPr lang="en-US" sz="1100" dirty="0"/>
          </a:p>
          <a:p>
            <a:endParaRPr lang="en-GB" sz="1100" dirty="0"/>
          </a:p>
        </p:txBody>
      </p:sp>
      <p:sp>
        <p:nvSpPr>
          <p:cNvPr id="24" name="TextBox 23"/>
          <p:cNvSpPr txBox="1"/>
          <p:nvPr/>
        </p:nvSpPr>
        <p:spPr>
          <a:xfrm>
            <a:off x="9133902" y="6141293"/>
            <a:ext cx="1031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Carpet </a:t>
            </a:r>
          </a:p>
          <a:p>
            <a:r>
              <a:rPr lang="en-US" sz="1100" b="1" dirty="0"/>
              <a:t>Session 4</a:t>
            </a:r>
          </a:p>
          <a:p>
            <a:r>
              <a:rPr lang="en-US" sz="1100" b="1" dirty="0"/>
              <a:t>Snack time/</a:t>
            </a:r>
          </a:p>
          <a:p>
            <a:r>
              <a:rPr lang="en-US" sz="1100" b="1" dirty="0"/>
              <a:t>Assembly</a:t>
            </a:r>
            <a:endParaRPr lang="en-GB" sz="11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84BE77-F4B6-4637-8C99-292A35443F75}"/>
              </a:ext>
            </a:extLst>
          </p:cNvPr>
          <p:cNvSpPr txBox="1"/>
          <p:nvPr/>
        </p:nvSpPr>
        <p:spPr>
          <a:xfrm>
            <a:off x="2102778" y="1067410"/>
            <a:ext cx="17551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Letters and Sounds Phonics session</a:t>
            </a:r>
          </a:p>
          <a:p>
            <a:r>
              <a:rPr lang="en-US" sz="1100" b="1" dirty="0"/>
              <a:t>Carpet </a:t>
            </a:r>
          </a:p>
          <a:p>
            <a:r>
              <a:rPr lang="en-US" sz="1100" b="1" dirty="0"/>
              <a:t>Session 1 </a:t>
            </a:r>
            <a:endParaRPr lang="en-US" sz="1100" dirty="0"/>
          </a:p>
          <a:p>
            <a:r>
              <a:rPr lang="en-US" sz="1100" dirty="0"/>
              <a:t>Literacy : </a:t>
            </a:r>
          </a:p>
          <a:p>
            <a:r>
              <a:rPr lang="en-US" sz="1100" dirty="0"/>
              <a:t>Tales toolkit</a:t>
            </a:r>
            <a:endParaRPr lang="en-GB" sz="11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45C61E-7886-4E3B-93F1-82DADCCA365B}"/>
              </a:ext>
            </a:extLst>
          </p:cNvPr>
          <p:cNvSpPr txBox="1"/>
          <p:nvPr/>
        </p:nvSpPr>
        <p:spPr>
          <a:xfrm>
            <a:off x="2158387" y="2091933"/>
            <a:ext cx="103196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Letters and Sounds Phonics session</a:t>
            </a:r>
          </a:p>
          <a:p>
            <a:r>
              <a:rPr lang="en-US" sz="1100" b="1" dirty="0"/>
              <a:t>Carpet </a:t>
            </a:r>
          </a:p>
          <a:p>
            <a:r>
              <a:rPr lang="en-US" sz="1100" b="1" dirty="0"/>
              <a:t>Session 1 </a:t>
            </a:r>
            <a:endParaRPr lang="en-US" sz="1100" dirty="0"/>
          </a:p>
          <a:p>
            <a:r>
              <a:rPr lang="en-US" sz="1100" dirty="0"/>
              <a:t>Literacy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43954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202</Words>
  <Application>Microsoft Office PowerPoint</Application>
  <PresentationFormat>Widescreen</PresentationFormat>
  <Paragraphs>85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Tahoma</vt:lpstr>
      <vt:lpstr>Twinkl</vt:lpstr>
      <vt:lpstr>Office Theme</vt:lpstr>
      <vt:lpstr>Nursery Timetable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O'Keefe</dc:creator>
  <cp:lastModifiedBy>Jade Coleman-Atherton</cp:lastModifiedBy>
  <cp:revision>73</cp:revision>
  <dcterms:created xsi:type="dcterms:W3CDTF">2020-07-02T10:41:26Z</dcterms:created>
  <dcterms:modified xsi:type="dcterms:W3CDTF">2026-09-09T12:47:28Z</dcterms:modified>
</cp:coreProperties>
</file>