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4" r:id="rId3"/>
    <p:sldId id="273" r:id="rId4"/>
    <p:sldId id="266" r:id="rId5"/>
    <p:sldId id="267" r:id="rId6"/>
    <p:sldId id="268" r:id="rId7"/>
    <p:sldId id="269"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2" d="100"/>
          <a:sy n="62"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279036-E8BF-42C0-A6BC-A5595BAC4FA4}"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4225470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279036-E8BF-42C0-A6BC-A5595BAC4FA4}"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743537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279036-E8BF-42C0-A6BC-A5595BAC4FA4}"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2922990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279036-E8BF-42C0-A6BC-A5595BAC4FA4}"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230828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279036-E8BF-42C0-A6BC-A5595BAC4FA4}" type="datetimeFigureOut">
              <a:rPr lang="en-GB" smtClean="0"/>
              <a:t>12/04/2021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357329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279036-E8BF-42C0-A6BC-A5595BAC4FA4}"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294534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279036-E8BF-42C0-A6BC-A5595BAC4FA4}" type="datetimeFigureOut">
              <a:rPr lang="en-GB" smtClean="0"/>
              <a:t>12/04/2021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1108388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279036-E8BF-42C0-A6BC-A5595BAC4FA4}" type="datetimeFigureOut">
              <a:rPr lang="en-GB" smtClean="0"/>
              <a:t>12/04/2021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408996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79036-E8BF-42C0-A6BC-A5595BAC4FA4}" type="datetimeFigureOut">
              <a:rPr lang="en-GB" smtClean="0"/>
              <a:t>12/04/2021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371009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279036-E8BF-42C0-A6BC-A5595BAC4FA4}"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3601763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279036-E8BF-42C0-A6BC-A5595BAC4FA4}" type="datetimeFigureOut">
              <a:rPr lang="en-GB" smtClean="0"/>
              <a:t>12/04/2021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156C2F-2CEA-49DD-8561-E7D7F96C0DC6}" type="slidenum">
              <a:rPr lang="en-GB" smtClean="0"/>
              <a:t>‹#›</a:t>
            </a:fld>
            <a:endParaRPr lang="en-GB"/>
          </a:p>
        </p:txBody>
      </p:sp>
    </p:spTree>
    <p:extLst>
      <p:ext uri="{BB962C8B-B14F-4D97-AF65-F5344CB8AC3E}">
        <p14:creationId xmlns:p14="http://schemas.microsoft.com/office/powerpoint/2010/main" val="3435855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79036-E8BF-42C0-A6BC-A5595BAC4FA4}" type="datetimeFigureOut">
              <a:rPr lang="en-GB" smtClean="0"/>
              <a:t>12/04/2021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56C2F-2CEA-49DD-8561-E7D7F96C0DC6}" type="slidenum">
              <a:rPr lang="en-GB" smtClean="0"/>
              <a:t>‹#›</a:t>
            </a:fld>
            <a:endParaRPr lang="en-GB"/>
          </a:p>
        </p:txBody>
      </p:sp>
    </p:spTree>
    <p:extLst>
      <p:ext uri="{BB962C8B-B14F-4D97-AF65-F5344CB8AC3E}">
        <p14:creationId xmlns:p14="http://schemas.microsoft.com/office/powerpoint/2010/main" val="203135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13041993"/>
              </p:ext>
            </p:extLst>
          </p:nvPr>
        </p:nvGraphicFramePr>
        <p:xfrm>
          <a:off x="257580" y="206065"/>
          <a:ext cx="11754311" cy="6618708"/>
        </p:xfrm>
        <a:graphic>
          <a:graphicData uri="http://schemas.openxmlformats.org/drawingml/2006/table">
            <a:tbl>
              <a:tblPr firstRow="1" bandRow="1">
                <a:tableStyleId>{5C22544A-7EE6-4342-B048-85BDC9FD1C3A}</a:tableStyleId>
              </a:tblPr>
              <a:tblGrid>
                <a:gridCol w="1793721">
                  <a:extLst>
                    <a:ext uri="{9D8B030D-6E8A-4147-A177-3AD203B41FA5}">
                      <a16:colId xmlns:a16="http://schemas.microsoft.com/office/drawing/2014/main" val="3676987627"/>
                    </a:ext>
                  </a:extLst>
                </a:gridCol>
                <a:gridCol w="1564655">
                  <a:extLst>
                    <a:ext uri="{9D8B030D-6E8A-4147-A177-3AD203B41FA5}">
                      <a16:colId xmlns:a16="http://schemas.microsoft.com/office/drawing/2014/main" val="4045224249"/>
                    </a:ext>
                  </a:extLst>
                </a:gridCol>
                <a:gridCol w="1679187">
                  <a:extLst>
                    <a:ext uri="{9D8B030D-6E8A-4147-A177-3AD203B41FA5}">
                      <a16:colId xmlns:a16="http://schemas.microsoft.com/office/drawing/2014/main" val="3329520594"/>
                    </a:ext>
                  </a:extLst>
                </a:gridCol>
                <a:gridCol w="1679187">
                  <a:extLst>
                    <a:ext uri="{9D8B030D-6E8A-4147-A177-3AD203B41FA5}">
                      <a16:colId xmlns:a16="http://schemas.microsoft.com/office/drawing/2014/main" val="840957153"/>
                    </a:ext>
                  </a:extLst>
                </a:gridCol>
                <a:gridCol w="1679187">
                  <a:extLst>
                    <a:ext uri="{9D8B030D-6E8A-4147-A177-3AD203B41FA5}">
                      <a16:colId xmlns:a16="http://schemas.microsoft.com/office/drawing/2014/main" val="1462467516"/>
                    </a:ext>
                  </a:extLst>
                </a:gridCol>
                <a:gridCol w="1679187">
                  <a:extLst>
                    <a:ext uri="{9D8B030D-6E8A-4147-A177-3AD203B41FA5}">
                      <a16:colId xmlns:a16="http://schemas.microsoft.com/office/drawing/2014/main" val="2125506453"/>
                    </a:ext>
                  </a:extLst>
                </a:gridCol>
                <a:gridCol w="1679187">
                  <a:extLst>
                    <a:ext uri="{9D8B030D-6E8A-4147-A177-3AD203B41FA5}">
                      <a16:colId xmlns:a16="http://schemas.microsoft.com/office/drawing/2014/main" val="3227715269"/>
                    </a:ext>
                  </a:extLst>
                </a:gridCol>
              </a:tblGrid>
              <a:tr h="467266">
                <a:tc>
                  <a:txBody>
                    <a:bodyPr/>
                    <a:lstStyle/>
                    <a:p>
                      <a:r>
                        <a:rPr lang="en-US" sz="1600" baseline="0" dirty="0" smtClean="0"/>
                        <a:t>Physical Education</a:t>
                      </a:r>
                      <a:endParaRPr lang="en-GB" sz="1600" dirty="0"/>
                    </a:p>
                  </a:txBody>
                  <a:tcPr/>
                </a:tc>
                <a:tc>
                  <a:txBody>
                    <a:bodyPr/>
                    <a:lstStyle/>
                    <a:p>
                      <a:r>
                        <a:rPr lang="en-GB" dirty="0" smtClean="0"/>
                        <a:t>Year 1</a:t>
                      </a:r>
                      <a:endParaRPr lang="en-GB" dirty="0"/>
                    </a:p>
                  </a:txBody>
                  <a:tcPr/>
                </a:tc>
                <a:tc>
                  <a:txBody>
                    <a:bodyPr/>
                    <a:lstStyle/>
                    <a:p>
                      <a:r>
                        <a:rPr lang="en-GB" dirty="0" smtClean="0"/>
                        <a:t>Year 2</a:t>
                      </a:r>
                      <a:endParaRPr lang="en-GB" dirty="0"/>
                    </a:p>
                  </a:txBody>
                  <a:tcPr/>
                </a:tc>
                <a:tc>
                  <a:txBody>
                    <a:bodyPr/>
                    <a:lstStyle/>
                    <a:p>
                      <a:r>
                        <a:rPr lang="en-GB" dirty="0" smtClean="0"/>
                        <a:t>Year 3</a:t>
                      </a:r>
                      <a:endParaRPr lang="en-GB" dirty="0"/>
                    </a:p>
                  </a:txBody>
                  <a:tcPr/>
                </a:tc>
                <a:tc>
                  <a:txBody>
                    <a:bodyPr/>
                    <a:lstStyle/>
                    <a:p>
                      <a:r>
                        <a:rPr lang="en-GB" dirty="0" smtClean="0"/>
                        <a:t>Year 4</a:t>
                      </a:r>
                      <a:endParaRPr lang="en-GB" dirty="0"/>
                    </a:p>
                  </a:txBody>
                  <a:tcPr/>
                </a:tc>
                <a:tc>
                  <a:txBody>
                    <a:bodyPr/>
                    <a:lstStyle/>
                    <a:p>
                      <a:r>
                        <a:rPr lang="en-GB" dirty="0" smtClean="0"/>
                        <a:t>Year 5</a:t>
                      </a:r>
                      <a:endParaRPr lang="en-GB" dirty="0"/>
                    </a:p>
                  </a:txBody>
                  <a:tcPr/>
                </a:tc>
                <a:tc>
                  <a:txBody>
                    <a:bodyPr/>
                    <a:lstStyle/>
                    <a:p>
                      <a:r>
                        <a:rPr lang="en-GB" dirty="0" smtClean="0"/>
                        <a:t>Year 6</a:t>
                      </a:r>
                      <a:endParaRPr lang="en-GB" dirty="0"/>
                    </a:p>
                  </a:txBody>
                  <a:tcPr/>
                </a:tc>
                <a:extLst>
                  <a:ext uri="{0D108BD9-81ED-4DB2-BD59-A6C34878D82A}">
                    <a16:rowId xmlns:a16="http://schemas.microsoft.com/office/drawing/2014/main" val="3185583046"/>
                  </a:ext>
                </a:extLst>
              </a:tr>
              <a:tr h="957840">
                <a:tc>
                  <a:txBody>
                    <a:bodyPr/>
                    <a:lstStyle/>
                    <a:p>
                      <a:r>
                        <a:rPr lang="en-GB" b="1" dirty="0" smtClean="0"/>
                        <a:t>Autumn 1</a:t>
                      </a:r>
                    </a:p>
                  </a:txBody>
                  <a:tcPr/>
                </a:tc>
                <a:tc>
                  <a:txBody>
                    <a:bodyPr/>
                    <a:lstStyle/>
                    <a:p>
                      <a:pPr algn="ctr">
                        <a:lnSpc>
                          <a:spcPct val="115000"/>
                        </a:lnSpc>
                        <a:spcAft>
                          <a:spcPts val="1000"/>
                        </a:spcAft>
                      </a:pPr>
                      <a:r>
                        <a:rPr lang="en-GB" sz="1600" b="0" u="none" dirty="0" smtClean="0">
                          <a:effectLst/>
                          <a:latin typeface="+mn-lt"/>
                          <a:ea typeface="Calibri" panose="020F0502020204030204" pitchFamily="34" charset="0"/>
                          <a:cs typeface="Times New Roman" panose="02020603050405020304" pitchFamily="18" charset="0"/>
                        </a:rPr>
                        <a:t>Gymnastics</a:t>
                      </a:r>
                    </a:p>
                  </a:txBody>
                  <a:tcPr marL="114300" marR="114300" marT="0" marB="0"/>
                </a:tc>
                <a:tc>
                  <a:txBody>
                    <a:bodyPr/>
                    <a:lstStyle/>
                    <a:p>
                      <a:pPr algn="ctr"/>
                      <a:r>
                        <a:rPr lang="en-GB" sz="1600" b="0" u="none" dirty="0" smtClean="0">
                          <a:latin typeface="+mn-lt"/>
                        </a:rPr>
                        <a:t>Gymnastics</a:t>
                      </a:r>
                    </a:p>
                    <a:p>
                      <a:pPr algn="l"/>
                      <a:endParaRPr lang="en-GB" sz="1600" b="0" u="none" dirty="0" smtClean="0">
                        <a:latin typeface="+mn-lt"/>
                      </a:endParaRPr>
                    </a:p>
                  </a:txBody>
                  <a:tcPr/>
                </a:tc>
                <a:tc>
                  <a:txBody>
                    <a:bodyPr/>
                    <a:lstStyle/>
                    <a:p>
                      <a:pPr algn="ctr"/>
                      <a:r>
                        <a:rPr lang="da-DK" sz="1600" b="0" u="none" dirty="0" smtClean="0">
                          <a:latin typeface="+mn-lt"/>
                        </a:rPr>
                        <a:t>Gymnastics</a:t>
                      </a:r>
                    </a:p>
                    <a:p>
                      <a:pPr algn="l"/>
                      <a:endParaRPr lang="da-DK" sz="1600" b="0" u="none" dirty="0" smtClean="0">
                        <a:latin typeface="+mn-lt"/>
                      </a:endParaRPr>
                    </a:p>
                  </a:txBody>
                  <a:tcPr/>
                </a:tc>
                <a:tc>
                  <a:txBody>
                    <a:bodyPr/>
                    <a:lstStyle/>
                    <a:p>
                      <a:pPr algn="ctr"/>
                      <a:r>
                        <a:rPr lang="en-GB" sz="1600" b="0" u="none" dirty="0" smtClean="0">
                          <a:latin typeface="+mn-lt"/>
                        </a:rPr>
                        <a:t>Dance</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Dance</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indent="0" algn="ctr">
                        <a:buFont typeface="Arial" panose="020B0604020202020204" pitchFamily="34" charset="0"/>
                        <a:buNone/>
                      </a:pPr>
                      <a:r>
                        <a:rPr lang="en-GB" sz="1600" b="0" u="none" dirty="0" smtClean="0">
                          <a:latin typeface="+mn-lt"/>
                        </a:rPr>
                        <a:t>Dance</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727821560"/>
                  </a:ext>
                </a:extLst>
              </a:tr>
              <a:tr h="8108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Autumn 2</a:t>
                      </a:r>
                      <a:endParaRPr lang="en-GB" b="1" baseline="0" dirty="0" smtClean="0"/>
                    </a:p>
                  </a:txBody>
                  <a:tcPr/>
                </a:tc>
                <a:tc>
                  <a:txBody>
                    <a:bodyPr/>
                    <a:lstStyle/>
                    <a:p>
                      <a:pPr algn="ctr"/>
                      <a:r>
                        <a:rPr lang="en-GB" sz="1600" b="0" u="none" dirty="0" smtClean="0">
                          <a:latin typeface="+mn-lt"/>
                        </a:rPr>
                        <a:t>Invasion: Football</a:t>
                      </a:r>
                    </a:p>
                    <a:p>
                      <a:pPr marL="17145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lnSpc>
                          <a:spcPct val="115000"/>
                        </a:lnSpc>
                        <a:spcAft>
                          <a:spcPts val="1000"/>
                        </a:spcAft>
                      </a:pPr>
                      <a:r>
                        <a:rPr lang="en-GB" sz="1600" b="0" u="none" dirty="0" smtClean="0">
                          <a:effectLst/>
                          <a:latin typeface="+mn-lt"/>
                          <a:ea typeface="Calibri" panose="020F0502020204030204" pitchFamily="34" charset="0"/>
                          <a:cs typeface="Times New Roman" panose="02020603050405020304" pitchFamily="18" charset="0"/>
                        </a:rPr>
                        <a:t>Athletics</a:t>
                      </a:r>
                    </a:p>
                  </a:txBody>
                  <a:tcPr marL="114300" marR="11430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600" b="0" u="none" dirty="0" smtClean="0">
                          <a:latin typeface="+mn-lt"/>
                        </a:rPr>
                        <a:t>Net/Wall games: Tennis</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b="0" u="none" kern="1200" dirty="0" smtClean="0">
                        <a:solidFill>
                          <a:schemeClr val="dk1"/>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600" b="0" u="none" dirty="0" smtClean="0">
                          <a:latin typeface="+mn-lt"/>
                        </a:rPr>
                        <a:t>Net/wall games: Volleyball</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Net/wall games: Netball</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indent="0" algn="ctr">
                        <a:buFont typeface="Arial" panose="020B0604020202020204" pitchFamily="34" charset="0"/>
                        <a:buNone/>
                      </a:pPr>
                      <a:r>
                        <a:rPr lang="nl-NL" sz="1600" b="0" u="none" dirty="0" smtClean="0">
                          <a:latin typeface="+mn-lt"/>
                        </a:rPr>
                        <a:t>Invasion: Hockey</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606344747"/>
                  </a:ext>
                </a:extLst>
              </a:tr>
              <a:tr h="874681">
                <a:tc>
                  <a:txBody>
                    <a:bodyPr/>
                    <a:lstStyle/>
                    <a:p>
                      <a:r>
                        <a:rPr lang="en-US" b="1" dirty="0" smtClean="0"/>
                        <a:t>Spring 1</a:t>
                      </a:r>
                      <a:endParaRPr lang="en-GB" b="1" dirty="0"/>
                    </a:p>
                  </a:txBody>
                  <a:tcPr/>
                </a:tc>
                <a:tc>
                  <a:txBody>
                    <a:bodyPr/>
                    <a:lstStyle/>
                    <a:p>
                      <a:pPr algn="ctr">
                        <a:lnSpc>
                          <a:spcPct val="115000"/>
                        </a:lnSpc>
                        <a:spcAft>
                          <a:spcPts val="1000"/>
                        </a:spcAft>
                      </a:pPr>
                      <a:r>
                        <a:rPr lang="en-GB" sz="1600" b="0" u="none" dirty="0" smtClean="0">
                          <a:effectLst/>
                          <a:latin typeface="+mn-lt"/>
                          <a:ea typeface="Calibri" panose="020F0502020204030204" pitchFamily="34" charset="0"/>
                          <a:cs typeface="Times New Roman" panose="02020603050405020304" pitchFamily="18" charset="0"/>
                        </a:rPr>
                        <a:t>Athletics</a:t>
                      </a:r>
                    </a:p>
                    <a:p>
                      <a:pPr algn="l">
                        <a:lnSpc>
                          <a:spcPct val="115000"/>
                        </a:lnSpc>
                        <a:spcAft>
                          <a:spcPts val="1000"/>
                        </a:spcAft>
                      </a:pPr>
                      <a:endParaRPr lang="en-GB" sz="1600" b="0" u="none" dirty="0" smtClean="0">
                        <a:effectLst/>
                        <a:latin typeface="+mn-lt"/>
                        <a:ea typeface="Calibri" panose="020F0502020204030204" pitchFamily="34" charset="0"/>
                        <a:cs typeface="Times New Roman" panose="02020603050405020304" pitchFamily="18" charset="0"/>
                      </a:endParaRPr>
                    </a:p>
                    <a:p>
                      <a:pPr algn="l">
                        <a:lnSpc>
                          <a:spcPct val="115000"/>
                        </a:lnSpc>
                        <a:spcAft>
                          <a:spcPts val="1000"/>
                        </a:spcAft>
                      </a:pPr>
                      <a:endParaRPr lang="en-GB" sz="1600" b="0" u="none"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pPr algn="ctr"/>
                      <a:r>
                        <a:rPr lang="en-GB" sz="1600" b="0" u="none" dirty="0" smtClean="0">
                          <a:latin typeface="+mn-lt"/>
                        </a:rPr>
                        <a:t>Striking and fielding: </a:t>
                      </a:r>
                    </a:p>
                    <a:p>
                      <a:pPr algn="ctr"/>
                      <a:r>
                        <a:rPr lang="en-GB" sz="1600" b="0" u="none" dirty="0" smtClean="0">
                          <a:latin typeface="+mn-lt"/>
                        </a:rPr>
                        <a:t>Hockey</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p>
                      <a:pPr algn="l"/>
                      <a:endParaRPr lang="en-GB" sz="1600" b="0" u="none" dirty="0">
                        <a:latin typeface="+mn-lt"/>
                      </a:endParaRPr>
                    </a:p>
                  </a:txBody>
                  <a:tcPr/>
                </a:tc>
                <a:tc>
                  <a:txBody>
                    <a:bodyPr/>
                    <a:lstStyle/>
                    <a:p>
                      <a:pPr algn="ctr"/>
                      <a:r>
                        <a:rPr lang="en-GB" sz="1600" b="0" u="none" dirty="0" smtClean="0">
                          <a:latin typeface="+mn-lt"/>
                        </a:rPr>
                        <a:t>Striking and fielding: </a:t>
                      </a:r>
                      <a:r>
                        <a:rPr lang="en-GB" sz="1600" b="0" u="none" dirty="0" err="1" smtClean="0">
                          <a:latin typeface="+mn-lt"/>
                        </a:rPr>
                        <a:t>Rounders</a:t>
                      </a:r>
                      <a:endParaRPr lang="en-GB" sz="1600" b="0" u="none" dirty="0" smtClean="0">
                        <a:latin typeface="+mn-lt"/>
                      </a:endParaRP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Gymnastics</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nl-NL" sz="1600" b="0" u="none" dirty="0" smtClean="0">
                          <a:latin typeface="+mn-lt"/>
                        </a:rPr>
                        <a:t>Net/wall games: Tennis</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indent="0" algn="ctr">
                        <a:buFont typeface="Arial" panose="020B0604020202020204" pitchFamily="34" charset="0"/>
                        <a:buNone/>
                      </a:pPr>
                      <a:r>
                        <a:rPr lang="en-GB" sz="1600" b="0" u="none" dirty="0" smtClean="0">
                          <a:latin typeface="+mn-lt"/>
                        </a:rPr>
                        <a:t>Athletics</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p>
                      <a:pPr marL="0" indent="0" algn="just">
                        <a:buFont typeface="Arial" panose="020B0604020202020204" pitchFamily="34" charset="0"/>
                        <a:buNone/>
                      </a:pPr>
                      <a:endParaRPr lang="en-GB" sz="1600" b="0" u="none" dirty="0">
                        <a:latin typeface="+mn-lt"/>
                      </a:endParaRPr>
                    </a:p>
                  </a:txBody>
                  <a:tcPr/>
                </a:tc>
                <a:extLst>
                  <a:ext uri="{0D108BD9-81ED-4DB2-BD59-A6C34878D82A}">
                    <a16:rowId xmlns:a16="http://schemas.microsoft.com/office/drawing/2014/main" val="946798162"/>
                  </a:ext>
                </a:extLst>
              </a:tr>
              <a:tr h="874681">
                <a:tc>
                  <a:txBody>
                    <a:bodyPr/>
                    <a:lstStyle/>
                    <a:p>
                      <a:r>
                        <a:rPr lang="en-US" b="1" dirty="0" smtClean="0"/>
                        <a:t>Spring 2</a:t>
                      </a:r>
                      <a:endParaRPr lang="en-GB" b="1" dirty="0"/>
                    </a:p>
                  </a:txBody>
                  <a:tcPr/>
                </a:tc>
                <a:tc>
                  <a:txBody>
                    <a:bodyPr/>
                    <a:lstStyle/>
                    <a:p>
                      <a:pPr algn="ctr">
                        <a:lnSpc>
                          <a:spcPct val="115000"/>
                        </a:lnSpc>
                        <a:spcAft>
                          <a:spcPts val="1000"/>
                        </a:spcAft>
                      </a:pPr>
                      <a:r>
                        <a:rPr lang="en-GB" sz="1600" b="0" u="none" dirty="0" smtClean="0">
                          <a:effectLst/>
                          <a:latin typeface="+mn-lt"/>
                          <a:ea typeface="Calibri" panose="020F0502020204030204" pitchFamily="34" charset="0"/>
                          <a:cs typeface="Times New Roman" panose="02020603050405020304" pitchFamily="18" charset="0"/>
                        </a:rPr>
                        <a:t>Striking and fielding: </a:t>
                      </a:r>
                      <a:r>
                        <a:rPr lang="en-GB" sz="1600" b="0" u="none" dirty="0" err="1" smtClean="0">
                          <a:effectLst/>
                          <a:latin typeface="+mn-lt"/>
                          <a:ea typeface="Calibri" panose="020F0502020204030204" pitchFamily="34" charset="0"/>
                          <a:cs typeface="Times New Roman" panose="02020603050405020304" pitchFamily="18" charset="0"/>
                        </a:rPr>
                        <a:t>Rounders</a:t>
                      </a:r>
                      <a:endParaRPr lang="en-GB" sz="1600" b="0" u="none" dirty="0" smtClean="0">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pPr algn="ctr"/>
                      <a:r>
                        <a:rPr lang="fr-FR" sz="1600" b="0" u="none" dirty="0" smtClean="0">
                          <a:latin typeface="+mn-lt"/>
                        </a:rPr>
                        <a:t>Dance</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Athletics</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p>
                      <a:pPr algn="l"/>
                      <a:endParaRPr lang="en-GB" sz="1600" b="0" u="none"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u="none" dirty="0" smtClean="0">
                          <a:latin typeface="+mn-lt"/>
                        </a:rPr>
                        <a:t>Striking and fielding: </a:t>
                      </a:r>
                      <a:r>
                        <a:rPr lang="en-GB" sz="1600" b="0" u="none" dirty="0" err="1" smtClean="0">
                          <a:latin typeface="+mn-lt"/>
                        </a:rPr>
                        <a:t>Rounders</a:t>
                      </a:r>
                      <a:endParaRPr lang="en-GB" sz="1600" b="0" u="none" dirty="0" smtClean="0">
                        <a:latin typeface="+mn-lt"/>
                      </a:endParaRPr>
                    </a:p>
                  </a:txBody>
                  <a:tcPr/>
                </a:tc>
                <a:tc>
                  <a:txBody>
                    <a:bodyPr/>
                    <a:lstStyle/>
                    <a:p>
                      <a:pPr algn="ctr"/>
                      <a:r>
                        <a:rPr lang="en-GB" sz="1600" b="0" u="none" dirty="0" smtClean="0">
                          <a:latin typeface="+mn-lt"/>
                        </a:rPr>
                        <a:t>Gymnastics</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indent="0" algn="ctr">
                        <a:buFont typeface="Arial" panose="020B0604020202020204" pitchFamily="34" charset="0"/>
                        <a:buNone/>
                      </a:pPr>
                      <a:r>
                        <a:rPr lang="en-GB" sz="1600" b="0" u="none" dirty="0" smtClean="0">
                          <a:latin typeface="+mn-lt"/>
                        </a:rPr>
                        <a:t>Cheerleading</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176751967"/>
                  </a:ext>
                </a:extLst>
              </a:tr>
              <a:tr h="874681">
                <a:tc>
                  <a:txBody>
                    <a:bodyPr/>
                    <a:lstStyle/>
                    <a:p>
                      <a:r>
                        <a:rPr lang="en-US" b="1" dirty="0" smtClean="0"/>
                        <a:t>Summer 1</a:t>
                      </a:r>
                      <a:endParaRPr lang="en-GB"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0" u="none" dirty="0" smtClean="0">
                          <a:latin typeface="+mn-lt"/>
                        </a:rPr>
                        <a:t>Dance </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nl-NL" sz="1600" b="0" u="none" dirty="0" smtClean="0">
                          <a:latin typeface="+mn-lt"/>
                        </a:rPr>
                        <a:t>Net/wall games: Tennis</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Dance</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Athletics</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u="none" dirty="0" smtClean="0">
                          <a:latin typeface="+mn-lt"/>
                        </a:rPr>
                        <a:t>Striking and fielding: Golf</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u="none" dirty="0" smtClean="0">
                          <a:latin typeface="+mn-lt"/>
                        </a:rPr>
                        <a:t>Gymnastics</a:t>
                      </a: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165502705"/>
                  </a:ext>
                </a:extLst>
              </a:tr>
              <a:tr h="874681">
                <a:tc>
                  <a:txBody>
                    <a:bodyPr/>
                    <a:lstStyle/>
                    <a:p>
                      <a:r>
                        <a:rPr lang="en-US" b="1" dirty="0" smtClean="0"/>
                        <a:t>Summer 2</a:t>
                      </a:r>
                      <a:endParaRPr lang="en-GB" b="1" dirty="0"/>
                    </a:p>
                  </a:txBody>
                  <a:tcPr/>
                </a:tc>
                <a:tc>
                  <a:txBody>
                    <a:bodyPr/>
                    <a:lstStyle/>
                    <a:p>
                      <a:pPr algn="ctr"/>
                      <a:r>
                        <a:rPr lang="en-GB" sz="1600" b="0" u="none" dirty="0" smtClean="0">
                          <a:latin typeface="+mn-lt"/>
                        </a:rPr>
                        <a:t>Invasion: </a:t>
                      </a:r>
                    </a:p>
                    <a:p>
                      <a:pPr algn="ctr"/>
                      <a:r>
                        <a:rPr lang="en-GB" sz="1600" b="0" u="none" dirty="0" smtClean="0">
                          <a:latin typeface="+mn-lt"/>
                        </a:rPr>
                        <a:t>Hockey</a:t>
                      </a:r>
                    </a:p>
                    <a:p>
                      <a:pPr marL="17145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Striking and fielding: </a:t>
                      </a:r>
                      <a:r>
                        <a:rPr lang="en-GB" sz="1600" b="0" u="none" dirty="0" err="1" smtClean="0">
                          <a:latin typeface="+mn-lt"/>
                        </a:rPr>
                        <a:t>Rounders</a:t>
                      </a:r>
                      <a:endParaRPr lang="en-GB" sz="1600" b="0" u="none" dirty="0" smtClean="0">
                        <a:latin typeface="+mn-lt"/>
                      </a:endParaRPr>
                    </a:p>
                    <a:p>
                      <a:pPr marL="285750" lvl="0" indent="-2857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p>
                      <a:pPr algn="ctr"/>
                      <a:endParaRPr lang="en-GB" sz="1600" b="0" u="none" dirty="0">
                        <a:latin typeface="+mn-lt"/>
                      </a:endParaRPr>
                    </a:p>
                  </a:txBody>
                  <a:tcPr/>
                </a:tc>
                <a:tc>
                  <a:txBody>
                    <a:bodyPr/>
                    <a:lstStyle/>
                    <a:p>
                      <a:pPr algn="ctr"/>
                      <a:r>
                        <a:rPr lang="en-GB" sz="1600" b="0" u="none" dirty="0" smtClean="0">
                          <a:latin typeface="+mn-lt"/>
                        </a:rPr>
                        <a:t>Striking and fielding: Hockey</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Striking and fielding: Golf</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tc>
                  <a:txBody>
                    <a:bodyPr/>
                    <a:lstStyle/>
                    <a:p>
                      <a:pPr algn="ctr"/>
                      <a:r>
                        <a:rPr lang="en-GB" sz="1600" b="0" u="none" dirty="0" smtClean="0">
                          <a:latin typeface="+mn-lt"/>
                        </a:rPr>
                        <a:t>Net/wall games: Volleyball</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b="0" u="none" kern="1200" dirty="0" smtClean="0">
                        <a:solidFill>
                          <a:schemeClr val="dk1"/>
                        </a:solidFill>
                        <a:effectLst/>
                        <a:latin typeface="+mn-lt"/>
                        <a:ea typeface="+mn-ea"/>
                        <a:cs typeface="+mn-cs"/>
                      </a:endParaRPr>
                    </a:p>
                    <a:p>
                      <a:pPr algn="l"/>
                      <a:endParaRPr lang="en-GB" sz="1600" b="0" u="none" dirty="0" smtClean="0">
                        <a:latin typeface="+mn-lt"/>
                      </a:endParaRPr>
                    </a:p>
                    <a:p>
                      <a:pPr algn="l"/>
                      <a:endParaRPr lang="en-GB" sz="1600" b="0" u="none" dirty="0">
                        <a:latin typeface="+mn-lt"/>
                      </a:endParaRPr>
                    </a:p>
                  </a:txBody>
                  <a:tcPr/>
                </a:tc>
                <a:tc>
                  <a:txBody>
                    <a:bodyPr/>
                    <a:lstStyle/>
                    <a:p>
                      <a:pPr marL="0" indent="0" algn="ctr">
                        <a:buFont typeface="Arial" panose="020B0604020202020204" pitchFamily="34" charset="0"/>
                        <a:buNone/>
                      </a:pPr>
                      <a:r>
                        <a:rPr lang="nb-NO" sz="1600" b="0" u="none" dirty="0" smtClean="0">
                          <a:latin typeface="+mn-lt"/>
                        </a:rPr>
                        <a:t>Invasion: Football</a:t>
                      </a:r>
                    </a:p>
                    <a:p>
                      <a:pPr marL="171450" lvl="0" indent="-171450" algn="just">
                        <a:buFont typeface="Arial" panose="020B0604020202020204" pitchFamily="34" charset="0"/>
                        <a:buChar char="•"/>
                      </a:pPr>
                      <a:endParaRPr lang="en-GB" sz="1600" b="0" u="none"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841118664"/>
                  </a:ext>
                </a:extLst>
              </a:tr>
            </a:tbl>
          </a:graphicData>
        </a:graphic>
      </p:graphicFrame>
    </p:spTree>
    <p:extLst>
      <p:ext uri="{BB962C8B-B14F-4D97-AF65-F5344CB8AC3E}">
        <p14:creationId xmlns:p14="http://schemas.microsoft.com/office/powerpoint/2010/main" val="317479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60996672"/>
              </p:ext>
            </p:extLst>
          </p:nvPr>
        </p:nvGraphicFramePr>
        <p:xfrm>
          <a:off x="257580" y="85344"/>
          <a:ext cx="11856411" cy="657148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16840">
                  <a:extLst>
                    <a:ext uri="{9D8B030D-6E8A-4147-A177-3AD203B41FA5}">
                      <a16:colId xmlns:a16="http://schemas.microsoft.com/office/drawing/2014/main" val="1462467516"/>
                    </a:ext>
                  </a:extLst>
                </a:gridCol>
                <a:gridCol w="1627818">
                  <a:extLst>
                    <a:ext uri="{9D8B030D-6E8A-4147-A177-3AD203B41FA5}">
                      <a16:colId xmlns:a16="http://schemas.microsoft.com/office/drawing/2014/main" val="784541211"/>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90621">
                <a:tc>
                  <a:txBody>
                    <a:bodyPr/>
                    <a:lstStyle/>
                    <a:p>
                      <a:r>
                        <a:rPr lang="en-GB" sz="1600" baseline="0" dirty="0" smtClean="0"/>
                        <a:t>PE NURSERY</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gridSpan="2">
                  <a:txBody>
                    <a:bodyPr/>
                    <a:lstStyle/>
                    <a:p>
                      <a:r>
                        <a:rPr lang="en-GB" dirty="0" smtClean="0"/>
                        <a:t>SPRING</a:t>
                      </a:r>
                      <a:endParaRPr lang="en-GB" dirty="0"/>
                    </a:p>
                  </a:txBody>
                  <a:tcPr/>
                </a:tc>
                <a:tc hMerge="1">
                  <a:txBody>
                    <a:bodyPr/>
                    <a:lstStyle/>
                    <a:p>
                      <a:endParaRPr lang="en-GB"/>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429686">
                <a:tc>
                  <a:txBody>
                    <a:bodyPr/>
                    <a:lstStyle/>
                    <a:p>
                      <a:r>
                        <a:rPr lang="en-GB" dirty="0" smtClean="0"/>
                        <a:t>FOCUS</a:t>
                      </a:r>
                    </a:p>
                  </a:txBody>
                  <a:tcPr/>
                </a:tc>
                <a:tc gridSpan="7">
                  <a:txBody>
                    <a:bodyPr/>
                    <a:lstStyle/>
                    <a:p>
                      <a:r>
                        <a:rPr lang="en-US" sz="1000" dirty="0" smtClean="0"/>
                        <a:t>Throughout</a:t>
                      </a:r>
                      <a:r>
                        <a:rPr lang="en-US" sz="1000" baseline="0" dirty="0" smtClean="0"/>
                        <a:t> </a:t>
                      </a:r>
                      <a:r>
                        <a:rPr lang="en-US" sz="1000" dirty="0" smtClean="0"/>
                        <a:t> EYFS</a:t>
                      </a:r>
                      <a:r>
                        <a:rPr lang="en-US" sz="1000" baseline="0" dirty="0" smtClean="0"/>
                        <a:t> focus is to be placed on the statutory framework for EYFS and the ELG. In nursery the particular focus is on the prime areas- Personal, social an emotional, Communication and Language and Physical Development.</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27821560"/>
                  </a:ext>
                </a:extLst>
              </a:tr>
              <a:tr h="396634">
                <a:tc>
                  <a:txBody>
                    <a:bodyPr/>
                    <a:lstStyle/>
                    <a:p>
                      <a:r>
                        <a:rPr lang="en-GB" dirty="0" smtClean="0"/>
                        <a:t>QUESTION</a:t>
                      </a:r>
                    </a:p>
                  </a:txBody>
                  <a:tcPr/>
                </a:tc>
                <a:tc gridSpan="7">
                  <a:txBody>
                    <a:bodyPr/>
                    <a:lstStyle/>
                    <a:p>
                      <a:r>
                        <a:rPr lang="en-US" sz="1000" baseline="0" dirty="0" smtClean="0"/>
                        <a:t>How do I move my body?</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3029030"/>
                  </a:ext>
                </a:extLst>
              </a:tr>
              <a:tr h="3569698">
                <a:tc rowSpan="2">
                  <a:txBody>
                    <a:bodyPr/>
                    <a:lstStyle/>
                    <a:p>
                      <a:r>
                        <a:rPr lang="en-GB" baseline="0" dirty="0" smtClean="0"/>
                        <a:t>KEY KNOWLEDGE</a:t>
                      </a:r>
                      <a:endParaRPr lang="en-GB" dirty="0"/>
                    </a:p>
                  </a:txBody>
                  <a:tcPr/>
                </a:tc>
                <a:tc gridSpan="4">
                  <a:txBody>
                    <a:bodyPr/>
                    <a:lstStyle/>
                    <a:p>
                      <a:r>
                        <a:rPr lang="en-GB" sz="1000" b="1" dirty="0" smtClean="0"/>
                        <a:t>Physical Development (PD) 22-36 months</a:t>
                      </a:r>
                    </a:p>
                    <a:p>
                      <a:pPr marL="171450" indent="-171450">
                        <a:buFont typeface="Arial" panose="020B0604020202020204" pitchFamily="34" charset="0"/>
                        <a:buChar char="•"/>
                      </a:pPr>
                      <a:r>
                        <a:rPr lang="en-GB" sz="1000" dirty="0" smtClean="0"/>
                        <a:t>Runs safely on whole foot.</a:t>
                      </a:r>
                    </a:p>
                    <a:p>
                      <a:pPr marL="171450" indent="-171450">
                        <a:buFont typeface="Arial" panose="020B0604020202020204" pitchFamily="34" charset="0"/>
                        <a:buChar char="•"/>
                      </a:pPr>
                      <a:r>
                        <a:rPr lang="en-GB" sz="1000" dirty="0" smtClean="0"/>
                        <a:t>Squats with steadiness to rest or play with object on the ground, and rises to feet without using hands.</a:t>
                      </a:r>
                    </a:p>
                    <a:p>
                      <a:pPr marL="171450" indent="-171450">
                        <a:buFont typeface="Arial" panose="020B0604020202020204" pitchFamily="34" charset="0"/>
                        <a:buChar char="•"/>
                      </a:pPr>
                      <a:r>
                        <a:rPr lang="en-GB" sz="1000" dirty="0" smtClean="0"/>
                        <a:t>Climbs confidently and is beginning to pull themselves up on nursery play climbing equipment. Can kick a large ball.</a:t>
                      </a:r>
                    </a:p>
                    <a:p>
                      <a:pPr marL="171450" indent="-171450">
                        <a:buFont typeface="Arial" panose="020B0604020202020204" pitchFamily="34" charset="0"/>
                        <a:buChar char="•"/>
                      </a:pPr>
                      <a:r>
                        <a:rPr lang="en-GB" sz="1000" dirty="0" smtClean="0"/>
                        <a:t>Turns pages in a book, sometimes several at once.</a:t>
                      </a:r>
                    </a:p>
                    <a:p>
                      <a:pPr marL="171450" indent="-171450">
                        <a:buFont typeface="Arial" panose="020B0604020202020204" pitchFamily="34" charset="0"/>
                        <a:buChar char="•"/>
                      </a:pPr>
                      <a:r>
                        <a:rPr lang="en-GB" sz="1000" dirty="0" smtClean="0"/>
                        <a:t>Shows control in holding and using jugs to pour, hammers, books and mark-making tools. Beginning to use three fingers (tripod grip) to hold writing tools</a:t>
                      </a:r>
                    </a:p>
                    <a:p>
                      <a:pPr marL="171450" indent="-171450">
                        <a:buFont typeface="Arial" panose="020B0604020202020204" pitchFamily="34" charset="0"/>
                        <a:buChar char="•"/>
                      </a:pPr>
                      <a:r>
                        <a:rPr lang="en-GB" sz="1000" dirty="0" smtClean="0"/>
                        <a:t>Imitates drawing simple shapes such as circles and lines.</a:t>
                      </a:r>
                    </a:p>
                    <a:p>
                      <a:pPr marL="171450" indent="-171450">
                        <a:buFont typeface="Arial" panose="020B0604020202020204" pitchFamily="34" charset="0"/>
                        <a:buChar char="•"/>
                      </a:pPr>
                      <a:r>
                        <a:rPr lang="en-GB" sz="1000" dirty="0" smtClean="0"/>
                        <a:t>Walks upstairs or downstairs holding onto a rail two feet to a step.</a:t>
                      </a:r>
                    </a:p>
                    <a:p>
                      <a:pPr marL="171450" indent="-171450">
                        <a:buFont typeface="Arial" panose="020B0604020202020204" pitchFamily="34" charset="0"/>
                        <a:buChar char="•"/>
                      </a:pPr>
                      <a:r>
                        <a:rPr lang="en-GB" sz="1000" dirty="0" smtClean="0"/>
                        <a:t>May be beginning to show preference for dominant hand</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r>
                        <a:rPr lang="en-GB" sz="1000" b="1" dirty="0" smtClean="0"/>
                        <a:t>Physical Development 30-50 months</a:t>
                      </a:r>
                    </a:p>
                    <a:p>
                      <a:pPr marL="171450" indent="-171450">
                        <a:buFont typeface="Arial" panose="020B0604020202020204" pitchFamily="34" charset="0"/>
                        <a:buChar char="•"/>
                      </a:pPr>
                      <a:r>
                        <a:rPr lang="en-GB" sz="1000" dirty="0" smtClean="0"/>
                        <a:t>Moves freely and with pleasure and confidence in a range of ways, such as slithering, shuffling, rolling, crawling, walking, running, jumping, skipping, sliding and hopping.</a:t>
                      </a:r>
                    </a:p>
                    <a:p>
                      <a:pPr marL="171450" indent="-171450">
                        <a:buFont typeface="Arial" panose="020B0604020202020204" pitchFamily="34" charset="0"/>
                        <a:buChar char="•"/>
                      </a:pPr>
                      <a:r>
                        <a:rPr lang="en-GB" sz="1000" dirty="0" smtClean="0"/>
                        <a:t>Mounts stairs, steps or climbing equipment using alternate feet.</a:t>
                      </a:r>
                    </a:p>
                    <a:p>
                      <a:pPr marL="171450" indent="-171450">
                        <a:buFont typeface="Arial" panose="020B0604020202020204" pitchFamily="34" charset="0"/>
                        <a:buChar char="•"/>
                      </a:pPr>
                      <a:r>
                        <a:rPr lang="en-GB" sz="1000" dirty="0" smtClean="0"/>
                        <a:t>Walks downstairs, two feet to each step while carrying a small object.</a:t>
                      </a:r>
                    </a:p>
                    <a:p>
                      <a:pPr marL="171450" indent="-171450">
                        <a:buFont typeface="Arial" panose="020B0604020202020204" pitchFamily="34" charset="0"/>
                        <a:buChar char="•"/>
                      </a:pPr>
                      <a:r>
                        <a:rPr lang="en-GB" sz="1000" dirty="0" smtClean="0"/>
                        <a:t>Runs skilfully and negotiates space successfully, adjusting speed or direction to avoid obstacles.</a:t>
                      </a:r>
                    </a:p>
                    <a:p>
                      <a:pPr marL="171450" indent="-171450">
                        <a:buFont typeface="Arial" panose="020B0604020202020204" pitchFamily="34" charset="0"/>
                        <a:buChar char="•"/>
                      </a:pPr>
                      <a:r>
                        <a:rPr lang="en-GB" sz="1000" dirty="0" smtClean="0"/>
                        <a:t>Can stand momentarily on one foot when shown.</a:t>
                      </a:r>
                    </a:p>
                    <a:p>
                      <a:pPr marL="171450" indent="-171450">
                        <a:buFont typeface="Arial" panose="020B0604020202020204" pitchFamily="34" charset="0"/>
                        <a:buChar char="•"/>
                      </a:pPr>
                      <a:r>
                        <a:rPr lang="en-GB" sz="1000" dirty="0" smtClean="0"/>
                        <a:t>Can catch a large ball.</a:t>
                      </a:r>
                    </a:p>
                    <a:p>
                      <a:pPr marL="171450" indent="-171450">
                        <a:buFont typeface="Arial" panose="020B0604020202020204" pitchFamily="34" charset="0"/>
                        <a:buChar char="•"/>
                      </a:pPr>
                      <a:r>
                        <a:rPr lang="en-GB" sz="1000" dirty="0" smtClean="0"/>
                        <a:t>Draws lines and circles using gross motor movements.</a:t>
                      </a:r>
                    </a:p>
                    <a:p>
                      <a:pPr marL="171450" indent="-171450">
                        <a:buFont typeface="Arial" panose="020B0604020202020204" pitchFamily="34" charset="0"/>
                        <a:buChar char="•"/>
                      </a:pPr>
                      <a:r>
                        <a:rPr lang="en-GB" sz="1000" dirty="0" smtClean="0"/>
                        <a:t>Uses one-handed tools and equipment, e.g. makes snips in paper with child scissors.</a:t>
                      </a:r>
                    </a:p>
                    <a:p>
                      <a:pPr marL="171450" indent="-171450">
                        <a:buFont typeface="Arial" panose="020B0604020202020204" pitchFamily="34" charset="0"/>
                        <a:buChar char="•"/>
                      </a:pPr>
                      <a:r>
                        <a:rPr lang="en-GB" sz="1000" dirty="0" smtClean="0"/>
                        <a:t>Holds pencil between thumb and two fingers, no longer using whole-hand grasp.</a:t>
                      </a:r>
                    </a:p>
                    <a:p>
                      <a:pPr marL="171450" indent="-171450">
                        <a:buFont typeface="Arial" panose="020B0604020202020204" pitchFamily="34" charset="0"/>
                        <a:buChar char="•"/>
                      </a:pPr>
                      <a:r>
                        <a:rPr lang="en-GB" sz="1000" dirty="0" smtClean="0"/>
                        <a:t>Holds pencil near point between first two fingers and thumb and uses it with good control. Can copy some letters, e.g. letters from their name.</a:t>
                      </a:r>
                    </a:p>
                    <a:p>
                      <a:pPr marL="0" indent="0">
                        <a:buFont typeface="Arial" panose="020B0604020202020204" pitchFamily="34" charset="0"/>
                        <a:buNone/>
                      </a:pPr>
                      <a:r>
                        <a:rPr lang="en-GB" sz="1000" b="1" dirty="0" smtClean="0"/>
                        <a:t>Expressive Arts and Design (EAD) 30-50 months</a:t>
                      </a:r>
                    </a:p>
                    <a:p>
                      <a:pPr marL="171450" indent="-171450">
                        <a:buFont typeface="Arial" panose="020B0604020202020204" pitchFamily="34" charset="0"/>
                        <a:buChar char="•"/>
                      </a:pPr>
                      <a:r>
                        <a:rPr lang="en-GB" sz="1000" dirty="0" smtClean="0"/>
                        <a:t>Enjoys joining in with dancing and ring games.</a:t>
                      </a:r>
                    </a:p>
                    <a:p>
                      <a:pPr marL="171450" indent="-171450">
                        <a:buFont typeface="Arial" panose="020B0604020202020204" pitchFamily="34" charset="0"/>
                        <a:buChar char="•"/>
                      </a:pPr>
                      <a:r>
                        <a:rPr lang="en-GB" sz="1000" dirty="0" smtClean="0"/>
                        <a:t>Sings a few familiar songs.</a:t>
                      </a:r>
                    </a:p>
                    <a:p>
                      <a:pPr marL="171450" indent="-171450">
                        <a:buFont typeface="Arial" panose="020B0604020202020204" pitchFamily="34" charset="0"/>
                        <a:buChar char="•"/>
                      </a:pPr>
                      <a:r>
                        <a:rPr lang="en-GB" sz="1000" dirty="0" smtClean="0"/>
                        <a:t>Beginning to move rhythmically.</a:t>
                      </a:r>
                    </a:p>
                    <a:p>
                      <a:pPr marL="0" indent="0">
                        <a:buFont typeface="Arial" panose="020B0604020202020204" pitchFamily="34" charset="0"/>
                        <a:buNone/>
                      </a:pPr>
                      <a:r>
                        <a:rPr lang="en-GB" sz="1000" b="1" dirty="0" smtClean="0"/>
                        <a:t>Expressive</a:t>
                      </a:r>
                      <a:r>
                        <a:rPr lang="en-GB" sz="1000" b="1" baseline="0" dirty="0" smtClean="0"/>
                        <a:t> Arts and Design 40-50 months</a:t>
                      </a:r>
                      <a:endParaRPr lang="en-GB" sz="1000" b="1" dirty="0" smtClean="0"/>
                    </a:p>
                    <a:p>
                      <a:pPr marL="171450" indent="-171450">
                        <a:buFont typeface="Arial" panose="020B0604020202020204" pitchFamily="34" charset="0"/>
                        <a:buChar char="•"/>
                      </a:pPr>
                      <a:r>
                        <a:rPr lang="en-GB" sz="1000" dirty="0" smtClean="0"/>
                        <a:t>Imitates movement in response to music</a:t>
                      </a:r>
                      <a:endParaRPr lang="en-GB" sz="1000" b="1" dirty="0" smtClean="0"/>
                    </a:p>
                    <a:p>
                      <a:pPr marL="0" indent="0">
                        <a:buFont typeface="Arial" panose="020B0604020202020204" pitchFamily="34" charset="0"/>
                        <a:buNone/>
                      </a:pPr>
                      <a:endParaRPr lang="en-GB" sz="1000" b="1" dirty="0" smtClean="0"/>
                    </a:p>
                    <a:p>
                      <a:pPr marL="0" indent="0">
                        <a:buFont typeface="Arial" panose="020B0604020202020204" pitchFamily="34" charset="0"/>
                        <a:buNone/>
                      </a:pPr>
                      <a:endParaRPr lang="en-GB" sz="1000" b="1"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1786799"/>
                  </a:ext>
                </a:extLst>
              </a:tr>
              <a:tr h="1784849">
                <a:tc vMerge="1">
                  <a:txBody>
                    <a:bodyPr/>
                    <a:lstStyle/>
                    <a:p>
                      <a:endParaRPr lang="en-GB"/>
                    </a:p>
                  </a:txBody>
                  <a:tcPr/>
                </a:tc>
                <a:tc gridSpan="4">
                  <a:txBody>
                    <a:bodyPr/>
                    <a:lstStyle/>
                    <a:p>
                      <a:pPr marL="171450" indent="-171450">
                        <a:buFont typeface="Arial" panose="020B0604020202020204" pitchFamily="34" charset="0"/>
                        <a:buChar char="•"/>
                      </a:pP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indent="0">
                        <a:buFont typeface="Arial" panose="020B0604020202020204" pitchFamily="34" charset="0"/>
                        <a:buNone/>
                      </a:pPr>
                      <a:endParaRPr lang="en-GB" sz="1000" b="1"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347423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06890058"/>
              </p:ext>
            </p:extLst>
          </p:nvPr>
        </p:nvGraphicFramePr>
        <p:xfrm>
          <a:off x="257579" y="4474463"/>
          <a:ext cx="11849077" cy="2250269"/>
        </p:xfrm>
        <a:graphic>
          <a:graphicData uri="http://schemas.openxmlformats.org/drawingml/2006/table">
            <a:tbl>
              <a:tblPr firstRow="1" bandRow="1">
                <a:tableStyleId>{5C22544A-7EE6-4342-B048-85BDC9FD1C3A}</a:tableStyleId>
              </a:tblPr>
              <a:tblGrid>
                <a:gridCol w="1790677">
                  <a:extLst>
                    <a:ext uri="{9D8B030D-6E8A-4147-A177-3AD203B41FA5}">
                      <a16:colId xmlns:a16="http://schemas.microsoft.com/office/drawing/2014/main" val="1646149503"/>
                    </a:ext>
                  </a:extLst>
                </a:gridCol>
                <a:gridCol w="10058400">
                  <a:extLst>
                    <a:ext uri="{9D8B030D-6E8A-4147-A177-3AD203B41FA5}">
                      <a16:colId xmlns:a16="http://schemas.microsoft.com/office/drawing/2014/main" val="3533690554"/>
                    </a:ext>
                  </a:extLst>
                </a:gridCol>
              </a:tblGrid>
              <a:tr h="1396829">
                <a:tc>
                  <a:txBody>
                    <a:bodyPr/>
                    <a:lstStyle/>
                    <a:p>
                      <a:r>
                        <a:rPr lang="en-GB" sz="1200" dirty="0" smtClean="0"/>
                        <a:t>ACQUIRING</a:t>
                      </a:r>
                      <a:r>
                        <a:rPr lang="en-GB" sz="1200" baseline="0" dirty="0" smtClean="0"/>
                        <a:t> AND DEVELOPING SKILLS</a:t>
                      </a:r>
                      <a:endParaRPr lang="en-GB" sz="1200" dirty="0"/>
                    </a:p>
                  </a:txBody>
                  <a:tcPr/>
                </a:tc>
                <a:tc>
                  <a:txBody>
                    <a:bodyPr/>
                    <a:lstStyle/>
                    <a:p>
                      <a:r>
                        <a:rPr lang="en-GB" sz="1000" b="1" dirty="0" smtClean="0">
                          <a:solidFill>
                            <a:schemeClr val="tx1"/>
                          </a:solidFill>
                        </a:rPr>
                        <a:t>PD:</a:t>
                      </a:r>
                    </a:p>
                    <a:p>
                      <a:r>
                        <a:rPr lang="en-GB" sz="1000" b="0" dirty="0" smtClean="0">
                          <a:solidFill>
                            <a:schemeClr val="tx1"/>
                          </a:solidFill>
                        </a:rPr>
                        <a:t>Plan opportunities for children to tackle a range of levels and surfaces including flat and hilly ground, grass, pebbles, asphalt, smooth floors and carpets. •Provide a range of large play equipment that can be used in different ways, such as boxes, ladders, A-frames and barrels. •Plan time for children to experiment with equipment and to practise movements they choose. •Provide safe spaces and explain safety to children and parents. •Provide real and role-play opportunities for children to create pathways, e.g. road layouts, or going on a picnic. •Provide CD and tape players, scarves, streamers and musical instruments so that children can respond spontaneously to music. •Plan activities that involve moving and stopping, such as musical bumps. •Provide ‘tool boxes’ containing things that make marks, so that children can explore their use both indoors and outdoors. </a:t>
                      </a:r>
                    </a:p>
                    <a:p>
                      <a:r>
                        <a:rPr lang="en-GB" sz="1000" b="1" dirty="0" smtClean="0">
                          <a:solidFill>
                            <a:schemeClr val="tx1"/>
                          </a:solidFill>
                        </a:rPr>
                        <a:t>EAD:</a:t>
                      </a:r>
                    </a:p>
                    <a:p>
                      <a:r>
                        <a:rPr lang="en-GB" sz="1000" b="0" dirty="0" smtClean="0">
                          <a:solidFill>
                            <a:schemeClr val="tx1"/>
                          </a:solidFill>
                        </a:rPr>
                        <a:t>•Lead imaginative movement sessions based on children’s current interests such as space travel, zoo animals or shadows. • Introduce children to a wide range of music, painting and sculpture. </a:t>
                      </a:r>
                      <a:endParaRPr lang="en-GB" sz="1000" b="0" dirty="0">
                        <a:solidFill>
                          <a:schemeClr val="tx1"/>
                        </a:solidFill>
                      </a:endParaRPr>
                    </a:p>
                  </a:txBody>
                  <a:tcPr/>
                </a:tc>
                <a:extLst>
                  <a:ext uri="{0D108BD9-81ED-4DB2-BD59-A6C34878D82A}">
                    <a16:rowId xmlns:a16="http://schemas.microsoft.com/office/drawing/2014/main" val="881721428"/>
                  </a:ext>
                </a:extLst>
              </a:tr>
              <a:tr h="822226">
                <a:tc>
                  <a:txBody>
                    <a:bodyPr/>
                    <a:lstStyle/>
                    <a:p>
                      <a:r>
                        <a:rPr lang="en-GB" sz="1200" dirty="0" smtClean="0"/>
                        <a:t>EVALUATING AND IMPROVING</a:t>
                      </a:r>
                      <a:endParaRPr lang="en-GB" sz="1200" dirty="0"/>
                    </a:p>
                  </a:txBody>
                  <a:tcPr/>
                </a:tc>
                <a:tc>
                  <a:txBody>
                    <a:bodyPr/>
                    <a:lstStyle/>
                    <a:p>
                      <a:r>
                        <a:rPr lang="en-GB" sz="1000" dirty="0" smtClean="0"/>
                        <a:t>•Be aware that children can be very energetic for short bursts and need periods of rest and relaxation. •Value the ways children choose to move. •Give as much opportunity as possible for children to move freely between indoors and outdoors. •Talk to children about their movements and help them to explore new ways of moving, such as squirming, slithering and twisting along the ground like a snake, and moving quickly, slowly or on tiptoe. •Encourage body tension activities such as stretching, reaching, curling, twisting and turning. •Be alert to the safety of children, particularly those who might overstretch themselves. •Encourage children in their efforts to do up buttons, pour a drink, and manipulate objects in their play, e.g. ‘Can you put the dolly’s arm in the coat?’ </a:t>
                      </a:r>
                      <a:endParaRPr lang="en-GB" sz="1000" dirty="0"/>
                    </a:p>
                  </a:txBody>
                  <a:tcPr/>
                </a:tc>
                <a:extLst>
                  <a:ext uri="{0D108BD9-81ED-4DB2-BD59-A6C34878D82A}">
                    <a16:rowId xmlns:a16="http://schemas.microsoft.com/office/drawing/2014/main" val="1560185760"/>
                  </a:ext>
                </a:extLst>
              </a:tr>
            </a:tbl>
          </a:graphicData>
        </a:graphic>
      </p:graphicFrame>
    </p:spTree>
    <p:extLst>
      <p:ext uri="{BB962C8B-B14F-4D97-AF65-F5344CB8AC3E}">
        <p14:creationId xmlns:p14="http://schemas.microsoft.com/office/powerpoint/2010/main" val="792501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85396478"/>
              </p:ext>
            </p:extLst>
          </p:nvPr>
        </p:nvGraphicFramePr>
        <p:xfrm>
          <a:off x="257580" y="97536"/>
          <a:ext cx="11856411" cy="6723781"/>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901363">
                  <a:extLst>
                    <a:ext uri="{9D8B030D-6E8A-4147-A177-3AD203B41FA5}">
                      <a16:colId xmlns:a16="http://schemas.microsoft.com/office/drawing/2014/main" val="840957153"/>
                    </a:ext>
                  </a:extLst>
                </a:gridCol>
                <a:gridCol w="783929">
                  <a:extLst>
                    <a:ext uri="{9D8B030D-6E8A-4147-A177-3AD203B41FA5}">
                      <a16:colId xmlns:a16="http://schemas.microsoft.com/office/drawing/2014/main" val="3927629822"/>
                    </a:ext>
                  </a:extLst>
                </a:gridCol>
                <a:gridCol w="1744658">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400984">
                <a:tc>
                  <a:txBody>
                    <a:bodyPr/>
                    <a:lstStyle/>
                    <a:p>
                      <a:r>
                        <a:rPr lang="en-GB" sz="1200" baseline="0" dirty="0" smtClean="0"/>
                        <a:t>PE RECEPTION</a:t>
                      </a:r>
                      <a:endParaRPr lang="en-GB" sz="1200" dirty="0"/>
                    </a:p>
                  </a:txBody>
                  <a:tcPr/>
                </a:tc>
                <a:tc>
                  <a:txBody>
                    <a:bodyPr/>
                    <a:lstStyle/>
                    <a:p>
                      <a:r>
                        <a:rPr lang="en-GB" sz="1200" dirty="0" smtClean="0"/>
                        <a:t>AUTUMN</a:t>
                      </a:r>
                      <a:endParaRPr lang="en-GB" sz="1200" dirty="0"/>
                    </a:p>
                  </a:txBody>
                  <a:tcPr/>
                </a:tc>
                <a:tc>
                  <a:txBody>
                    <a:bodyPr/>
                    <a:lstStyle/>
                    <a:p>
                      <a:r>
                        <a:rPr lang="en-GB" sz="1200" dirty="0" smtClean="0"/>
                        <a:t>AUTUMN</a:t>
                      </a:r>
                      <a:endParaRPr lang="en-GB" sz="1200" dirty="0"/>
                    </a:p>
                  </a:txBody>
                  <a:tcPr/>
                </a:tc>
                <a:tc gridSpan="2">
                  <a:txBody>
                    <a:bodyPr/>
                    <a:lstStyle/>
                    <a:p>
                      <a:r>
                        <a:rPr lang="en-GB" sz="1200" dirty="0" smtClean="0"/>
                        <a:t>SPRING</a:t>
                      </a:r>
                      <a:endParaRPr lang="en-GB" sz="1200" dirty="0"/>
                    </a:p>
                  </a:txBody>
                  <a:tcPr/>
                </a:tc>
                <a:tc hMerge="1">
                  <a:txBody>
                    <a:bodyPr/>
                    <a:lstStyle/>
                    <a:p>
                      <a:endParaRPr lang="en-GB"/>
                    </a:p>
                  </a:txBody>
                  <a:tcPr/>
                </a:tc>
                <a:tc>
                  <a:txBody>
                    <a:bodyPr/>
                    <a:lstStyle/>
                    <a:p>
                      <a:r>
                        <a:rPr lang="en-GB" sz="1200" dirty="0" smtClean="0"/>
                        <a:t>SPRING</a:t>
                      </a:r>
                      <a:endParaRPr lang="en-GB" sz="1200" dirty="0"/>
                    </a:p>
                  </a:txBody>
                  <a:tcPr/>
                </a:tc>
                <a:tc>
                  <a:txBody>
                    <a:bodyPr/>
                    <a:lstStyle/>
                    <a:p>
                      <a:r>
                        <a:rPr lang="en-GB" sz="1200" dirty="0" smtClean="0"/>
                        <a:t>SUMMER</a:t>
                      </a:r>
                      <a:endParaRPr lang="en-GB" sz="1200" dirty="0"/>
                    </a:p>
                  </a:txBody>
                  <a:tcPr/>
                </a:tc>
                <a:tc>
                  <a:txBody>
                    <a:bodyPr/>
                    <a:lstStyle/>
                    <a:p>
                      <a:r>
                        <a:rPr lang="en-GB" sz="1200" dirty="0" smtClean="0"/>
                        <a:t>SUMMER</a:t>
                      </a:r>
                      <a:endParaRPr lang="en-GB" sz="1200" dirty="0"/>
                    </a:p>
                  </a:txBody>
                  <a:tcPr/>
                </a:tc>
                <a:extLst>
                  <a:ext uri="{0D108BD9-81ED-4DB2-BD59-A6C34878D82A}">
                    <a16:rowId xmlns:a16="http://schemas.microsoft.com/office/drawing/2014/main" val="3185583046"/>
                  </a:ext>
                </a:extLst>
              </a:tr>
              <a:tr h="434399">
                <a:tc>
                  <a:txBody>
                    <a:bodyPr/>
                    <a:lstStyle/>
                    <a:p>
                      <a:r>
                        <a:rPr lang="en-GB" sz="1200" dirty="0" smtClean="0"/>
                        <a:t>FOCUS</a:t>
                      </a:r>
                    </a:p>
                  </a:txBody>
                  <a:tcPr/>
                </a:tc>
                <a:tc gridSpan="7">
                  <a:txBody>
                    <a:bodyPr/>
                    <a:lstStyle/>
                    <a:p>
                      <a:r>
                        <a:rPr lang="en-US" sz="900" dirty="0" smtClean="0"/>
                        <a:t>Throughout</a:t>
                      </a:r>
                      <a:r>
                        <a:rPr lang="en-US" sz="900" baseline="0" dirty="0" smtClean="0"/>
                        <a:t> </a:t>
                      </a:r>
                      <a:r>
                        <a:rPr lang="en-US" sz="900" dirty="0" smtClean="0"/>
                        <a:t> EYFS</a:t>
                      </a:r>
                      <a:r>
                        <a:rPr lang="en-US" sz="900" baseline="0" dirty="0" smtClean="0"/>
                        <a:t> focus is to be placed on the statutory framework for EYFS and the ELG. In Reception this includes Personal, Social and Emotional, Communication and Language, Physical Development, Literacy, </a:t>
                      </a:r>
                      <a:r>
                        <a:rPr lang="en-US" sz="900" baseline="0" dirty="0" err="1" smtClean="0"/>
                        <a:t>Maths</a:t>
                      </a:r>
                      <a:r>
                        <a:rPr lang="en-US" sz="900" baseline="0" dirty="0" smtClean="0"/>
                        <a:t>, Understanding the World and Expressive Arts and Design. </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27821560"/>
                  </a:ext>
                </a:extLst>
              </a:tr>
              <a:tr h="244952">
                <a:tc>
                  <a:txBody>
                    <a:bodyPr/>
                    <a:lstStyle/>
                    <a:p>
                      <a:r>
                        <a:rPr lang="en-GB" sz="1200" dirty="0" smtClean="0"/>
                        <a:t>QUESTION</a:t>
                      </a:r>
                    </a:p>
                  </a:txBody>
                  <a:tcPr/>
                </a:tc>
                <a:tc gridSpan="7">
                  <a:txBody>
                    <a:bodyPr/>
                    <a:lstStyle/>
                    <a:p>
                      <a:r>
                        <a:rPr lang="en-US" sz="900" baseline="0" dirty="0" smtClean="0"/>
                        <a:t>What happens to my body when I move?</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3029030"/>
                  </a:ext>
                </a:extLst>
              </a:tr>
              <a:tr h="3809653">
                <a:tc rowSpan="2">
                  <a:txBody>
                    <a:bodyPr/>
                    <a:lstStyle/>
                    <a:p>
                      <a:r>
                        <a:rPr lang="en-GB" sz="1200" baseline="0" dirty="0" smtClean="0"/>
                        <a:t>KEY KNOWLEDGE</a:t>
                      </a:r>
                      <a:endParaRPr lang="en-GB" sz="1200" dirty="0"/>
                    </a:p>
                  </a:txBody>
                  <a:tcPr/>
                </a:tc>
                <a:tc gridSpan="3">
                  <a:txBody>
                    <a:bodyPr/>
                    <a:lstStyle/>
                    <a:p>
                      <a:r>
                        <a:rPr lang="en-GB" sz="900" b="1" dirty="0" smtClean="0"/>
                        <a:t>Physical Development (PD) 30-50 months</a:t>
                      </a:r>
                    </a:p>
                    <a:p>
                      <a:pPr marL="171450" indent="-171450">
                        <a:buFont typeface="Arial" panose="020B0604020202020204" pitchFamily="34" charset="0"/>
                        <a:buChar char="•"/>
                      </a:pPr>
                      <a:r>
                        <a:rPr lang="en-GB" sz="900" dirty="0" smtClean="0"/>
                        <a:t>Moves freely and with pleasure and confidence in a range of ways, such as slithering, shuffling, rolling, crawling, walking, running, jumping, skipping, sliding and hopping.</a:t>
                      </a:r>
                    </a:p>
                    <a:p>
                      <a:pPr marL="171450" indent="-171450">
                        <a:buFont typeface="Arial" panose="020B0604020202020204" pitchFamily="34" charset="0"/>
                        <a:buChar char="•"/>
                      </a:pPr>
                      <a:r>
                        <a:rPr lang="en-GB" sz="900" dirty="0" smtClean="0"/>
                        <a:t>Mounts stairs, steps or climbing equipment using alternate feet.</a:t>
                      </a:r>
                    </a:p>
                    <a:p>
                      <a:pPr marL="171450" indent="-171450">
                        <a:buFont typeface="Arial" panose="020B0604020202020204" pitchFamily="34" charset="0"/>
                        <a:buChar char="•"/>
                      </a:pPr>
                      <a:r>
                        <a:rPr lang="en-GB" sz="900" dirty="0" smtClean="0"/>
                        <a:t>Walks downstairs, two feet to each step while carrying a small object.</a:t>
                      </a:r>
                    </a:p>
                    <a:p>
                      <a:pPr marL="171450" indent="-171450">
                        <a:buFont typeface="Arial" panose="020B0604020202020204" pitchFamily="34" charset="0"/>
                        <a:buChar char="•"/>
                      </a:pPr>
                      <a:r>
                        <a:rPr lang="en-GB" sz="900" dirty="0" smtClean="0"/>
                        <a:t>Runs skilfully and negotiates space successfully, adjusting speed or direction to avoid obstacles.</a:t>
                      </a:r>
                    </a:p>
                    <a:p>
                      <a:pPr marL="171450" indent="-171450">
                        <a:buFont typeface="Arial" panose="020B0604020202020204" pitchFamily="34" charset="0"/>
                        <a:buChar char="•"/>
                      </a:pPr>
                      <a:r>
                        <a:rPr lang="en-GB" sz="900" dirty="0" smtClean="0"/>
                        <a:t>Can stand momentarily on one foot when shown.</a:t>
                      </a:r>
                    </a:p>
                    <a:p>
                      <a:pPr marL="171450" indent="-171450">
                        <a:buFont typeface="Arial" panose="020B0604020202020204" pitchFamily="34" charset="0"/>
                        <a:buChar char="•"/>
                      </a:pPr>
                      <a:r>
                        <a:rPr lang="en-GB" sz="900" dirty="0" smtClean="0"/>
                        <a:t>Can catch a large ball.</a:t>
                      </a:r>
                    </a:p>
                    <a:p>
                      <a:pPr marL="171450" indent="-171450">
                        <a:buFont typeface="Arial" panose="020B0604020202020204" pitchFamily="34" charset="0"/>
                        <a:buChar char="•"/>
                      </a:pPr>
                      <a:r>
                        <a:rPr lang="en-GB" sz="900" dirty="0" smtClean="0"/>
                        <a:t>Draws lines and circles using gross motor movements.</a:t>
                      </a:r>
                    </a:p>
                    <a:p>
                      <a:pPr marL="171450" indent="-171450">
                        <a:buFont typeface="Arial" panose="020B0604020202020204" pitchFamily="34" charset="0"/>
                        <a:buChar char="•"/>
                      </a:pPr>
                      <a:r>
                        <a:rPr lang="en-GB" sz="900" dirty="0" smtClean="0"/>
                        <a:t>Uses one-handed tools and equipment, e.g. makes snips in paper with scissors.</a:t>
                      </a:r>
                    </a:p>
                    <a:p>
                      <a:pPr marL="171450" indent="-171450">
                        <a:buFont typeface="Arial" panose="020B0604020202020204" pitchFamily="34" charset="0"/>
                        <a:buChar char="•"/>
                      </a:pPr>
                      <a:r>
                        <a:rPr lang="en-GB" sz="900" dirty="0" smtClean="0"/>
                        <a:t>Holds pencil between thumb and two fingers, no longer using whole-hand grasp.</a:t>
                      </a:r>
                    </a:p>
                    <a:p>
                      <a:pPr marL="171450" indent="-171450">
                        <a:buFont typeface="Arial" panose="020B0604020202020204" pitchFamily="34" charset="0"/>
                        <a:buChar char="•"/>
                      </a:pPr>
                      <a:r>
                        <a:rPr lang="en-GB" sz="900" dirty="0" smtClean="0"/>
                        <a:t>Holds pencil near point between first two fingers and thumb and uses it with good control. Can copy some letters, e.g. letters from their name.</a:t>
                      </a:r>
                    </a:p>
                    <a:p>
                      <a:pPr marL="0" indent="0">
                        <a:buFont typeface="Arial" panose="020B0604020202020204" pitchFamily="34" charset="0"/>
                        <a:buNone/>
                      </a:pPr>
                      <a:r>
                        <a:rPr lang="en-GB" sz="900" b="1" dirty="0" smtClean="0"/>
                        <a:t>Expressive Arts and Design (EAD) 30-50 months</a:t>
                      </a:r>
                    </a:p>
                    <a:p>
                      <a:pPr marL="171450" indent="-171450">
                        <a:buFont typeface="Arial" panose="020B0604020202020204" pitchFamily="34" charset="0"/>
                        <a:buChar char="•"/>
                      </a:pPr>
                      <a:r>
                        <a:rPr lang="en-GB" sz="900" dirty="0" smtClean="0"/>
                        <a:t>Enjoys joining in with dancing and ring games.</a:t>
                      </a:r>
                    </a:p>
                    <a:p>
                      <a:pPr marL="171450" indent="-171450">
                        <a:buFont typeface="Arial" panose="020B0604020202020204" pitchFamily="34" charset="0"/>
                        <a:buChar char="•"/>
                      </a:pPr>
                      <a:r>
                        <a:rPr lang="en-GB" sz="900" dirty="0" smtClean="0"/>
                        <a:t>Sings a few familiar songs.</a:t>
                      </a:r>
                    </a:p>
                    <a:p>
                      <a:pPr marL="171450" indent="-171450">
                        <a:buFont typeface="Arial" panose="020B0604020202020204" pitchFamily="34" charset="0"/>
                        <a:buChar char="•"/>
                      </a:pPr>
                      <a:r>
                        <a:rPr lang="en-GB" sz="900" dirty="0" smtClean="0"/>
                        <a:t>Beginning to move rhythmically.</a:t>
                      </a:r>
                    </a:p>
                    <a:p>
                      <a:pPr marL="0" indent="0">
                        <a:buFont typeface="Arial" panose="020B0604020202020204" pitchFamily="34" charset="0"/>
                        <a:buNone/>
                      </a:pPr>
                      <a:r>
                        <a:rPr lang="en-GB" sz="900" dirty="0" smtClean="0"/>
                        <a:t>•Imitates movement in response to music</a:t>
                      </a:r>
                      <a:endParaRPr lang="en-GB" sz="900" b="1" dirty="0" smtClean="0"/>
                    </a:p>
                    <a:p>
                      <a:pPr marL="0" indent="0">
                        <a:buFont typeface="Arial" panose="020B0604020202020204" pitchFamily="34" charset="0"/>
                        <a:buNone/>
                      </a:pPr>
                      <a:endParaRPr lang="en-GB" sz="900" b="1" dirty="0" smtClean="0"/>
                    </a:p>
                    <a:p>
                      <a:pPr marL="0" indent="0">
                        <a:buFont typeface="Arial" panose="020B0604020202020204" pitchFamily="34" charset="0"/>
                        <a:buNone/>
                      </a:pPr>
                      <a:endParaRPr lang="en-GB" sz="900" b="1" dirty="0" smtClean="0"/>
                    </a:p>
                    <a:p>
                      <a:endParaRPr lang="en-GB" sz="900" dirty="0"/>
                    </a:p>
                  </a:txBody>
                  <a:tcPr/>
                </a:tc>
                <a:tc hMerge="1">
                  <a:txBody>
                    <a:bodyPr/>
                    <a:lstStyle/>
                    <a:p>
                      <a:endParaRPr lang="en-GB"/>
                    </a:p>
                  </a:txBody>
                  <a:tcPr/>
                </a:tc>
                <a:tc hMerge="1">
                  <a:txBody>
                    <a:bodyPr/>
                    <a:lstStyle/>
                    <a:p>
                      <a:endParaRPr lang="en-GB"/>
                    </a:p>
                  </a:txBody>
                  <a:tcPr/>
                </a:tc>
                <a:tc gridSpan="4">
                  <a:txBody>
                    <a:bodyPr/>
                    <a:lstStyle/>
                    <a:p>
                      <a:pPr marL="0" indent="0">
                        <a:buFont typeface="Arial" panose="020B0604020202020204" pitchFamily="34" charset="0"/>
                        <a:buNone/>
                      </a:pPr>
                      <a:r>
                        <a:rPr lang="en-GB" sz="900" b="1" dirty="0" smtClean="0"/>
                        <a:t>Physical Development (PD) 40-60 months</a:t>
                      </a:r>
                    </a:p>
                    <a:p>
                      <a:pPr marL="171450" indent="-171450">
                        <a:buFont typeface="Arial" panose="020B0604020202020204" pitchFamily="34" charset="0"/>
                        <a:buChar char="•"/>
                      </a:pPr>
                      <a:r>
                        <a:rPr lang="en-GB" sz="900" dirty="0" smtClean="0"/>
                        <a:t>Experiments with different ways of moving.</a:t>
                      </a:r>
                    </a:p>
                    <a:p>
                      <a:pPr marL="171450" indent="-171450">
                        <a:buFont typeface="Arial" panose="020B0604020202020204" pitchFamily="34" charset="0"/>
                        <a:buChar char="•"/>
                      </a:pPr>
                      <a:r>
                        <a:rPr lang="en-GB" sz="900" dirty="0" smtClean="0"/>
                        <a:t>Jumps off an object and lands appropriately.</a:t>
                      </a:r>
                    </a:p>
                    <a:p>
                      <a:pPr marL="171450" indent="-171450">
                        <a:buFont typeface="Arial" panose="020B0604020202020204" pitchFamily="34" charset="0"/>
                        <a:buChar char="•"/>
                      </a:pPr>
                      <a:r>
                        <a:rPr lang="en-GB" sz="900" dirty="0" smtClean="0"/>
                        <a:t>Negotiates space successfully when playing racing and chasing games with other children, adjusting speed or changing direction to avoid obstacles.</a:t>
                      </a:r>
                    </a:p>
                    <a:p>
                      <a:pPr marL="171450" indent="-171450">
                        <a:buFont typeface="Arial" panose="020B0604020202020204" pitchFamily="34" charset="0"/>
                        <a:buChar char="•"/>
                      </a:pPr>
                      <a:r>
                        <a:rPr lang="en-GB" sz="900" dirty="0" smtClean="0"/>
                        <a:t>Travels with confidence and skill around, under, over and through balancing and climbing equipment.</a:t>
                      </a:r>
                    </a:p>
                    <a:p>
                      <a:pPr marL="171450" indent="-171450">
                        <a:buFont typeface="Arial" panose="020B0604020202020204" pitchFamily="34" charset="0"/>
                        <a:buChar char="•"/>
                      </a:pPr>
                      <a:r>
                        <a:rPr lang="en-GB" sz="900" dirty="0" smtClean="0"/>
                        <a:t>Shows increasing control over an object in pushing, patting, throwing, catching or kicking it. Uses simple tools to effect changes to materials.</a:t>
                      </a:r>
                    </a:p>
                    <a:p>
                      <a:pPr marL="171450" indent="-171450">
                        <a:buFont typeface="Arial" panose="020B0604020202020204" pitchFamily="34" charset="0"/>
                        <a:buChar char="•"/>
                      </a:pPr>
                      <a:r>
                        <a:rPr lang="en-GB" sz="900" dirty="0" smtClean="0"/>
                        <a:t>Handles tools, objects, construction and malleable materials safely and with increasing control.</a:t>
                      </a:r>
                    </a:p>
                    <a:p>
                      <a:pPr marL="171450" indent="-171450">
                        <a:buFont typeface="Arial" panose="020B0604020202020204" pitchFamily="34" charset="0"/>
                        <a:buChar char="•"/>
                      </a:pPr>
                      <a:r>
                        <a:rPr lang="en-GB" sz="900" dirty="0" smtClean="0"/>
                        <a:t>Shows a preference for a dominant hand.</a:t>
                      </a:r>
                    </a:p>
                    <a:p>
                      <a:pPr marL="171450" indent="-171450">
                        <a:buFont typeface="Arial" panose="020B0604020202020204" pitchFamily="34" charset="0"/>
                        <a:buChar char="•"/>
                      </a:pPr>
                      <a:r>
                        <a:rPr lang="en-GB" sz="900" dirty="0" smtClean="0"/>
                        <a:t>Begins to use anticlockwise movement and retrace vertical lines.</a:t>
                      </a:r>
                    </a:p>
                    <a:p>
                      <a:pPr marL="171450" indent="-171450">
                        <a:buFont typeface="Arial" panose="020B0604020202020204" pitchFamily="34" charset="0"/>
                        <a:buChar char="•"/>
                      </a:pPr>
                      <a:r>
                        <a:rPr lang="en-GB" sz="900" dirty="0" smtClean="0"/>
                        <a:t>Begins to form recognisable letters.</a:t>
                      </a:r>
                    </a:p>
                    <a:p>
                      <a:pPr marL="171450" indent="-171450">
                        <a:buFont typeface="Arial" panose="020B0604020202020204" pitchFamily="34" charset="0"/>
                        <a:buChar char="•"/>
                      </a:pPr>
                      <a:r>
                        <a:rPr lang="en-GB" sz="900" dirty="0" smtClean="0"/>
                        <a:t>Uses a pencil and holds it effectively to form recognisable letters, most of which are correctly formed. </a:t>
                      </a:r>
                    </a:p>
                    <a:p>
                      <a:pPr marL="0" indent="0">
                        <a:buFont typeface="Arial" panose="020B0604020202020204" pitchFamily="34" charset="0"/>
                        <a:buNone/>
                      </a:pPr>
                      <a:r>
                        <a:rPr lang="en-GB" sz="900" b="1" dirty="0" smtClean="0"/>
                        <a:t>Early Learning Goal </a:t>
                      </a:r>
                    </a:p>
                    <a:p>
                      <a:pPr marL="0" indent="0">
                        <a:buFont typeface="Arial" panose="020B0604020202020204" pitchFamily="34" charset="0"/>
                        <a:buNone/>
                      </a:pPr>
                      <a:r>
                        <a:rPr lang="en-GB" sz="900" dirty="0" smtClean="0"/>
                        <a:t>Children show good control and co-ordination in large and small movements. They move confidently in a range of ways, safely negotiating space. They handle equipment and tools effectively, including pencils for writing.</a:t>
                      </a:r>
                    </a:p>
                    <a:p>
                      <a:pPr marL="0" indent="0">
                        <a:buFont typeface="Arial" panose="020B0604020202020204" pitchFamily="34" charset="0"/>
                        <a:buNone/>
                      </a:pPr>
                      <a:r>
                        <a:rPr lang="en-GB" sz="900" b="1" dirty="0" smtClean="0"/>
                        <a:t>Expressive Arts and Design 40-60 months</a:t>
                      </a:r>
                    </a:p>
                    <a:p>
                      <a:pPr marL="0" indent="0">
                        <a:buFont typeface="Arial" panose="020B0604020202020204" pitchFamily="34" charset="0"/>
                        <a:buNone/>
                      </a:pPr>
                      <a:r>
                        <a:rPr lang="en-GB" sz="900" dirty="0" smtClean="0"/>
                        <a:t>• Initiates new combinations of movement and gesture in order to express and respond to feelings, ideas and experiences. </a:t>
                      </a:r>
                      <a:endParaRPr lang="en-GB" sz="900"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smtClean="0"/>
                        <a:t>Early Learning Goal </a:t>
                      </a:r>
                      <a:endParaRPr lang="en-GB" sz="900" dirty="0" smtClean="0"/>
                    </a:p>
                    <a:p>
                      <a:pPr marL="0" indent="0">
                        <a:buFont typeface="Arial" panose="020B0604020202020204" pitchFamily="34" charset="0"/>
                        <a:buNone/>
                      </a:pPr>
                      <a:r>
                        <a:rPr lang="en-US" sz="900" dirty="0" smtClean="0"/>
                        <a:t>Children sing songs, make music and dance, and experiment with ways of changing them. They safely use and explore a variety of materials, tools and techniques, experimenting with </a:t>
                      </a:r>
                      <a:r>
                        <a:rPr lang="en-US" sz="900" dirty="0" err="1" smtClean="0"/>
                        <a:t>colour</a:t>
                      </a:r>
                      <a:r>
                        <a:rPr lang="en-US" sz="900" dirty="0" smtClean="0"/>
                        <a:t>, design, texture, form and function.</a:t>
                      </a:r>
                      <a:endParaRPr lang="en-GB" sz="900" b="1" dirty="0"/>
                    </a:p>
                  </a:txBody>
                  <a:tcPr/>
                </a:tc>
                <a:tc hMerge="1">
                  <a:txBody>
                    <a:bodyPr/>
                    <a:lstStyle/>
                    <a:p>
                      <a:pPr marL="0" indent="0">
                        <a:buFont typeface="Arial" panose="020B0604020202020204" pitchFamily="34" charset="0"/>
                        <a:buNone/>
                      </a:pPr>
                      <a:endParaRPr lang="en-GB" sz="1000" b="1"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1786799"/>
                  </a:ext>
                </a:extLst>
              </a:tr>
              <a:tr h="1804425">
                <a:tc vMerge="1">
                  <a:txBody>
                    <a:bodyPr/>
                    <a:lstStyle/>
                    <a:p>
                      <a:endParaRPr lang="en-GB"/>
                    </a:p>
                  </a:txBody>
                  <a:tcPr/>
                </a:tc>
                <a:tc gridSpan="3">
                  <a:txBody>
                    <a:bodyPr/>
                    <a:lstStyle/>
                    <a:p>
                      <a:pPr marL="171450" indent="-171450">
                        <a:buFont typeface="Arial" panose="020B0604020202020204" pitchFamily="34" charset="0"/>
                        <a:buChar char="•"/>
                      </a:pPr>
                      <a:endParaRPr lang="en-GB" sz="900" dirty="0"/>
                    </a:p>
                  </a:txBody>
                  <a:tcPr/>
                </a:tc>
                <a:tc hMerge="1">
                  <a:txBody>
                    <a:bodyPr/>
                    <a:lstStyle/>
                    <a:p>
                      <a:endParaRPr lang="en-GB"/>
                    </a:p>
                  </a:txBody>
                  <a:tcPr/>
                </a:tc>
                <a:tc hMerge="1">
                  <a:txBody>
                    <a:bodyPr/>
                    <a:lstStyle/>
                    <a:p>
                      <a:endParaRPr lang="en-GB"/>
                    </a:p>
                  </a:txBody>
                  <a:tcPr/>
                </a:tc>
                <a:tc gridSpan="4">
                  <a:txBody>
                    <a:bodyPr/>
                    <a:lstStyle/>
                    <a:p>
                      <a:endParaRPr lang="en-GB" sz="900" dirty="0"/>
                    </a:p>
                  </a:txBody>
                  <a:tcPr/>
                </a:tc>
                <a:tc hMerge="1">
                  <a:txBody>
                    <a:bodyPr/>
                    <a:lstStyle/>
                    <a:p>
                      <a:endParaRPr lang="en-GB"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347423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80317900"/>
              </p:ext>
            </p:extLst>
          </p:nvPr>
        </p:nvGraphicFramePr>
        <p:xfrm>
          <a:off x="257579" y="4200040"/>
          <a:ext cx="11849077" cy="2660235"/>
        </p:xfrm>
        <a:graphic>
          <a:graphicData uri="http://schemas.openxmlformats.org/drawingml/2006/table">
            <a:tbl>
              <a:tblPr firstRow="1" bandRow="1">
                <a:tableStyleId>{5C22544A-7EE6-4342-B048-85BDC9FD1C3A}</a:tableStyleId>
              </a:tblPr>
              <a:tblGrid>
                <a:gridCol w="1790677">
                  <a:extLst>
                    <a:ext uri="{9D8B030D-6E8A-4147-A177-3AD203B41FA5}">
                      <a16:colId xmlns:a16="http://schemas.microsoft.com/office/drawing/2014/main" val="1646149503"/>
                    </a:ext>
                  </a:extLst>
                </a:gridCol>
                <a:gridCol w="10058400">
                  <a:extLst>
                    <a:ext uri="{9D8B030D-6E8A-4147-A177-3AD203B41FA5}">
                      <a16:colId xmlns:a16="http://schemas.microsoft.com/office/drawing/2014/main" val="3533690554"/>
                    </a:ext>
                  </a:extLst>
                </a:gridCol>
              </a:tblGrid>
              <a:tr h="1436380">
                <a:tc>
                  <a:txBody>
                    <a:bodyPr/>
                    <a:lstStyle/>
                    <a:p>
                      <a:r>
                        <a:rPr lang="en-GB" sz="1200" dirty="0" smtClean="0"/>
                        <a:t>ACQUIRING</a:t>
                      </a:r>
                      <a:r>
                        <a:rPr lang="en-GB" sz="1200" baseline="0" dirty="0" smtClean="0"/>
                        <a:t> AND DEVELOPING SKILLS</a:t>
                      </a:r>
                      <a:endParaRPr lang="en-GB" sz="1200" dirty="0"/>
                    </a:p>
                  </a:txBody>
                  <a:tcPr/>
                </a:tc>
                <a:tc>
                  <a:txBody>
                    <a:bodyPr/>
                    <a:lstStyle/>
                    <a:p>
                      <a:r>
                        <a:rPr lang="en-GB" sz="1000" b="1" dirty="0" smtClean="0">
                          <a:solidFill>
                            <a:schemeClr val="tx1"/>
                          </a:solidFill>
                        </a:rPr>
                        <a:t>PD:</a:t>
                      </a:r>
                    </a:p>
                    <a:p>
                      <a:r>
                        <a:rPr lang="en-GB" sz="1000" b="0" dirty="0" smtClean="0">
                          <a:solidFill>
                            <a:schemeClr val="tx1"/>
                          </a:solidFill>
                        </a:rPr>
                        <a:t>Provide time and space to enjoy energetic play daily. •Provide large portable equipment that children can move about safely and cooperatively to create their own structures, such as milk crates, tyres, large cardboard tubes. •Practise movement skills through games with beanbags, cones, balls and hoops. •Plan activities where children can practise moving in different ways and at different speeds, balancing, target throwing, rolling, kicking and catching •Provide sufficient equipment for children to share, so that waiting to take turns does not spoil enjoyment. •Mark out boundaries for some activities, such as games involving wheeled toys or balls, so that children can more easily regulate their own activities. •Provide activities that give children the opportunity and motivation to practise manipulative skills, e.g. cooking, painting, clay and playing instruments. •Provide play resources including small world toys, construction sets, threading and posting toys, dolls’ clothes and material for collage. •Teach children skills of how to use tools and materials effectively and safely and give them opportunities to practise them. •Provide a range of left-handed tools, especially left-handed scissors, as needed. •Support children with physical difficulties with nonslip mats, small trays for equipment, and triangular or thicker writing tools. •Provide a range of construction toys of different sizes, made of wood, rubber or plastic, that fix together in a variety of ways, e.g. by twisting, pushing, slotting or magnetism.</a:t>
                      </a:r>
                      <a:endParaRPr lang="en-GB" sz="1000" b="0" dirty="0">
                        <a:solidFill>
                          <a:schemeClr val="tx1"/>
                        </a:solidFill>
                      </a:endParaRPr>
                    </a:p>
                  </a:txBody>
                  <a:tcPr/>
                </a:tc>
                <a:extLst>
                  <a:ext uri="{0D108BD9-81ED-4DB2-BD59-A6C34878D82A}">
                    <a16:rowId xmlns:a16="http://schemas.microsoft.com/office/drawing/2014/main" val="881721428"/>
                  </a:ext>
                </a:extLst>
              </a:tr>
              <a:tr h="1197195">
                <a:tc>
                  <a:txBody>
                    <a:bodyPr/>
                    <a:lstStyle/>
                    <a:p>
                      <a:r>
                        <a:rPr lang="en-GB" sz="1200" dirty="0" smtClean="0"/>
                        <a:t>EVALUATING AND IMPROVING</a:t>
                      </a:r>
                      <a:endParaRPr lang="en-GB" sz="1200" dirty="0"/>
                    </a:p>
                  </a:txBody>
                  <a:tcPr/>
                </a:tc>
                <a:tc>
                  <a:txBody>
                    <a:bodyPr/>
                    <a:lstStyle/>
                    <a:p>
                      <a:r>
                        <a:rPr lang="en-GB" sz="1000" dirty="0" smtClean="0"/>
                        <a:t>•Encourage children to move with controlled effort, and use associated vocabulary such as ‘strong’, ‘firm’, ‘gentle’, ‘heavy’, ‘stretch’, ‘reach’, ‘tense’ and ‘floppy’. •Use music of different styles and cultures to create moods and talk about how people move when they are sad, happy or cross. •Motivate children to be active through games such as follow the leader. •Talk about why children should take care when moving freely. •Teach children the skills they need to use equipment safely, e.g. cutting with scissors or using tools. •Encourage children to use the vocabulary of movement, e.g. ‘gallop’, ‘slither’; of instruction e.g. ‘follow’, ‘lead’ and ‘copy’. w •Pose challenging questions such as ‘Can you get all the way round the climbing frame without your knees touching it?’ •Talk with children about the need to match their actions to the space they are in. •Show children how to collaborate in throwing, rolling, fetching and receiving games, encouraging children to play with one another once their skills are sufficient. • Introduce and encourage children to use the vocabulary of manipulation, e.g. ‘squeeze’ and ‘prod.’ •Explain why safety is an important factor in handling tools, equipment and materials, and have sensible rules for everybody to follow.</a:t>
                      </a:r>
                      <a:endParaRPr lang="en-GB" sz="1000" dirty="0"/>
                    </a:p>
                  </a:txBody>
                  <a:tcPr/>
                </a:tc>
                <a:extLst>
                  <a:ext uri="{0D108BD9-81ED-4DB2-BD59-A6C34878D82A}">
                    <a16:rowId xmlns:a16="http://schemas.microsoft.com/office/drawing/2014/main" val="1560185760"/>
                  </a:ext>
                </a:extLst>
              </a:tr>
            </a:tbl>
          </a:graphicData>
        </a:graphic>
      </p:graphicFrame>
    </p:spTree>
    <p:extLst>
      <p:ext uri="{BB962C8B-B14F-4D97-AF65-F5344CB8AC3E}">
        <p14:creationId xmlns:p14="http://schemas.microsoft.com/office/powerpoint/2010/main" val="1418518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31172807"/>
              </p:ext>
            </p:extLst>
          </p:nvPr>
        </p:nvGraphicFramePr>
        <p:xfrm>
          <a:off x="257580" y="206064"/>
          <a:ext cx="11797045" cy="444599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t>PE Y1</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pPr algn="ctr"/>
                      <a:r>
                        <a:rPr lang="en-US" sz="1400" dirty="0" smtClean="0"/>
                        <a:t>Gymnastics</a:t>
                      </a:r>
                      <a:endParaRPr lang="en-GB" sz="1400" dirty="0"/>
                    </a:p>
                  </a:txBody>
                  <a:tcPr/>
                </a:tc>
                <a:tc>
                  <a:txBody>
                    <a:bodyPr/>
                    <a:lstStyle/>
                    <a:p>
                      <a:pPr algn="ctr"/>
                      <a:r>
                        <a:rPr lang="en-US" sz="1400" dirty="0" smtClean="0"/>
                        <a:t>Invasion: Football</a:t>
                      </a:r>
                      <a:endParaRPr lang="en-GB" sz="1400" dirty="0"/>
                    </a:p>
                  </a:txBody>
                  <a:tcPr/>
                </a:tc>
                <a:tc>
                  <a:txBody>
                    <a:bodyPr/>
                    <a:lstStyle/>
                    <a:p>
                      <a:pPr algn="ctr"/>
                      <a:r>
                        <a:rPr lang="en-US" sz="1400" dirty="0" smtClean="0"/>
                        <a:t>Athletics</a:t>
                      </a:r>
                      <a:endParaRPr lang="en-GB" sz="1400" dirty="0"/>
                    </a:p>
                  </a:txBody>
                  <a:tcPr/>
                </a:tc>
                <a:tc>
                  <a:txBody>
                    <a:bodyPr/>
                    <a:lstStyle/>
                    <a:p>
                      <a:pPr algn="ctr"/>
                      <a:r>
                        <a:rPr lang="en-US" sz="1400" dirty="0" smtClean="0"/>
                        <a:t>Striking and Fielding: </a:t>
                      </a:r>
                      <a:r>
                        <a:rPr lang="en-US" sz="1400" dirty="0" err="1" smtClean="0"/>
                        <a:t>Rounders</a:t>
                      </a:r>
                      <a:endParaRPr lang="en-GB" sz="1400" dirty="0"/>
                    </a:p>
                  </a:txBody>
                  <a:tcPr/>
                </a:tc>
                <a:tc>
                  <a:txBody>
                    <a:bodyPr/>
                    <a:lstStyle/>
                    <a:p>
                      <a:pPr algn="ctr"/>
                      <a:r>
                        <a:rPr lang="en-US" sz="1400" dirty="0" smtClean="0"/>
                        <a:t>Dance</a:t>
                      </a:r>
                      <a:endParaRPr lang="en-GB" sz="1400" dirty="0"/>
                    </a:p>
                  </a:txBody>
                  <a:tcPr/>
                </a:tc>
                <a:tc>
                  <a:txBody>
                    <a:bodyPr/>
                    <a:lstStyle/>
                    <a:p>
                      <a:pPr algn="ctr"/>
                      <a:r>
                        <a:rPr lang="en-US" sz="1400" dirty="0" smtClean="0"/>
                        <a:t>Invasion:</a:t>
                      </a:r>
                      <a:r>
                        <a:rPr lang="en-US" sz="1400" baseline="0" dirty="0" smtClean="0"/>
                        <a:t> Hockey</a:t>
                      </a:r>
                      <a:endParaRPr lang="en-GB" sz="1400" dirty="0"/>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r>
                        <a:rPr lang="en-US" sz="1000" dirty="0" smtClean="0"/>
                        <a:t>How</a:t>
                      </a:r>
                      <a:r>
                        <a:rPr lang="en-US" sz="1000" baseline="0" dirty="0" smtClean="0"/>
                        <a:t> many shapes can I make with my body?</a:t>
                      </a:r>
                      <a:endParaRPr lang="en-GB" sz="1000" dirty="0"/>
                    </a:p>
                  </a:txBody>
                  <a:tcPr/>
                </a:tc>
                <a:tc>
                  <a:txBody>
                    <a:bodyPr/>
                    <a:lstStyle/>
                    <a:p>
                      <a:r>
                        <a:rPr lang="en-US" sz="1100" dirty="0" smtClean="0"/>
                        <a:t>What different ways can I kick and</a:t>
                      </a:r>
                      <a:r>
                        <a:rPr lang="en-US" sz="1100" baseline="0" dirty="0" smtClean="0"/>
                        <a:t> throw a ball?</a:t>
                      </a:r>
                      <a:endParaRPr lang="en-GB" sz="1100" dirty="0"/>
                    </a:p>
                  </a:txBody>
                  <a:tcPr/>
                </a:tc>
                <a:tc>
                  <a:txBody>
                    <a:bodyPr/>
                    <a:lstStyle/>
                    <a:p>
                      <a:r>
                        <a:rPr lang="en-US" sz="1100" dirty="0" smtClean="0"/>
                        <a:t>What</a:t>
                      </a:r>
                      <a:r>
                        <a:rPr lang="en-US" sz="1100" baseline="0" dirty="0" smtClean="0"/>
                        <a:t> hazards do I need to look for to ensure I am safe?</a:t>
                      </a:r>
                      <a:endParaRPr lang="en-GB" sz="1100" dirty="0"/>
                    </a:p>
                  </a:txBody>
                  <a:tcPr/>
                </a:tc>
                <a:tc>
                  <a:txBody>
                    <a:bodyPr/>
                    <a:lstStyle/>
                    <a:p>
                      <a:r>
                        <a:rPr lang="en-US" sz="1100" dirty="0" smtClean="0"/>
                        <a:t>Can I throw a ball further with my left or right</a:t>
                      </a:r>
                      <a:r>
                        <a:rPr lang="en-US" sz="1100" baseline="0" dirty="0" smtClean="0"/>
                        <a:t> hand?</a:t>
                      </a:r>
                      <a:endParaRPr lang="en-GB" sz="1100" dirty="0"/>
                    </a:p>
                  </a:txBody>
                  <a:tcPr/>
                </a:tc>
                <a:tc>
                  <a:txBody>
                    <a:bodyPr/>
                    <a:lstStyle/>
                    <a:p>
                      <a:r>
                        <a:rPr lang="en-US" sz="1100" dirty="0" smtClean="0"/>
                        <a:t>How does different styles of music affect how</a:t>
                      </a:r>
                      <a:r>
                        <a:rPr lang="en-US" sz="1100" baseline="0" dirty="0" smtClean="0"/>
                        <a:t> I move my body?</a:t>
                      </a:r>
                      <a:endParaRPr lang="en-GB" sz="1100" dirty="0"/>
                    </a:p>
                  </a:txBody>
                  <a:tcPr/>
                </a:tc>
                <a:tc>
                  <a:txBody>
                    <a:bodyPr/>
                    <a:lstStyle/>
                    <a:p>
                      <a:r>
                        <a:rPr lang="en-US" sz="1100" dirty="0" smtClean="0"/>
                        <a:t>Does</a:t>
                      </a:r>
                      <a:r>
                        <a:rPr lang="en-US" sz="1100" baseline="0" dirty="0" smtClean="0"/>
                        <a:t> the way I move affect the speed of a ball?</a:t>
                      </a:r>
                      <a:endParaRPr lang="en-GB" sz="1100" dirty="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Make my body curled, tensed, stretched and relaxed.</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Control my body when travelling and relaxing.</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Copy sequences and repeat them.</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Roll, curl, travel and balance in different ways.</a:t>
                      </a:r>
                      <a:endParaRPr lang="en-GB"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Throw and kick in different ways.</a:t>
                      </a:r>
                      <a:endParaRPr lang="en-GB" sz="1000" dirty="0" smtClean="0"/>
                    </a:p>
                    <a:p>
                      <a:endParaRPr lang="en-GB" sz="1000" dirty="0"/>
                    </a:p>
                  </a:txBody>
                  <a:tcPr/>
                </a:tc>
                <a:tc>
                  <a:txBody>
                    <a:bodyPr/>
                    <a:lstStyle/>
                    <a:p>
                      <a:pPr marL="171450" indent="-171450" algn="just">
                        <a:lnSpc>
                          <a:spcPct val="100000"/>
                        </a:lnSpc>
                        <a:spcAft>
                          <a:spcPts val="1000"/>
                        </a:spcAft>
                        <a:buFont typeface="Arial" panose="020B0604020202020204" pitchFamily="34" charset="0"/>
                        <a:buChar char="•"/>
                      </a:pPr>
                      <a:r>
                        <a:rPr lang="en-GB" sz="1000" kern="1200" dirty="0" smtClean="0">
                          <a:solidFill>
                            <a:schemeClr val="dk1"/>
                          </a:solidFill>
                          <a:effectLst/>
                          <a:latin typeface="+mn-lt"/>
                          <a:ea typeface="+mn-ea"/>
                          <a:cs typeface="+mn-cs"/>
                        </a:rPr>
                        <a:t>Move safely in a space</a:t>
                      </a:r>
                      <a:endParaRPr lang="en-GB" sz="1000" kern="1200" dirty="0" smtClean="0">
                        <a:solidFill>
                          <a:schemeClr val="dk1"/>
                        </a:solidFill>
                        <a:effectLst/>
                        <a:latin typeface="Calibri" panose="020F0502020204030204" pitchFamily="34" charset="0"/>
                        <a:ea typeface="+mn-ea"/>
                        <a:cs typeface="Times New Roman" panose="02020603050405020304" pitchFamily="18" charset="0"/>
                      </a:endParaRPr>
                    </a:p>
                    <a:p>
                      <a:pPr marL="171450" indent="-171450" algn="just">
                        <a:lnSpc>
                          <a:spcPct val="100000"/>
                        </a:lnSpc>
                        <a:spcAft>
                          <a:spcPts val="1000"/>
                        </a:spcAft>
                        <a:buFont typeface="Arial" panose="020B0604020202020204" pitchFamily="34" charset="0"/>
                        <a:buChar char="•"/>
                      </a:pPr>
                      <a:r>
                        <a:rPr lang="en-GB" sz="1000" kern="1200" dirty="0" smtClean="0">
                          <a:solidFill>
                            <a:schemeClr val="dk1"/>
                          </a:solidFill>
                          <a:effectLst/>
                          <a:latin typeface="+mn-lt"/>
                          <a:ea typeface="+mn-ea"/>
                          <a:cs typeface="+mn-cs"/>
                        </a:rPr>
                        <a:t>Move and stop safely</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Throw underarm</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Hit a ball with a bat</a:t>
                      </a:r>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Throw and catch a ball with both hands.</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Move to music</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Copy dance moves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Perform my own dance moves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Make up a short dance</a:t>
                      </a:r>
                    </a:p>
                    <a:p>
                      <a:endParaRPr lang="en-GB" sz="1000" dirty="0"/>
                    </a:p>
                  </a:txBody>
                  <a:tcPr/>
                </a:tc>
                <a:tc>
                  <a:txBody>
                    <a:bodyPr/>
                    <a:lstStyle/>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Move safely in a space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Roll, curl, travel and balance in different ways</a:t>
                      </a:r>
                      <a:r>
                        <a:rPr lang="en-GB" sz="1200" kern="1200" dirty="0" smtClean="0">
                          <a:solidFill>
                            <a:schemeClr val="dk1"/>
                          </a:solidFill>
                          <a:effectLst/>
                          <a:latin typeface="+mn-lt"/>
                          <a:ea typeface="+mn-ea"/>
                          <a:cs typeface="+mn-cs"/>
                        </a:rPr>
                        <a:t>.</a:t>
                      </a:r>
                      <a:endParaRPr lang="en-GB" sz="1000" dirty="0" smtClean="0"/>
                    </a:p>
                    <a:p>
                      <a:endParaRPr lang="en-GB" sz="1000" dirty="0"/>
                    </a:p>
                  </a:txBody>
                  <a:tcPr/>
                </a:tc>
                <a:extLst>
                  <a:ext uri="{0D108BD9-81ED-4DB2-BD59-A6C34878D82A}">
                    <a16:rowId xmlns:a16="http://schemas.microsoft.com/office/drawing/2014/main" val="1313014331"/>
                  </a:ext>
                </a:extLst>
              </a:tr>
              <a:tr h="68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1" i="1" dirty="0" smtClean="0">
                          <a:solidFill>
                            <a:schemeClr val="tx1"/>
                          </a:solidFill>
                        </a:rPr>
                        <a:t>KS1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Master basic movements including running, jumping, throwing and catching, as well as developing balance, agility and co-ordination, and begin to apply these in a range of activities;</a:t>
                      </a:r>
                      <a:r>
                        <a:rPr lang="en-GB" sz="1200" b="0" baseline="0" dirty="0" smtClean="0">
                          <a:solidFill>
                            <a:schemeClr val="tx1"/>
                          </a:solidFill>
                        </a:rPr>
                        <a:t> </a:t>
                      </a:r>
                      <a:r>
                        <a:rPr lang="en-GB" sz="1200" b="0" dirty="0" smtClean="0">
                          <a:solidFill>
                            <a:schemeClr val="tx1"/>
                          </a:solidFill>
                        </a:rPr>
                        <a:t>participate in team games, developing simple tactics for attacking and defending; perform dances using simple movement patterns.</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32500805"/>
              </p:ext>
            </p:extLst>
          </p:nvPr>
        </p:nvGraphicFramePr>
        <p:xfrm>
          <a:off x="257579" y="4450080"/>
          <a:ext cx="11797046" cy="2124944"/>
        </p:xfrm>
        <a:graphic>
          <a:graphicData uri="http://schemas.openxmlformats.org/drawingml/2006/table">
            <a:tbl>
              <a:tblPr firstRow="1" bandRow="1">
                <a:tableStyleId>{5C22544A-7EE6-4342-B048-85BDC9FD1C3A}</a:tableStyleId>
              </a:tblPr>
              <a:tblGrid>
                <a:gridCol w="1802869">
                  <a:extLst>
                    <a:ext uri="{9D8B030D-6E8A-4147-A177-3AD203B41FA5}">
                      <a16:colId xmlns:a16="http://schemas.microsoft.com/office/drawing/2014/main" val="1646149503"/>
                    </a:ext>
                  </a:extLst>
                </a:gridCol>
                <a:gridCol w="9994177">
                  <a:extLst>
                    <a:ext uri="{9D8B030D-6E8A-4147-A177-3AD203B41FA5}">
                      <a16:colId xmlns:a16="http://schemas.microsoft.com/office/drawing/2014/main" val="3533690554"/>
                    </a:ext>
                  </a:extLst>
                </a:gridCol>
              </a:tblGrid>
              <a:tr h="586274">
                <a:tc>
                  <a:txBody>
                    <a:bodyPr/>
                    <a:lstStyle/>
                    <a:p>
                      <a:r>
                        <a:rPr lang="en-GB" sz="1200" dirty="0" smtClean="0"/>
                        <a:t>ACQUIRING</a:t>
                      </a:r>
                      <a:r>
                        <a:rPr lang="en-GB" sz="1200" baseline="0" dirty="0" smtClean="0"/>
                        <a:t> AND DEVELOPING SKILLS</a:t>
                      </a:r>
                      <a:endParaRPr lang="en-GB" sz="1200" dirty="0"/>
                    </a:p>
                  </a:txBody>
                  <a:tcPr/>
                </a:tc>
                <a:tc>
                  <a:txBody>
                    <a:bodyPr/>
                    <a:lstStyle/>
                    <a:p>
                      <a:pPr marL="171450" indent="-171450">
                        <a:buFont typeface="Arial" panose="020B0604020202020204" pitchFamily="34" charset="0"/>
                        <a:buChar char="•"/>
                      </a:pPr>
                      <a:r>
                        <a:rPr lang="en-GB" sz="1100" b="0" dirty="0" smtClean="0">
                          <a:solidFill>
                            <a:schemeClr val="tx1"/>
                          </a:solidFill>
                        </a:rPr>
                        <a:t>Can the children copy actions?</a:t>
                      </a:r>
                    </a:p>
                    <a:p>
                      <a:pPr marL="171450" indent="-171450">
                        <a:buFont typeface="Arial" panose="020B0604020202020204" pitchFamily="34" charset="0"/>
                        <a:buChar char="•"/>
                      </a:pPr>
                      <a:r>
                        <a:rPr lang="en-GB" sz="1100" b="0" dirty="0" smtClean="0">
                          <a:solidFill>
                            <a:schemeClr val="tx1"/>
                          </a:solidFill>
                        </a:rPr>
                        <a:t>Can the</a:t>
                      </a:r>
                      <a:r>
                        <a:rPr lang="en-GB" sz="1100" b="0" baseline="0" dirty="0" smtClean="0">
                          <a:solidFill>
                            <a:schemeClr val="tx1"/>
                          </a:solidFill>
                        </a:rPr>
                        <a:t> children repeat actions and skills?</a:t>
                      </a:r>
                    </a:p>
                    <a:p>
                      <a:pPr marL="171450" indent="-171450">
                        <a:buFont typeface="Arial" panose="020B0604020202020204" pitchFamily="34" charset="0"/>
                        <a:buChar char="•"/>
                      </a:pPr>
                      <a:r>
                        <a:rPr lang="en-GB" sz="1100" b="0" baseline="0" dirty="0" smtClean="0">
                          <a:solidFill>
                            <a:schemeClr val="tx1"/>
                          </a:solidFill>
                        </a:rPr>
                        <a:t>Can the children move with control?</a:t>
                      </a:r>
                      <a:endParaRPr lang="en-GB" sz="1100" b="0" dirty="0">
                        <a:solidFill>
                          <a:schemeClr val="tx1"/>
                        </a:solidFill>
                      </a:endParaRPr>
                    </a:p>
                  </a:txBody>
                  <a:tcPr/>
                </a:tc>
                <a:extLst>
                  <a:ext uri="{0D108BD9-81ED-4DB2-BD59-A6C34878D82A}">
                    <a16:rowId xmlns:a16="http://schemas.microsoft.com/office/drawing/2014/main" val="881721428"/>
                  </a:ext>
                </a:extLst>
              </a:tr>
              <a:tr h="765292">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talk about what they have done?</a:t>
                      </a:r>
                    </a:p>
                    <a:p>
                      <a:pPr marL="171450" indent="-171450">
                        <a:buFont typeface="Arial" panose="020B0604020202020204" pitchFamily="34" charset="0"/>
                        <a:buChar char="•"/>
                      </a:pPr>
                      <a:r>
                        <a:rPr lang="en-GB" sz="1000" dirty="0" smtClean="0"/>
                        <a:t>Can the children describe what other people did?</a:t>
                      </a:r>
                      <a:endParaRPr lang="en-GB" sz="1000" dirty="0"/>
                    </a:p>
                  </a:txBody>
                  <a:tcPr/>
                </a:tc>
                <a:extLst>
                  <a:ext uri="{0D108BD9-81ED-4DB2-BD59-A6C34878D82A}">
                    <a16:rowId xmlns:a16="http://schemas.microsoft.com/office/drawing/2014/main" val="1560185760"/>
                  </a:ext>
                </a:extLst>
              </a:tr>
              <a:tr h="765292">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describe how their body feels before, during and after activity?</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202821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51080720"/>
              </p:ext>
            </p:extLst>
          </p:nvPr>
        </p:nvGraphicFramePr>
        <p:xfrm>
          <a:off x="257580" y="217353"/>
          <a:ext cx="11797045" cy="472031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t>PE Y2</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pPr algn="ctr"/>
                      <a:r>
                        <a:rPr lang="en-US" sz="1400" dirty="0" smtClean="0"/>
                        <a:t>Gymnastics</a:t>
                      </a:r>
                      <a:endParaRPr lang="en-GB" sz="1400" dirty="0"/>
                    </a:p>
                  </a:txBody>
                  <a:tcPr/>
                </a:tc>
                <a:tc>
                  <a:txBody>
                    <a:bodyPr/>
                    <a:lstStyle/>
                    <a:p>
                      <a:pPr algn="ctr"/>
                      <a:r>
                        <a:rPr lang="en-US" sz="1400" dirty="0" smtClean="0"/>
                        <a:t>Athletics</a:t>
                      </a:r>
                      <a:endParaRPr lang="en-GB" sz="1400" dirty="0"/>
                    </a:p>
                  </a:txBody>
                  <a:tcPr/>
                </a:tc>
                <a:tc>
                  <a:txBody>
                    <a:bodyPr/>
                    <a:lstStyle/>
                    <a:p>
                      <a:pPr algn="ctr"/>
                      <a:r>
                        <a:rPr lang="en-US" sz="1400" dirty="0" smtClean="0"/>
                        <a:t>Invasion</a:t>
                      </a:r>
                      <a:r>
                        <a:rPr lang="en-US" sz="1400" baseline="0" dirty="0" smtClean="0"/>
                        <a:t> Games</a:t>
                      </a:r>
                      <a:r>
                        <a:rPr lang="en-US" sz="1400" dirty="0" smtClean="0"/>
                        <a:t>: Hockey</a:t>
                      </a:r>
                      <a:endParaRPr lang="en-GB" sz="1400" dirty="0"/>
                    </a:p>
                  </a:txBody>
                  <a:tcPr/>
                </a:tc>
                <a:tc>
                  <a:txBody>
                    <a:bodyPr/>
                    <a:lstStyle/>
                    <a:p>
                      <a:pPr algn="ctr"/>
                      <a:r>
                        <a:rPr lang="en-US" sz="1400" dirty="0" smtClean="0"/>
                        <a:t>Dance</a:t>
                      </a:r>
                      <a:endParaRPr lang="en-GB" sz="1400" dirty="0"/>
                    </a:p>
                  </a:txBody>
                  <a:tcPr/>
                </a:tc>
                <a:tc>
                  <a:txBody>
                    <a:bodyPr/>
                    <a:lstStyle/>
                    <a:p>
                      <a:pPr algn="ctr"/>
                      <a:r>
                        <a:rPr lang="en-US" sz="1400" dirty="0" smtClean="0"/>
                        <a:t>Net/Wall</a:t>
                      </a:r>
                      <a:r>
                        <a:rPr lang="en-US" sz="1400" baseline="0" dirty="0" smtClean="0"/>
                        <a:t> Games: Tennis</a:t>
                      </a:r>
                      <a:endParaRPr lang="en-GB" sz="1400" dirty="0"/>
                    </a:p>
                  </a:txBody>
                  <a:tcPr/>
                </a:tc>
                <a:tc>
                  <a:txBody>
                    <a:bodyPr/>
                    <a:lstStyle/>
                    <a:p>
                      <a:pPr algn="ctr"/>
                      <a:r>
                        <a:rPr lang="en-US" sz="1400" dirty="0" smtClean="0"/>
                        <a:t>Striking and Fielding: </a:t>
                      </a:r>
                      <a:r>
                        <a:rPr lang="en-US" sz="1400" dirty="0" err="1" smtClean="0"/>
                        <a:t>Rounders</a:t>
                      </a:r>
                      <a:endParaRPr lang="en-GB" sz="1400" dirty="0"/>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r>
                        <a:rPr lang="en-US" sz="1000" dirty="0" smtClean="0"/>
                        <a:t>How many</a:t>
                      </a:r>
                      <a:r>
                        <a:rPr lang="en-US" sz="1000" baseline="0" dirty="0" smtClean="0"/>
                        <a:t> ways can I move from one shape to another?</a:t>
                      </a:r>
                      <a:endParaRPr lang="en-GB" sz="1000" dirty="0"/>
                    </a:p>
                  </a:txBody>
                  <a:tcPr/>
                </a:tc>
                <a:tc>
                  <a:txBody>
                    <a:bodyPr/>
                    <a:lstStyle/>
                    <a:p>
                      <a:r>
                        <a:rPr lang="en-US" sz="1100" dirty="0" smtClean="0"/>
                        <a:t>Does working with a partner change the space I need to work in</a:t>
                      </a:r>
                      <a:r>
                        <a:rPr lang="en-US" sz="1100" baseline="0" dirty="0" smtClean="0"/>
                        <a:t> safely?</a:t>
                      </a:r>
                      <a:endParaRPr lang="en-GB" sz="1100" dirty="0"/>
                    </a:p>
                  </a:txBody>
                  <a:tcPr/>
                </a:tc>
                <a:tc>
                  <a:txBody>
                    <a:bodyPr/>
                    <a:lstStyle/>
                    <a:p>
                      <a:r>
                        <a:rPr lang="en-US" sz="1100" dirty="0" smtClean="0"/>
                        <a:t>Do I need to apply different tactics for attacking and defending?</a:t>
                      </a:r>
                      <a:endParaRPr lang="en-GB" sz="1100" dirty="0"/>
                    </a:p>
                  </a:txBody>
                  <a:tcPr/>
                </a:tc>
                <a:tc>
                  <a:txBody>
                    <a:bodyPr/>
                    <a:lstStyle/>
                    <a:p>
                      <a:r>
                        <a:rPr lang="en-US" sz="1100" dirty="0" smtClean="0"/>
                        <a:t>How do you</a:t>
                      </a:r>
                      <a:r>
                        <a:rPr lang="en-US" sz="1100" baseline="0" dirty="0" smtClean="0"/>
                        <a:t> feel when you move to different styles of music?</a:t>
                      </a:r>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Do I need to apply different tactics for attacking and defending?</a:t>
                      </a:r>
                      <a:endParaRPr lang="en-GB" sz="1100" dirty="0" smtClean="0"/>
                    </a:p>
                    <a:p>
                      <a:endParaRPr lang="en-GB" dirty="0"/>
                    </a:p>
                  </a:txBody>
                  <a:tcPr/>
                </a:tc>
                <a:tc>
                  <a:txBody>
                    <a:bodyPr/>
                    <a:lstStyle/>
                    <a:p>
                      <a:r>
                        <a:rPr lang="en-US" sz="1100" dirty="0" smtClean="0"/>
                        <a:t>Does the way I hit the ball change</a:t>
                      </a:r>
                      <a:r>
                        <a:rPr lang="en-US" sz="1100" baseline="0" dirty="0" smtClean="0"/>
                        <a:t> it’s direction?</a:t>
                      </a:r>
                      <a:endParaRPr lang="en-GB" sz="1100" dirty="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Plan and perform a sequence of movement.</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Improve my sequence based on feedback.</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Think of more than one way to create a sequence that follows some ‘rules.</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Work on my own and with a partner.</a:t>
                      </a:r>
                      <a:endParaRPr lang="en-GB" sz="1000" dirty="0" smtClean="0"/>
                    </a:p>
                    <a:p>
                      <a:endParaRPr lang="en-GB" sz="1000" dirty="0"/>
                    </a:p>
                  </a:txBody>
                  <a:tcPr/>
                </a:tc>
                <a:tc>
                  <a:txBody>
                    <a:bodyPr/>
                    <a:lstStyle/>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Work on my own and with a partner.</a:t>
                      </a:r>
                      <a:endParaRPr lang="en-GB" sz="1000" dirty="0" smtClean="0"/>
                    </a:p>
                    <a:p>
                      <a:pPr marL="171450" marR="0" lvl="0" indent="-171450" algn="just"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Decide the best space to be in during a game.</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Decide the best space to be in during a game.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Use one tactic in a game and follow rules.</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Change rhythm, speed, level and direction in a dance.</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Dance with control and coordination</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Make a sequence by linking sections together,</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Use a dance to show a mood or feeling.</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Decide the best space to be in during a game.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Use one tactic in a game and follow rules.</a:t>
                      </a:r>
                      <a:endParaRPr lang="en-GB" sz="1000" dirty="0" smtClean="0"/>
                    </a:p>
                    <a:p>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Use hitting, kicking and/ or rolling in a game.</a:t>
                      </a:r>
                    </a:p>
                    <a:p>
                      <a:endParaRPr lang="en-GB" sz="1000" dirty="0"/>
                    </a:p>
                  </a:txBody>
                  <a:tcPr/>
                </a:tc>
                <a:extLst>
                  <a:ext uri="{0D108BD9-81ED-4DB2-BD59-A6C34878D82A}">
                    <a16:rowId xmlns:a16="http://schemas.microsoft.com/office/drawing/2014/main" val="1313014331"/>
                  </a:ext>
                </a:extLst>
              </a:tr>
              <a:tr h="68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1" dirty="0" smtClean="0">
                          <a:solidFill>
                            <a:schemeClr val="tx1"/>
                          </a:solidFill>
                        </a:rPr>
                        <a:t>KS1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Master basic movements including running, jumping, throwing and catching, as well as developing balance, agility and co-ordination, and begin to apply these in a range of activities;</a:t>
                      </a:r>
                      <a:r>
                        <a:rPr lang="en-GB" sz="1200" b="0" baseline="0" dirty="0" smtClean="0">
                          <a:solidFill>
                            <a:schemeClr val="tx1"/>
                          </a:solidFill>
                        </a:rPr>
                        <a:t> </a:t>
                      </a:r>
                      <a:r>
                        <a:rPr lang="en-GB" sz="1200" b="0" dirty="0" smtClean="0">
                          <a:solidFill>
                            <a:schemeClr val="tx1"/>
                          </a:solidFill>
                        </a:rPr>
                        <a:t>participate in team games, developing simple tactics for attacking and defending;</a:t>
                      </a:r>
                      <a:r>
                        <a:rPr lang="en-GB" sz="1200" b="0" baseline="0" dirty="0" smtClean="0">
                          <a:solidFill>
                            <a:schemeClr val="tx1"/>
                          </a:solidFill>
                        </a:rPr>
                        <a:t> </a:t>
                      </a:r>
                      <a:r>
                        <a:rPr lang="en-GB" sz="1200" b="0" dirty="0" smtClean="0">
                          <a:solidFill>
                            <a:schemeClr val="tx1"/>
                          </a:solidFill>
                        </a:rPr>
                        <a:t>perform dances using simple movement patterns.</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66461625"/>
              </p:ext>
            </p:extLst>
          </p:nvPr>
        </p:nvGraphicFramePr>
        <p:xfrm>
          <a:off x="257579" y="4706112"/>
          <a:ext cx="11797046" cy="2042648"/>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780814">
                <a:tc>
                  <a:txBody>
                    <a:bodyPr/>
                    <a:lstStyle/>
                    <a:p>
                      <a:r>
                        <a:rPr lang="en-GB" sz="1200" dirty="0" smtClean="0"/>
                        <a:t>ACQUIRING</a:t>
                      </a:r>
                      <a:r>
                        <a:rPr lang="en-GB" sz="1200" baseline="0" dirty="0" smtClean="0"/>
                        <a:t> AND DEVELOPING SKILLS</a:t>
                      </a:r>
                      <a:endParaRPr lang="en-GB"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rPr>
                        <a:t>Can the children copy and remember actions?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rPr>
                        <a:t>Can the children repeat and explore actions with control and coordination?</a:t>
                      </a:r>
                    </a:p>
                  </a:txBody>
                  <a:tcPr/>
                </a:tc>
                <a:extLst>
                  <a:ext uri="{0D108BD9-81ED-4DB2-BD59-A6C34878D82A}">
                    <a16:rowId xmlns:a16="http://schemas.microsoft.com/office/drawing/2014/main" val="881721428"/>
                  </a:ext>
                </a:extLst>
              </a:tr>
              <a:tr h="630917">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talk about what is different between what they did and what someone else did?</a:t>
                      </a:r>
                    </a:p>
                    <a:p>
                      <a:pPr marL="171450" indent="-171450">
                        <a:buFont typeface="Arial" panose="020B0604020202020204" pitchFamily="34" charset="0"/>
                        <a:buChar char="•"/>
                      </a:pPr>
                      <a:r>
                        <a:rPr lang="en-GB" sz="1000" dirty="0" smtClean="0"/>
                        <a:t>Can the children say</a:t>
                      </a:r>
                      <a:r>
                        <a:rPr lang="en-GB" sz="1000" baseline="0" dirty="0" smtClean="0"/>
                        <a:t> how they could improve?</a:t>
                      </a:r>
                      <a:endParaRPr lang="en-GB" sz="1000" dirty="0"/>
                    </a:p>
                  </a:txBody>
                  <a:tcPr/>
                </a:tc>
                <a:extLst>
                  <a:ext uri="{0D108BD9-81ED-4DB2-BD59-A6C34878D82A}">
                    <a16:rowId xmlns:a16="http://schemas.microsoft.com/office/drawing/2014/main" val="1560185760"/>
                  </a:ext>
                </a:extLst>
              </a:tr>
              <a:tr h="630917">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show how</a:t>
                      </a:r>
                      <a:r>
                        <a:rPr lang="en-GB" sz="1000" baseline="0" dirty="0" smtClean="0"/>
                        <a:t> to exercise safely?</a:t>
                      </a:r>
                    </a:p>
                    <a:p>
                      <a:pPr marL="171450" indent="-171450">
                        <a:buFont typeface="Arial" panose="020B0604020202020204" pitchFamily="34" charset="0"/>
                        <a:buChar char="•"/>
                      </a:pPr>
                      <a:r>
                        <a:rPr lang="en-GB" sz="1000" baseline="0" dirty="0" smtClean="0"/>
                        <a:t>Can the children describe how their body feels during different activities?</a:t>
                      </a:r>
                    </a:p>
                    <a:p>
                      <a:pPr marL="171450" indent="-171450">
                        <a:buFont typeface="Arial" panose="020B0604020202020204" pitchFamily="34" charset="0"/>
                        <a:buChar char="•"/>
                      </a:pPr>
                      <a:r>
                        <a:rPr lang="en-GB" sz="1000" baseline="0" dirty="0" smtClean="0"/>
                        <a:t>Can the children explain what their body needs to keep healthy?</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3228095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39091932"/>
              </p:ext>
            </p:extLst>
          </p:nvPr>
        </p:nvGraphicFramePr>
        <p:xfrm>
          <a:off x="257580" y="206064"/>
          <a:ext cx="11797045" cy="495300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t>PE Y3</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pPr algn="ctr"/>
                      <a:r>
                        <a:rPr lang="en-US" sz="1400" dirty="0" smtClean="0"/>
                        <a:t>Gymnastics</a:t>
                      </a:r>
                      <a:endParaRPr lang="en-GB" sz="1400" dirty="0"/>
                    </a:p>
                  </a:txBody>
                  <a:tcPr/>
                </a:tc>
                <a:tc>
                  <a:txBody>
                    <a:bodyPr/>
                    <a:lstStyle/>
                    <a:p>
                      <a:pPr algn="ctr"/>
                      <a:r>
                        <a:rPr lang="en-US" sz="1400" dirty="0" smtClean="0"/>
                        <a:t>Net/Wall Games: Tennis</a:t>
                      </a:r>
                      <a:endParaRPr lang="en-GB" sz="1400" dirty="0"/>
                    </a:p>
                  </a:txBody>
                  <a:tcPr/>
                </a:tc>
                <a:tc>
                  <a:txBody>
                    <a:bodyPr/>
                    <a:lstStyle/>
                    <a:p>
                      <a:pPr algn="ctr"/>
                      <a:r>
                        <a:rPr lang="en-US" sz="1400" dirty="0" smtClean="0"/>
                        <a:t>Striking and fielding:</a:t>
                      </a:r>
                      <a:r>
                        <a:rPr lang="en-US" sz="1400" baseline="0" dirty="0" smtClean="0"/>
                        <a:t> </a:t>
                      </a:r>
                      <a:r>
                        <a:rPr lang="en-US" sz="1400" baseline="0" dirty="0" err="1" smtClean="0"/>
                        <a:t>Rounders</a:t>
                      </a:r>
                      <a:endParaRPr lang="en-GB" sz="1400" dirty="0"/>
                    </a:p>
                  </a:txBody>
                  <a:tcPr/>
                </a:tc>
                <a:tc>
                  <a:txBody>
                    <a:bodyPr/>
                    <a:lstStyle/>
                    <a:p>
                      <a:pPr algn="ctr"/>
                      <a:r>
                        <a:rPr lang="en-US" sz="1400" dirty="0" smtClean="0"/>
                        <a:t>Athletics</a:t>
                      </a:r>
                      <a:endParaRPr lang="en-GB" sz="1400" dirty="0"/>
                    </a:p>
                  </a:txBody>
                  <a:tcPr/>
                </a:tc>
                <a:tc>
                  <a:txBody>
                    <a:bodyPr/>
                    <a:lstStyle/>
                    <a:p>
                      <a:pPr algn="ctr"/>
                      <a:r>
                        <a:rPr lang="en-US" sz="1400" dirty="0" smtClean="0"/>
                        <a:t>Dance</a:t>
                      </a:r>
                      <a:endParaRPr lang="en-GB" sz="1400" dirty="0"/>
                    </a:p>
                  </a:txBody>
                  <a:tcPr/>
                </a:tc>
                <a:tc>
                  <a:txBody>
                    <a:bodyPr/>
                    <a:lstStyle/>
                    <a:p>
                      <a:pPr algn="ctr"/>
                      <a:r>
                        <a:rPr lang="en-US" sz="1400" dirty="0" smtClean="0"/>
                        <a:t>Invasion</a:t>
                      </a:r>
                      <a:r>
                        <a:rPr lang="en-US" sz="1400" baseline="0" dirty="0" smtClean="0"/>
                        <a:t> Games</a:t>
                      </a:r>
                      <a:r>
                        <a:rPr lang="en-US" sz="1400" dirty="0" smtClean="0"/>
                        <a:t>: Hockey</a:t>
                      </a:r>
                      <a:endParaRPr lang="en-GB" sz="1400" dirty="0"/>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r>
                        <a:rPr lang="en-US" sz="1000" dirty="0" smtClean="0"/>
                        <a:t>How does the apparatus affect how I sequence my movements?</a:t>
                      </a:r>
                      <a:endParaRPr lang="en-GB" sz="1000" dirty="0"/>
                    </a:p>
                  </a:txBody>
                  <a:tcPr/>
                </a:tc>
                <a:tc>
                  <a:txBody>
                    <a:bodyPr/>
                    <a:lstStyle/>
                    <a:p>
                      <a:r>
                        <a:rPr lang="en-US" sz="1100" dirty="0" smtClean="0"/>
                        <a:t>Can I control a catch better</a:t>
                      </a:r>
                      <a:r>
                        <a:rPr lang="en-US" sz="1100" baseline="0" dirty="0" smtClean="0"/>
                        <a:t> with one or two hands?</a:t>
                      </a:r>
                      <a:endParaRPr lang="en-GB" sz="1100" dirty="0"/>
                    </a:p>
                  </a:txBody>
                  <a:tcPr/>
                </a:tc>
                <a:tc>
                  <a:txBody>
                    <a:bodyPr/>
                    <a:lstStyle/>
                    <a:p>
                      <a:r>
                        <a:rPr lang="en-US" sz="1100" dirty="0" smtClean="0"/>
                        <a:t>How does my performance affect my team?</a:t>
                      </a:r>
                      <a:endParaRPr lang="en-GB" sz="1100" dirty="0"/>
                    </a:p>
                  </a:txBody>
                  <a:tcPr/>
                </a:tc>
                <a:tc>
                  <a:txBody>
                    <a:bodyPr/>
                    <a:lstStyle/>
                    <a:p>
                      <a:r>
                        <a:rPr lang="en-US" sz="1100" dirty="0" smtClean="0"/>
                        <a:t>Which</a:t>
                      </a:r>
                      <a:r>
                        <a:rPr lang="en-US" sz="1100" baseline="0" dirty="0" smtClean="0"/>
                        <a:t> events need strength from the upper/lower body?</a:t>
                      </a:r>
                      <a:endParaRPr lang="en-GB" sz="1100" dirty="0"/>
                    </a:p>
                  </a:txBody>
                  <a:tcPr/>
                </a:tc>
                <a:tc>
                  <a:txBody>
                    <a:bodyPr/>
                    <a:lstStyle/>
                    <a:p>
                      <a:r>
                        <a:rPr lang="en-US" sz="1100" dirty="0" smtClean="0"/>
                        <a:t>Do</a:t>
                      </a:r>
                      <a:r>
                        <a:rPr lang="en-US" sz="1100" baseline="0" dirty="0" smtClean="0"/>
                        <a:t> my peers move differently to me to a piece of music?</a:t>
                      </a:r>
                      <a:endParaRPr lang="en-GB" sz="1100" dirty="0"/>
                    </a:p>
                  </a:txBody>
                  <a:tcPr/>
                </a:tc>
                <a:tc>
                  <a:txBody>
                    <a:bodyPr/>
                    <a:lstStyle/>
                    <a:p>
                      <a:r>
                        <a:rPr lang="en-US" sz="1100" dirty="0" smtClean="0"/>
                        <a:t>How can I support my</a:t>
                      </a:r>
                      <a:r>
                        <a:rPr lang="en-US" sz="1100" baseline="0" dirty="0" smtClean="0"/>
                        <a:t> team effectively?</a:t>
                      </a:r>
                      <a:endParaRPr lang="en-GB" sz="1100" dirty="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Adapt sequences to suit different types of apparatus.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Explain how strength and suppleness affect performance.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Compare and contrast gymnastic sequences.</a:t>
                      </a:r>
                      <a:endParaRPr lang="en-GB" sz="1000" dirty="0" smtClean="0"/>
                    </a:p>
                    <a:p>
                      <a:endParaRPr lang="en-GB" sz="1000" dirty="0"/>
                    </a:p>
                  </a:txBody>
                  <a:tcPr/>
                </a:tc>
                <a:tc>
                  <a:txBody>
                    <a:bodyPr/>
                    <a:lstStyle/>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Throw and catch with control.</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000" dirty="0" smtClean="0"/>
                        <a:t> </a:t>
                      </a:r>
                      <a:r>
                        <a:rPr lang="en-GB" sz="1000" kern="1200" dirty="0" smtClean="0">
                          <a:solidFill>
                            <a:schemeClr val="dk1"/>
                          </a:solidFill>
                          <a:effectLst/>
                          <a:latin typeface="+mn-lt"/>
                          <a:ea typeface="+mn-ea"/>
                          <a:cs typeface="+mn-cs"/>
                        </a:rPr>
                        <a:t>Know and use rules fairly</a:t>
                      </a:r>
                      <a:endParaRPr lang="en-GB" sz="1000" dirty="0" smtClean="0"/>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Throw and catch with control.</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Am aware of space and use it to support team mates.</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Know and use rules fairly</a:t>
                      </a:r>
                      <a:endParaRPr lang="en-GB" sz="1000" dirty="0" smtClean="0"/>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Explain how strength and suppleness affect performance.</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Am aware of space and use it to support team mates.</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Improvise feely and translate ideas from a stimulus to a movement.</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Share and create phases with a partner and a small group.</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Repeat, remember and perform phases.</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Throw and catch with control.</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Am aware of space and use it to support team mates.</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Know and use rules fairly</a:t>
                      </a:r>
                      <a:endParaRPr lang="en-GB" sz="1000" dirty="0" smtClean="0"/>
                    </a:p>
                    <a:p>
                      <a:endParaRPr lang="en-GB" sz="1000" dirty="0"/>
                    </a:p>
                  </a:txBody>
                  <a:tcPr/>
                </a:tc>
                <a:extLst>
                  <a:ext uri="{0D108BD9-81ED-4DB2-BD59-A6C34878D82A}">
                    <a16:rowId xmlns:a16="http://schemas.microsoft.com/office/drawing/2014/main" val="1313014331"/>
                  </a:ext>
                </a:extLst>
              </a:tr>
              <a:tr h="68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1" dirty="0" smtClean="0">
                          <a:solidFill>
                            <a:schemeClr val="tx1"/>
                          </a:solidFill>
                        </a:rPr>
                        <a:t>KS2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Use running, jumping, throwing and catching in isolation and in combination; play competitive games, modified where appropriate [for example, badminton, basketball, cricket, football, hockey, netball, </a:t>
                      </a:r>
                      <a:r>
                        <a:rPr lang="en-GB" sz="1200" b="0" dirty="0" err="1" smtClean="0">
                          <a:solidFill>
                            <a:schemeClr val="tx1"/>
                          </a:solidFill>
                        </a:rPr>
                        <a:t>rounders</a:t>
                      </a:r>
                      <a:r>
                        <a:rPr lang="en-GB" sz="1200" b="0" dirty="0" smtClean="0">
                          <a:solidFill>
                            <a:schemeClr val="tx1"/>
                          </a:solidFill>
                        </a:rPr>
                        <a:t> and tennis], and apply basic principles suitable for attacking and defending;</a:t>
                      </a:r>
                      <a:r>
                        <a:rPr lang="en-GB" sz="1200" b="0" baseline="0" dirty="0" smtClean="0">
                          <a:solidFill>
                            <a:schemeClr val="tx1"/>
                          </a:solidFill>
                        </a:rPr>
                        <a:t> </a:t>
                      </a:r>
                      <a:r>
                        <a:rPr lang="en-GB" sz="1200" b="0" dirty="0" smtClean="0">
                          <a:solidFill>
                            <a:schemeClr val="tx1"/>
                          </a:solidFill>
                        </a:rPr>
                        <a:t>develop flexibility, strength, technique, control and balance [for example, through athletics and gymnastics]; perform dances using a range of movement patterns; take part in outdoor and adventurous activity challenges both individually and within a team; compare their performances with previous ones and demonstrate improvement to achieve their personal best.</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16584473"/>
              </p:ext>
            </p:extLst>
          </p:nvPr>
        </p:nvGraphicFramePr>
        <p:xfrm>
          <a:off x="257579" y="4998719"/>
          <a:ext cx="11797046" cy="1859281"/>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610596">
                <a:tc>
                  <a:txBody>
                    <a:bodyPr/>
                    <a:lstStyle/>
                    <a:p>
                      <a:r>
                        <a:rPr lang="en-GB" sz="1200" dirty="0" smtClean="0"/>
                        <a:t>ACQUIRING</a:t>
                      </a:r>
                      <a:r>
                        <a:rPr lang="en-GB" sz="1200" baseline="0" dirty="0" smtClean="0"/>
                        <a:t> AND DEVELOPING SKILLS</a:t>
                      </a:r>
                      <a:endParaRPr lang="en-GB" sz="1200" dirty="0"/>
                    </a:p>
                  </a:txBody>
                  <a:tcPr/>
                </a:tc>
                <a:tc>
                  <a:txBody>
                    <a:bodyPr/>
                    <a:lstStyle/>
                    <a:p>
                      <a:pPr marL="171450" indent="-171450">
                        <a:buFont typeface="Arial" panose="020B0604020202020204" pitchFamily="34" charset="0"/>
                        <a:buChar char="•"/>
                      </a:pPr>
                      <a:r>
                        <a:rPr lang="en-GB" sz="1100" b="0" dirty="0" smtClean="0">
                          <a:solidFill>
                            <a:schemeClr val="tx1"/>
                          </a:solidFill>
                        </a:rPr>
                        <a:t>Can the children select and use the most appropriate skills,</a:t>
                      </a:r>
                      <a:r>
                        <a:rPr lang="en-GB" sz="1100" b="0" baseline="0" dirty="0" smtClean="0">
                          <a:solidFill>
                            <a:schemeClr val="tx1"/>
                          </a:solidFill>
                        </a:rPr>
                        <a:t> actions, or ideas?</a:t>
                      </a:r>
                    </a:p>
                    <a:p>
                      <a:pPr marL="171450" indent="-171450">
                        <a:buFont typeface="Arial" panose="020B0604020202020204" pitchFamily="34" charset="0"/>
                        <a:buChar char="•"/>
                      </a:pPr>
                      <a:r>
                        <a:rPr lang="en-GB" sz="1100" b="0" baseline="0" dirty="0" smtClean="0">
                          <a:solidFill>
                            <a:schemeClr val="tx1"/>
                          </a:solidFill>
                        </a:rPr>
                        <a:t>Can the children move and use actions with co-ordination and control?</a:t>
                      </a:r>
                      <a:endParaRPr lang="en-GB" sz="1100" b="0" dirty="0" smtClean="0">
                        <a:solidFill>
                          <a:schemeClr val="tx1"/>
                        </a:solidFill>
                      </a:endParaRPr>
                    </a:p>
                  </a:txBody>
                  <a:tcPr/>
                </a:tc>
                <a:extLst>
                  <a:ext uri="{0D108BD9-81ED-4DB2-BD59-A6C34878D82A}">
                    <a16:rowId xmlns:a16="http://schemas.microsoft.com/office/drawing/2014/main" val="881721428"/>
                  </a:ext>
                </a:extLst>
              </a:tr>
              <a:tr h="681549">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how their work is similar and different from that of</a:t>
                      </a:r>
                      <a:r>
                        <a:rPr lang="en-GB" sz="1000" baseline="0" dirty="0" smtClean="0"/>
                        <a:t> others?</a:t>
                      </a:r>
                    </a:p>
                    <a:p>
                      <a:pPr marL="171450" indent="-171450">
                        <a:buFont typeface="Arial" panose="020B0604020202020204" pitchFamily="34" charset="0"/>
                        <a:buChar char="•"/>
                      </a:pPr>
                      <a:r>
                        <a:rPr lang="en-GB" sz="1000" baseline="0" dirty="0" smtClean="0"/>
                        <a:t>With help, do the children recognise how performances could be improved?</a:t>
                      </a:r>
                      <a:endParaRPr lang="en-GB" sz="1000" dirty="0"/>
                    </a:p>
                  </a:txBody>
                  <a:tcPr/>
                </a:tc>
                <a:extLst>
                  <a:ext uri="{0D108BD9-81ED-4DB2-BD59-A6C34878D82A}">
                    <a16:rowId xmlns:a16="http://schemas.microsoft.com/office/drawing/2014/main" val="1560185760"/>
                  </a:ext>
                </a:extLst>
              </a:tr>
              <a:tr h="567136">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why it is important to warm-up and cool-down?</a:t>
                      </a:r>
                    </a:p>
                    <a:p>
                      <a:pPr marL="171450" indent="-171450">
                        <a:buFont typeface="Arial" panose="020B0604020202020204" pitchFamily="34" charset="0"/>
                        <a:buChar char="•"/>
                      </a:pPr>
                      <a:r>
                        <a:rPr lang="en-GB" sz="1000" dirty="0" smtClean="0"/>
                        <a:t>Can the children identify some muscle groups used in gymnastic activities?</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33758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339064855"/>
              </p:ext>
            </p:extLst>
          </p:nvPr>
        </p:nvGraphicFramePr>
        <p:xfrm>
          <a:off x="257580" y="206064"/>
          <a:ext cx="11797045" cy="527304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t>PE Y4</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pPr algn="ctr"/>
                      <a:r>
                        <a:rPr lang="en-GB" sz="1400" dirty="0" smtClean="0"/>
                        <a:t>Dance</a:t>
                      </a:r>
                      <a:endParaRPr lang="en-GB" sz="1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nl-NL" sz="1400" b="0" u="none" dirty="0" smtClean="0"/>
                        <a:t>Net/wall games: Volleyball</a:t>
                      </a:r>
                    </a:p>
                    <a:p>
                      <a:pPr algn="ctr"/>
                      <a:endParaRPr lang="en-GB" sz="1400" dirty="0"/>
                    </a:p>
                  </a:txBody>
                  <a:tcPr/>
                </a:tc>
                <a:tc>
                  <a:txBody>
                    <a:bodyPr/>
                    <a:lstStyle/>
                    <a:p>
                      <a:pPr algn="ctr"/>
                      <a:r>
                        <a:rPr lang="en-GB" sz="1400" dirty="0" smtClean="0"/>
                        <a:t>Gymnastics</a:t>
                      </a:r>
                      <a:endParaRPr lang="en-GB" sz="1400" dirty="0"/>
                    </a:p>
                  </a:txBody>
                  <a:tcPr/>
                </a:tc>
                <a:tc>
                  <a:txBody>
                    <a:bodyPr/>
                    <a:lstStyle/>
                    <a:p>
                      <a:pPr algn="ctr"/>
                      <a:r>
                        <a:rPr lang="en-GB" sz="1400" dirty="0" smtClean="0"/>
                        <a:t>Striking and fielding: </a:t>
                      </a:r>
                      <a:r>
                        <a:rPr lang="en-GB" sz="1400" dirty="0" err="1" smtClean="0"/>
                        <a:t>Rounders</a:t>
                      </a:r>
                      <a:endParaRPr lang="en-GB" sz="1400" dirty="0"/>
                    </a:p>
                  </a:txBody>
                  <a:tcPr/>
                </a:tc>
                <a:tc>
                  <a:txBody>
                    <a:bodyPr/>
                    <a:lstStyle/>
                    <a:p>
                      <a:pPr algn="ctr"/>
                      <a:r>
                        <a:rPr lang="en-GB" sz="1400" dirty="0" smtClean="0"/>
                        <a:t>Athletics</a:t>
                      </a:r>
                      <a:endParaRPr lang="en-GB" sz="1400" dirty="0"/>
                    </a:p>
                  </a:txBody>
                  <a:tcPr/>
                </a:tc>
                <a:tc>
                  <a:txBody>
                    <a:bodyPr/>
                    <a:lstStyle/>
                    <a:p>
                      <a:pPr algn="ctr"/>
                      <a:r>
                        <a:rPr lang="en-GB" sz="1400" dirty="0" smtClean="0"/>
                        <a:t>Striking</a:t>
                      </a:r>
                      <a:r>
                        <a:rPr lang="en-GB" sz="1400" baseline="0" dirty="0" smtClean="0"/>
                        <a:t> and fielding: Golf</a:t>
                      </a:r>
                      <a:endParaRPr lang="en-GB" sz="1400" dirty="0"/>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r>
                        <a:rPr lang="en-GB" sz="1000" dirty="0" smtClean="0"/>
                        <a:t>How can</a:t>
                      </a:r>
                      <a:r>
                        <a:rPr lang="en-GB" sz="1000" baseline="0" dirty="0" smtClean="0"/>
                        <a:t> my ideas influence others and their performances?</a:t>
                      </a:r>
                      <a:endParaRPr lang="en-GB" sz="1000" dirty="0"/>
                    </a:p>
                  </a:txBody>
                  <a:tcPr/>
                </a:tc>
                <a:tc>
                  <a:txBody>
                    <a:bodyPr/>
                    <a:lstStyle/>
                    <a:p>
                      <a:r>
                        <a:rPr lang="en-GB" sz="1000" dirty="0" smtClean="0"/>
                        <a:t>How can I change my stance </a:t>
                      </a:r>
                      <a:r>
                        <a:rPr lang="en-GB" sz="1000" baseline="0" dirty="0" smtClean="0"/>
                        <a:t>to gain more control when throwing and catching?</a:t>
                      </a:r>
                      <a:endParaRPr lang="en-GB" sz="1000" dirty="0"/>
                    </a:p>
                  </a:txBody>
                  <a:tcPr/>
                </a:tc>
                <a:tc>
                  <a:txBody>
                    <a:bodyPr/>
                    <a:lstStyle/>
                    <a:p>
                      <a:r>
                        <a:rPr lang="en-GB" sz="1000" dirty="0" smtClean="0"/>
                        <a:t>How do I ensure my movement</a:t>
                      </a:r>
                      <a:r>
                        <a:rPr lang="en-GB" sz="1000" baseline="0" dirty="0" smtClean="0"/>
                        <a:t> changes are fluid through a sequence?</a:t>
                      </a:r>
                      <a:endParaRPr lang="en-GB" sz="1000" dirty="0"/>
                    </a:p>
                  </a:txBody>
                  <a:tcPr/>
                </a:tc>
                <a:tc>
                  <a:txBody>
                    <a:bodyPr/>
                    <a:lstStyle/>
                    <a:p>
                      <a:r>
                        <a:rPr lang="en-GB" sz="1000" dirty="0" smtClean="0"/>
                        <a:t>Am I</a:t>
                      </a:r>
                      <a:r>
                        <a:rPr lang="en-GB" sz="1000" baseline="0" dirty="0" smtClean="0"/>
                        <a:t> able to adapt my tactics during a game to improve my performance?</a:t>
                      </a:r>
                      <a:endParaRPr lang="en-GB" sz="1000" dirty="0"/>
                    </a:p>
                  </a:txBody>
                  <a:tcPr/>
                </a:tc>
                <a:tc>
                  <a:txBody>
                    <a:bodyPr/>
                    <a:lstStyle/>
                    <a:p>
                      <a:r>
                        <a:rPr lang="en-GB" sz="1000" dirty="0" smtClean="0"/>
                        <a:t>Am</a:t>
                      </a:r>
                      <a:r>
                        <a:rPr lang="en-GB" sz="1000" baseline="0" dirty="0" smtClean="0"/>
                        <a:t> I able to pace myself according to a specific event? E.g. sprint vs long distance running.</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Am I</a:t>
                      </a:r>
                      <a:r>
                        <a:rPr lang="en-GB" sz="1000" baseline="0" dirty="0" smtClean="0"/>
                        <a:t> able to adapt my tactics during a game to improve my performance?</a:t>
                      </a:r>
                      <a:endParaRPr lang="en-GB" sz="1000" dirty="0" smtClean="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Take the lead when working with a group.</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Use dance to communicate an idea.</a:t>
                      </a:r>
                      <a:endParaRPr lang="en-GB" sz="1000" dirty="0" smtClean="0"/>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Throw and catch accurately.</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Catch with one hand.</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Hit a ball accurately with control.</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Keep possession of a ball.</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Vary tactics and adapt skills depending on the state of the game.</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Work in a controlled way</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Include changes of speed and direction</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Include a range of shapes</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Work with a partner to create, repeat and improve a sequence with at least 3 phases.</a:t>
                      </a:r>
                      <a:endParaRPr lang="en-GB" sz="1000" dirty="0" smtClean="0"/>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Catch with one hand.</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Hit a ball accurately with control.</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Vary tactics and adapt skills depending on the state of the game.</a:t>
                      </a:r>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Work in a controlled way</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Include changes of speed and direction</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Vary tactics and adapt skills depending on the state of the game.</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Hit a ball accurately with control.</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Vary tactics and adapt skills depending on the state of the game.</a:t>
                      </a:r>
                    </a:p>
                    <a:p>
                      <a:endParaRPr lang="en-GB" sz="1000" dirty="0"/>
                    </a:p>
                  </a:txBody>
                  <a:tcPr/>
                </a:tc>
                <a:extLst>
                  <a:ext uri="{0D108BD9-81ED-4DB2-BD59-A6C34878D82A}">
                    <a16:rowId xmlns:a16="http://schemas.microsoft.com/office/drawing/2014/main" val="1313014331"/>
                  </a:ext>
                </a:extLst>
              </a:tr>
              <a:tr h="68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1" dirty="0" smtClean="0">
                          <a:solidFill>
                            <a:schemeClr val="tx1"/>
                          </a:solidFill>
                        </a:rPr>
                        <a:t>KS2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solidFill>
                            <a:schemeClr val="tx1"/>
                          </a:solidFill>
                        </a:rPr>
                        <a:t>Use running, jumping, throwing and catching in isolation and in combination; play competitive games, modified where appropriate [for example, badminton, basketball, cricket, football, hockey, netball, </a:t>
                      </a:r>
                      <a:r>
                        <a:rPr lang="en-GB" sz="1200" b="0" dirty="0" err="1" smtClean="0">
                          <a:solidFill>
                            <a:schemeClr val="tx1"/>
                          </a:solidFill>
                        </a:rPr>
                        <a:t>rounders</a:t>
                      </a:r>
                      <a:r>
                        <a:rPr lang="en-GB" sz="1200" b="0" dirty="0" smtClean="0">
                          <a:solidFill>
                            <a:schemeClr val="tx1"/>
                          </a:solidFill>
                        </a:rPr>
                        <a:t> and tennis], and apply basic principles suitable for attacking and defending;</a:t>
                      </a:r>
                      <a:r>
                        <a:rPr lang="en-GB" sz="1200" b="0" baseline="0" dirty="0" smtClean="0">
                          <a:solidFill>
                            <a:schemeClr val="tx1"/>
                          </a:solidFill>
                        </a:rPr>
                        <a:t> </a:t>
                      </a:r>
                      <a:r>
                        <a:rPr lang="en-GB" sz="1200" b="0" dirty="0" smtClean="0">
                          <a:solidFill>
                            <a:schemeClr val="tx1"/>
                          </a:solidFill>
                        </a:rPr>
                        <a:t>develop flexibility, strength, technique, control and balance [for example, through athletics and gymnastics]; perform dances using a range of movement patterns; take part in outdoor and adventurous activity challenges both individually and within a team; compare their performances with previous ones and demonstrate improvement to achieve their personal best.</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63053938"/>
              </p:ext>
            </p:extLst>
          </p:nvPr>
        </p:nvGraphicFramePr>
        <p:xfrm>
          <a:off x="257579" y="5279136"/>
          <a:ext cx="11797046" cy="1557603"/>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554209">
                <a:tc>
                  <a:txBody>
                    <a:bodyPr/>
                    <a:lstStyle/>
                    <a:p>
                      <a:r>
                        <a:rPr lang="en-GB" sz="1200" dirty="0" smtClean="0"/>
                        <a:t>ACQUIRING</a:t>
                      </a:r>
                      <a:r>
                        <a:rPr lang="en-GB" sz="1200" baseline="0" dirty="0" smtClean="0"/>
                        <a:t> AND DEVELOPING SKILLS</a:t>
                      </a:r>
                      <a:endParaRPr lang="en-GB"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rPr>
                        <a:t>Can the children select and use the most appropriate</a:t>
                      </a:r>
                      <a:r>
                        <a:rPr lang="en-GB" sz="1000" b="0" baseline="0" dirty="0" smtClean="0">
                          <a:solidFill>
                            <a:schemeClr val="tx1"/>
                          </a:solidFill>
                        </a:rPr>
                        <a:t> skills, actions and ideas?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smtClean="0">
                          <a:solidFill>
                            <a:schemeClr val="tx1"/>
                          </a:solidFill>
                        </a:rPr>
                        <a:t>Can the children move and use actions with coordination and control?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smtClean="0">
                          <a:solidFill>
                            <a:schemeClr val="tx1"/>
                          </a:solidFill>
                        </a:rPr>
                        <a:t>Can the children make up their own small sided game?</a:t>
                      </a:r>
                      <a:endParaRPr lang="en-GB" sz="1000" b="0" dirty="0" smtClean="0">
                        <a:solidFill>
                          <a:schemeClr val="tx1"/>
                        </a:solidFill>
                      </a:endParaRPr>
                    </a:p>
                  </a:txBody>
                  <a:tcPr/>
                </a:tc>
                <a:extLst>
                  <a:ext uri="{0D108BD9-81ED-4DB2-BD59-A6C34878D82A}">
                    <a16:rowId xmlns:a16="http://schemas.microsoft.com/office/drawing/2014/main" val="881721428"/>
                  </a:ext>
                </a:extLst>
              </a:tr>
              <a:tr h="506495">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how their work</a:t>
                      </a:r>
                      <a:r>
                        <a:rPr lang="en-GB" sz="1000" baseline="0" dirty="0" smtClean="0"/>
                        <a:t> is similar and different from that of others?</a:t>
                      </a:r>
                    </a:p>
                    <a:p>
                      <a:pPr marL="171450" indent="-171450">
                        <a:buFont typeface="Arial" panose="020B0604020202020204" pitchFamily="34" charset="0"/>
                        <a:buChar char="•"/>
                      </a:pPr>
                      <a:r>
                        <a:rPr lang="en-GB" sz="1000" baseline="0" dirty="0" smtClean="0"/>
                        <a:t>Can they use their comparison to improve their work?</a:t>
                      </a:r>
                      <a:endParaRPr lang="en-GB" sz="1000" dirty="0"/>
                    </a:p>
                  </a:txBody>
                  <a:tcPr/>
                </a:tc>
                <a:extLst>
                  <a:ext uri="{0D108BD9-81ED-4DB2-BD59-A6C34878D82A}">
                    <a16:rowId xmlns:a16="http://schemas.microsoft.com/office/drawing/2014/main" val="1560185760"/>
                  </a:ext>
                </a:extLst>
              </a:tr>
              <a:tr h="496899">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why warming up is important?</a:t>
                      </a:r>
                    </a:p>
                    <a:p>
                      <a:pPr marL="171450" indent="-171450">
                        <a:buFont typeface="Arial" panose="020B0604020202020204" pitchFamily="34" charset="0"/>
                        <a:buChar char="•"/>
                      </a:pPr>
                      <a:r>
                        <a:rPr lang="en-GB" sz="1000" dirty="0" smtClean="0"/>
                        <a:t>Can the children explain why keeping fit is good for their health?</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183099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540494460"/>
              </p:ext>
            </p:extLst>
          </p:nvPr>
        </p:nvGraphicFramePr>
        <p:xfrm>
          <a:off x="257580" y="206064"/>
          <a:ext cx="11797045" cy="487680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41161">
                <a:tc>
                  <a:txBody>
                    <a:bodyPr/>
                    <a:lstStyle/>
                    <a:p>
                      <a:r>
                        <a:rPr lang="en-GB" sz="1600" baseline="0" dirty="0" smtClean="0"/>
                        <a:t>PE Y5</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483312">
                <a:tc>
                  <a:txBody>
                    <a:bodyPr/>
                    <a:lstStyle/>
                    <a:p>
                      <a:r>
                        <a:rPr lang="en-GB" dirty="0" smtClean="0"/>
                        <a:t>FOCUS</a:t>
                      </a:r>
                    </a:p>
                  </a:txBody>
                  <a:tcPr/>
                </a:tc>
                <a:tc>
                  <a:txBody>
                    <a:bodyPr/>
                    <a:lstStyle/>
                    <a:p>
                      <a:pPr algn="ctr"/>
                      <a:r>
                        <a:rPr lang="en-GB" sz="1400" dirty="0" smtClean="0"/>
                        <a:t>Dance</a:t>
                      </a:r>
                      <a:endParaRPr lang="en-GB" sz="1400" dirty="0"/>
                    </a:p>
                  </a:txBody>
                  <a:tcPr/>
                </a:tc>
                <a:tc>
                  <a:txBody>
                    <a:bodyPr/>
                    <a:lstStyle/>
                    <a:p>
                      <a:pPr algn="ctr"/>
                      <a:r>
                        <a:rPr lang="en-GB" sz="1400" dirty="0" smtClean="0"/>
                        <a:t>Net/Wall Games: Netball</a:t>
                      </a:r>
                      <a:endParaRPr lang="en-GB" sz="1400" dirty="0"/>
                    </a:p>
                  </a:txBody>
                  <a:tcPr/>
                </a:tc>
                <a:tc>
                  <a:txBody>
                    <a:bodyPr/>
                    <a:lstStyle/>
                    <a:p>
                      <a:pPr algn="ctr"/>
                      <a:r>
                        <a:rPr lang="en-GB" sz="1400" dirty="0" smtClean="0"/>
                        <a:t>Net/Wall Games: Tennis</a:t>
                      </a:r>
                      <a:endParaRPr lang="en-GB" sz="1400" dirty="0"/>
                    </a:p>
                  </a:txBody>
                  <a:tcPr/>
                </a:tc>
                <a:tc>
                  <a:txBody>
                    <a:bodyPr/>
                    <a:lstStyle/>
                    <a:p>
                      <a:pPr algn="ctr"/>
                      <a:r>
                        <a:rPr lang="en-GB" sz="1400" dirty="0" smtClean="0"/>
                        <a:t>Gymnastics</a:t>
                      </a:r>
                      <a:endParaRPr lang="en-GB" sz="1400" dirty="0"/>
                    </a:p>
                  </a:txBody>
                  <a:tcPr/>
                </a:tc>
                <a:tc>
                  <a:txBody>
                    <a:bodyPr/>
                    <a:lstStyle/>
                    <a:p>
                      <a:pPr algn="ctr"/>
                      <a:r>
                        <a:rPr lang="en-GB" sz="1400" dirty="0" smtClean="0"/>
                        <a:t>Striking and fielding: Golf</a:t>
                      </a:r>
                      <a:endParaRPr lang="en-GB" sz="1400" dirty="0"/>
                    </a:p>
                  </a:txBody>
                  <a:tcPr/>
                </a:tc>
                <a:tc>
                  <a:txBody>
                    <a:bodyPr/>
                    <a:lstStyle/>
                    <a:p>
                      <a:pPr algn="ctr"/>
                      <a:r>
                        <a:rPr lang="en-GB" sz="1400" dirty="0" smtClean="0"/>
                        <a:t>Net/Wall Games: Volleyball</a:t>
                      </a:r>
                      <a:endParaRPr lang="en-GB" sz="1400" dirty="0"/>
                    </a:p>
                  </a:txBody>
                  <a:tcPr/>
                </a:tc>
                <a:extLst>
                  <a:ext uri="{0D108BD9-81ED-4DB2-BD59-A6C34878D82A}">
                    <a16:rowId xmlns:a16="http://schemas.microsoft.com/office/drawing/2014/main" val="1727821560"/>
                  </a:ext>
                </a:extLst>
              </a:tr>
              <a:tr h="767613">
                <a:tc>
                  <a:txBody>
                    <a:bodyPr/>
                    <a:lstStyle/>
                    <a:p>
                      <a:r>
                        <a:rPr lang="en-GB" dirty="0" smtClean="0"/>
                        <a:t>QUESTION</a:t>
                      </a:r>
                      <a:endParaRPr lang="en-GB" dirty="0"/>
                    </a:p>
                  </a:txBody>
                  <a:tcPr/>
                </a:tc>
                <a:tc>
                  <a:txBody>
                    <a:bodyPr/>
                    <a:lstStyle/>
                    <a:p>
                      <a:r>
                        <a:rPr lang="en-GB" sz="1000" dirty="0" smtClean="0"/>
                        <a:t>Am I able to edit my ideas to ensure fluidity of my  movements</a:t>
                      </a:r>
                      <a:r>
                        <a:rPr lang="en-GB" sz="1000" baseline="0" dirty="0" smtClean="0"/>
                        <a:t> an accompaniment</a:t>
                      </a:r>
                      <a:r>
                        <a:rPr lang="en-GB" sz="1000" dirty="0" smtClean="0"/>
                        <a:t>?</a:t>
                      </a:r>
                      <a:endParaRPr lang="en-GB" sz="1000" dirty="0"/>
                    </a:p>
                  </a:txBody>
                  <a:tcPr/>
                </a:tc>
                <a:tc>
                  <a:txBody>
                    <a:bodyPr/>
                    <a:lstStyle/>
                    <a:p>
                      <a:r>
                        <a:rPr lang="en-GB" sz="1000" dirty="0" smtClean="0"/>
                        <a:t>Do</a:t>
                      </a:r>
                      <a:r>
                        <a:rPr lang="en-GB" sz="1000" baseline="0" dirty="0" smtClean="0"/>
                        <a:t> I know the most effective techniques to gain and keep possession of the ball?</a:t>
                      </a:r>
                      <a:endParaRPr lang="en-GB" sz="1000" dirty="0"/>
                    </a:p>
                  </a:txBody>
                  <a:tcPr/>
                </a:tc>
                <a:tc>
                  <a:txBody>
                    <a:bodyPr/>
                    <a:lstStyle/>
                    <a:p>
                      <a:r>
                        <a:rPr lang="en-GB" sz="1000" dirty="0" smtClean="0"/>
                        <a:t>What</a:t>
                      </a:r>
                      <a:r>
                        <a:rPr lang="en-GB" sz="1000" baseline="0" dirty="0" smtClean="0"/>
                        <a:t> different techniques can I use to produce more power when returning the ball?</a:t>
                      </a:r>
                      <a:endParaRPr lang="en-GB" sz="1000" dirty="0"/>
                    </a:p>
                  </a:txBody>
                  <a:tcPr/>
                </a:tc>
                <a:tc>
                  <a:txBody>
                    <a:bodyPr/>
                    <a:lstStyle/>
                    <a:p>
                      <a:r>
                        <a:rPr lang="en-GB" sz="1000" dirty="0" smtClean="0"/>
                        <a:t>Can I develop</a:t>
                      </a:r>
                      <a:r>
                        <a:rPr lang="en-GB" sz="1000" baseline="0" dirty="0" smtClean="0"/>
                        <a:t> a sequence that I am confident to perform to an audience?</a:t>
                      </a:r>
                      <a:endParaRPr lang="en-GB" sz="1000" dirty="0"/>
                    </a:p>
                  </a:txBody>
                  <a:tcPr/>
                </a:tc>
                <a:tc>
                  <a:txBody>
                    <a:bodyPr/>
                    <a:lstStyle/>
                    <a:p>
                      <a:r>
                        <a:rPr lang="en-GB" sz="1000" dirty="0" smtClean="0"/>
                        <a:t>Do</a:t>
                      </a:r>
                      <a:r>
                        <a:rPr lang="en-GB" sz="1000" baseline="0" dirty="0" smtClean="0"/>
                        <a:t> I know the most effective techniques to use for the various elements of the game?</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Do</a:t>
                      </a:r>
                      <a:r>
                        <a:rPr lang="en-GB" sz="1000" baseline="0" dirty="0" smtClean="0"/>
                        <a:t> I know the most effective techniques to gain and keep possession of the ball?</a:t>
                      </a:r>
                      <a:endParaRPr lang="en-GB" sz="1000" dirty="0" smtClean="0"/>
                    </a:p>
                    <a:p>
                      <a:endParaRPr lang="en-GB" dirty="0"/>
                    </a:p>
                  </a:txBody>
                  <a:tcPr/>
                </a:tc>
                <a:extLst>
                  <a:ext uri="{0D108BD9-81ED-4DB2-BD59-A6C34878D82A}">
                    <a16:rowId xmlns:a16="http://schemas.microsoft.com/office/drawing/2014/main" val="3606344747"/>
                  </a:ext>
                </a:extLst>
              </a:tr>
              <a:tr h="2132258">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Compose my own dances in a creative way.</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Perform to an accompaniment.</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Show clarity, fluency, accuracy and consistency through my own dance.</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Gain possession, working in a team.</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Pass in different ways and use a number of different techniques to pass, dribble, shoot.</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Choose a tactic for attacking and defending.</a:t>
                      </a:r>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Gain possession, working in a team.</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Pass in different ways and use a number of different techniques to pass, dribble, shoot.</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Use backhand and forehand with a racquet.</a:t>
                      </a:r>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Make complex and extended sequences.</a:t>
                      </a:r>
                    </a:p>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Combine action, balance and shape.</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Perform consistently to audiences.</a:t>
                      </a:r>
                      <a:endParaRPr lang="en-GB" sz="1000" dirty="0" smtClean="0"/>
                    </a:p>
                    <a:p>
                      <a:endParaRPr lang="en-GB"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Pass in different ways and use a number of different techniques to pass, dribble, shoot.</a:t>
                      </a:r>
                    </a:p>
                    <a:p>
                      <a:endParaRPr lang="en-GB"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smtClean="0">
                          <a:solidFill>
                            <a:schemeClr val="dk1"/>
                          </a:solidFill>
                          <a:effectLst/>
                          <a:latin typeface="+mn-lt"/>
                          <a:ea typeface="+mn-ea"/>
                          <a:cs typeface="+mn-cs"/>
                        </a:rPr>
                        <a:t>Pass in different ways and use a number of different techniques to pass, dribble, shoot.</a:t>
                      </a:r>
                    </a:p>
                    <a:p>
                      <a:endParaRPr lang="en-GB" sz="1000" dirty="0"/>
                    </a:p>
                  </a:txBody>
                  <a:tcPr/>
                </a:tc>
                <a:extLst>
                  <a:ext uri="{0D108BD9-81ED-4DB2-BD59-A6C34878D82A}">
                    <a16:rowId xmlns:a16="http://schemas.microsoft.com/office/drawing/2014/main" val="1313014331"/>
                  </a:ext>
                </a:extLst>
              </a:tr>
              <a:tr h="824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1" dirty="0" smtClean="0">
                          <a:solidFill>
                            <a:schemeClr val="tx1"/>
                          </a:solidFill>
                        </a:rPr>
                        <a:t>KS2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rPr>
                        <a:t>Use running, jumping, throwing and catching in isolation and in combination; play competitive games, modified where appropriate [for example, badminton, basketball, cricket, football, hockey, netball, </a:t>
                      </a:r>
                      <a:r>
                        <a:rPr lang="en-GB" sz="1000" b="0" dirty="0" err="1" smtClean="0">
                          <a:solidFill>
                            <a:schemeClr val="tx1"/>
                          </a:solidFill>
                        </a:rPr>
                        <a:t>rounders</a:t>
                      </a:r>
                      <a:r>
                        <a:rPr lang="en-GB" sz="1000" b="0" dirty="0" smtClean="0">
                          <a:solidFill>
                            <a:schemeClr val="tx1"/>
                          </a:solidFill>
                        </a:rPr>
                        <a:t> and tennis], and apply basic principles suitable for attacking and defending;</a:t>
                      </a:r>
                      <a:r>
                        <a:rPr lang="en-GB" sz="1000" b="0" baseline="0" dirty="0" smtClean="0">
                          <a:solidFill>
                            <a:schemeClr val="tx1"/>
                          </a:solidFill>
                        </a:rPr>
                        <a:t> </a:t>
                      </a:r>
                      <a:r>
                        <a:rPr lang="en-GB" sz="1000" b="0" dirty="0" smtClean="0">
                          <a:solidFill>
                            <a:schemeClr val="tx1"/>
                          </a:solidFill>
                        </a:rPr>
                        <a:t>develop flexibility, strength, technique, control and balance [for example, through athletics and gymnastics]; perform dances using a range of movement patterns; take part in outdoor and adventurous activity challenges both individually and within a team; compare their performances with previous ones and demonstrate improvement to achieve their personal best.</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8924160"/>
              </p:ext>
            </p:extLst>
          </p:nvPr>
        </p:nvGraphicFramePr>
        <p:xfrm>
          <a:off x="257579" y="4925569"/>
          <a:ext cx="11797046" cy="1936926"/>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658367">
                <a:tc>
                  <a:txBody>
                    <a:bodyPr/>
                    <a:lstStyle/>
                    <a:p>
                      <a:r>
                        <a:rPr lang="en-GB" sz="1200" dirty="0" smtClean="0"/>
                        <a:t>ACQUIRING</a:t>
                      </a:r>
                      <a:r>
                        <a:rPr lang="en-GB" sz="1200" baseline="0" dirty="0" smtClean="0"/>
                        <a:t> AND DEVELOPING SKILLS</a:t>
                      </a:r>
                      <a:endParaRPr lang="en-GB"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rPr>
                        <a:t>Can the children link skills, techniques</a:t>
                      </a:r>
                      <a:r>
                        <a:rPr lang="en-GB" sz="1000" b="0" baseline="0" dirty="0" smtClean="0">
                          <a:solidFill>
                            <a:schemeClr val="tx1"/>
                          </a:solidFill>
                        </a:rPr>
                        <a:t> and ideas and apply them accurately and appropriately?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smtClean="0">
                          <a:solidFill>
                            <a:schemeClr val="tx1"/>
                          </a:solidFill>
                        </a:rPr>
                        <a:t>Do the children show good control in their movements?</a:t>
                      </a:r>
                      <a:endParaRPr lang="en-GB" sz="1000" b="0" dirty="0" smtClean="0">
                        <a:solidFill>
                          <a:schemeClr val="tx1"/>
                        </a:solidFill>
                      </a:endParaRPr>
                    </a:p>
                  </a:txBody>
                  <a:tcPr/>
                </a:tc>
                <a:extLst>
                  <a:ext uri="{0D108BD9-81ED-4DB2-BD59-A6C34878D82A}">
                    <a16:rowId xmlns:a16="http://schemas.microsoft.com/office/drawing/2014/main" val="881721428"/>
                  </a:ext>
                </a:extLst>
              </a:tr>
              <a:tr h="658368">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compare and comment on skills, techniques and ideas that they and others</a:t>
                      </a:r>
                      <a:r>
                        <a:rPr lang="en-GB" sz="1000" baseline="0" dirty="0" smtClean="0"/>
                        <a:t> have used?</a:t>
                      </a:r>
                    </a:p>
                    <a:p>
                      <a:pPr marL="171450" indent="-171450">
                        <a:buFont typeface="Arial" panose="020B0604020202020204" pitchFamily="34" charset="0"/>
                        <a:buChar char="•"/>
                      </a:pPr>
                      <a:r>
                        <a:rPr lang="en-GB" sz="1000" baseline="0" dirty="0" smtClean="0"/>
                        <a:t>Can the children use their observations to improve their work?</a:t>
                      </a:r>
                      <a:endParaRPr lang="en-GB" sz="1000" dirty="0"/>
                    </a:p>
                  </a:txBody>
                  <a:tcPr/>
                </a:tc>
                <a:extLst>
                  <a:ext uri="{0D108BD9-81ED-4DB2-BD59-A6C34878D82A}">
                    <a16:rowId xmlns:a16="http://schemas.microsoft.com/office/drawing/2014/main" val="1560185760"/>
                  </a:ext>
                </a:extLst>
              </a:tr>
              <a:tr h="620191">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some important safety principles</a:t>
                      </a:r>
                      <a:r>
                        <a:rPr lang="en-GB" sz="1000" baseline="0" dirty="0" smtClean="0"/>
                        <a:t> when preparing for exercise?</a:t>
                      </a:r>
                    </a:p>
                    <a:p>
                      <a:pPr marL="171450" indent="-171450">
                        <a:buFont typeface="Arial" panose="020B0604020202020204" pitchFamily="34" charset="0"/>
                        <a:buChar char="•"/>
                      </a:pPr>
                      <a:r>
                        <a:rPr lang="en-GB" sz="1000" baseline="0" dirty="0" smtClean="0"/>
                        <a:t>Can the children explain what effect exercise has on their body?</a:t>
                      </a:r>
                    </a:p>
                    <a:p>
                      <a:pPr marL="171450" indent="-171450">
                        <a:buFont typeface="Arial" panose="020B0604020202020204" pitchFamily="34" charset="0"/>
                        <a:buChar char="•"/>
                      </a:pPr>
                      <a:r>
                        <a:rPr lang="en-GB" sz="1000" baseline="0" dirty="0" smtClean="0"/>
                        <a:t>Can the children explain why exercise is important?</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711623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723554671"/>
              </p:ext>
            </p:extLst>
          </p:nvPr>
        </p:nvGraphicFramePr>
        <p:xfrm>
          <a:off x="257580" y="206064"/>
          <a:ext cx="11797045" cy="490728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baseline="0" dirty="0" smtClean="0"/>
                        <a:t>PE Y6</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pPr algn="ctr"/>
                      <a:r>
                        <a:rPr lang="en-GB" sz="1400" dirty="0" smtClean="0"/>
                        <a:t>Dance</a:t>
                      </a:r>
                      <a:endParaRPr lang="en-GB" sz="1400" dirty="0"/>
                    </a:p>
                  </a:txBody>
                  <a:tcPr/>
                </a:tc>
                <a:tc>
                  <a:txBody>
                    <a:bodyPr/>
                    <a:lstStyle/>
                    <a:p>
                      <a:pPr algn="ctr"/>
                      <a:r>
                        <a:rPr lang="en-GB" sz="1400" dirty="0" smtClean="0"/>
                        <a:t>Invasion Games: Hockey</a:t>
                      </a:r>
                      <a:endParaRPr lang="en-GB" sz="1400" dirty="0"/>
                    </a:p>
                  </a:txBody>
                  <a:tcPr/>
                </a:tc>
                <a:tc>
                  <a:txBody>
                    <a:bodyPr/>
                    <a:lstStyle/>
                    <a:p>
                      <a:pPr algn="ctr"/>
                      <a:r>
                        <a:rPr lang="en-GB" sz="1400" dirty="0" smtClean="0"/>
                        <a:t>Athletics</a:t>
                      </a:r>
                      <a:endParaRPr lang="en-GB" sz="1400" dirty="0"/>
                    </a:p>
                  </a:txBody>
                  <a:tcPr/>
                </a:tc>
                <a:tc>
                  <a:txBody>
                    <a:bodyPr/>
                    <a:lstStyle/>
                    <a:p>
                      <a:pPr algn="ctr"/>
                      <a:r>
                        <a:rPr lang="en-GB" sz="1400" dirty="0" smtClean="0"/>
                        <a:t>Cheerleading</a:t>
                      </a:r>
                      <a:endParaRPr lang="en-GB" sz="1400" dirty="0"/>
                    </a:p>
                  </a:txBody>
                  <a:tcPr/>
                </a:tc>
                <a:tc>
                  <a:txBody>
                    <a:bodyPr/>
                    <a:lstStyle/>
                    <a:p>
                      <a:pPr algn="ctr"/>
                      <a:r>
                        <a:rPr lang="en-GB" sz="1400" dirty="0" smtClean="0"/>
                        <a:t>Gymnastics</a:t>
                      </a:r>
                      <a:endParaRPr lang="en-GB" sz="1400" dirty="0"/>
                    </a:p>
                  </a:txBody>
                  <a:tcPr/>
                </a:tc>
                <a:tc>
                  <a:txBody>
                    <a:bodyPr/>
                    <a:lstStyle/>
                    <a:p>
                      <a:pPr algn="ctr"/>
                      <a:r>
                        <a:rPr lang="en-GB" sz="1400" dirty="0" smtClean="0"/>
                        <a:t>Invasion Games: Football</a:t>
                      </a:r>
                      <a:endParaRPr lang="en-GB" sz="1400" dirty="0"/>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r>
                        <a:rPr lang="en-GB" sz="1000" dirty="0" smtClean="0"/>
                        <a:t>Is my dance piece a reflection of me and a culmination of the skills</a:t>
                      </a:r>
                      <a:r>
                        <a:rPr lang="en-GB" sz="1000" baseline="0" dirty="0" smtClean="0"/>
                        <a:t> I have acquired and perfected?</a:t>
                      </a:r>
                      <a:endParaRPr lang="en-GB" sz="1000" dirty="0"/>
                    </a:p>
                  </a:txBody>
                  <a:tcPr/>
                </a:tc>
                <a:tc>
                  <a:txBody>
                    <a:bodyPr/>
                    <a:lstStyle/>
                    <a:p>
                      <a:r>
                        <a:rPr lang="en-GB" sz="1000" dirty="0" smtClean="0"/>
                        <a:t>What are the elements of being a fair</a:t>
                      </a:r>
                      <a:r>
                        <a:rPr lang="en-GB" sz="1000" baseline="0" dirty="0" smtClean="0"/>
                        <a:t> and respectful competitor</a:t>
                      </a:r>
                      <a:r>
                        <a:rPr lang="en-GB" sz="1000" dirty="0" smtClean="0"/>
                        <a:t>?</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What are the elements of being a fair</a:t>
                      </a:r>
                      <a:r>
                        <a:rPr lang="en-GB" sz="1000" baseline="0" dirty="0" smtClean="0"/>
                        <a:t> and respectful competitor</a:t>
                      </a:r>
                      <a:r>
                        <a:rPr lang="en-GB" sz="1000" dirty="0" smtClean="0"/>
                        <a:t>?</a:t>
                      </a:r>
                    </a:p>
                    <a:p>
                      <a:endParaRPr lang="en-GB" dirty="0"/>
                    </a:p>
                  </a:txBody>
                  <a:tcPr/>
                </a:tc>
                <a:tc>
                  <a:txBody>
                    <a:bodyPr/>
                    <a:lstStyle/>
                    <a:p>
                      <a:r>
                        <a:rPr lang="en-GB" sz="1000" dirty="0" smtClean="0"/>
                        <a:t>How can I combine my ideas with others’ to create the best final</a:t>
                      </a:r>
                      <a:r>
                        <a:rPr lang="en-GB" sz="1000" baseline="0" dirty="0" smtClean="0"/>
                        <a:t> performance piece?</a:t>
                      </a:r>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How can I combine my ideas with others’ to create the best final</a:t>
                      </a:r>
                      <a:r>
                        <a:rPr lang="en-GB" sz="1000" baseline="0" dirty="0" smtClean="0"/>
                        <a:t> performance piece?</a:t>
                      </a:r>
                      <a:endParaRPr lang="en-GB"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t>What are the elements of being a fair</a:t>
                      </a:r>
                      <a:r>
                        <a:rPr lang="en-GB" sz="1000" baseline="0" dirty="0" smtClean="0"/>
                        <a:t> and respectful competitor</a:t>
                      </a:r>
                      <a:r>
                        <a:rPr lang="en-GB" sz="1000" dirty="0" smtClean="0"/>
                        <a:t>?</a:t>
                      </a:r>
                    </a:p>
                    <a:p>
                      <a:endParaRPr lang="en-GB" dirty="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Develop sequences in a specific style,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Choose my own music and style.</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Play to agreed rules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Explain rules, and umpire.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Lead others in a games situation.</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Play to agreed rules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Explain rules, and umpire.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Lead others in a games situation.</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Combine my own work with that of others.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Develop sequences in a specific style,</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Choose my own music and style.</a:t>
                      </a:r>
                    </a:p>
                    <a:p>
                      <a:endParaRPr lang="en-GB" sz="1000" dirty="0"/>
                    </a:p>
                  </a:txBody>
                  <a:tcPr/>
                </a:tc>
                <a:tc>
                  <a:txBody>
                    <a:bodyPr/>
                    <a:lstStyle/>
                    <a:p>
                      <a:pPr marL="285750" lvl="0" indent="-285750" algn="just">
                        <a:buFont typeface="Arial" panose="020B0604020202020204" pitchFamily="34" charset="0"/>
                        <a:buChar char="•"/>
                      </a:pPr>
                      <a:r>
                        <a:rPr lang="en-GB" sz="1000" kern="1200" dirty="0" smtClean="0">
                          <a:solidFill>
                            <a:schemeClr val="dk1"/>
                          </a:solidFill>
                          <a:effectLst/>
                          <a:latin typeface="+mn-lt"/>
                          <a:ea typeface="+mn-ea"/>
                          <a:cs typeface="+mn-cs"/>
                        </a:rPr>
                        <a:t>Combine my own work with that of others.</a:t>
                      </a:r>
                    </a:p>
                    <a:p>
                      <a:pPr marL="285750" indent="-285750" algn="just">
                        <a:buFont typeface="Arial" panose="020B0604020202020204" pitchFamily="34" charset="0"/>
                        <a:buChar char="•"/>
                      </a:pPr>
                      <a:r>
                        <a:rPr lang="en-GB" sz="1000" kern="1200" dirty="0" smtClean="0">
                          <a:solidFill>
                            <a:schemeClr val="dk1"/>
                          </a:solidFill>
                          <a:effectLst/>
                          <a:latin typeface="+mn-lt"/>
                          <a:ea typeface="+mn-ea"/>
                          <a:cs typeface="+mn-cs"/>
                        </a:rPr>
                        <a:t>Link sequences to specific things.</a:t>
                      </a:r>
                      <a:endParaRPr lang="en-GB" sz="1000" dirty="0" smtClean="0"/>
                    </a:p>
                    <a:p>
                      <a:endParaRPr lang="en-GB" sz="1000" dirty="0"/>
                    </a:p>
                  </a:txBody>
                  <a:tcPr/>
                </a:tc>
                <a:tc>
                  <a:txBody>
                    <a:bodyPr/>
                    <a:lstStyle/>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Play to agreed rules</a:t>
                      </a:r>
                    </a:p>
                    <a:p>
                      <a:pPr marL="171450" lvl="0" indent="-171450" algn="just">
                        <a:buFont typeface="Arial" panose="020B0604020202020204" pitchFamily="34" charset="0"/>
                        <a:buChar char="•"/>
                      </a:pPr>
                      <a:r>
                        <a:rPr lang="en-GB" sz="1000" kern="1200" dirty="0" smtClean="0">
                          <a:solidFill>
                            <a:schemeClr val="dk1"/>
                          </a:solidFill>
                          <a:effectLst/>
                          <a:latin typeface="+mn-lt"/>
                          <a:ea typeface="+mn-ea"/>
                          <a:cs typeface="+mn-cs"/>
                        </a:rPr>
                        <a:t>Explain rules, and umpire.</a:t>
                      </a:r>
                    </a:p>
                    <a:p>
                      <a:pPr marL="171450" indent="-171450" algn="just">
                        <a:buFont typeface="Arial" panose="020B0604020202020204" pitchFamily="34" charset="0"/>
                        <a:buChar char="•"/>
                      </a:pPr>
                      <a:r>
                        <a:rPr lang="en-GB" sz="1000" kern="1200" dirty="0" smtClean="0">
                          <a:solidFill>
                            <a:schemeClr val="dk1"/>
                          </a:solidFill>
                          <a:effectLst/>
                          <a:latin typeface="+mn-lt"/>
                          <a:ea typeface="+mn-ea"/>
                          <a:cs typeface="+mn-cs"/>
                        </a:rPr>
                        <a:t>Lead others in a games situation.</a:t>
                      </a:r>
                      <a:endParaRPr lang="en-GB" sz="1000" dirty="0" smtClean="0"/>
                    </a:p>
                    <a:p>
                      <a:endParaRPr lang="en-GB" sz="1000" dirty="0"/>
                    </a:p>
                  </a:txBody>
                  <a:tcPr/>
                </a:tc>
                <a:extLst>
                  <a:ext uri="{0D108BD9-81ED-4DB2-BD59-A6C34878D82A}">
                    <a16:rowId xmlns:a16="http://schemas.microsoft.com/office/drawing/2014/main" val="1313014331"/>
                  </a:ext>
                </a:extLst>
              </a:tr>
              <a:tr h="6817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i="1" dirty="0" smtClean="0">
                          <a:solidFill>
                            <a:schemeClr val="tx1"/>
                          </a:solidFill>
                        </a:rPr>
                        <a:t>KS2 National Curriculum Physical Education Programme of Study</a:t>
                      </a:r>
                    </a:p>
                    <a:p>
                      <a:endParaRPr lang="en-GB" dirty="0"/>
                    </a:p>
                  </a:txBody>
                  <a:tcPr/>
                </a:tc>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rPr>
                        <a:t>Use running, jumping, throwing and catching in isolation and in combination; play competitive games, modified where appropriate [for example, badminton, basketball, cricket, football, hockey, netball, </a:t>
                      </a:r>
                      <a:r>
                        <a:rPr lang="en-GB" sz="1000" b="0" dirty="0" err="1" smtClean="0">
                          <a:solidFill>
                            <a:schemeClr val="tx1"/>
                          </a:solidFill>
                        </a:rPr>
                        <a:t>rounders</a:t>
                      </a:r>
                      <a:r>
                        <a:rPr lang="en-GB" sz="1000" b="0" dirty="0" smtClean="0">
                          <a:solidFill>
                            <a:schemeClr val="tx1"/>
                          </a:solidFill>
                        </a:rPr>
                        <a:t> and tennis], and apply basic principles suitable for attacking and defending;</a:t>
                      </a:r>
                      <a:r>
                        <a:rPr lang="en-GB" sz="1000" b="0" baseline="0" dirty="0" smtClean="0">
                          <a:solidFill>
                            <a:schemeClr val="tx1"/>
                          </a:solidFill>
                        </a:rPr>
                        <a:t> </a:t>
                      </a:r>
                      <a:r>
                        <a:rPr lang="en-GB" sz="1000" b="0" dirty="0" smtClean="0">
                          <a:solidFill>
                            <a:schemeClr val="tx1"/>
                          </a:solidFill>
                        </a:rPr>
                        <a:t>develop flexibility, strength, technique, control and balance [for example, through athletics and gymnastics]; perform dances using a range of movement patterns; take part in outdoor and adventurous activity challenges both individually and within a team; compare their performances with previous ones and demonstrate improvement to achieve their personal best.</a:t>
                      </a:r>
                    </a:p>
                    <a:p>
                      <a:endParaRPr lang="en-GB" sz="1200"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60490012"/>
              </p:ext>
            </p:extLst>
          </p:nvPr>
        </p:nvGraphicFramePr>
        <p:xfrm>
          <a:off x="257579" y="5113344"/>
          <a:ext cx="11797046" cy="164592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519360">
                <a:tc>
                  <a:txBody>
                    <a:bodyPr/>
                    <a:lstStyle/>
                    <a:p>
                      <a:r>
                        <a:rPr lang="en-GB" sz="1200" dirty="0" smtClean="0"/>
                        <a:t>ACQUIRING</a:t>
                      </a:r>
                      <a:r>
                        <a:rPr lang="en-GB" sz="1200" baseline="0" dirty="0" smtClean="0"/>
                        <a:t> AND DEVELOPING SKILLS</a:t>
                      </a:r>
                      <a:endParaRPr lang="en-GB" sz="1200" dirty="0"/>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dirty="0" smtClean="0">
                          <a:solidFill>
                            <a:schemeClr val="tx1"/>
                          </a:solidFill>
                        </a:rPr>
                        <a:t>Do</a:t>
                      </a:r>
                      <a:r>
                        <a:rPr lang="en-GB" sz="1000" b="0" baseline="0" dirty="0" smtClean="0">
                          <a:solidFill>
                            <a:schemeClr val="tx1"/>
                          </a:solidFill>
                        </a:rPr>
                        <a:t> the children apply their skills, techniques and ideas consistently?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baseline="0" dirty="0" smtClean="0">
                          <a:solidFill>
                            <a:schemeClr val="tx1"/>
                          </a:solidFill>
                        </a:rPr>
                        <a:t>Do the children show precision, control and fluency?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b="0" dirty="0" smtClean="0">
                        <a:solidFill>
                          <a:schemeClr val="tx1"/>
                        </a:solidFill>
                      </a:endParaRPr>
                    </a:p>
                  </a:txBody>
                  <a:tcPr/>
                </a:tc>
                <a:extLst>
                  <a:ext uri="{0D108BD9-81ED-4DB2-BD59-A6C34878D82A}">
                    <a16:rowId xmlns:a16="http://schemas.microsoft.com/office/drawing/2014/main" val="881721428"/>
                  </a:ext>
                </a:extLst>
              </a:tr>
              <a:tr h="548640">
                <a:tc>
                  <a:txBody>
                    <a:bodyPr/>
                    <a:lstStyle/>
                    <a:p>
                      <a:r>
                        <a:rPr lang="en-GB" sz="1200" dirty="0" smtClean="0"/>
                        <a:t>EVALUATING AND IMPROVING</a:t>
                      </a:r>
                      <a:endParaRPr lang="en-GB" sz="1200" dirty="0"/>
                    </a:p>
                  </a:txBody>
                  <a:tcPr/>
                </a:tc>
                <a:tc>
                  <a:txBody>
                    <a:bodyPr/>
                    <a:lstStyle/>
                    <a:p>
                      <a:pPr marL="171450" indent="-171450">
                        <a:buFont typeface="Arial" panose="020B0604020202020204" pitchFamily="34" charset="0"/>
                        <a:buChar char="•"/>
                      </a:pPr>
                      <a:r>
                        <a:rPr lang="en-GB" sz="1000" dirty="0" smtClean="0"/>
                        <a:t>Can the children analyse and explain why they have used specific skills</a:t>
                      </a:r>
                      <a:r>
                        <a:rPr lang="en-GB" sz="1000" baseline="0" dirty="0" smtClean="0"/>
                        <a:t> and techniques?</a:t>
                      </a:r>
                    </a:p>
                    <a:p>
                      <a:pPr marL="171450" indent="-171450">
                        <a:buFont typeface="Arial" panose="020B0604020202020204" pitchFamily="34" charset="0"/>
                        <a:buChar char="•"/>
                      </a:pPr>
                      <a:r>
                        <a:rPr lang="en-GB" sz="1000" baseline="0" dirty="0" smtClean="0"/>
                        <a:t>Can the children modify use of skills or techniques to improve their work?</a:t>
                      </a:r>
                    </a:p>
                    <a:p>
                      <a:pPr marL="171450" indent="-171450">
                        <a:buFont typeface="Arial" panose="020B0604020202020204" pitchFamily="34" charset="0"/>
                        <a:buChar char="•"/>
                      </a:pPr>
                      <a:r>
                        <a:rPr lang="en-GB" sz="1000" baseline="0" dirty="0" smtClean="0"/>
                        <a:t>Can the children create their own success criteria for evaluating?</a:t>
                      </a:r>
                      <a:endParaRPr lang="en-GB" sz="1000" dirty="0"/>
                    </a:p>
                  </a:txBody>
                  <a:tcPr/>
                </a:tc>
                <a:extLst>
                  <a:ext uri="{0D108BD9-81ED-4DB2-BD59-A6C34878D82A}">
                    <a16:rowId xmlns:a16="http://schemas.microsoft.com/office/drawing/2014/main" val="1560185760"/>
                  </a:ext>
                </a:extLst>
              </a:tr>
              <a:tr h="505743">
                <a:tc>
                  <a:txBody>
                    <a:bodyPr/>
                    <a:lstStyle/>
                    <a:p>
                      <a:r>
                        <a:rPr lang="en-GB" sz="1200" dirty="0" smtClean="0"/>
                        <a:t>HEALTH AND FITNESS</a:t>
                      </a:r>
                      <a:endParaRPr lang="en-GB" sz="1200" dirty="0"/>
                    </a:p>
                  </a:txBody>
                  <a:tcPr/>
                </a:tc>
                <a:tc>
                  <a:txBody>
                    <a:bodyPr/>
                    <a:lstStyle/>
                    <a:p>
                      <a:pPr marL="171450" indent="-171450">
                        <a:buFont typeface="Arial" panose="020B0604020202020204" pitchFamily="34" charset="0"/>
                        <a:buChar char="•"/>
                      </a:pPr>
                      <a:r>
                        <a:rPr lang="en-GB" sz="1000" dirty="0" smtClean="0"/>
                        <a:t>Can the children explain how the body reacts to different kinds of exercise?</a:t>
                      </a:r>
                    </a:p>
                    <a:p>
                      <a:pPr marL="171450" indent="-171450">
                        <a:buFont typeface="Arial" panose="020B0604020202020204" pitchFamily="34" charset="0"/>
                        <a:buChar char="•"/>
                      </a:pPr>
                      <a:r>
                        <a:rPr lang="en-GB" sz="1000" dirty="0" smtClean="0"/>
                        <a:t>Can the children choose appropriate warm ups and cool-downs?</a:t>
                      </a:r>
                    </a:p>
                    <a:p>
                      <a:pPr marL="171450" indent="-171450">
                        <a:buFont typeface="Arial" panose="020B0604020202020204" pitchFamily="34" charset="0"/>
                        <a:buChar char="•"/>
                      </a:pPr>
                      <a:r>
                        <a:rPr lang="en-GB" sz="1000" dirty="0" smtClean="0"/>
                        <a:t>Can the children explain why we need regular and safe exercise?</a:t>
                      </a:r>
                      <a:endParaRPr lang="en-GB" sz="1000" dirty="0"/>
                    </a:p>
                  </a:txBody>
                  <a:tcPr/>
                </a:tc>
                <a:extLst>
                  <a:ext uri="{0D108BD9-81ED-4DB2-BD59-A6C34878D82A}">
                    <a16:rowId xmlns:a16="http://schemas.microsoft.com/office/drawing/2014/main" val="1626995855"/>
                  </a:ext>
                </a:extLst>
              </a:tr>
            </a:tbl>
          </a:graphicData>
        </a:graphic>
      </p:graphicFrame>
    </p:spTree>
    <p:extLst>
      <p:ext uri="{BB962C8B-B14F-4D97-AF65-F5344CB8AC3E}">
        <p14:creationId xmlns:p14="http://schemas.microsoft.com/office/powerpoint/2010/main" val="605167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4531</Words>
  <Application>Microsoft Office PowerPoint</Application>
  <PresentationFormat>Widescreen</PresentationFormat>
  <Paragraphs>471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Charlestown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Vincent Jones</dc:creator>
  <cp:lastModifiedBy>A Drury</cp:lastModifiedBy>
  <cp:revision>50</cp:revision>
  <dcterms:created xsi:type="dcterms:W3CDTF">2019-11-28T12:21:12Z</dcterms:created>
  <dcterms:modified xsi:type="dcterms:W3CDTF">2021-04-12T10:19:42Z</dcterms:modified>
</cp:coreProperties>
</file>