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74" autoAdjust="0"/>
  </p:normalViewPr>
  <p:slideViewPr>
    <p:cSldViewPr snapToGrid="0">
      <p:cViewPr varScale="1">
        <p:scale>
          <a:sx n="73" d="100"/>
          <a:sy n="73" d="100"/>
        </p:scale>
        <p:origin x="618"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3720429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254956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178291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2915457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4175653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2867005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1938661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2096083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151637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2677335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AC6136-1356-44F4-8955-BD513A9BD2D3}" type="datetimeFigureOut">
              <a:rPr lang="en-GB" smtClean="0"/>
              <a:t>02/04/2025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EEF3638-EC64-4194-9EF3-D2755AC5BB04}" type="slidenum">
              <a:rPr lang="en-GB" smtClean="0"/>
              <a:t>‹#›</a:t>
            </a:fld>
            <a:endParaRPr lang="en-GB" dirty="0"/>
          </a:p>
        </p:txBody>
      </p:sp>
    </p:spTree>
    <p:extLst>
      <p:ext uri="{BB962C8B-B14F-4D97-AF65-F5344CB8AC3E}">
        <p14:creationId xmlns:p14="http://schemas.microsoft.com/office/powerpoint/2010/main" val="109121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136-1356-44F4-8955-BD513A9BD2D3}" type="datetimeFigureOut">
              <a:rPr lang="en-GB" smtClean="0"/>
              <a:t>02/04/2025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F3638-EC64-4194-9EF3-D2755AC5BB04}" type="slidenum">
              <a:rPr lang="en-GB" smtClean="0"/>
              <a:t>‹#›</a:t>
            </a:fld>
            <a:endParaRPr lang="en-GB" dirty="0"/>
          </a:p>
        </p:txBody>
      </p:sp>
    </p:spTree>
    <p:extLst>
      <p:ext uri="{BB962C8B-B14F-4D97-AF65-F5344CB8AC3E}">
        <p14:creationId xmlns:p14="http://schemas.microsoft.com/office/powerpoint/2010/main" val="126323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33560449"/>
              </p:ext>
            </p:extLst>
          </p:nvPr>
        </p:nvGraphicFramePr>
        <p:xfrm>
          <a:off x="124577" y="70101"/>
          <a:ext cx="11729370" cy="6096167"/>
        </p:xfrm>
        <a:graphic>
          <a:graphicData uri="http://schemas.openxmlformats.org/drawingml/2006/table">
            <a:tbl>
              <a:tblPr firstRow="1" bandRow="1">
                <a:tableStyleId>{5C22544A-7EE6-4342-B048-85BDC9FD1C3A}</a:tableStyleId>
              </a:tblPr>
              <a:tblGrid>
                <a:gridCol w="1789915">
                  <a:extLst>
                    <a:ext uri="{9D8B030D-6E8A-4147-A177-3AD203B41FA5}">
                      <a16:colId xmlns:a16="http://schemas.microsoft.com/office/drawing/2014/main" val="3676987627"/>
                    </a:ext>
                  </a:extLst>
                </a:gridCol>
                <a:gridCol w="1561335">
                  <a:extLst>
                    <a:ext uri="{9D8B030D-6E8A-4147-A177-3AD203B41FA5}">
                      <a16:colId xmlns:a16="http://schemas.microsoft.com/office/drawing/2014/main" val="4045224249"/>
                    </a:ext>
                  </a:extLst>
                </a:gridCol>
                <a:gridCol w="1675624">
                  <a:extLst>
                    <a:ext uri="{9D8B030D-6E8A-4147-A177-3AD203B41FA5}">
                      <a16:colId xmlns:a16="http://schemas.microsoft.com/office/drawing/2014/main" val="3329520594"/>
                    </a:ext>
                  </a:extLst>
                </a:gridCol>
                <a:gridCol w="1675624">
                  <a:extLst>
                    <a:ext uri="{9D8B030D-6E8A-4147-A177-3AD203B41FA5}">
                      <a16:colId xmlns:a16="http://schemas.microsoft.com/office/drawing/2014/main" val="840957153"/>
                    </a:ext>
                  </a:extLst>
                </a:gridCol>
                <a:gridCol w="1675624">
                  <a:extLst>
                    <a:ext uri="{9D8B030D-6E8A-4147-A177-3AD203B41FA5}">
                      <a16:colId xmlns:a16="http://schemas.microsoft.com/office/drawing/2014/main" val="1462467516"/>
                    </a:ext>
                  </a:extLst>
                </a:gridCol>
                <a:gridCol w="1675624">
                  <a:extLst>
                    <a:ext uri="{9D8B030D-6E8A-4147-A177-3AD203B41FA5}">
                      <a16:colId xmlns:a16="http://schemas.microsoft.com/office/drawing/2014/main" val="2125506453"/>
                    </a:ext>
                  </a:extLst>
                </a:gridCol>
                <a:gridCol w="1675624">
                  <a:extLst>
                    <a:ext uri="{9D8B030D-6E8A-4147-A177-3AD203B41FA5}">
                      <a16:colId xmlns:a16="http://schemas.microsoft.com/office/drawing/2014/main" val="3227715269"/>
                    </a:ext>
                  </a:extLst>
                </a:gridCol>
              </a:tblGrid>
              <a:tr h="387099">
                <a:tc>
                  <a:txBody>
                    <a:bodyPr/>
                    <a:lstStyle/>
                    <a:p>
                      <a:r>
                        <a:rPr lang="en-US" sz="1600" baseline="0" dirty="0" smtClean="0">
                          <a:latin typeface="Letter-join Plus 1" panose="02000505000000020003" pitchFamily="50" charset="0"/>
                        </a:rPr>
                        <a:t>PSHE</a:t>
                      </a:r>
                      <a:endParaRPr lang="en-GB" sz="1600"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Year 1</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Year 2</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Year 3</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Year 4</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Year 5</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Year 6</a:t>
                      </a:r>
                      <a:endParaRPr lang="en-GB" dirty="0">
                        <a:latin typeface="Letter-join Plus 1" panose="02000505000000020003" pitchFamily="50" charset="0"/>
                      </a:endParaRPr>
                    </a:p>
                  </a:txBody>
                  <a:tcPr/>
                </a:tc>
                <a:extLst>
                  <a:ext uri="{0D108BD9-81ED-4DB2-BD59-A6C34878D82A}">
                    <a16:rowId xmlns:a16="http://schemas.microsoft.com/office/drawing/2014/main" val="3185583046"/>
                  </a:ext>
                </a:extLst>
              </a:tr>
              <a:tr h="783771">
                <a:tc>
                  <a:txBody>
                    <a:bodyPr/>
                    <a:lstStyle/>
                    <a:p>
                      <a:r>
                        <a:rPr lang="en-GB" dirty="0" smtClean="0">
                          <a:latin typeface="Letter-join Plus 1" panose="02000505000000020003" pitchFamily="50" charset="0"/>
                        </a:rPr>
                        <a:t>Autumn 1</a:t>
                      </a:r>
                    </a:p>
                  </a:txBody>
                  <a:tcPr/>
                </a:tc>
                <a:tc>
                  <a:txBody>
                    <a:bodyPr/>
                    <a:lstStyle/>
                    <a:p>
                      <a:pPr algn="ctr"/>
                      <a:r>
                        <a:rPr lang="en-GB" sz="1200" dirty="0" smtClean="0">
                          <a:latin typeface="Letter-join Plus 1" panose="02000505000000020003" pitchFamily="50" charset="0"/>
                        </a:rPr>
                        <a:t>Keeping and Staying Safe</a:t>
                      </a:r>
                    </a:p>
                    <a:p>
                      <a:pPr algn="ctr"/>
                      <a:r>
                        <a:rPr lang="en-GB" sz="1200" dirty="0" smtClean="0">
                          <a:latin typeface="Letter-join Plus 1" panose="02000505000000020003" pitchFamily="50" charset="0"/>
                        </a:rPr>
                        <a:t>Keeping and Staying Healthy</a:t>
                      </a:r>
                    </a:p>
                    <a:p>
                      <a:pPr algn="ctr"/>
                      <a:endParaRPr lang="en-US" sz="1200" dirty="0">
                        <a:solidFill>
                          <a:srgbClr val="FF0000"/>
                        </a:solidFill>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Keeping and Staying Safe</a:t>
                      </a:r>
                    </a:p>
                    <a:p>
                      <a:pPr algn="ctr"/>
                      <a:r>
                        <a:rPr lang="en-GB" sz="1200" dirty="0" smtClean="0">
                          <a:latin typeface="Letter-join Plus 1" panose="02000505000000020003" pitchFamily="50" charset="0"/>
                        </a:rPr>
                        <a:t>Keeping and Staying  Healthy</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1200" dirty="0" smtClean="0">
                        <a:solidFill>
                          <a:srgbClr val="FF0000"/>
                        </a:solidFill>
                        <a:latin typeface="Letter-join Plus 1" panose="02000505000000020003" pitchFamily="50" charset="0"/>
                      </a:endParaRPr>
                    </a:p>
                    <a:p>
                      <a:pPr algn="ctr"/>
                      <a:endParaRPr lang="en-GB" sz="1200" dirty="0" smtClean="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Keeping and Staying Safe</a:t>
                      </a:r>
                    </a:p>
                    <a:p>
                      <a:pPr algn="ctr"/>
                      <a:r>
                        <a:rPr lang="en-GB" sz="1200" dirty="0" smtClean="0">
                          <a:latin typeface="Letter-join Plus 1" panose="02000505000000020003" pitchFamily="50" charset="0"/>
                        </a:rPr>
                        <a:t>Keeping and Staying Healthy</a:t>
                      </a:r>
                    </a:p>
                    <a:p>
                      <a:pPr algn="ctr"/>
                      <a:endParaRPr lang="en-GB" sz="1200" dirty="0" smtClean="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Keeping and Staying Safe</a:t>
                      </a:r>
                    </a:p>
                    <a:p>
                      <a:pPr algn="ctr"/>
                      <a:r>
                        <a:rPr lang="en-GB" sz="1200" dirty="0" smtClean="0">
                          <a:latin typeface="Letter-join Plus 1" panose="02000505000000020003" pitchFamily="50" charset="0"/>
                        </a:rPr>
                        <a:t>Keeping and Staying Healthy</a:t>
                      </a:r>
                    </a:p>
                    <a:p>
                      <a:pPr algn="ctr"/>
                      <a:endParaRPr lang="en-GB" sz="1200" dirty="0" smtClean="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Keeping and Staying Safe</a:t>
                      </a:r>
                    </a:p>
                    <a:p>
                      <a:pPr algn="ctr"/>
                      <a:r>
                        <a:rPr lang="en-GB" sz="1200" dirty="0" smtClean="0">
                          <a:latin typeface="Letter-join Plus 1" panose="02000505000000020003" pitchFamily="50" charset="0"/>
                        </a:rPr>
                        <a:t>Keeping and Staying Healthy</a:t>
                      </a:r>
                    </a:p>
                    <a:p>
                      <a:pPr algn="ctr"/>
                      <a:endParaRPr lang="en-GB" sz="1200" dirty="0" smtClean="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Keeping and Staying Safe</a:t>
                      </a:r>
                    </a:p>
                    <a:p>
                      <a:pPr algn="ctr"/>
                      <a:r>
                        <a:rPr lang="en-GB" sz="1200" dirty="0" smtClean="0">
                          <a:latin typeface="Letter-join Plus 1" panose="02000505000000020003" pitchFamily="50" charset="0"/>
                        </a:rPr>
                        <a:t>Keeping and Staying Healthy</a:t>
                      </a:r>
                    </a:p>
                    <a:p>
                      <a:pPr algn="ctr"/>
                      <a:endParaRPr lang="en-GB" sz="1200" dirty="0" smtClean="0">
                        <a:latin typeface="Letter-join Plus 1" panose="02000505000000020003" pitchFamily="50" charset="0"/>
                      </a:endParaRPr>
                    </a:p>
                  </a:txBody>
                  <a:tcPr/>
                </a:tc>
                <a:extLst>
                  <a:ext uri="{0D108BD9-81ED-4DB2-BD59-A6C34878D82A}">
                    <a16:rowId xmlns:a16="http://schemas.microsoft.com/office/drawing/2014/main" val="1727821560"/>
                  </a:ext>
                </a:extLst>
              </a:tr>
              <a:tr h="9204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Letter-join Plus 1" panose="02000505000000020003" pitchFamily="50" charset="0"/>
                        </a:rPr>
                        <a:t>Autumn 2</a:t>
                      </a:r>
                      <a:endParaRPr lang="en-GB" baseline="0" dirty="0" smtClean="0">
                        <a:latin typeface="Letter-join Plus 1" panose="02000505000000020003" pitchFamily="50" charset="0"/>
                      </a:endParaRPr>
                    </a:p>
                  </a:txBody>
                  <a:tcPr/>
                </a:tc>
                <a:tc>
                  <a:txBody>
                    <a:bodyPr/>
                    <a:lstStyle/>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Being Responsible</a:t>
                      </a:r>
                      <a:r>
                        <a:rPr lang="en-GB" sz="1200" dirty="0" smtClean="0">
                          <a:solidFill>
                            <a:srgbClr val="FF0000"/>
                          </a:solidFill>
                          <a:latin typeface="Letter-join Plus 1" panose="02000505000000020003" pitchFamily="50" charset="0"/>
                        </a:rPr>
                        <a:t> </a:t>
                      </a:r>
                    </a:p>
                    <a:p>
                      <a:pPr algn="ctr"/>
                      <a:endParaRPr lang="en-US" sz="1200" baseline="0" dirty="0" smtClean="0">
                        <a:latin typeface="Letter-join Plus 1" panose="02000505000000020003" pitchFamily="50" charset="0"/>
                      </a:endParaRPr>
                    </a:p>
                    <a:p>
                      <a:pPr algn="ctr"/>
                      <a:endParaRPr lang="en-US" sz="1200" baseline="0" dirty="0" smtClean="0">
                        <a:latin typeface="Letter-join Plus 1" panose="02000505000000020003" pitchFamily="50" charset="0"/>
                      </a:endParaRPr>
                    </a:p>
                  </a:txBody>
                  <a:tcPr/>
                </a:tc>
                <a:tc>
                  <a:txBody>
                    <a:bodyPr/>
                    <a:lstStyle/>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Being Responsible</a:t>
                      </a:r>
                    </a:p>
                    <a:p>
                      <a:pPr algn="ctr"/>
                      <a:endParaRPr lang="en-US" sz="1200" baseline="0" dirty="0" smtClean="0">
                        <a:latin typeface="Letter-join Plus 1" panose="02000505000000020003" pitchFamily="50" charset="0"/>
                      </a:endParaRPr>
                    </a:p>
                  </a:txBody>
                  <a:tcPr/>
                </a:tc>
                <a:tc>
                  <a:txBody>
                    <a:bodyPr/>
                    <a:lstStyle/>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Being Responsible</a:t>
                      </a:r>
                    </a:p>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latin typeface="Letter-join Plus 1" panose="02000505000000020003" pitchFamily="50" charset="0"/>
                        </a:rPr>
                        <a:t> </a:t>
                      </a:r>
                    </a:p>
                    <a:p>
                      <a:pPr algn="ctr"/>
                      <a:endParaRPr lang="en-US" sz="1200" baseline="0" dirty="0" smtClean="0">
                        <a:latin typeface="Letter-join Plus 1" panose="02000505000000020003" pitchFamily="50" charset="0"/>
                      </a:endParaRPr>
                    </a:p>
                  </a:txBody>
                  <a:tcPr/>
                </a:tc>
                <a:tc>
                  <a:txBody>
                    <a:bodyPr/>
                    <a:lstStyle/>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Being Responsible</a:t>
                      </a:r>
                    </a:p>
                    <a:p>
                      <a:pPr algn="ctr"/>
                      <a:endParaRPr lang="en-US" sz="1200" baseline="0" dirty="0" smtClean="0">
                        <a:latin typeface="Letter-join Plus 1" panose="02000505000000020003" pitchFamily="50" charset="0"/>
                      </a:endParaRPr>
                    </a:p>
                  </a:txBody>
                  <a:tcPr/>
                </a:tc>
                <a:tc>
                  <a:txBody>
                    <a:bodyPr/>
                    <a:lstStyle/>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Being Responsible</a:t>
                      </a:r>
                    </a:p>
                    <a:p>
                      <a:pPr algn="ctr"/>
                      <a:endParaRPr lang="en-US" sz="1200" baseline="0" dirty="0" smtClean="0">
                        <a:latin typeface="Letter-join Plus 1" panose="02000505000000020003" pitchFamily="50" charset="0"/>
                      </a:endParaRPr>
                    </a:p>
                  </a:txBody>
                  <a:tcPr/>
                </a:tc>
                <a:tc>
                  <a:txBody>
                    <a:bodyPr/>
                    <a:lstStyle/>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Being Responsible</a:t>
                      </a:r>
                    </a:p>
                    <a:p>
                      <a:pPr algn="ctr"/>
                      <a:endParaRPr lang="en-US" sz="1200" baseline="0" dirty="0" smtClean="0">
                        <a:latin typeface="Letter-join Plus 1" panose="02000505000000020003" pitchFamily="50" charset="0"/>
                      </a:endParaRPr>
                    </a:p>
                  </a:txBody>
                  <a:tcPr/>
                </a:tc>
                <a:extLst>
                  <a:ext uri="{0D108BD9-81ED-4DB2-BD59-A6C34878D82A}">
                    <a16:rowId xmlns:a16="http://schemas.microsoft.com/office/drawing/2014/main" val="3606344747"/>
                  </a:ext>
                </a:extLst>
              </a:tr>
              <a:tr h="1087824">
                <a:tc>
                  <a:txBody>
                    <a:bodyPr/>
                    <a:lstStyle/>
                    <a:p>
                      <a:r>
                        <a:rPr lang="en-US" dirty="0" smtClean="0">
                          <a:latin typeface="Letter-join Plus 1" panose="02000505000000020003" pitchFamily="50" charset="0"/>
                        </a:rPr>
                        <a:t>Spring 1</a:t>
                      </a:r>
                      <a:endParaRPr lang="en-GB" dirty="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Feelings</a:t>
                      </a:r>
                      <a:r>
                        <a:rPr lang="en-US" sz="1200" baseline="0" dirty="0" smtClean="0">
                          <a:latin typeface="Letter-join Plus 1" panose="02000505000000020003" pitchFamily="50" charset="0"/>
                        </a:rPr>
                        <a:t> and Emotions</a:t>
                      </a:r>
                    </a:p>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Computer Safety</a:t>
                      </a:r>
                    </a:p>
                    <a:p>
                      <a:pPr algn="ctr"/>
                      <a:endParaRPr lang="en-US" sz="1200" dirty="0" smtClean="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Feelings</a:t>
                      </a:r>
                      <a:r>
                        <a:rPr lang="en-US" sz="1200" baseline="0" dirty="0" smtClean="0">
                          <a:latin typeface="Letter-join Plus 1" panose="02000505000000020003" pitchFamily="50" charset="0"/>
                        </a:rPr>
                        <a:t> and Emotions</a:t>
                      </a:r>
                    </a:p>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Computer Safety</a:t>
                      </a:r>
                    </a:p>
                    <a:p>
                      <a:pPr algn="ctr"/>
                      <a:endParaRPr lang="en-US" sz="1200" dirty="0" smtClean="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Feelings</a:t>
                      </a:r>
                      <a:r>
                        <a:rPr lang="en-US" sz="1200" baseline="0" dirty="0" smtClean="0">
                          <a:latin typeface="Letter-join Plus 1" panose="02000505000000020003" pitchFamily="50" charset="0"/>
                        </a:rPr>
                        <a:t> and Emotions</a:t>
                      </a:r>
                    </a:p>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Computer Safety</a:t>
                      </a:r>
                    </a:p>
                    <a:p>
                      <a:pPr algn="ctr"/>
                      <a:endParaRPr lang="en-US" sz="1200" dirty="0" smtClean="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Feelings</a:t>
                      </a:r>
                      <a:r>
                        <a:rPr lang="en-US" sz="1200" baseline="0" dirty="0" smtClean="0">
                          <a:latin typeface="Letter-join Plus 1" panose="02000505000000020003" pitchFamily="50" charset="0"/>
                        </a:rPr>
                        <a:t> and Emotions</a:t>
                      </a:r>
                    </a:p>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Computer Safety</a:t>
                      </a:r>
                    </a:p>
                    <a:p>
                      <a:pPr algn="ctr"/>
                      <a:endParaRPr lang="en-US" sz="1200" dirty="0" smtClean="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Feelings</a:t>
                      </a:r>
                      <a:r>
                        <a:rPr lang="en-US" sz="1200" baseline="0" dirty="0" smtClean="0">
                          <a:latin typeface="Letter-join Plus 1" panose="02000505000000020003" pitchFamily="50" charset="0"/>
                        </a:rPr>
                        <a:t> and Emotions</a:t>
                      </a:r>
                    </a:p>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Computer Safety</a:t>
                      </a:r>
                    </a:p>
                    <a:p>
                      <a:pPr algn="ctr"/>
                      <a:endParaRPr lang="en-US" sz="1200" dirty="0" smtClean="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Feelings</a:t>
                      </a:r>
                      <a:r>
                        <a:rPr lang="en-US" sz="1200" baseline="0" dirty="0" smtClean="0">
                          <a:latin typeface="Letter-join Plus 1" panose="02000505000000020003" pitchFamily="50" charset="0"/>
                        </a:rPr>
                        <a:t> and Emotions</a:t>
                      </a:r>
                    </a:p>
                    <a:p>
                      <a:pPr algn="ctr"/>
                      <a:endParaRPr lang="en-US" sz="1200" baseline="0" dirty="0" smtClean="0">
                        <a:latin typeface="Letter-join Plus 1" panose="02000505000000020003" pitchFamily="50" charset="0"/>
                      </a:endParaRPr>
                    </a:p>
                    <a:p>
                      <a:pPr algn="ctr"/>
                      <a:r>
                        <a:rPr lang="en-US" sz="1200" baseline="0" dirty="0" smtClean="0">
                          <a:latin typeface="Letter-join Plus 1" panose="02000505000000020003" pitchFamily="50" charset="0"/>
                        </a:rPr>
                        <a:t>Computer Safety</a:t>
                      </a:r>
                    </a:p>
                    <a:p>
                      <a:pPr algn="ctr"/>
                      <a:endParaRPr lang="en-US" sz="1200" dirty="0" smtClean="0">
                        <a:latin typeface="Letter-join Plus 1" panose="02000505000000020003" pitchFamily="50" charset="0"/>
                      </a:endParaRPr>
                    </a:p>
                  </a:txBody>
                  <a:tcPr/>
                </a:tc>
                <a:extLst>
                  <a:ext uri="{0D108BD9-81ED-4DB2-BD59-A6C34878D82A}">
                    <a16:rowId xmlns:a16="http://schemas.microsoft.com/office/drawing/2014/main" val="946798162"/>
                  </a:ext>
                </a:extLst>
              </a:tr>
              <a:tr h="753109">
                <a:tc>
                  <a:txBody>
                    <a:bodyPr/>
                    <a:lstStyle/>
                    <a:p>
                      <a:r>
                        <a:rPr lang="en-US" dirty="0" smtClean="0">
                          <a:latin typeface="Letter-join Plus 1" panose="02000505000000020003" pitchFamily="50" charset="0"/>
                        </a:rPr>
                        <a:t>Spring 2</a:t>
                      </a:r>
                      <a:endParaRPr lang="en-GB" dirty="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Our</a:t>
                      </a:r>
                      <a:r>
                        <a:rPr lang="en-US" sz="1200" baseline="0" dirty="0" smtClean="0">
                          <a:latin typeface="Letter-join Plus 1" panose="02000505000000020003" pitchFamily="50" charset="0"/>
                        </a:rPr>
                        <a:t> World</a:t>
                      </a:r>
                    </a:p>
                  </a:txBody>
                  <a:tcPr/>
                </a:tc>
                <a:tc>
                  <a:txBody>
                    <a:bodyPr/>
                    <a:lstStyle/>
                    <a:p>
                      <a:pPr algn="ctr"/>
                      <a:r>
                        <a:rPr lang="en-US" sz="1200" dirty="0" smtClean="0">
                          <a:latin typeface="Letter-join Plus 1" panose="02000505000000020003" pitchFamily="50" charset="0"/>
                        </a:rPr>
                        <a:t>Our</a:t>
                      </a:r>
                      <a:r>
                        <a:rPr lang="en-US" sz="1200" baseline="0" dirty="0" smtClean="0">
                          <a:latin typeface="Letter-join Plus 1" panose="02000505000000020003" pitchFamily="50" charset="0"/>
                        </a:rPr>
                        <a:t> World</a:t>
                      </a:r>
                    </a:p>
                    <a:p>
                      <a:pPr algn="ctr"/>
                      <a:endParaRPr lang="en-US" sz="1200" dirty="0" smtClean="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Our</a:t>
                      </a:r>
                      <a:r>
                        <a:rPr lang="en-US" sz="1200" baseline="0" dirty="0" smtClean="0">
                          <a:latin typeface="Letter-join Plus 1" panose="02000505000000020003" pitchFamily="50" charset="0"/>
                        </a:rPr>
                        <a:t> World</a:t>
                      </a:r>
                    </a:p>
                  </a:txBody>
                  <a:tcPr/>
                </a:tc>
                <a:tc>
                  <a:txBody>
                    <a:bodyPr/>
                    <a:lstStyle/>
                    <a:p>
                      <a:pPr algn="ctr"/>
                      <a:r>
                        <a:rPr lang="en-US" sz="1200" dirty="0" smtClean="0">
                          <a:latin typeface="Letter-join Plus 1" panose="02000505000000020003" pitchFamily="50" charset="0"/>
                        </a:rPr>
                        <a:t>Our</a:t>
                      </a:r>
                      <a:r>
                        <a:rPr lang="en-US" sz="1200" baseline="0" dirty="0" smtClean="0">
                          <a:latin typeface="Letter-join Plus 1" panose="02000505000000020003" pitchFamily="50" charset="0"/>
                        </a:rPr>
                        <a:t> World</a:t>
                      </a:r>
                    </a:p>
                    <a:p>
                      <a:pPr algn="ctr"/>
                      <a:endParaRPr lang="en-US" sz="1200" dirty="0" smtClean="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Our</a:t>
                      </a:r>
                      <a:r>
                        <a:rPr lang="en-US" sz="1200" baseline="0" dirty="0" smtClean="0">
                          <a:latin typeface="Letter-join Plus 1" panose="02000505000000020003" pitchFamily="50" charset="0"/>
                        </a:rPr>
                        <a:t> World</a:t>
                      </a:r>
                    </a:p>
                    <a:p>
                      <a:pPr algn="ctr"/>
                      <a:endParaRPr lang="en-US" sz="1200" dirty="0" smtClean="0">
                        <a:latin typeface="Letter-join Plus 1" panose="02000505000000020003" pitchFamily="50" charset="0"/>
                      </a:endParaRPr>
                    </a:p>
                  </a:txBody>
                  <a:tcPr/>
                </a:tc>
                <a:tc>
                  <a:txBody>
                    <a:bodyPr/>
                    <a:lstStyle/>
                    <a:p>
                      <a:pPr algn="ctr"/>
                      <a:r>
                        <a:rPr lang="en-US" sz="1200" dirty="0" smtClean="0">
                          <a:latin typeface="Letter-join Plus 1" panose="02000505000000020003" pitchFamily="50" charset="0"/>
                        </a:rPr>
                        <a:t>Our</a:t>
                      </a:r>
                      <a:r>
                        <a:rPr lang="en-US" sz="1200" baseline="0" dirty="0" smtClean="0">
                          <a:latin typeface="Letter-join Plus 1" panose="02000505000000020003" pitchFamily="50" charset="0"/>
                        </a:rPr>
                        <a:t> World</a:t>
                      </a:r>
                    </a:p>
                    <a:p>
                      <a:pPr algn="ctr"/>
                      <a:endParaRPr lang="en-US" sz="1200" dirty="0" smtClean="0">
                        <a:latin typeface="Letter-join Plus 1" panose="02000505000000020003" pitchFamily="50" charset="0"/>
                      </a:endParaRPr>
                    </a:p>
                  </a:txBody>
                  <a:tcPr/>
                </a:tc>
                <a:extLst>
                  <a:ext uri="{0D108BD9-81ED-4DB2-BD59-A6C34878D82A}">
                    <a16:rowId xmlns:a16="http://schemas.microsoft.com/office/drawing/2014/main" val="2176751967"/>
                  </a:ext>
                </a:extLst>
              </a:tr>
              <a:tr h="855866">
                <a:tc>
                  <a:txBody>
                    <a:bodyPr/>
                    <a:lstStyle/>
                    <a:p>
                      <a:r>
                        <a:rPr lang="en-US" dirty="0" smtClean="0">
                          <a:latin typeface="Letter-join Plus 1" panose="02000505000000020003" pitchFamily="50" charset="0"/>
                        </a:rPr>
                        <a:t>Summer 1</a:t>
                      </a:r>
                      <a:endParaRPr lang="en-GB" dirty="0">
                        <a:latin typeface="Letter-join Plus 1" panose="02000505000000020003" pitchFamily="50"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200" dirty="0" smtClean="0">
                        <a:latin typeface="Letter-join Plus 1" panose="02000505000000020003" pitchFamily="50"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Letter-join Plus 1" panose="02000505000000020003" pitchFamily="50" charset="0"/>
                        </a:rPr>
                        <a:t>Relationships and Sex Education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Letter-join Plus 1" panose="02000505000000020003" pitchFamily="50"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Letter-join Plus 1" panose="02000505000000020003" pitchFamily="50"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200" dirty="0" smtClean="0">
                        <a:latin typeface="Letter-join Plus 1" panose="02000505000000020003" pitchFamily="50"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Letter-join Plus 1" panose="02000505000000020003" pitchFamily="50" charset="0"/>
                        </a:rPr>
                        <a:t>Relationships and Sex Education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Letter-join Plus 1" panose="02000505000000020003" pitchFamily="50"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200" dirty="0" smtClean="0">
                        <a:latin typeface="Letter-join Plus 1" panose="02000505000000020003" pitchFamily="50"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Letter-join Plus 1" panose="02000505000000020003" pitchFamily="50" charset="0"/>
                        </a:rPr>
                        <a:t>Relationships and Sex Education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Letter-join Plus 1" panose="02000505000000020003" pitchFamily="50"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200" dirty="0" smtClean="0">
                        <a:latin typeface="Letter-join Plus 1" panose="02000505000000020003" pitchFamily="50"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Letter-join Plus 1" panose="02000505000000020003" pitchFamily="50" charset="0"/>
                        </a:rPr>
                        <a:t>Relationships and Sex Education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Letter-join Plus 1" panose="02000505000000020003" pitchFamily="50"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200" dirty="0" smtClean="0">
                        <a:latin typeface="Letter-join Plus 1" panose="02000505000000020003" pitchFamily="50"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Letter-join Plus 1" panose="02000505000000020003" pitchFamily="50" charset="0"/>
                        </a:rPr>
                        <a:t>Relationships and Sex Education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Letter-join Plus 1" panose="02000505000000020003" pitchFamily="50"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200" dirty="0" smtClean="0">
                        <a:latin typeface="Letter-join Plus 1" panose="02000505000000020003" pitchFamily="50"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Letter-join Plus 1" panose="02000505000000020003" pitchFamily="50" charset="0"/>
                        </a:rPr>
                        <a:t>Relationships and Sex Education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Letter-join Plus 1" panose="02000505000000020003" pitchFamily="50" charset="0"/>
                      </a:endParaRPr>
                    </a:p>
                  </a:txBody>
                  <a:tcPr/>
                </a:tc>
                <a:extLst>
                  <a:ext uri="{0D108BD9-81ED-4DB2-BD59-A6C34878D82A}">
                    <a16:rowId xmlns:a16="http://schemas.microsoft.com/office/drawing/2014/main" val="2165502705"/>
                  </a:ext>
                </a:extLst>
              </a:tr>
              <a:tr h="753109">
                <a:tc>
                  <a:txBody>
                    <a:bodyPr/>
                    <a:lstStyle/>
                    <a:p>
                      <a:r>
                        <a:rPr lang="en-US" dirty="0" smtClean="0">
                          <a:latin typeface="Letter-join Plus 1" panose="02000505000000020003" pitchFamily="50" charset="0"/>
                        </a:rPr>
                        <a:t>Summer 2</a:t>
                      </a:r>
                      <a:endParaRPr lang="en-GB" dirty="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Relationships and Sex Education</a:t>
                      </a:r>
                    </a:p>
                    <a:p>
                      <a:pPr algn="ctr"/>
                      <a:endParaRPr lang="en-GB" sz="1200" dirty="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Relationships and Sex Education</a:t>
                      </a:r>
                    </a:p>
                    <a:p>
                      <a:pPr algn="ctr"/>
                      <a:endParaRPr lang="en-GB" sz="1200" dirty="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Relationships and Sex Education</a:t>
                      </a:r>
                    </a:p>
                    <a:p>
                      <a:pPr algn="ctr"/>
                      <a:endParaRPr lang="en-GB" sz="1200" dirty="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Relationships and Sex Education</a:t>
                      </a:r>
                    </a:p>
                  </a:txBody>
                  <a:tcPr/>
                </a:tc>
                <a:tc>
                  <a:txBody>
                    <a:bodyPr/>
                    <a:lstStyle/>
                    <a:p>
                      <a:pPr algn="ctr"/>
                      <a:r>
                        <a:rPr lang="en-GB" sz="1200" dirty="0" smtClean="0">
                          <a:latin typeface="Letter-join Plus 1" panose="02000505000000020003" pitchFamily="50" charset="0"/>
                        </a:rPr>
                        <a:t>Relationships and Sex Education</a:t>
                      </a:r>
                    </a:p>
                    <a:p>
                      <a:pPr algn="ctr"/>
                      <a:endParaRPr lang="en-GB" sz="1200" dirty="0">
                        <a:latin typeface="Letter-join Plus 1" panose="02000505000000020003" pitchFamily="50" charset="0"/>
                      </a:endParaRPr>
                    </a:p>
                  </a:txBody>
                  <a:tcPr/>
                </a:tc>
                <a:tc>
                  <a:txBody>
                    <a:bodyPr/>
                    <a:lstStyle/>
                    <a:p>
                      <a:pPr algn="ctr"/>
                      <a:r>
                        <a:rPr lang="en-GB" sz="1200" dirty="0" smtClean="0">
                          <a:latin typeface="Letter-join Plus 1" panose="02000505000000020003" pitchFamily="50" charset="0"/>
                        </a:rPr>
                        <a:t>Relationships and Sex Education</a:t>
                      </a:r>
                    </a:p>
                    <a:p>
                      <a:pPr algn="ctr"/>
                      <a:endParaRPr lang="en-GB" sz="1200" dirty="0">
                        <a:latin typeface="Letter-join Plus 1" panose="02000505000000020003" pitchFamily="50" charset="0"/>
                      </a:endParaRPr>
                    </a:p>
                  </a:txBody>
                  <a:tcPr/>
                </a:tc>
                <a:extLst>
                  <a:ext uri="{0D108BD9-81ED-4DB2-BD59-A6C34878D82A}">
                    <a16:rowId xmlns:a16="http://schemas.microsoft.com/office/drawing/2014/main" val="3841118664"/>
                  </a:ext>
                </a:extLst>
              </a:tr>
            </a:tbl>
          </a:graphicData>
        </a:graphic>
      </p:graphicFrame>
      <p:sp>
        <p:nvSpPr>
          <p:cNvPr id="2" name="TextBox 1"/>
          <p:cNvSpPr txBox="1"/>
          <p:nvPr/>
        </p:nvSpPr>
        <p:spPr>
          <a:xfrm>
            <a:off x="235131" y="5891349"/>
            <a:ext cx="11769635" cy="1169551"/>
          </a:xfrm>
          <a:prstGeom prst="rect">
            <a:avLst/>
          </a:prstGeom>
          <a:noFill/>
        </p:spPr>
        <p:txBody>
          <a:bodyPr wrap="square" rtlCol="0">
            <a:spAutoFit/>
          </a:bodyPr>
          <a:lstStyle/>
          <a:p>
            <a:r>
              <a:rPr lang="en-GB" sz="1400" dirty="0">
                <a:solidFill>
                  <a:srgbClr val="FF33CC"/>
                </a:solidFill>
                <a:latin typeface="Letter-join Plus 1" panose="02000505000000020003" pitchFamily="50" charset="0"/>
              </a:rPr>
              <a:t>article 12 (respect for the views of the child) Every child has the right to express their views, feelings and wishes in all matters affecting them, and to have their views considered and taken seriously. This right applies at all times, for example during immigration proceedings, housing decisions or the child’s day-to-day home life. </a:t>
            </a:r>
            <a:endParaRPr lang="en-GB" sz="1400" dirty="0" smtClean="0">
              <a:solidFill>
                <a:srgbClr val="FF33CC"/>
              </a:solidFill>
              <a:latin typeface="Letter-join Plus 1" panose="02000505000000020003" pitchFamily="50" charset="0"/>
            </a:endParaRPr>
          </a:p>
          <a:p>
            <a:r>
              <a:rPr lang="en-GB" sz="1400" dirty="0">
                <a:solidFill>
                  <a:srgbClr val="FF33CC"/>
                </a:solidFill>
                <a:latin typeface="Letter-join Plus 1" panose="02000505000000020003" pitchFamily="50" charset="0"/>
              </a:rPr>
              <a:t>Article 13 (freedom of </a:t>
            </a:r>
            <a:r>
              <a:rPr lang="en-GB" sz="1400" dirty="0" smtClean="0">
                <a:solidFill>
                  <a:srgbClr val="FF33CC"/>
                </a:solidFill>
                <a:latin typeface="Letter-join Plus 1" panose="02000505000000020003" pitchFamily="50" charset="0"/>
              </a:rPr>
              <a:t>expression) Every </a:t>
            </a:r>
            <a:r>
              <a:rPr lang="en-GB" sz="1400" dirty="0">
                <a:solidFill>
                  <a:srgbClr val="FF33CC"/>
                </a:solidFill>
                <a:latin typeface="Letter-join Plus 1" panose="02000505000000020003" pitchFamily="50" charset="0"/>
              </a:rPr>
              <a:t>child must be free to express </a:t>
            </a:r>
            <a:r>
              <a:rPr lang="en-GB" sz="1400" dirty="0" smtClean="0">
                <a:solidFill>
                  <a:srgbClr val="FF33CC"/>
                </a:solidFill>
                <a:latin typeface="Letter-join Plus 1" panose="02000505000000020003" pitchFamily="50" charset="0"/>
              </a:rPr>
              <a:t>their thoughts </a:t>
            </a:r>
            <a:r>
              <a:rPr lang="en-GB" sz="1400" dirty="0">
                <a:solidFill>
                  <a:srgbClr val="FF33CC"/>
                </a:solidFill>
                <a:latin typeface="Letter-join Plus 1" panose="02000505000000020003" pitchFamily="50" charset="0"/>
              </a:rPr>
              <a:t>and opinions and to access </a:t>
            </a:r>
            <a:r>
              <a:rPr lang="en-GB" sz="1400" dirty="0" smtClean="0">
                <a:solidFill>
                  <a:srgbClr val="FF33CC"/>
                </a:solidFill>
                <a:latin typeface="Letter-join Plus 1" panose="02000505000000020003" pitchFamily="50" charset="0"/>
              </a:rPr>
              <a:t>all kinds </a:t>
            </a:r>
            <a:r>
              <a:rPr lang="en-GB" sz="1400" dirty="0">
                <a:solidFill>
                  <a:srgbClr val="FF33CC"/>
                </a:solidFill>
                <a:latin typeface="Letter-join Plus 1" panose="02000505000000020003" pitchFamily="50" charset="0"/>
              </a:rPr>
              <a:t>of information, as long as it is </a:t>
            </a:r>
            <a:r>
              <a:rPr lang="en-GB" sz="1400" dirty="0" err="1" smtClean="0">
                <a:solidFill>
                  <a:srgbClr val="FF33CC"/>
                </a:solidFill>
                <a:latin typeface="Letter-join Plus 1" panose="02000505000000020003" pitchFamily="50" charset="0"/>
              </a:rPr>
              <a:t>withinthe</a:t>
            </a:r>
            <a:r>
              <a:rPr lang="en-GB" sz="1400" dirty="0" smtClean="0">
                <a:solidFill>
                  <a:srgbClr val="FF33CC"/>
                </a:solidFill>
                <a:latin typeface="Letter-join Plus 1" panose="02000505000000020003" pitchFamily="50" charset="0"/>
              </a:rPr>
              <a:t> </a:t>
            </a:r>
            <a:r>
              <a:rPr lang="en-GB" sz="1400" dirty="0">
                <a:solidFill>
                  <a:srgbClr val="FF33CC"/>
                </a:solidFill>
                <a:latin typeface="Letter-join Plus 1" panose="02000505000000020003" pitchFamily="50" charset="0"/>
              </a:rPr>
              <a:t>law.</a:t>
            </a:r>
          </a:p>
        </p:txBody>
      </p:sp>
    </p:spTree>
    <p:extLst>
      <p:ext uri="{BB962C8B-B14F-4D97-AF65-F5344CB8AC3E}">
        <p14:creationId xmlns:p14="http://schemas.microsoft.com/office/powerpoint/2010/main" val="121355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221561733"/>
              </p:ext>
            </p:extLst>
          </p:nvPr>
        </p:nvGraphicFramePr>
        <p:xfrm>
          <a:off x="257580" y="206064"/>
          <a:ext cx="11797045" cy="12812758"/>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780082">
                  <a:extLst>
                    <a:ext uri="{9D8B030D-6E8A-4147-A177-3AD203B41FA5}">
                      <a16:colId xmlns:a16="http://schemas.microsoft.com/office/drawing/2014/main" val="4045224249"/>
                    </a:ext>
                  </a:extLst>
                </a:gridCol>
                <a:gridCol w="1475553">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36297">
                <a:tc>
                  <a:txBody>
                    <a:bodyPr/>
                    <a:lstStyle/>
                    <a:p>
                      <a:r>
                        <a:rPr lang="en-GB" sz="1600" baseline="0" dirty="0" smtClean="0">
                          <a:latin typeface="Letter-join Plus 1" panose="02000505000000020003" pitchFamily="50" charset="0"/>
                        </a:rPr>
                        <a:t>PSHE Year 1</a:t>
                      </a:r>
                      <a:endParaRPr lang="en-GB" sz="1600"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extLst>
                  <a:ext uri="{0D108BD9-81ED-4DB2-BD59-A6C34878D82A}">
                    <a16:rowId xmlns:a16="http://schemas.microsoft.com/office/drawing/2014/main" val="3185583046"/>
                  </a:ext>
                </a:extLst>
              </a:tr>
              <a:tr h="336297">
                <a:tc>
                  <a:txBody>
                    <a:bodyPr/>
                    <a:lstStyle/>
                    <a:p>
                      <a:r>
                        <a:rPr lang="en-GB" dirty="0" smtClean="0">
                          <a:latin typeface="Letter-join Plus 1" panose="02000505000000020003" pitchFamily="50" charset="0"/>
                        </a:rPr>
                        <a:t>FOCUS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Keeping and Staying Safe:</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Assessment - Baseline</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Road Safety</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Keeping and Staying</a:t>
                      </a:r>
                      <a:r>
                        <a:rPr lang="en-GB" sz="1400" baseline="0" dirty="0" smtClean="0">
                          <a:latin typeface="Letter-join Plus 1" panose="02000505000000020003" pitchFamily="50" charset="0"/>
                        </a:rPr>
                        <a:t> healthy:</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Assessment - Baseline</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Washing Hands</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Letter-join Plus 1" panose="02000505000000020003" pitchFamily="50" charset="0"/>
                        </a:rPr>
                        <a:t> </a:t>
                      </a:r>
                      <a:r>
                        <a:rPr lang="en-GB" sz="1400" b="1" kern="1200" dirty="0" smtClean="0">
                          <a:solidFill>
                            <a:srgbClr val="FF33CC"/>
                          </a:solidFill>
                          <a:effectLst/>
                          <a:latin typeface="Letter-join Plus 1" panose="02000505000000020003" pitchFamily="50" charset="0"/>
                          <a:ea typeface="+mn-ea"/>
                          <a:cs typeface="+mn-cs"/>
                        </a:rPr>
                        <a:t>Article 24 (health and health services)</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6 (life, survival and 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6 (life, survival and development)</a:t>
                      </a:r>
                      <a:endParaRPr lang="en-GB" sz="1400"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kern="1200" dirty="0" smtClean="0">
                        <a:solidFill>
                          <a:srgbClr val="FF33CC"/>
                        </a:solidFill>
                        <a:effectLst/>
                        <a:latin typeface="Letter-join Plus 1" panose="02000505000000020003" pitchFamily="50" charset="0"/>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Fire Safety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Baseline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Hoax calling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endParaRPr>
                    </a:p>
                    <a:p>
                      <a:r>
                        <a:rPr lang="en-GB" sz="1400" dirty="0" smtClean="0">
                          <a:latin typeface="Letter-join Plus 1" panose="02000505000000020003" pitchFamily="50" charset="0"/>
                        </a:rPr>
                        <a:t>Being </a:t>
                      </a:r>
                      <a:r>
                        <a:rPr lang="en-GB" sz="1400" dirty="0" smtClean="0">
                          <a:latin typeface="Letter-join Plus 1" panose="02000505000000020003" pitchFamily="50" charset="0"/>
                        </a:rPr>
                        <a:t>Responsible: </a:t>
                      </a: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Water </a:t>
                      </a:r>
                      <a:r>
                        <a:rPr lang="en-GB" sz="1400" dirty="0" smtClean="0">
                          <a:latin typeface="Letter-join Plus 1" panose="02000505000000020003" pitchFamily="50" charset="0"/>
                        </a:rPr>
                        <a:t>Spillage</a:t>
                      </a:r>
                    </a:p>
                    <a:p>
                      <a:endParaRPr lang="en-GB" sz="1400" dirty="0" smtClean="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Feelings</a:t>
                      </a:r>
                      <a:r>
                        <a:rPr lang="en-GB" sz="1400" baseline="0" dirty="0" smtClean="0">
                          <a:latin typeface="Letter-join Plus 1" panose="02000505000000020003" pitchFamily="50" charset="0"/>
                        </a:rPr>
                        <a:t> and Emotions:</a:t>
                      </a:r>
                    </a:p>
                    <a:p>
                      <a:r>
                        <a:rPr lang="en-GB" sz="1400" dirty="0" smtClean="0">
                          <a:latin typeface="Letter-join Plus 1" panose="02000505000000020003" pitchFamily="50" charset="0"/>
                        </a:rPr>
                        <a:t>Assessment - Baseline Jealousy</a:t>
                      </a:r>
                      <a:endParaRPr lang="en-GB" sz="1400" baseline="0" dirty="0" smtClean="0">
                        <a:latin typeface="Letter-join Plus 1" panose="02000505000000020003" pitchFamily="50" charset="0"/>
                      </a:endParaRPr>
                    </a:p>
                    <a:p>
                      <a:endParaRPr lang="en-GB" sz="1400" baseline="0" dirty="0" smtClean="0">
                        <a:latin typeface="Letter-join Plus 1" panose="02000505000000020003" pitchFamily="50" charset="0"/>
                      </a:endParaRPr>
                    </a:p>
                    <a:p>
                      <a:r>
                        <a:rPr lang="en-GB" sz="1400" dirty="0" smtClean="0">
                          <a:latin typeface="Letter-join Plus 1" panose="02000505000000020003" pitchFamily="50" charset="0"/>
                        </a:rPr>
                        <a:t>Computer Safety:</a:t>
                      </a:r>
                    </a:p>
                    <a:p>
                      <a:r>
                        <a:rPr lang="en-GB" sz="1400" dirty="0" smtClean="0">
                          <a:latin typeface="Letter-join Plus 1" panose="02000505000000020003" pitchFamily="50" charset="0"/>
                        </a:rPr>
                        <a:t>Assessment - Baseline Online </a:t>
                      </a:r>
                      <a:r>
                        <a:rPr lang="en-GB" sz="1400" dirty="0" smtClean="0">
                          <a:latin typeface="Letter-join Plus 1" panose="02000505000000020003" pitchFamily="50" charset="0"/>
                        </a:rPr>
                        <a:t>Bullying</a:t>
                      </a:r>
                    </a:p>
                    <a:p>
                      <a:endParaRPr lang="en-GB" sz="1400" dirty="0" smtClean="0">
                        <a:latin typeface="Letter-join Plus 1" panose="02000505000000020003" pitchFamily="50" charset="0"/>
                      </a:endParaRPr>
                    </a:p>
                    <a:p>
                      <a:pPr>
                        <a:lnSpc>
                          <a:spcPct val="107000"/>
                        </a:lnSpc>
                        <a:spcAft>
                          <a:spcPts val="800"/>
                        </a:spcAft>
                      </a:pPr>
                      <a:r>
                        <a:rPr lang="en-GB" sz="1400" b="1" dirty="0" smtClean="0">
                          <a:solidFill>
                            <a:srgbClr val="FF33CC"/>
                          </a:solidFill>
                          <a:effectLst/>
                          <a:latin typeface="Letter-join Plus 1" panose="02000505000000020003" pitchFamily="50" charset="0"/>
                          <a:ea typeface="Calibri" panose="020F0502020204030204" pitchFamily="34" charset="0"/>
                          <a:cs typeface="Times New Roman" panose="02020603050405020304" pitchFamily="18" charset="0"/>
                        </a:rPr>
                        <a:t>Article 16 (right to privacy)</a:t>
                      </a:r>
                      <a:endParaRPr lang="en-GB" sz="1400" dirty="0" smtClean="0">
                        <a:solidFill>
                          <a:srgbClr val="FF33CC"/>
                        </a:solidFill>
                        <a:effectLst/>
                        <a:latin typeface="Letter-join Plus 1" panose="02000505000000020003" pitchFamily="50" charset="0"/>
                        <a:ea typeface="Calibri" panose="020F0502020204030204" pitchFamily="34" charset="0"/>
                        <a:cs typeface="Times New Roman" panose="02020603050405020304" pitchFamily="18" charset="0"/>
                      </a:endParaRPr>
                    </a:p>
                    <a:p>
                      <a:endParaRPr lang="en-GB" sz="1400"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Our</a:t>
                      </a:r>
                      <a:r>
                        <a:rPr lang="en-GB" sz="1400" baseline="0" dirty="0" smtClean="0">
                          <a:latin typeface="Letter-join Plus 1" panose="02000505000000020003" pitchFamily="50" charset="0"/>
                        </a:rPr>
                        <a:t> World:</a:t>
                      </a: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Growing in Our World</a:t>
                      </a:r>
                    </a:p>
                    <a:p>
                      <a:r>
                        <a:rPr lang="en-GB" sz="1400" dirty="0" smtClean="0">
                          <a:solidFill>
                            <a:schemeClr val="accent2"/>
                          </a:solidFill>
                          <a:latin typeface="Letter-join Plus 1" panose="02000505000000020003" pitchFamily="50" charset="0"/>
                        </a:rPr>
                        <a:t>Hazard watch:</a:t>
                      </a:r>
                    </a:p>
                    <a:p>
                      <a:r>
                        <a:rPr lang="en-GB" sz="1400" dirty="0" smtClean="0">
                          <a:solidFill>
                            <a:schemeClr val="accent2"/>
                          </a:solidFill>
                          <a:latin typeface="Letter-join Plus 1" panose="02000505000000020003" pitchFamily="50" charset="0"/>
                        </a:rPr>
                        <a:t>Assessment - Baseline • Is it safe to eat or drink? • Is it safe to play with?</a:t>
                      </a:r>
                    </a:p>
                    <a:p>
                      <a:r>
                        <a:rPr lang="en-GB" sz="1400" dirty="0" smtClean="0">
                          <a:solidFill>
                            <a:schemeClr val="accent2"/>
                          </a:solidFill>
                          <a:latin typeface="Letter-join Plus 1" panose="02000505000000020003" pitchFamily="50" charset="0"/>
                        </a:rPr>
                        <a:t>Assessment – Summative</a:t>
                      </a:r>
                    </a:p>
                    <a:p>
                      <a:endParaRPr lang="en-GB" sz="1400" dirty="0" smtClean="0">
                        <a:solidFill>
                          <a:schemeClr val="accent2"/>
                        </a:solidFill>
                        <a:latin typeface="Letter-join Plus 1" panose="02000505000000020003" pitchFamily="50" charset="0"/>
                      </a:endParaRPr>
                    </a:p>
                    <a:p>
                      <a:r>
                        <a:rPr lang="en-GB" sz="1400" dirty="0" smtClean="0">
                          <a:solidFill>
                            <a:schemeClr val="accent2"/>
                          </a:solidFill>
                          <a:latin typeface="Letter-join Plus 1" panose="02000505000000020003" pitchFamily="50" charset="0"/>
                        </a:rPr>
                        <a:t>(Y1-3, can be delivered where suitable)</a:t>
                      </a:r>
                    </a:p>
                    <a:p>
                      <a:endParaRPr lang="en-GB" sz="1400" dirty="0" smtClean="0">
                        <a:latin typeface="Letter-join Plus 1" panose="02000505000000020003" pitchFamily="50" charset="0"/>
                      </a:endParaRPr>
                    </a:p>
                  </a:txBody>
                  <a:tcPr/>
                </a:tc>
                <a:tc>
                  <a:txBody>
                    <a:bodyPr/>
                    <a:lstStyle/>
                    <a:p>
                      <a:r>
                        <a:rPr lang="en-GB" dirty="0" smtClean="0">
                          <a:latin typeface="Letter-join Plus 1" panose="02000505000000020003" pitchFamily="50" charset="0"/>
                        </a:rPr>
                        <a:t>Relationships and Sex </a:t>
                      </a:r>
                      <a:r>
                        <a:rPr lang="en-GB" dirty="0" smtClean="0">
                          <a:latin typeface="Letter-join Plus 1" panose="02000505000000020003" pitchFamily="50" charset="0"/>
                        </a:rPr>
                        <a:t>Education</a:t>
                      </a:r>
                    </a:p>
                    <a:p>
                      <a:endParaRPr lang="en-GB"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16 (right to privacy)</a:t>
                      </a:r>
                      <a:endParaRPr lang="en-GB" sz="1400" kern="1200" dirty="0" smtClean="0">
                        <a:solidFill>
                          <a:srgbClr val="FF33CC"/>
                        </a:solidFill>
                        <a:effectLst/>
                        <a:latin typeface="Letter-join Plus 1" panose="02000505000000020003" pitchFamily="50" charset="0"/>
                        <a:ea typeface="+mn-ea"/>
                        <a:cs typeface="+mn-cs"/>
                      </a:endParaRPr>
                    </a:p>
                    <a:p>
                      <a:r>
                        <a:rPr lang="en-GB" sz="1400" dirty="0" smtClean="0">
                          <a:solidFill>
                            <a:srgbClr val="FF33CC"/>
                          </a:solidFill>
                          <a:latin typeface="Letter-join Plus 1" panose="02000505000000020003" pitchFamily="50" charset="0"/>
                        </a:rPr>
                        <a:t>  General</a:t>
                      </a:r>
                      <a:r>
                        <a:rPr lang="en-GB" sz="1400" baseline="0" dirty="0" smtClean="0">
                          <a:solidFill>
                            <a:srgbClr val="FF33CC"/>
                          </a:solidFill>
                          <a:latin typeface="Letter-join Plus 1" panose="02000505000000020003" pitchFamily="50" charset="0"/>
                        </a:rPr>
                        <a:t> ethos/ Ask it basket</a:t>
                      </a:r>
                      <a:endParaRPr lang="en-GB" sz="1400" dirty="0">
                        <a:solidFill>
                          <a:srgbClr val="FF33CC"/>
                        </a:solidFill>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Letter-join Plus 1" panose="02000505000000020003" pitchFamily="50" charset="0"/>
                        </a:rPr>
                        <a:t>Relationships and Sex Education</a:t>
                      </a:r>
                    </a:p>
                    <a:p>
                      <a:pPr>
                        <a:lnSpc>
                          <a:spcPct val="107000"/>
                        </a:lnSpc>
                        <a:spcAft>
                          <a:spcPts val="800"/>
                        </a:spcAft>
                      </a:pPr>
                      <a:r>
                        <a:rPr lang="en-GB" sz="1400" b="1" dirty="0" smtClean="0">
                          <a:solidFill>
                            <a:srgbClr val="FF33CC"/>
                          </a:solidFill>
                          <a:effectLst/>
                          <a:latin typeface="Letter-join Plus 1" panose="02000505000000020003" pitchFamily="50" charset="0"/>
                          <a:ea typeface="Calibri" panose="020F0502020204030204" pitchFamily="34" charset="0"/>
                          <a:cs typeface="Times New Roman" panose="02020603050405020304" pitchFamily="18" charset="0"/>
                        </a:rPr>
                        <a:t>Article 19 (protection from violence, abuse and neglect)</a:t>
                      </a:r>
                      <a:endParaRPr lang="en-GB" sz="1400" dirty="0" smtClean="0">
                        <a:solidFill>
                          <a:srgbClr val="FF33CC"/>
                        </a:solidFill>
                        <a:effectLst/>
                        <a:latin typeface="Letter-join Plus 1" panose="02000505000000020003" pitchFamily="50"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34 (sexual exploitation)</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endParaRPr lang="en-GB" dirty="0">
                        <a:latin typeface="Letter-join Plus 1" panose="02000505000000020003" pitchFamily="50" charset="0"/>
                      </a:endParaRPr>
                    </a:p>
                  </a:txBody>
                  <a:tcPr/>
                </a:tc>
                <a:extLst>
                  <a:ext uri="{0D108BD9-81ED-4DB2-BD59-A6C34878D82A}">
                    <a16:rowId xmlns:a16="http://schemas.microsoft.com/office/drawing/2014/main" val="1727821560"/>
                  </a:ext>
                </a:extLst>
              </a:tr>
              <a:tr h="336297">
                <a:tc>
                  <a:txBody>
                    <a:bodyPr/>
                    <a:lstStyle/>
                    <a:p>
                      <a:endParaRPr lang="en-GB" dirty="0">
                        <a:latin typeface="Letter-join Plus 1" panose="02000505000000020003" pitchFamily="50" charset="0"/>
                      </a:endParaRPr>
                    </a:p>
                  </a:txBody>
                  <a:tcPr/>
                </a:tc>
                <a:tc>
                  <a:txBody>
                    <a:bodyPr/>
                    <a:lstStyle/>
                    <a:p>
                      <a:endParaRPr lang="en-GB" sz="1000"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extLst>
                  <a:ext uri="{0D108BD9-81ED-4DB2-BD59-A6C34878D82A}">
                    <a16:rowId xmlns:a16="http://schemas.microsoft.com/office/drawing/2014/main" val="3606344747"/>
                  </a:ext>
                </a:extLst>
              </a:tr>
              <a:tr h="2185930">
                <a:tc>
                  <a:txBody>
                    <a:bodyPr/>
                    <a:lstStyle/>
                    <a:p>
                      <a:r>
                        <a:rPr lang="en-GB" dirty="0" smtClean="0">
                          <a:latin typeface="Letter-join Plus 1" panose="02000505000000020003" pitchFamily="50" charset="0"/>
                        </a:rPr>
                        <a:t>KEY</a:t>
                      </a:r>
                      <a:r>
                        <a:rPr lang="en-GB" baseline="0" dirty="0" smtClean="0">
                          <a:latin typeface="Letter-join Plus 1" panose="02000505000000020003" pitchFamily="50" charset="0"/>
                        </a:rPr>
                        <a:t> KNOWLEDGE/ Skills</a:t>
                      </a: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understand what I need to keep safe from</a:t>
                      </a:r>
                    </a:p>
                    <a:p>
                      <a:pPr marL="0" indent="0">
                        <a:buFont typeface="Arial" panose="020B0604020202020204" pitchFamily="34" charset="0"/>
                        <a:buNone/>
                      </a:pPr>
                      <a:r>
                        <a:rPr lang="en-GB" sz="1200" dirty="0" smtClean="0">
                          <a:latin typeface="Letter-join Plus 1" panose="02000505000000020003" pitchFamily="50" charset="0"/>
                        </a:rPr>
                        <a:t>• be able to recognise what may put me or others at risk</a:t>
                      </a:r>
                    </a:p>
                    <a:p>
                      <a:pPr marL="0" indent="0">
                        <a:buFont typeface="Arial" panose="020B0604020202020204" pitchFamily="34" charset="0"/>
                        <a:buNone/>
                      </a:pPr>
                      <a:r>
                        <a:rPr lang="en-GB" sz="1200" dirty="0" smtClean="0">
                          <a:latin typeface="Letter-join Plus 1" panose="02000505000000020003" pitchFamily="50" charset="0"/>
                        </a:rPr>
                        <a:t>• understand why it is important to stay safe when crossing the road</a:t>
                      </a:r>
                    </a:p>
                    <a:p>
                      <a:pPr marL="0" indent="0">
                        <a:buFont typeface="Arial" panose="020B0604020202020204" pitchFamily="34" charset="0"/>
                        <a:buNone/>
                      </a:pPr>
                      <a:r>
                        <a:rPr lang="en-GB" sz="1200" dirty="0" smtClean="0">
                          <a:latin typeface="Letter-join Plus 1" panose="02000505000000020003" pitchFamily="50" charset="0"/>
                        </a:rPr>
                        <a:t>• be able to recognise a range of safe places to cross the road</a:t>
                      </a:r>
                    </a:p>
                    <a:p>
                      <a:pPr marL="0" indent="0">
                        <a:buFont typeface="Arial" panose="020B0604020202020204" pitchFamily="34" charset="0"/>
                        <a:buNone/>
                      </a:pPr>
                      <a:r>
                        <a:rPr lang="en-GB" sz="1200" dirty="0" smtClean="0">
                          <a:latin typeface="Letter-join Plus 1" panose="02000505000000020003" pitchFamily="50" charset="0"/>
                        </a:rPr>
                        <a:t>• understand the differences between safe and risky choices</a:t>
                      </a:r>
                    </a:p>
                    <a:p>
                      <a:pPr marL="0" indent="0">
                        <a:buFont typeface="Arial" panose="020B0604020202020204" pitchFamily="34" charset="0"/>
                        <a:buNone/>
                      </a:pPr>
                      <a:r>
                        <a:rPr lang="en-GB" sz="1200" dirty="0" smtClean="0">
                          <a:latin typeface="Letter-join Plus 1" panose="02000505000000020003" pitchFamily="50" charset="0"/>
                        </a:rPr>
                        <a:t>• know different ways to help us stay safe</a:t>
                      </a:r>
                    </a:p>
                    <a:p>
                      <a:pPr marL="0" indent="0">
                        <a:buFont typeface="Arial" panose="020B0604020202020204" pitchFamily="34" charset="0"/>
                        <a:buNone/>
                      </a:pPr>
                      <a:r>
                        <a:rPr lang="en-GB" sz="1200" dirty="0" smtClean="0">
                          <a:latin typeface="Letter-join Plus 1" panose="02000505000000020003" pitchFamily="50" charset="0"/>
                        </a:rPr>
                        <a:t>understand what we can do to keep healthy</a:t>
                      </a:r>
                    </a:p>
                    <a:p>
                      <a:pPr marL="0" indent="0">
                        <a:buFont typeface="Arial" panose="020B0604020202020204" pitchFamily="34" charset="0"/>
                        <a:buNone/>
                      </a:pPr>
                      <a:r>
                        <a:rPr lang="en-GB" sz="1200" dirty="0" smtClean="0">
                          <a:latin typeface="Letter-join Plus 1" panose="02000505000000020003" pitchFamily="50" charset="0"/>
                        </a:rPr>
                        <a:t>• understand why we need to wash our hands</a:t>
                      </a:r>
                    </a:p>
                    <a:p>
                      <a:pPr marL="0" indent="0">
                        <a:buFont typeface="Arial" panose="020B0604020202020204" pitchFamily="34" charset="0"/>
                        <a:buNone/>
                      </a:pPr>
                      <a:r>
                        <a:rPr lang="en-GB" sz="1200" dirty="0" smtClean="0">
                          <a:latin typeface="Letter-join Plus 1" panose="02000505000000020003" pitchFamily="50" charset="0"/>
                        </a:rPr>
                        <a:t>• know how germs are spread and how they can affect our health</a:t>
                      </a:r>
                    </a:p>
                    <a:p>
                      <a:pPr marL="0" indent="0">
                        <a:buFont typeface="Arial" panose="020B0604020202020204" pitchFamily="34" charset="0"/>
                        <a:buNone/>
                      </a:pPr>
                      <a:r>
                        <a:rPr lang="en-GB" sz="1200" dirty="0" smtClean="0">
                          <a:latin typeface="Letter-join Plus 1" panose="02000505000000020003" pitchFamily="50" charset="0"/>
                        </a:rPr>
                        <a:t>• be able to practise washing your hands</a:t>
                      </a:r>
                    </a:p>
                    <a:p>
                      <a:pPr marL="0" indent="0">
                        <a:buFont typeface="Arial" panose="020B0604020202020204" pitchFamily="34" charset="0"/>
                        <a:buNone/>
                      </a:pPr>
                      <a:r>
                        <a:rPr lang="en-GB" sz="1200" dirty="0" smtClean="0">
                          <a:latin typeface="Letter-join Plus 1" panose="02000505000000020003" pitchFamily="50" charset="0"/>
                        </a:rPr>
                        <a:t>• know the differences between healthy and unhealthy choices</a:t>
                      </a:r>
                      <a:endParaRPr lang="en-GB" sz="1200" dirty="0">
                        <a:latin typeface="Letter-join Plus 1" panose="02000505000000020003" pitchFamily="50" charset="0"/>
                      </a:endParaRPr>
                    </a:p>
                  </a:txBody>
                  <a:tcPr/>
                </a:tc>
                <a:tc>
                  <a:txBody>
                    <a:bodyPr/>
                    <a:lstStyle/>
                    <a:p>
                      <a:r>
                        <a:rPr lang="en-GB" sz="1200" dirty="0" smtClean="0">
                          <a:latin typeface="Letter-join Plus 1" panose="02000505000000020003" pitchFamily="50" charset="0"/>
                        </a:rPr>
                        <a:t>• understand what we are responsible for</a:t>
                      </a:r>
                    </a:p>
                    <a:p>
                      <a:r>
                        <a:rPr lang="en-GB" sz="1200" dirty="0" smtClean="0">
                          <a:latin typeface="Letter-join Plus 1" panose="02000505000000020003" pitchFamily="50" charset="0"/>
                        </a:rPr>
                        <a:t>• be able to recognise how responsibilities will change as we grow</a:t>
                      </a:r>
                    </a:p>
                    <a:p>
                      <a:r>
                        <a:rPr lang="en-GB" sz="1200" dirty="0" smtClean="0">
                          <a:latin typeface="Letter-join Plus 1" panose="02000505000000020003" pitchFamily="50" charset="0"/>
                        </a:rPr>
                        <a:t>• know how you can help people around you</a:t>
                      </a:r>
                    </a:p>
                    <a:p>
                      <a:r>
                        <a:rPr lang="en-GB" sz="1200" dirty="0" smtClean="0">
                          <a:latin typeface="Letter-join Plus 1" panose="02000505000000020003" pitchFamily="50" charset="0"/>
                        </a:rPr>
                        <a:t>• understand the types of things you are responsible for</a:t>
                      </a:r>
                    </a:p>
                    <a:p>
                      <a:r>
                        <a:rPr lang="en-GB" sz="1200" dirty="0" smtClean="0">
                          <a:latin typeface="Letter-join Plus 1" panose="02000505000000020003" pitchFamily="50" charset="0"/>
                        </a:rPr>
                        <a:t>• know how and understand the importance of preventing accidents</a:t>
                      </a:r>
                    </a:p>
                    <a:p>
                      <a:r>
                        <a:rPr lang="en-GB" sz="1200" dirty="0" smtClean="0">
                          <a:latin typeface="Letter-join Plus 1" panose="02000505000000020003" pitchFamily="50" charset="0"/>
                        </a:rPr>
                        <a:t>• be able to recognise the differences between being responsible and being</a:t>
                      </a:r>
                    </a:p>
                    <a:p>
                      <a:r>
                        <a:rPr lang="en-GB" sz="1200" dirty="0" smtClean="0">
                          <a:latin typeface="Letter-join Plus 1" panose="02000505000000020003" pitchFamily="50" charset="0"/>
                        </a:rPr>
                        <a:t>irresponsible</a:t>
                      </a:r>
                      <a:endParaRPr lang="en-GB" sz="1200"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understand a range of emotions and how they make us feel physically and</a:t>
                      </a:r>
                    </a:p>
                    <a:p>
                      <a:pPr marL="0" indent="0">
                        <a:buFont typeface="Arial" panose="020B0604020202020204" pitchFamily="34" charset="0"/>
                        <a:buNone/>
                      </a:pPr>
                      <a:r>
                        <a:rPr lang="en-GB" sz="1200" dirty="0" smtClean="0">
                          <a:latin typeface="Letter-join Plus 1" panose="02000505000000020003" pitchFamily="50" charset="0"/>
                        </a:rPr>
                        <a:t>mentally</a:t>
                      </a:r>
                    </a:p>
                    <a:p>
                      <a:pPr marL="0" indent="0">
                        <a:buFont typeface="Arial" panose="020B0604020202020204" pitchFamily="34" charset="0"/>
                        <a:buNone/>
                      </a:pPr>
                      <a:r>
                        <a:rPr lang="en-GB" sz="1200" dirty="0" smtClean="0">
                          <a:latin typeface="Letter-join Plus 1" panose="02000505000000020003" pitchFamily="50" charset="0"/>
                        </a:rPr>
                        <a:t>• be able to recognise and name emotions and their physical effects</a:t>
                      </a:r>
                    </a:p>
                    <a:p>
                      <a:pPr marL="0" indent="0">
                        <a:buFont typeface="Arial" panose="020B0604020202020204" pitchFamily="34" charset="0"/>
                        <a:buNone/>
                      </a:pPr>
                      <a:r>
                        <a:rPr lang="en-GB" sz="1200" dirty="0" smtClean="0">
                          <a:latin typeface="Letter-join Plus 1" panose="02000505000000020003" pitchFamily="50" charset="0"/>
                        </a:rPr>
                        <a:t>• know the difference between pleasant and unpleasant emotions</a:t>
                      </a:r>
                    </a:p>
                    <a:p>
                      <a:pPr marL="0" indent="0">
                        <a:buFont typeface="Arial" panose="020B0604020202020204" pitchFamily="34" charset="0"/>
                        <a:buNone/>
                      </a:pPr>
                      <a:r>
                        <a:rPr lang="en-GB" sz="1200" dirty="0" smtClean="0">
                          <a:latin typeface="Letter-join Plus 1" panose="02000505000000020003" pitchFamily="50" charset="0"/>
                        </a:rPr>
                        <a:t>• learn a range of skills for coping with unpleasant/uncomfortable emotions</a:t>
                      </a:r>
                    </a:p>
                    <a:p>
                      <a:pPr marL="0" indent="0">
                        <a:buFont typeface="Arial" panose="020B0604020202020204" pitchFamily="34" charset="0"/>
                        <a:buNone/>
                      </a:pPr>
                      <a:r>
                        <a:rPr lang="en-GB" sz="1200" dirty="0" smtClean="0">
                          <a:latin typeface="Letter-join Plus 1" panose="02000505000000020003" pitchFamily="50" charset="0"/>
                        </a:rPr>
                        <a:t>• understand that feelings can be communicated with and without words</a:t>
                      </a:r>
                    </a:p>
                    <a:p>
                      <a:pPr marL="0" indent="0">
                        <a:buFont typeface="Arial" panose="020B0604020202020204" pitchFamily="34" charset="0"/>
                        <a:buNone/>
                      </a:pPr>
                      <a:endParaRPr lang="en-GB" sz="1200" dirty="0" smtClean="0">
                        <a:latin typeface="Letter-join Plus 1" panose="02000505000000020003" pitchFamily="50" charset="0"/>
                      </a:endParaRPr>
                    </a:p>
                    <a:p>
                      <a:pPr marL="0" indent="0">
                        <a:buFont typeface="Arial" panose="020B0604020202020204" pitchFamily="34" charset="0"/>
                        <a:buNone/>
                      </a:pPr>
                      <a:r>
                        <a:rPr lang="en-GB" sz="1200" dirty="0" smtClean="0">
                          <a:latin typeface="Letter-join Plus 1" panose="02000505000000020003" pitchFamily="50" charset="0"/>
                        </a:rPr>
                        <a:t>• understand computers, the internet, and rules to keep safe</a:t>
                      </a:r>
                    </a:p>
                    <a:p>
                      <a:pPr marL="0" indent="0">
                        <a:buFont typeface="Arial" panose="020B0604020202020204" pitchFamily="34" charset="0"/>
                        <a:buNone/>
                      </a:pPr>
                      <a:r>
                        <a:rPr lang="en-GB" sz="1200" dirty="0" smtClean="0">
                          <a:latin typeface="Letter-join Plus 1" panose="02000505000000020003" pitchFamily="50" charset="0"/>
                        </a:rPr>
                        <a:t>• understand how your online activity can affect others</a:t>
                      </a:r>
                    </a:p>
                    <a:p>
                      <a:pPr marL="0" indent="0">
                        <a:buFont typeface="Arial" panose="020B0604020202020204" pitchFamily="34" charset="0"/>
                        <a:buNone/>
                      </a:pPr>
                      <a:r>
                        <a:rPr lang="en-GB" sz="1200" dirty="0" smtClean="0">
                          <a:latin typeface="Letter-join Plus 1" panose="02000505000000020003" pitchFamily="50" charset="0"/>
                        </a:rPr>
                        <a:t>• be able to identify the positives and negatives of using technology</a:t>
                      </a:r>
                    </a:p>
                    <a:p>
                      <a:pPr marL="0" indent="0">
                        <a:buFont typeface="Arial" panose="020B0604020202020204" pitchFamily="34" charset="0"/>
                        <a:buNone/>
                      </a:pPr>
                      <a:r>
                        <a:rPr lang="en-GB" sz="1200" dirty="0" smtClean="0">
                          <a:latin typeface="Letter-join Plus 1" panose="02000505000000020003" pitchFamily="50" charset="0"/>
                        </a:rPr>
                        <a:t>• know who and how to ask for help</a:t>
                      </a:r>
                    </a:p>
                    <a:p>
                      <a:pPr marL="0" indent="0">
                        <a:buFont typeface="Arial" panose="020B0604020202020204" pitchFamily="34" charset="0"/>
                        <a:buNone/>
                      </a:pPr>
                      <a:r>
                        <a:rPr lang="en-GB" sz="1200" dirty="0" smtClean="0">
                          <a:latin typeface="Letter-join Plus 1" panose="02000505000000020003" pitchFamily="50" charset="0"/>
                        </a:rPr>
                        <a:t>• be able to recognise kind and unkind comments</a:t>
                      </a:r>
                      <a:endParaRPr lang="en-GB" sz="1200" dirty="0">
                        <a:latin typeface="Letter-join Plus 1" panose="02000505000000020003" pitchFamily="50" charset="0"/>
                      </a:endParaRPr>
                    </a:p>
                  </a:txBody>
                  <a:tcPr/>
                </a:tc>
                <a:tc>
                  <a:txBody>
                    <a:bodyPr/>
                    <a:lstStyle/>
                    <a:p>
                      <a:r>
                        <a:rPr lang="en-GB" sz="1200" dirty="0" smtClean="0">
                          <a:latin typeface="Letter-join Plus 1" panose="02000505000000020003" pitchFamily="50" charset="0"/>
                        </a:rPr>
                        <a:t>• understand how we care for others</a:t>
                      </a:r>
                    </a:p>
                    <a:p>
                      <a:r>
                        <a:rPr lang="en-GB" sz="1200" dirty="0" smtClean="0">
                          <a:latin typeface="Letter-join Plus 1" panose="02000505000000020003" pitchFamily="50" charset="0"/>
                        </a:rPr>
                        <a:t>• understand the needs of a baby</a:t>
                      </a:r>
                    </a:p>
                    <a:p>
                      <a:r>
                        <a:rPr lang="en-GB" sz="1200" dirty="0" smtClean="0">
                          <a:latin typeface="Letter-join Plus 1" panose="02000505000000020003" pitchFamily="50" charset="0"/>
                        </a:rPr>
                        <a:t>• be able to recognise what you can do for yourself now you are older</a:t>
                      </a:r>
                    </a:p>
                    <a:p>
                      <a:r>
                        <a:rPr lang="en-GB" sz="1200" dirty="0" smtClean="0">
                          <a:latin typeface="Letter-join Plus 1" panose="02000505000000020003" pitchFamily="50" charset="0"/>
                        </a:rPr>
                        <a:t>• be able to describe the common features of family life</a:t>
                      </a:r>
                    </a:p>
                    <a:p>
                      <a:r>
                        <a:rPr lang="en-GB" sz="1200" dirty="0" smtClean="0">
                          <a:latin typeface="Letter-join Plus 1" panose="02000505000000020003" pitchFamily="50" charset="0"/>
                        </a:rPr>
                        <a:t>• be able to recognise the ways in which your family is special and unique</a:t>
                      </a:r>
                    </a:p>
                    <a:p>
                      <a:r>
                        <a:rPr lang="en-GB" sz="1200" dirty="0" smtClean="0">
                          <a:latin typeface="Letter-join Plus 1" panose="02000505000000020003" pitchFamily="50" charset="0"/>
                        </a:rPr>
                        <a:t>• know what items are safe to play with and what items are unsafe to play with</a:t>
                      </a:r>
                    </a:p>
                    <a:p>
                      <a:r>
                        <a:rPr lang="en-GB" sz="1200" dirty="0" smtClean="0">
                          <a:latin typeface="Letter-join Plus 1" panose="02000505000000020003" pitchFamily="50" charset="0"/>
                        </a:rPr>
                        <a:t>• be able to name potential dangers in different environments</a:t>
                      </a:r>
                    </a:p>
                    <a:p>
                      <a:r>
                        <a:rPr lang="en-GB" sz="1200" dirty="0" smtClean="0">
                          <a:latin typeface="Letter-join Plus 1" panose="02000505000000020003" pitchFamily="50" charset="0"/>
                        </a:rPr>
                        <a:t>• know what food and drink items are safe or unsafe to eat or drink</a:t>
                      </a:r>
                    </a:p>
                    <a:p>
                      <a:r>
                        <a:rPr lang="en-GB" sz="1200" dirty="0" smtClean="0">
                          <a:latin typeface="Letter-join Plus 1" panose="02000505000000020003" pitchFamily="50" charset="0"/>
                        </a:rPr>
                        <a:t>• be able to name dangers that can affect others, for example younger siblings</a:t>
                      </a:r>
                    </a:p>
                    <a:p>
                      <a:endParaRPr lang="en-GB" sz="1200" dirty="0">
                        <a:latin typeface="Letter-join Plus 1" panose="02000505000000020003" pitchFamily="50" charset="0"/>
                      </a:endParaRPr>
                    </a:p>
                  </a:txBody>
                  <a:tcPr/>
                </a:tc>
                <a:tc>
                  <a:txBody>
                    <a:bodyPr/>
                    <a:lstStyle/>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understand that we have been created out of love and for love, this module explores how we take this calling into our family, friendships and relationships, and teaches strategies for developing healthy relationships and keeping safe:</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Know that God loves us, and nothing we can do will stop Him from loving us.</a:t>
                      </a:r>
                    </a:p>
                    <a:p>
                      <a:pPr marL="171450" indent="-171450">
                        <a:buFont typeface="Arial" panose="020B0604020202020204" pitchFamily="34" charset="0"/>
                        <a:buChar char="•"/>
                      </a:pPr>
                      <a:r>
                        <a:rPr lang="en-GB" sz="1200" b="0" i="0" dirty="0" err="1" smtClean="0">
                          <a:solidFill>
                            <a:srgbClr val="2D2D2D"/>
                          </a:solidFill>
                          <a:effectLst/>
                          <a:latin typeface="Letter-join Plus 1" panose="02000505000000020003" pitchFamily="50" charset="0"/>
                        </a:rPr>
                        <a:t>dentify</a:t>
                      </a:r>
                      <a:r>
                        <a:rPr lang="en-GB" sz="1200" b="0" i="0" dirty="0" smtClean="0">
                          <a:solidFill>
                            <a:srgbClr val="2D2D2D"/>
                          </a:solidFill>
                          <a:effectLst/>
                          <a:latin typeface="Letter-join Plus 1" panose="02000505000000020003" pitchFamily="50" charset="0"/>
                        </a:rPr>
                        <a:t> the ‘special people’ in their lives who they love and can trust. </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learn how to cope with various social situations and dilemmas, and the importance of saying sorry and forgiveness within relationships</a:t>
                      </a:r>
                      <a:r>
                        <a:rPr lang="en-GB" sz="1000" b="0" i="0" dirty="0" smtClean="0">
                          <a:solidFill>
                            <a:srgbClr val="2D2D2D"/>
                          </a:solidFill>
                          <a:effectLst/>
                          <a:latin typeface="Letter-join Plus 1" panose="02000505000000020003" pitchFamily="50" charset="0"/>
                        </a:rPr>
                        <a:t>.</a:t>
                      </a:r>
                    </a:p>
                  </a:txBody>
                  <a:tcPr/>
                </a:tc>
                <a:tc>
                  <a:txBody>
                    <a:bodyPr/>
                    <a:lstStyle/>
                    <a:p>
                      <a:pPr marL="0" indent="0">
                        <a:buFont typeface="Arial" panose="020B0604020202020204" pitchFamily="34" charset="0"/>
                        <a:buNone/>
                      </a:pPr>
                      <a:r>
                        <a:rPr lang="en-GB" sz="1200" b="0" i="0" dirty="0" smtClean="0">
                          <a:solidFill>
                            <a:srgbClr val="2D2D2D"/>
                          </a:solidFill>
                          <a:effectLst/>
                          <a:latin typeface="Letter-join Plus 1" panose="02000505000000020003" pitchFamily="50" charset="0"/>
                        </a:rPr>
                        <a:t>Differentiate between good and bad secrets. </a:t>
                      </a:r>
                    </a:p>
                    <a:p>
                      <a:pPr marL="0" indent="0">
                        <a:buFont typeface="Arial" panose="020B0604020202020204" pitchFamily="34" charset="0"/>
                        <a:buNone/>
                      </a:pPr>
                      <a:endParaRPr lang="en-GB" sz="1200" b="0" i="0" dirty="0" smtClean="0">
                        <a:solidFill>
                          <a:srgbClr val="2D2D2D"/>
                        </a:solidFill>
                        <a:effectLst/>
                        <a:latin typeface="Letter-join Plus 1" panose="02000505000000020003" pitchFamily="50" charset="0"/>
                      </a:endParaRPr>
                    </a:p>
                    <a:p>
                      <a:r>
                        <a:rPr lang="en-GB" sz="1200" b="0" i="0" dirty="0" smtClean="0">
                          <a:solidFill>
                            <a:srgbClr val="2D2D2D"/>
                          </a:solidFill>
                          <a:effectLst/>
                          <a:latin typeface="Letter-join Plus 1" panose="02000505000000020003" pitchFamily="50" charset="0"/>
                        </a:rPr>
                        <a:t>Explore</a:t>
                      </a:r>
                      <a:r>
                        <a:rPr lang="en-GB" sz="1200" b="0" i="0" baseline="0" dirty="0" smtClean="0">
                          <a:solidFill>
                            <a:srgbClr val="2D2D2D"/>
                          </a:solidFill>
                          <a:effectLst/>
                          <a:latin typeface="Letter-join Plus 1" panose="02000505000000020003" pitchFamily="50" charset="0"/>
                        </a:rPr>
                        <a:t> </a:t>
                      </a:r>
                      <a:r>
                        <a:rPr lang="en-GB" sz="1200" b="0" i="0" dirty="0" smtClean="0">
                          <a:solidFill>
                            <a:srgbClr val="2D2D2D"/>
                          </a:solidFill>
                          <a:effectLst/>
                          <a:latin typeface="Letter-join Plus 1" panose="02000505000000020003" pitchFamily="50" charset="0"/>
                        </a:rPr>
                        <a:t>the risks of being online by incorporating the ‘</a:t>
                      </a:r>
                      <a:r>
                        <a:rPr lang="en-GB" sz="1200" b="0" i="0" dirty="0" err="1" smtClean="0">
                          <a:solidFill>
                            <a:srgbClr val="2D2D2D"/>
                          </a:solidFill>
                          <a:effectLst/>
                          <a:latin typeface="Letter-join Plus 1" panose="02000505000000020003" pitchFamily="50" charset="0"/>
                        </a:rPr>
                        <a:t>Smartie</a:t>
                      </a:r>
                      <a:r>
                        <a:rPr lang="en-GB" sz="1200" b="0" i="0" dirty="0" smtClean="0">
                          <a:solidFill>
                            <a:srgbClr val="2D2D2D"/>
                          </a:solidFill>
                          <a:effectLst/>
                          <a:latin typeface="Letter-join Plus 1" panose="02000505000000020003" pitchFamily="50" charset="0"/>
                        </a:rPr>
                        <a:t> the Penguin’ resources from </a:t>
                      </a:r>
                      <a:r>
                        <a:rPr lang="en-GB" sz="1200" b="0" i="0" dirty="0" err="1" smtClean="0">
                          <a:solidFill>
                            <a:srgbClr val="2D2D2D"/>
                          </a:solidFill>
                          <a:effectLst/>
                          <a:latin typeface="Letter-join Plus 1" panose="02000505000000020003" pitchFamily="50" charset="0"/>
                        </a:rPr>
                        <a:t>Childnet</a:t>
                      </a:r>
                      <a:r>
                        <a:rPr lang="en-GB" sz="1200" b="0" i="0" dirty="0" smtClean="0">
                          <a:solidFill>
                            <a:srgbClr val="2D2D2D"/>
                          </a:solidFill>
                          <a:effectLst/>
                          <a:latin typeface="Letter-join Plus 1" panose="02000505000000020003" pitchFamily="50" charset="0"/>
                        </a:rPr>
                        <a:t>, and teaching on physical boundaries, incorporating the PANTS resource by the NSPCC. </a:t>
                      </a:r>
                    </a:p>
                    <a:p>
                      <a:endParaRPr lang="en-GB" sz="1200" b="0" i="0" dirty="0" smtClean="0">
                        <a:solidFill>
                          <a:srgbClr val="2D2D2D"/>
                        </a:solidFill>
                        <a:effectLst/>
                        <a:latin typeface="Letter-join Plus 1" panose="02000505000000020003" pitchFamily="50" charset="0"/>
                      </a:endParaRPr>
                    </a:p>
                    <a:p>
                      <a:r>
                        <a:rPr lang="en-GB" sz="1200" b="0" i="0" dirty="0" smtClean="0">
                          <a:solidFill>
                            <a:srgbClr val="2D2D2D"/>
                          </a:solidFill>
                          <a:effectLst/>
                          <a:latin typeface="Letter-join Plus 1" panose="02000505000000020003" pitchFamily="50" charset="0"/>
                        </a:rPr>
                        <a:t>Learn about the effects of harmful substances (including alcohol and tobacco), some basic First Aid, what makes a 999 emergency and what they should do if in an emergency situation.</a:t>
                      </a:r>
                      <a:endParaRPr lang="en-GB" sz="1200" dirty="0">
                        <a:latin typeface="Letter-join Plus 1" panose="02000505000000020003" pitchFamily="50" charset="0"/>
                      </a:endParaRPr>
                    </a:p>
                  </a:txBody>
                  <a:tcPr/>
                </a:tc>
                <a:extLst>
                  <a:ext uri="{0D108BD9-81ED-4DB2-BD59-A6C34878D82A}">
                    <a16:rowId xmlns:a16="http://schemas.microsoft.com/office/drawing/2014/main" val="1313014331"/>
                  </a:ext>
                </a:extLst>
              </a:tr>
              <a:tr h="681718">
                <a:tc>
                  <a:txBody>
                    <a:bodyPr/>
                    <a:lstStyle/>
                    <a:p>
                      <a:endParaRPr lang="en-GB" dirty="0"/>
                    </a:p>
                  </a:txBody>
                  <a:tcPr/>
                </a:tc>
                <a:tc>
                  <a:txBody>
                    <a:bodyPr/>
                    <a:lstStyle/>
                    <a:p>
                      <a:endParaRPr lang="en-GB" sz="1200"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46798162"/>
                  </a:ext>
                </a:extLst>
              </a:tr>
            </a:tbl>
          </a:graphicData>
        </a:graphic>
      </p:graphicFrame>
    </p:spTree>
    <p:extLst>
      <p:ext uri="{BB962C8B-B14F-4D97-AF65-F5344CB8AC3E}">
        <p14:creationId xmlns:p14="http://schemas.microsoft.com/office/powerpoint/2010/main" val="2979765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084530844"/>
              </p:ext>
            </p:extLst>
          </p:nvPr>
        </p:nvGraphicFramePr>
        <p:xfrm>
          <a:off x="257580" y="206064"/>
          <a:ext cx="11797045" cy="15708358"/>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780082">
                  <a:extLst>
                    <a:ext uri="{9D8B030D-6E8A-4147-A177-3AD203B41FA5}">
                      <a16:colId xmlns:a16="http://schemas.microsoft.com/office/drawing/2014/main" val="4045224249"/>
                    </a:ext>
                  </a:extLst>
                </a:gridCol>
                <a:gridCol w="1475553">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36297">
                <a:tc>
                  <a:txBody>
                    <a:bodyPr/>
                    <a:lstStyle/>
                    <a:p>
                      <a:r>
                        <a:rPr lang="en-GB" sz="1600" baseline="0" dirty="0" smtClean="0">
                          <a:latin typeface="Letter-join Plus 1" panose="02000505000000020003" pitchFamily="50" charset="0"/>
                        </a:rPr>
                        <a:t>PSHE Year 2</a:t>
                      </a:r>
                      <a:endParaRPr lang="en-GB" sz="1600"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extLst>
                  <a:ext uri="{0D108BD9-81ED-4DB2-BD59-A6C34878D82A}">
                    <a16:rowId xmlns:a16="http://schemas.microsoft.com/office/drawing/2014/main" val="3185583046"/>
                  </a:ext>
                </a:extLst>
              </a:tr>
              <a:tr h="336297">
                <a:tc>
                  <a:txBody>
                    <a:bodyPr/>
                    <a:lstStyle/>
                    <a:p>
                      <a:r>
                        <a:rPr lang="en-GB" dirty="0" smtClean="0">
                          <a:latin typeface="Letter-join Plus 1" panose="02000505000000020003" pitchFamily="50" charset="0"/>
                        </a:rPr>
                        <a:t>FOCUS</a:t>
                      </a:r>
                    </a:p>
                  </a:txBody>
                  <a:tcPr/>
                </a:tc>
                <a:tc>
                  <a:txBody>
                    <a:bodyPr/>
                    <a:lstStyle/>
                    <a:p>
                      <a:r>
                        <a:rPr lang="en-GB" sz="1400" dirty="0" smtClean="0">
                          <a:latin typeface="Letter-join Plus 1" panose="02000505000000020003" pitchFamily="50" charset="0"/>
                        </a:rPr>
                        <a:t>Keeping/Staying</a:t>
                      </a:r>
                      <a:r>
                        <a:rPr lang="en-GB" sz="1400" baseline="0" dirty="0" smtClean="0">
                          <a:latin typeface="Letter-join Plus 1" panose="02000505000000020003" pitchFamily="50" charset="0"/>
                        </a:rPr>
                        <a:t> Safe:</a:t>
                      </a:r>
                    </a:p>
                    <a:p>
                      <a:r>
                        <a:rPr lang="en-GB" sz="1400" baseline="0" dirty="0" smtClean="0">
                          <a:latin typeface="Letter-join Plus 1" panose="02000505000000020003" pitchFamily="50" charset="0"/>
                        </a:rPr>
                        <a:t>Tying shoelaces</a:t>
                      </a:r>
                    </a:p>
                    <a:p>
                      <a:endParaRPr lang="en-GB" sz="1400" baseline="0" dirty="0" smtClean="0">
                        <a:latin typeface="Letter-join Plus 1" panose="02000505000000020003" pitchFamily="50" charset="0"/>
                      </a:endParaRPr>
                    </a:p>
                    <a:p>
                      <a:r>
                        <a:rPr lang="en-GB" sz="1400" baseline="0" dirty="0" smtClean="0">
                          <a:latin typeface="Letter-join Plus 1" panose="02000505000000020003" pitchFamily="50" charset="0"/>
                        </a:rPr>
                        <a:t>Keeping/Staying Healthy:</a:t>
                      </a:r>
                    </a:p>
                    <a:p>
                      <a:r>
                        <a:rPr lang="en-GB" sz="1400" dirty="0" smtClean="0">
                          <a:latin typeface="Letter-join Plus 1" panose="02000505000000020003" pitchFamily="50" charset="0"/>
                        </a:rPr>
                        <a:t>Healthy Eating</a:t>
                      </a:r>
                    </a:p>
                    <a:p>
                      <a:r>
                        <a:rPr lang="en-GB" sz="1400" dirty="0" smtClean="0">
                          <a:latin typeface="Letter-join Plus 1" panose="02000505000000020003" pitchFamily="50" charset="0"/>
                        </a:rPr>
                        <a:t>Brushing </a:t>
                      </a:r>
                      <a:r>
                        <a:rPr lang="en-GB" sz="1400" dirty="0" smtClean="0">
                          <a:latin typeface="Letter-join Plus 1" panose="02000505000000020003" pitchFamily="50" charset="0"/>
                        </a:rPr>
                        <a:t>Teeth</a:t>
                      </a:r>
                    </a:p>
                    <a:p>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24 (health and health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6 (life, survival and 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rgbClr val="FF33CC"/>
                          </a:solidFill>
                          <a:effectLst/>
                          <a:latin typeface="Letter-join Plus 1" panose="02000505000000020003" pitchFamily="50" charset="0"/>
                          <a:ea typeface="+mn-ea"/>
                          <a:cs typeface="+mn-cs"/>
                        </a:rPr>
                        <a:t>Article 29 (goals of education)</a:t>
                      </a:r>
                    </a:p>
                    <a:p>
                      <a:endParaRPr lang="en-GB" sz="1400" dirty="0">
                        <a:latin typeface="Letter-join Plus 1" panose="02000505000000020003" pitchFamily="50"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Fire Safety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Petty Arson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Fire station visit</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Being </a:t>
                      </a:r>
                      <a:r>
                        <a:rPr lang="en-GB" sz="1400" dirty="0" smtClean="0">
                          <a:latin typeface="Letter-join Plus 1" panose="02000505000000020003" pitchFamily="50" charset="0"/>
                        </a:rPr>
                        <a:t>Responsible:</a:t>
                      </a:r>
                    </a:p>
                    <a:p>
                      <a:r>
                        <a:rPr lang="en-GB" sz="1400" dirty="0" smtClean="0">
                          <a:latin typeface="Letter-join Plus 1" panose="02000505000000020003" pitchFamily="50" charset="0"/>
                        </a:rPr>
                        <a:t>Practice Makes Perfect</a:t>
                      </a:r>
                    </a:p>
                    <a:p>
                      <a:r>
                        <a:rPr lang="en-GB" sz="1400" dirty="0" smtClean="0">
                          <a:latin typeface="Letter-join Plus 1" panose="02000505000000020003" pitchFamily="50" charset="0"/>
                        </a:rPr>
                        <a:t>Helping Someone in </a:t>
                      </a:r>
                      <a:r>
                        <a:rPr lang="en-GB" sz="1400" dirty="0" smtClean="0">
                          <a:latin typeface="Letter-join Plus 1" panose="02000505000000020003" pitchFamily="50" charset="0"/>
                        </a:rPr>
                        <a:t>Need</a:t>
                      </a:r>
                    </a:p>
                    <a:p>
                      <a:endParaRPr lang="en-GB" sz="1400" dirty="0" smtClean="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Feelings and Emotions:</a:t>
                      </a:r>
                    </a:p>
                    <a:p>
                      <a:r>
                        <a:rPr lang="en-GB" sz="1400" dirty="0" smtClean="0">
                          <a:latin typeface="Letter-join Plus 1" panose="02000505000000020003" pitchFamily="50" charset="0"/>
                        </a:rPr>
                        <a:t>Worry</a:t>
                      </a:r>
                    </a:p>
                    <a:p>
                      <a:r>
                        <a:rPr lang="en-GB" sz="1400" dirty="0" smtClean="0">
                          <a:latin typeface="Letter-join Plus 1" panose="02000505000000020003" pitchFamily="50" charset="0"/>
                        </a:rPr>
                        <a:t>Anger</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Computer Safety:</a:t>
                      </a:r>
                    </a:p>
                    <a:p>
                      <a:r>
                        <a:rPr lang="en-GB" sz="1400" dirty="0" smtClean="0">
                          <a:latin typeface="Letter-join Plus 1" panose="02000505000000020003" pitchFamily="50" charset="0"/>
                        </a:rPr>
                        <a:t>Image Sharing</a:t>
                      </a:r>
                    </a:p>
                    <a:p>
                      <a:r>
                        <a:rPr lang="en-GB" sz="1400" dirty="0" smtClean="0">
                          <a:latin typeface="Letter-join Plus 1" panose="02000505000000020003" pitchFamily="50" charset="0"/>
                        </a:rPr>
                        <a:t>Computer Safety </a:t>
                      </a:r>
                    </a:p>
                    <a:p>
                      <a:r>
                        <a:rPr lang="en-GB" sz="1400" dirty="0" smtClean="0">
                          <a:latin typeface="Letter-join Plus 1" panose="02000505000000020003" pitchFamily="50" charset="0"/>
                        </a:rPr>
                        <a:t>Documentary</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endParaRPr lang="en-GB"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Our World:</a:t>
                      </a:r>
                    </a:p>
                    <a:p>
                      <a:r>
                        <a:rPr lang="en-GB" sz="1400" dirty="0" smtClean="0">
                          <a:latin typeface="Letter-join Plus 1" panose="02000505000000020003" pitchFamily="50" charset="0"/>
                        </a:rPr>
                        <a:t>Living</a:t>
                      </a:r>
                      <a:r>
                        <a:rPr lang="en-GB" sz="1400" baseline="0" dirty="0" smtClean="0">
                          <a:latin typeface="Letter-join Plus 1" panose="02000505000000020003" pitchFamily="50" charset="0"/>
                        </a:rPr>
                        <a:t> in our world and working in our world.</a:t>
                      </a:r>
                      <a:endParaRPr lang="en-GB" sz="1400" dirty="0" smtClean="0">
                        <a:latin typeface="Letter-join Plus 1" panose="02000505000000020003" pitchFamily="50" charset="0"/>
                      </a:endParaRPr>
                    </a:p>
                    <a:p>
                      <a:endParaRPr lang="en-GB" sz="1400" dirty="0" smtClean="0">
                        <a:latin typeface="Letter-join Plus 1" panose="02000505000000020003" pitchFamily="50" charset="0"/>
                      </a:endParaRPr>
                    </a:p>
                    <a:p>
                      <a:r>
                        <a:rPr lang="en-GB" sz="1400" dirty="0" smtClean="0">
                          <a:solidFill>
                            <a:schemeClr val="accent2"/>
                          </a:solidFill>
                          <a:latin typeface="Letter-join Plus 1" panose="02000505000000020003" pitchFamily="50" charset="0"/>
                        </a:rPr>
                        <a:t>Hazard watch:</a:t>
                      </a:r>
                    </a:p>
                    <a:p>
                      <a:r>
                        <a:rPr lang="en-GB" sz="1400" dirty="0" smtClean="0">
                          <a:solidFill>
                            <a:schemeClr val="accent2"/>
                          </a:solidFill>
                          <a:latin typeface="Letter-join Plus 1" panose="02000505000000020003" pitchFamily="50" charset="0"/>
                        </a:rPr>
                        <a:t>Assessment - Baseline • Is it safe to eat or drink? • Is it safe to play with?</a:t>
                      </a:r>
                    </a:p>
                    <a:p>
                      <a:r>
                        <a:rPr lang="en-GB" sz="1400" dirty="0" smtClean="0">
                          <a:solidFill>
                            <a:schemeClr val="accent2"/>
                          </a:solidFill>
                          <a:latin typeface="Letter-join Plus 1" panose="02000505000000020003" pitchFamily="50" charset="0"/>
                        </a:rPr>
                        <a:t>Assessment – Summative</a:t>
                      </a:r>
                    </a:p>
                    <a:p>
                      <a:endParaRPr lang="en-GB" sz="1400" dirty="0" smtClean="0">
                        <a:solidFill>
                          <a:schemeClr val="accent2"/>
                        </a:solidFill>
                        <a:latin typeface="Letter-join Plus 1" panose="02000505000000020003" pitchFamily="50" charset="0"/>
                      </a:endParaRPr>
                    </a:p>
                    <a:p>
                      <a:r>
                        <a:rPr lang="en-GB" sz="1400" dirty="0" smtClean="0">
                          <a:solidFill>
                            <a:schemeClr val="accent2"/>
                          </a:solidFill>
                          <a:latin typeface="Letter-join Plus 1" panose="02000505000000020003" pitchFamily="50" charset="0"/>
                        </a:rPr>
                        <a:t>(Y1-3, can be delivered where suitable)</a:t>
                      </a:r>
                    </a:p>
                    <a:p>
                      <a:endParaRPr lang="en-GB" sz="1400"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Relationships and Sex Education</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16 (right to privacy)</a:t>
                      </a:r>
                      <a:endParaRPr lang="en-GB" sz="1400" kern="1200" dirty="0" smtClean="0">
                        <a:solidFill>
                          <a:srgbClr val="FF33CC"/>
                        </a:solidFill>
                        <a:effectLst/>
                        <a:latin typeface="Letter-join Plus 1" panose="02000505000000020003" pitchFamily="50" charset="0"/>
                        <a:ea typeface="+mn-ea"/>
                        <a:cs typeface="+mn-cs"/>
                      </a:endParaRPr>
                    </a:p>
                    <a:p>
                      <a:r>
                        <a:rPr lang="en-GB" sz="1400" dirty="0" smtClean="0">
                          <a:solidFill>
                            <a:srgbClr val="FF33CC"/>
                          </a:solidFill>
                          <a:latin typeface="Letter-join Plus 1" panose="02000505000000020003" pitchFamily="50" charset="0"/>
                        </a:rPr>
                        <a:t>  General</a:t>
                      </a:r>
                      <a:r>
                        <a:rPr lang="en-GB" sz="1400" baseline="0" dirty="0" smtClean="0">
                          <a:solidFill>
                            <a:srgbClr val="FF33CC"/>
                          </a:solidFill>
                          <a:latin typeface="Letter-join Plus 1" panose="02000505000000020003" pitchFamily="50" charset="0"/>
                        </a:rPr>
                        <a:t> ethos/ Ask it basket</a:t>
                      </a:r>
                      <a:endParaRPr lang="en-GB" sz="1400" dirty="0" smtClean="0">
                        <a:solidFill>
                          <a:srgbClr val="FF33CC"/>
                        </a:solidFill>
                        <a:latin typeface="Letter-join Plus 1" panose="02000505000000020003" pitchFamily="50" charset="0"/>
                      </a:endParaRPr>
                    </a:p>
                    <a:p>
                      <a:endParaRPr lang="en-GB" dirty="0" smtClean="0">
                        <a:latin typeface="Letter-join Plus 1" panose="02000505000000020003"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endParaRPr lang="en-GB"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Relationships and Sex Education</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19 (protection from violence, abuse and neglect)</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34 (sexual exploitation)</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endParaRPr lang="en-GB" dirty="0">
                        <a:latin typeface="Letter-join Plus 1" panose="02000505000000020003" pitchFamily="50" charset="0"/>
                      </a:endParaRPr>
                    </a:p>
                  </a:txBody>
                  <a:tcPr/>
                </a:tc>
                <a:extLst>
                  <a:ext uri="{0D108BD9-81ED-4DB2-BD59-A6C34878D82A}">
                    <a16:rowId xmlns:a16="http://schemas.microsoft.com/office/drawing/2014/main" val="1727821560"/>
                  </a:ext>
                </a:extLst>
              </a:tr>
              <a:tr h="336297">
                <a:tc>
                  <a:txBody>
                    <a:bodyPr/>
                    <a:lstStyle/>
                    <a:p>
                      <a:r>
                        <a:rPr lang="en-GB" dirty="0" smtClean="0">
                          <a:latin typeface="Letter-join Plus 1" panose="02000505000000020003" pitchFamily="50" charset="0"/>
                        </a:rPr>
                        <a:t>QUESTION</a:t>
                      </a:r>
                      <a:endParaRPr lang="en-GB" dirty="0">
                        <a:latin typeface="Letter-join Plus 1" panose="02000505000000020003" pitchFamily="50" charset="0"/>
                      </a:endParaRPr>
                    </a:p>
                  </a:txBody>
                  <a:tcPr/>
                </a:tc>
                <a:tc>
                  <a:txBody>
                    <a:bodyPr/>
                    <a:lstStyle/>
                    <a:p>
                      <a:endParaRPr lang="en-GB" sz="1000"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extLst>
                  <a:ext uri="{0D108BD9-81ED-4DB2-BD59-A6C34878D82A}">
                    <a16:rowId xmlns:a16="http://schemas.microsoft.com/office/drawing/2014/main" val="3606344747"/>
                  </a:ext>
                </a:extLst>
              </a:tr>
              <a:tr h="2185930">
                <a:tc>
                  <a:txBody>
                    <a:bodyPr/>
                    <a:lstStyle/>
                    <a:p>
                      <a:r>
                        <a:rPr lang="en-GB" dirty="0" smtClean="0">
                          <a:latin typeface="Letter-join Plus 1" panose="02000505000000020003" pitchFamily="50" charset="0"/>
                        </a:rPr>
                        <a:t>KEY</a:t>
                      </a:r>
                      <a:r>
                        <a:rPr lang="en-GB" baseline="0" dirty="0" smtClean="0">
                          <a:latin typeface="Letter-join Plus 1" panose="02000505000000020003" pitchFamily="50" charset="0"/>
                        </a:rPr>
                        <a:t> KNOWLEDGE/Skills</a:t>
                      </a: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Know the reasons to make sure your laces are tied</a:t>
                      </a:r>
                    </a:p>
                    <a:p>
                      <a:pPr marL="0" indent="0">
                        <a:buFont typeface="Arial" panose="020B0604020202020204" pitchFamily="34" charset="0"/>
                        <a:buNone/>
                      </a:pPr>
                      <a:r>
                        <a:rPr lang="en-GB" sz="1200" dirty="0" smtClean="0">
                          <a:latin typeface="Letter-join Plus 1" panose="02000505000000020003" pitchFamily="50" charset="0"/>
                        </a:rPr>
                        <a:t>• Learn how to tie up laces properly</a:t>
                      </a:r>
                    </a:p>
                    <a:p>
                      <a:pPr marL="0" indent="0">
                        <a:buFont typeface="Arial" panose="020B0604020202020204" pitchFamily="34" charset="0"/>
                        <a:buNone/>
                      </a:pPr>
                      <a:r>
                        <a:rPr lang="en-GB" sz="1200" dirty="0" smtClean="0">
                          <a:latin typeface="Letter-join Plus 1" panose="02000505000000020003" pitchFamily="50" charset="0"/>
                        </a:rPr>
                        <a:t>• Know rules to keep yourself and others safe</a:t>
                      </a:r>
                    </a:p>
                    <a:p>
                      <a:pPr marL="0" indent="0">
                        <a:buFont typeface="Arial" panose="020B0604020202020204" pitchFamily="34" charset="0"/>
                        <a:buNone/>
                      </a:pPr>
                      <a:r>
                        <a:rPr lang="en-GB" sz="1200" dirty="0" smtClean="0">
                          <a:latin typeface="Letter-join Plus 1" panose="02000505000000020003" pitchFamily="50" charset="0"/>
                        </a:rPr>
                        <a:t>• Understand the differences between safe and risky choices</a:t>
                      </a:r>
                    </a:p>
                    <a:p>
                      <a:pPr marL="0" indent="0">
                        <a:buFont typeface="Arial" panose="020B0604020202020204" pitchFamily="34" charset="0"/>
                        <a:buNone/>
                      </a:pPr>
                      <a:r>
                        <a:rPr lang="en-GB" sz="1200" dirty="0" smtClean="0">
                          <a:latin typeface="Letter-join Plus 1" panose="02000505000000020003" pitchFamily="50" charset="0"/>
                        </a:rPr>
                        <a:t>• know that food is needed for our bodies to be healthy and to</a:t>
                      </a:r>
                    </a:p>
                    <a:p>
                      <a:pPr marL="0" indent="0">
                        <a:buFont typeface="Arial" panose="020B0604020202020204" pitchFamily="34" charset="0"/>
                        <a:buNone/>
                      </a:pPr>
                      <a:r>
                        <a:rPr lang="en-GB" sz="1200" dirty="0" smtClean="0">
                          <a:latin typeface="Letter-join Plus 1" panose="02000505000000020003" pitchFamily="50" charset="0"/>
                        </a:rPr>
                        <a:t>grow</a:t>
                      </a:r>
                    </a:p>
                    <a:p>
                      <a:pPr marL="0" indent="0">
                        <a:buFont typeface="Arial" panose="020B0604020202020204" pitchFamily="34" charset="0"/>
                        <a:buNone/>
                      </a:pPr>
                      <a:r>
                        <a:rPr lang="en-GB" sz="1200" dirty="0" smtClean="0">
                          <a:latin typeface="Letter-join Plus 1" panose="02000505000000020003" pitchFamily="50" charset="0"/>
                        </a:rPr>
                        <a:t>• understand that some foods are better for good health than</a:t>
                      </a:r>
                    </a:p>
                    <a:p>
                      <a:pPr marL="0" indent="0">
                        <a:buFont typeface="Arial" panose="020B0604020202020204" pitchFamily="34" charset="0"/>
                        <a:buNone/>
                      </a:pPr>
                      <a:r>
                        <a:rPr lang="en-GB" sz="1200" dirty="0" smtClean="0">
                          <a:latin typeface="Letter-join Plus 1" panose="02000505000000020003" pitchFamily="50" charset="0"/>
                        </a:rPr>
                        <a:t>others</a:t>
                      </a:r>
                    </a:p>
                    <a:p>
                      <a:pPr marL="0" indent="0">
                        <a:buFont typeface="Arial" panose="020B0604020202020204" pitchFamily="34" charset="0"/>
                        <a:buNone/>
                      </a:pPr>
                      <a:r>
                        <a:rPr lang="en-GB" sz="1200" dirty="0" smtClean="0">
                          <a:latin typeface="Letter-join Plus 1" panose="02000505000000020003" pitchFamily="50" charset="0"/>
                        </a:rPr>
                        <a:t>• be able to list different types of healthy food</a:t>
                      </a:r>
                    </a:p>
                    <a:p>
                      <a:pPr marL="0" indent="0">
                        <a:buFont typeface="Arial" panose="020B0604020202020204" pitchFamily="34" charset="0"/>
                        <a:buNone/>
                      </a:pPr>
                      <a:r>
                        <a:rPr lang="en-GB" sz="1200" dirty="0" smtClean="0">
                          <a:latin typeface="Letter-join Plus 1" panose="02000505000000020003" pitchFamily="50" charset="0"/>
                        </a:rPr>
                        <a:t>• understand how to keep yourself and others healthy</a:t>
                      </a:r>
                    </a:p>
                    <a:p>
                      <a:pPr marL="0" indent="0">
                        <a:buFont typeface="Arial" panose="020B0604020202020204" pitchFamily="34" charset="0"/>
                        <a:buNone/>
                      </a:pPr>
                      <a:r>
                        <a:rPr lang="en-GB" sz="1200" dirty="0" smtClean="0">
                          <a:latin typeface="Letter-join Plus 1" panose="02000505000000020003" pitchFamily="50" charset="0"/>
                        </a:rPr>
                        <a:t>• know the differences between healthy and unhealthy choices</a:t>
                      </a:r>
                    </a:p>
                    <a:p>
                      <a:pPr marL="0" indent="0">
                        <a:buFont typeface="Arial" panose="020B0604020202020204" pitchFamily="34" charset="0"/>
                        <a:buNone/>
                      </a:pPr>
                      <a:r>
                        <a:rPr lang="en-GB" sz="1200" dirty="0" smtClean="0">
                          <a:latin typeface="Letter-join Plus 1" panose="02000505000000020003" pitchFamily="50" charset="0"/>
                        </a:rPr>
                        <a:t>• understand why we need to brush our teeth</a:t>
                      </a:r>
                    </a:p>
                    <a:p>
                      <a:pPr marL="0" indent="0">
                        <a:buFont typeface="Arial" panose="020B0604020202020204" pitchFamily="34" charset="0"/>
                        <a:buNone/>
                      </a:pPr>
                      <a:r>
                        <a:rPr lang="en-GB" sz="1200" dirty="0" smtClean="0">
                          <a:latin typeface="Letter-join Plus 1" panose="02000505000000020003" pitchFamily="50" charset="0"/>
                        </a:rPr>
                        <a:t>• be able to practise brushing your teeth</a:t>
                      </a:r>
                    </a:p>
                    <a:p>
                      <a:pPr marL="0" indent="0">
                        <a:buFont typeface="Arial" panose="020B0604020202020204" pitchFamily="34" charset="0"/>
                        <a:buNone/>
                      </a:pPr>
                      <a:r>
                        <a:rPr lang="en-GB" sz="1200" dirty="0" smtClean="0">
                          <a:latin typeface="Letter-join Plus 1" panose="02000505000000020003" pitchFamily="50" charset="0"/>
                        </a:rPr>
                        <a:t>• know the differences between healthy and unhealthy choices</a:t>
                      </a:r>
                    </a:p>
                    <a:p>
                      <a:pPr marL="0" indent="0">
                        <a:buFont typeface="Arial" panose="020B0604020202020204" pitchFamily="34" charset="0"/>
                        <a:buNone/>
                      </a:pPr>
                      <a:r>
                        <a:rPr lang="en-GB" sz="1200" dirty="0" smtClean="0">
                          <a:latin typeface="Letter-join Plus 1" panose="02000505000000020003" pitchFamily="50" charset="0"/>
                        </a:rPr>
                        <a:t>• be able to develop strategies to help you remember to brush</a:t>
                      </a:r>
                    </a:p>
                    <a:p>
                      <a:pPr marL="0" indent="0">
                        <a:buFont typeface="Arial" panose="020B0604020202020204" pitchFamily="34" charset="0"/>
                        <a:buNone/>
                      </a:pPr>
                      <a:r>
                        <a:rPr lang="en-GB" sz="1200" dirty="0" smtClean="0">
                          <a:latin typeface="Letter-join Plus 1" panose="02000505000000020003" pitchFamily="50" charset="0"/>
                        </a:rPr>
                        <a:t>your teeth when you forget, are tired, or busy</a:t>
                      </a:r>
                      <a:endParaRPr lang="en-GB" sz="1200" dirty="0">
                        <a:latin typeface="Letter-join Plus 1" panose="02000505000000020003" pitchFamily="50" charset="0"/>
                      </a:endParaRPr>
                    </a:p>
                  </a:txBody>
                  <a:tcPr/>
                </a:tc>
                <a:tc>
                  <a:txBody>
                    <a:bodyPr/>
                    <a:lstStyle/>
                    <a:p>
                      <a:r>
                        <a:rPr lang="en-GB" sz="1200" dirty="0" smtClean="0">
                          <a:latin typeface="Letter-join Plus 1" panose="02000505000000020003" pitchFamily="50" charset="0"/>
                        </a:rPr>
                        <a:t>• be able to name ways you can improve in an activity or sport</a:t>
                      </a:r>
                    </a:p>
                    <a:p>
                      <a:r>
                        <a:rPr lang="en-GB" sz="1200" dirty="0" smtClean="0">
                          <a:latin typeface="Letter-join Plus 1" panose="02000505000000020003" pitchFamily="50" charset="0"/>
                        </a:rPr>
                        <a:t>• understand the importance of trying hard and not giving up</a:t>
                      </a:r>
                    </a:p>
                    <a:p>
                      <a:r>
                        <a:rPr lang="en-GB" sz="1200" dirty="0" smtClean="0">
                          <a:latin typeface="Letter-join Plus 1" panose="02000505000000020003" pitchFamily="50" charset="0"/>
                        </a:rPr>
                        <a:t>• be able to see the benefits of practising an activity or sport</a:t>
                      </a:r>
                    </a:p>
                    <a:p>
                      <a:r>
                        <a:rPr lang="en-GB" sz="1200" dirty="0" smtClean="0">
                          <a:latin typeface="Letter-join Plus 1" panose="02000505000000020003" pitchFamily="50" charset="0"/>
                        </a:rPr>
                        <a:t>• be able to learn ways to set goals and work to reach them</a:t>
                      </a:r>
                    </a:p>
                    <a:p>
                      <a:r>
                        <a:rPr lang="en-GB" sz="1200" dirty="0" smtClean="0">
                          <a:latin typeface="Letter-join Plus 1" panose="02000505000000020003" pitchFamily="50" charset="0"/>
                        </a:rPr>
                        <a:t>• know how you can help other people</a:t>
                      </a:r>
                    </a:p>
                    <a:p>
                      <a:r>
                        <a:rPr lang="en-GB" sz="1200" dirty="0" smtClean="0">
                          <a:latin typeface="Letter-join Plus 1" panose="02000505000000020003" pitchFamily="50" charset="0"/>
                        </a:rPr>
                        <a:t>• be able to recognise kind and thoughtful behaviours and actions</a:t>
                      </a:r>
                    </a:p>
                    <a:p>
                      <a:r>
                        <a:rPr lang="en-GB" sz="1200" dirty="0" smtClean="0">
                          <a:latin typeface="Letter-join Plus 1" panose="02000505000000020003" pitchFamily="50" charset="0"/>
                        </a:rPr>
                        <a:t>• understand the risks of talking to people you don’t know very well in</a:t>
                      </a:r>
                    </a:p>
                    <a:p>
                      <a:r>
                        <a:rPr lang="en-GB" sz="1200" dirty="0" smtClean="0">
                          <a:latin typeface="Letter-join Plus 1" panose="02000505000000020003" pitchFamily="50" charset="0"/>
                        </a:rPr>
                        <a:t>the community</a:t>
                      </a:r>
                    </a:p>
                    <a:p>
                      <a:r>
                        <a:rPr lang="en-GB" sz="1200" dirty="0" smtClean="0">
                          <a:latin typeface="Letter-join Plus 1" panose="02000505000000020003" pitchFamily="50" charset="0"/>
                        </a:rPr>
                        <a:t>• be able to identify the differences between being responsible and</a:t>
                      </a:r>
                    </a:p>
                    <a:p>
                      <a:r>
                        <a:rPr lang="en-GB" sz="1200" dirty="0" smtClean="0">
                          <a:latin typeface="Letter-join Plus 1" panose="02000505000000020003" pitchFamily="50" charset="0"/>
                        </a:rPr>
                        <a:t>being irresponsible</a:t>
                      </a:r>
                      <a:endParaRPr lang="en-GB" sz="1200" dirty="0">
                        <a:latin typeface="Letter-join Plus 1" panose="02000505000000020003" pitchFamily="50" charset="0"/>
                      </a:endParaRPr>
                    </a:p>
                  </a:txBody>
                  <a:tcPr/>
                </a:tc>
                <a:tc>
                  <a:txBody>
                    <a:bodyPr/>
                    <a:lstStyle/>
                    <a:p>
                      <a:r>
                        <a:rPr lang="en-GB" sz="1000" dirty="0" smtClean="0">
                          <a:latin typeface="Letter-join Plus 1" panose="02000505000000020003" pitchFamily="50" charset="0"/>
                        </a:rPr>
                        <a:t>• </a:t>
                      </a:r>
                      <a:r>
                        <a:rPr lang="en-GB" sz="1200" dirty="0" smtClean="0">
                          <a:latin typeface="Letter-join Plus 1" panose="02000505000000020003" pitchFamily="50" charset="0"/>
                        </a:rPr>
                        <a:t>be able to recognise and name emotions and their physical effects</a:t>
                      </a:r>
                    </a:p>
                    <a:p>
                      <a:r>
                        <a:rPr lang="en-GB" sz="1200" dirty="0" smtClean="0">
                          <a:latin typeface="Letter-join Plus 1" panose="02000505000000020003" pitchFamily="50" charset="0"/>
                        </a:rPr>
                        <a:t>• know the difference between pleasant and unpleasant emotions</a:t>
                      </a:r>
                    </a:p>
                    <a:p>
                      <a:r>
                        <a:rPr lang="en-GB" sz="1200" dirty="0" smtClean="0">
                          <a:latin typeface="Letter-join Plus 1" panose="02000505000000020003" pitchFamily="50" charset="0"/>
                        </a:rPr>
                        <a:t>• learn a range of skills for coping with unpleasant/uncomfortable emotions</a:t>
                      </a:r>
                    </a:p>
                    <a:p>
                      <a:r>
                        <a:rPr lang="en-GB" sz="1200" dirty="0" smtClean="0">
                          <a:latin typeface="Letter-join Plus 1" panose="02000505000000020003" pitchFamily="50" charset="0"/>
                        </a:rPr>
                        <a:t>• understand that feelings can be communicated with and without words</a:t>
                      </a:r>
                    </a:p>
                    <a:p>
                      <a:r>
                        <a:rPr lang="en-GB" sz="1200" dirty="0" smtClean="0">
                          <a:latin typeface="Letter-join Plus 1" panose="02000505000000020003" pitchFamily="50" charset="0"/>
                        </a:rPr>
                        <a:t>• be able to recognise and name emotions and their physical effects</a:t>
                      </a:r>
                    </a:p>
                    <a:p>
                      <a:r>
                        <a:rPr lang="en-GB" sz="1200" dirty="0" smtClean="0">
                          <a:latin typeface="Letter-join Plus 1" panose="02000505000000020003" pitchFamily="50" charset="0"/>
                        </a:rPr>
                        <a:t>• know the difference between pleasant and unpleasant emotions</a:t>
                      </a:r>
                    </a:p>
                    <a:p>
                      <a:r>
                        <a:rPr lang="en-GB" sz="1200" dirty="0" smtClean="0">
                          <a:latin typeface="Letter-join Plus 1" panose="02000505000000020003" pitchFamily="50" charset="0"/>
                        </a:rPr>
                        <a:t>• learn a range of skills for coping with unpleasant/uncomfortable emotions</a:t>
                      </a:r>
                    </a:p>
                    <a:p>
                      <a:r>
                        <a:rPr lang="en-GB" sz="1200" dirty="0" smtClean="0">
                          <a:latin typeface="Letter-join Plus 1" panose="02000505000000020003" pitchFamily="50" charset="0"/>
                        </a:rPr>
                        <a:t>• understand that feelings can be communicated with and without words</a:t>
                      </a:r>
                    </a:p>
                    <a:p>
                      <a:r>
                        <a:rPr lang="en-GB" sz="1200" dirty="0" smtClean="0">
                          <a:latin typeface="Letter-join Plus 1" panose="02000505000000020003" pitchFamily="50" charset="0"/>
                        </a:rPr>
                        <a:t>• understand how your online actions can affect others</a:t>
                      </a:r>
                    </a:p>
                    <a:p>
                      <a:r>
                        <a:rPr lang="en-GB" sz="1200" dirty="0" smtClean="0">
                          <a:latin typeface="Letter-join Plus 1" panose="02000505000000020003" pitchFamily="50" charset="0"/>
                        </a:rPr>
                        <a:t>• be able to name the positive and negative ways you can use technology</a:t>
                      </a:r>
                    </a:p>
                    <a:p>
                      <a:r>
                        <a:rPr lang="en-GB" sz="1200" dirty="0" smtClean="0">
                          <a:latin typeface="Letter-join Plus 1" panose="02000505000000020003" pitchFamily="50" charset="0"/>
                        </a:rPr>
                        <a:t>• know the risks of sharing images without permission</a:t>
                      </a:r>
                    </a:p>
                    <a:p>
                      <a:r>
                        <a:rPr lang="en-GB" sz="1200" dirty="0" smtClean="0">
                          <a:latin typeface="Letter-join Plus 1" panose="02000505000000020003" pitchFamily="50" charset="0"/>
                        </a:rPr>
                        <a:t>• understand the types of images that you should and should not post online</a:t>
                      </a:r>
                    </a:p>
                    <a:p>
                      <a:r>
                        <a:rPr lang="en-GB" sz="1200" dirty="0" smtClean="0">
                          <a:latin typeface="Letter-join Plus 1" panose="02000505000000020003" pitchFamily="50" charset="0"/>
                        </a:rPr>
                        <a:t>• understand how your online activity can affect others</a:t>
                      </a:r>
                    </a:p>
                    <a:p>
                      <a:r>
                        <a:rPr lang="en-GB" sz="1200" dirty="0" smtClean="0">
                          <a:latin typeface="Letter-join Plus 1" panose="02000505000000020003" pitchFamily="50" charset="0"/>
                        </a:rPr>
                        <a:t>• be able to identify the positives and negatives of using technology</a:t>
                      </a:r>
                    </a:p>
                    <a:p>
                      <a:r>
                        <a:rPr lang="en-GB" sz="1200" dirty="0" smtClean="0">
                          <a:latin typeface="Letter-join Plus 1" panose="02000505000000020003" pitchFamily="50" charset="0"/>
                        </a:rPr>
                        <a:t>• know who and how to ask for help</a:t>
                      </a:r>
                    </a:p>
                    <a:p>
                      <a:r>
                        <a:rPr lang="en-GB" sz="1200" dirty="0" smtClean="0">
                          <a:latin typeface="Letter-join Plus 1" panose="02000505000000020003" pitchFamily="50" charset="0"/>
                        </a:rPr>
                        <a:t>• be able to list rules for keeping and staying sa</a:t>
                      </a:r>
                      <a:r>
                        <a:rPr lang="en-GB" sz="1000" dirty="0" smtClean="0">
                          <a:latin typeface="Letter-join Plus 1" panose="02000505000000020003" pitchFamily="50" charset="0"/>
                        </a:rPr>
                        <a:t>fe</a:t>
                      </a:r>
                      <a:endParaRPr lang="en-GB" sz="1000" dirty="0">
                        <a:latin typeface="Letter-join Plus 1" panose="02000505000000020003" pitchFamily="50" charset="0"/>
                      </a:endParaRPr>
                    </a:p>
                  </a:txBody>
                  <a:tcPr/>
                </a:tc>
                <a:tc>
                  <a:txBody>
                    <a:bodyPr/>
                    <a:lstStyle/>
                    <a:p>
                      <a:r>
                        <a:rPr lang="en-GB" sz="1000" dirty="0" smtClean="0">
                          <a:latin typeface="Letter-join Plus 1" panose="02000505000000020003" pitchFamily="50" charset="0"/>
                        </a:rPr>
                        <a:t>• </a:t>
                      </a:r>
                      <a:r>
                        <a:rPr lang="en-GB" sz="1200" dirty="0" smtClean="0">
                          <a:latin typeface="Letter-join Plus 1" panose="02000505000000020003" pitchFamily="50" charset="0"/>
                        </a:rPr>
                        <a:t>understand why we should look after living things</a:t>
                      </a:r>
                    </a:p>
                    <a:p>
                      <a:r>
                        <a:rPr lang="en-GB" sz="1200" dirty="0" smtClean="0">
                          <a:latin typeface="Letter-join Plus 1" panose="02000505000000020003" pitchFamily="50" charset="0"/>
                        </a:rPr>
                        <a:t>• be able to identify how we can look after living things both inside and</a:t>
                      </a:r>
                    </a:p>
                    <a:p>
                      <a:r>
                        <a:rPr lang="en-GB" sz="1200" dirty="0" smtClean="0">
                          <a:latin typeface="Letter-join Plus 1" panose="02000505000000020003" pitchFamily="50" charset="0"/>
                        </a:rPr>
                        <a:t>outside of the home</a:t>
                      </a:r>
                    </a:p>
                    <a:p>
                      <a:r>
                        <a:rPr lang="en-GB" sz="1200" dirty="0" smtClean="0">
                          <a:latin typeface="Letter-join Plus 1" panose="02000505000000020003" pitchFamily="50" charset="0"/>
                        </a:rPr>
                        <a:t>• recognise why it is important to keep our communities and countryside</a:t>
                      </a:r>
                    </a:p>
                    <a:p>
                      <a:r>
                        <a:rPr lang="en-GB" sz="1200" dirty="0" smtClean="0">
                          <a:latin typeface="Letter-join Plus 1" panose="02000505000000020003" pitchFamily="50" charset="0"/>
                        </a:rPr>
                        <a:t>clean</a:t>
                      </a:r>
                    </a:p>
                    <a:p>
                      <a:r>
                        <a:rPr lang="en-GB" sz="1200" dirty="0" smtClean="0">
                          <a:latin typeface="Letter-join Plus 1" panose="02000505000000020003" pitchFamily="50" charset="0"/>
                        </a:rPr>
                        <a:t>• be able to encourage others to help keep their communities and</a:t>
                      </a:r>
                    </a:p>
                    <a:p>
                      <a:r>
                        <a:rPr lang="en-GB" sz="1200" dirty="0" smtClean="0">
                          <a:latin typeface="Letter-join Plus 1" panose="02000505000000020003" pitchFamily="50" charset="0"/>
                        </a:rPr>
                        <a:t>countryside clean</a:t>
                      </a:r>
                    </a:p>
                    <a:p>
                      <a:r>
                        <a:rPr lang="en-GB" sz="1200" dirty="0" smtClean="0">
                          <a:latin typeface="Letter-join Plus 1" panose="02000505000000020003" pitchFamily="50" charset="0"/>
                        </a:rPr>
                        <a:t>• understand different ways we can receive money</a:t>
                      </a:r>
                    </a:p>
                    <a:p>
                      <a:r>
                        <a:rPr lang="en-GB" sz="1200" dirty="0" smtClean="0">
                          <a:latin typeface="Letter-join Plus 1" panose="02000505000000020003" pitchFamily="50" charset="0"/>
                        </a:rPr>
                        <a:t>• know how to keep money safe</a:t>
                      </a:r>
                    </a:p>
                    <a:p>
                      <a:r>
                        <a:rPr lang="en-GB" sz="1200" dirty="0" smtClean="0">
                          <a:latin typeface="Letter-join Plus 1" panose="02000505000000020003" pitchFamily="50" charset="0"/>
                        </a:rPr>
                        <a:t>• be able to describe the skills you may need in a future job or career</a:t>
                      </a:r>
                    </a:p>
                    <a:p>
                      <a:r>
                        <a:rPr lang="en-GB" sz="1200" dirty="0" smtClean="0">
                          <a:latin typeface="Letter-join Plus 1" panose="02000505000000020003" pitchFamily="50" charset="0"/>
                        </a:rPr>
                        <a:t>• be able to recognise the differences between wants and needs</a:t>
                      </a:r>
                    </a:p>
                    <a:p>
                      <a:r>
                        <a:rPr lang="en-GB" sz="1200" dirty="0" smtClean="0">
                          <a:latin typeface="Letter-join Plus 1" panose="02000505000000020003" pitchFamily="50" charset="0"/>
                        </a:rPr>
                        <a:t>know what items are safe to play with and what items are unsafe to play with</a:t>
                      </a:r>
                    </a:p>
                    <a:p>
                      <a:r>
                        <a:rPr lang="en-GB" sz="1200" dirty="0" smtClean="0">
                          <a:latin typeface="Letter-join Plus 1" panose="02000505000000020003" pitchFamily="50" charset="0"/>
                        </a:rPr>
                        <a:t>• be able to name potential dangers in different environments</a:t>
                      </a:r>
                    </a:p>
                    <a:p>
                      <a:r>
                        <a:rPr lang="en-GB" sz="1200" dirty="0" smtClean="0">
                          <a:latin typeface="Letter-join Plus 1" panose="02000505000000020003" pitchFamily="50" charset="0"/>
                        </a:rPr>
                        <a:t>• know what food and drink items are safe or unsafe to eat or drink</a:t>
                      </a:r>
                    </a:p>
                    <a:p>
                      <a:r>
                        <a:rPr lang="en-GB" sz="1200" dirty="0" smtClean="0">
                          <a:latin typeface="Letter-join Plus 1" panose="02000505000000020003" pitchFamily="50" charset="0"/>
                        </a:rPr>
                        <a:t>• be able to name dangers that can affect others, for example younger siblings</a:t>
                      </a:r>
                      <a:endParaRPr lang="en-GB" sz="1200" dirty="0">
                        <a:latin typeface="Letter-join Plus 1" panose="02000505000000020003" pitchFamily="50" charset="0"/>
                      </a:endParaRPr>
                    </a:p>
                  </a:txBody>
                  <a:tcPr/>
                </a:tc>
                <a:tc>
                  <a:txBody>
                    <a:bodyPr/>
                    <a:lstStyle/>
                    <a:p>
                      <a:pPr marL="171450" indent="-171450">
                        <a:buFont typeface="Arial" panose="020B0604020202020204" pitchFamily="34" charset="0"/>
                        <a:buChar char="•"/>
                      </a:pPr>
                      <a:r>
                        <a:rPr lang="en-GB" sz="1200" dirty="0" smtClean="0">
                          <a:latin typeface="Letter-join Plus 1" panose="02000505000000020003" pitchFamily="50" charset="0"/>
                        </a:rPr>
                        <a:t>recognise and name a range of emotions and develop an understanding of their physical effects.</a:t>
                      </a:r>
                    </a:p>
                    <a:p>
                      <a:pPr marL="171450" indent="-171450">
                        <a:buFont typeface="Arial" panose="020B0604020202020204" pitchFamily="34" charset="0"/>
                        <a:buChar char="•"/>
                      </a:pPr>
                      <a:r>
                        <a:rPr lang="en-GB" sz="1200" dirty="0" smtClean="0">
                          <a:latin typeface="Letter-join Plus 1" panose="02000505000000020003" pitchFamily="50" charset="0"/>
                        </a:rPr>
                        <a:t>distinguishing between uncomfortable and comfortable emotions.</a:t>
                      </a:r>
                    </a:p>
                    <a:p>
                      <a:pPr marL="171450" indent="-171450">
                        <a:buFont typeface="Arial" panose="020B0604020202020204" pitchFamily="34" charset="0"/>
                        <a:buChar char="•"/>
                      </a:pPr>
                      <a:r>
                        <a:rPr lang="en-GB" sz="1200" dirty="0" smtClean="0">
                          <a:latin typeface="Letter-join Plus 1" panose="02000505000000020003" pitchFamily="50" charset="0"/>
                        </a:rPr>
                        <a:t>.acquire a range of strategies for managing unpleasant/uncomfortable emotions and be able to apply these in real-world scenarios</a:t>
                      </a:r>
                      <a:r>
                        <a:rPr lang="en-GB" sz="1000" dirty="0" smtClean="0">
                          <a:latin typeface="Letter-join Plus 1" panose="02000505000000020003" pitchFamily="50" charset="0"/>
                        </a:rPr>
                        <a:t>. </a:t>
                      </a:r>
                      <a:endParaRPr lang="en-GB" sz="1000" dirty="0">
                        <a:latin typeface="Letter-join Plus 1" panose="02000505000000020003" pitchFamily="50" charset="0"/>
                      </a:endParaRPr>
                    </a:p>
                  </a:txBody>
                  <a:tcPr/>
                </a:tc>
                <a:tc>
                  <a:txBody>
                    <a:bodyPr/>
                    <a:lstStyle/>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 develop an understanding of the importance of valuing themselves as the basis for personal relationships:</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 understand that they are created by God out of love and for love. </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celebrate similarities and differences between people, including our God-given bodies and the things they enable us to do! Teaching also includes maintaining personal hygiene and the physical differences between boys and girls.</a:t>
                      </a:r>
                    </a:p>
                    <a:p>
                      <a:pPr marL="171450" indent="-171450">
                        <a:buFont typeface="Arial" panose="020B0604020202020204" pitchFamily="34" charset="0"/>
                        <a:buChar char="•"/>
                      </a:pPr>
                      <a:endParaRPr lang="en-GB" sz="1200" b="0" i="0" dirty="0" smtClean="0">
                        <a:solidFill>
                          <a:srgbClr val="2D2D2D"/>
                        </a:solidFill>
                        <a:effectLst/>
                        <a:latin typeface="Letter-join Plus 1" panose="02000505000000020003" pitchFamily="50" charset="0"/>
                      </a:endParaRP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understand and articulate their own changing feelings and how other people’s feelings might differ from theirs. Children will learn how they can manage their feelings and about the consequences of their actions.</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learn about the specifics of the human life cycle and celebrate how they have already changed and grown.</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To name make and female </a:t>
                      </a:r>
                      <a:r>
                        <a:rPr lang="en-GB" sz="1200" b="0" i="0" dirty="0" err="1" smtClean="0">
                          <a:solidFill>
                            <a:srgbClr val="2D2D2D"/>
                          </a:solidFill>
                          <a:effectLst/>
                          <a:latin typeface="Letter-join Plus 1" panose="02000505000000020003" pitchFamily="50" charset="0"/>
                        </a:rPr>
                        <a:t>genatalia</a:t>
                      </a:r>
                      <a:endParaRPr lang="en-GB" sz="1200" b="0" i="0" dirty="0" smtClean="0">
                        <a:solidFill>
                          <a:srgbClr val="2D2D2D"/>
                        </a:solidFill>
                        <a:effectLst/>
                        <a:latin typeface="Letter-join Plus 1" panose="02000505000000020003" pitchFamily="50" charset="0"/>
                      </a:endParaRPr>
                    </a:p>
                    <a:p>
                      <a:pPr marL="171450" indent="-171450">
                        <a:buFont typeface="Arial" panose="020B0604020202020204" pitchFamily="34" charset="0"/>
                        <a:buChar char="•"/>
                      </a:pPr>
                      <a:endParaRPr lang="en-GB" sz="1200" b="0" i="0" dirty="0" smtClean="0">
                        <a:solidFill>
                          <a:srgbClr val="2D2D2D"/>
                        </a:solidFill>
                        <a:effectLst/>
                        <a:latin typeface="Letter-join Plus 1" panose="02000505000000020003" pitchFamily="50" charset="0"/>
                      </a:endParaRPr>
                    </a:p>
                    <a:p>
                      <a:pPr marL="171450" indent="-171450">
                        <a:buFont typeface="Arial" panose="020B0604020202020204" pitchFamily="34" charset="0"/>
                        <a:buChar char="•"/>
                      </a:pPr>
                      <a:endParaRPr lang="en-GB" sz="1200" dirty="0" smtClean="0">
                        <a:latin typeface="Letter-join Plus 1" panose="02000505000000020003" pitchFamily="50" charset="0"/>
                      </a:endParaRPr>
                    </a:p>
                  </a:txBody>
                  <a:tcPr/>
                </a:tc>
                <a:extLst>
                  <a:ext uri="{0D108BD9-81ED-4DB2-BD59-A6C34878D82A}">
                    <a16:rowId xmlns:a16="http://schemas.microsoft.com/office/drawing/2014/main" val="1313014331"/>
                  </a:ext>
                </a:extLst>
              </a:tr>
              <a:tr h="681718">
                <a:tc>
                  <a:txBody>
                    <a:bodyPr/>
                    <a:lstStyle/>
                    <a:p>
                      <a:endParaRPr lang="en-GB" dirty="0"/>
                    </a:p>
                  </a:txBody>
                  <a:tcPr/>
                </a:tc>
                <a:tc>
                  <a:txBody>
                    <a:bodyPr/>
                    <a:lstStyle/>
                    <a:p>
                      <a:endParaRPr lang="en-GB" sz="1200"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46798162"/>
                  </a:ext>
                </a:extLst>
              </a:tr>
            </a:tbl>
          </a:graphicData>
        </a:graphic>
      </p:graphicFrame>
    </p:spTree>
    <p:extLst>
      <p:ext uri="{BB962C8B-B14F-4D97-AF65-F5344CB8AC3E}">
        <p14:creationId xmlns:p14="http://schemas.microsoft.com/office/powerpoint/2010/main" val="891521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52697330"/>
              </p:ext>
            </p:extLst>
          </p:nvPr>
        </p:nvGraphicFramePr>
        <p:xfrm>
          <a:off x="476517" y="347730"/>
          <a:ext cx="11075833" cy="17684734"/>
        </p:xfrm>
        <a:graphic>
          <a:graphicData uri="http://schemas.openxmlformats.org/drawingml/2006/table">
            <a:tbl>
              <a:tblPr firstRow="1" bandRow="1">
                <a:tableStyleId>{5C22544A-7EE6-4342-B048-85BDC9FD1C3A}</a:tableStyleId>
              </a:tblPr>
              <a:tblGrid>
                <a:gridCol w="1690184">
                  <a:extLst>
                    <a:ext uri="{9D8B030D-6E8A-4147-A177-3AD203B41FA5}">
                      <a16:colId xmlns:a16="http://schemas.microsoft.com/office/drawing/2014/main" val="483420616"/>
                    </a:ext>
                  </a:extLst>
                </a:gridCol>
                <a:gridCol w="1671256">
                  <a:extLst>
                    <a:ext uri="{9D8B030D-6E8A-4147-A177-3AD203B41FA5}">
                      <a16:colId xmlns:a16="http://schemas.microsoft.com/office/drawing/2014/main" val="2927377524"/>
                    </a:ext>
                  </a:extLst>
                </a:gridCol>
                <a:gridCol w="1385345">
                  <a:extLst>
                    <a:ext uri="{9D8B030D-6E8A-4147-A177-3AD203B41FA5}">
                      <a16:colId xmlns:a16="http://schemas.microsoft.com/office/drawing/2014/main" val="2591772221"/>
                    </a:ext>
                  </a:extLst>
                </a:gridCol>
                <a:gridCol w="1582262">
                  <a:extLst>
                    <a:ext uri="{9D8B030D-6E8A-4147-A177-3AD203B41FA5}">
                      <a16:colId xmlns:a16="http://schemas.microsoft.com/office/drawing/2014/main" val="1014029138"/>
                    </a:ext>
                  </a:extLst>
                </a:gridCol>
                <a:gridCol w="1582262">
                  <a:extLst>
                    <a:ext uri="{9D8B030D-6E8A-4147-A177-3AD203B41FA5}">
                      <a16:colId xmlns:a16="http://schemas.microsoft.com/office/drawing/2014/main" val="574735509"/>
                    </a:ext>
                  </a:extLst>
                </a:gridCol>
                <a:gridCol w="1582262">
                  <a:extLst>
                    <a:ext uri="{9D8B030D-6E8A-4147-A177-3AD203B41FA5}">
                      <a16:colId xmlns:a16="http://schemas.microsoft.com/office/drawing/2014/main" val="1082527658"/>
                    </a:ext>
                  </a:extLst>
                </a:gridCol>
                <a:gridCol w="1582262">
                  <a:extLst>
                    <a:ext uri="{9D8B030D-6E8A-4147-A177-3AD203B41FA5}">
                      <a16:colId xmlns:a16="http://schemas.microsoft.com/office/drawing/2014/main" val="257012966"/>
                    </a:ext>
                  </a:extLst>
                </a:gridCol>
              </a:tblGrid>
              <a:tr h="402574">
                <a:tc>
                  <a:txBody>
                    <a:bodyPr/>
                    <a:lstStyle/>
                    <a:p>
                      <a:r>
                        <a:rPr lang="en-GB" sz="1600" baseline="0" dirty="0" smtClean="0">
                          <a:latin typeface="Letter-join Plus 1" panose="02000505000000020003" pitchFamily="50" charset="0"/>
                        </a:rPr>
                        <a:t>PSHE Year 3</a:t>
                      </a:r>
                      <a:endParaRPr lang="en-GB" sz="1600"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extLst>
                  <a:ext uri="{0D108BD9-81ED-4DB2-BD59-A6C34878D82A}">
                    <a16:rowId xmlns:a16="http://schemas.microsoft.com/office/drawing/2014/main" val="3418335586"/>
                  </a:ext>
                </a:extLst>
              </a:tr>
              <a:tr h="1258800">
                <a:tc>
                  <a:txBody>
                    <a:bodyPr/>
                    <a:lstStyle/>
                    <a:p>
                      <a:r>
                        <a:rPr lang="en-GB" dirty="0" smtClean="0">
                          <a:latin typeface="Letter-join Plus 1" panose="02000505000000020003" pitchFamily="50" charset="0"/>
                        </a:rPr>
                        <a:t>FOCUS</a:t>
                      </a:r>
                    </a:p>
                  </a:txBody>
                  <a:tcPr/>
                </a:tc>
                <a:tc>
                  <a:txBody>
                    <a:bodyPr/>
                    <a:lstStyle/>
                    <a:p>
                      <a:r>
                        <a:rPr lang="en-GB" sz="1400" dirty="0" smtClean="0">
                          <a:latin typeface="Letter-join Plus 1" panose="02000505000000020003" pitchFamily="50" charset="0"/>
                        </a:rPr>
                        <a:t>Keeping/Staying Safe:</a:t>
                      </a:r>
                    </a:p>
                    <a:p>
                      <a:r>
                        <a:rPr lang="en-GB" sz="1400" dirty="0" smtClean="0">
                          <a:latin typeface="Letter-join Plus 1" panose="02000505000000020003" pitchFamily="50" charset="0"/>
                        </a:rPr>
                        <a:t>Staying Safe </a:t>
                      </a:r>
                    </a:p>
                    <a:p>
                      <a:r>
                        <a:rPr lang="en-GB" sz="1400" dirty="0" smtClean="0">
                          <a:latin typeface="Letter-join Plus 1" panose="02000505000000020003" pitchFamily="50" charset="0"/>
                        </a:rPr>
                        <a:t>Leaning Out of Windows</a:t>
                      </a:r>
                    </a:p>
                    <a:p>
                      <a:r>
                        <a:rPr lang="en-GB" sz="1400" dirty="0" smtClean="0">
                          <a:latin typeface="Letter-join Plus 1" panose="02000505000000020003" pitchFamily="50" charset="0"/>
                        </a:rPr>
                        <a:t>Assessment – Summative</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Keeping/Staying Healthy:</a:t>
                      </a:r>
                    </a:p>
                    <a:p>
                      <a:r>
                        <a:rPr lang="en-GB" sz="1400" dirty="0" smtClean="0">
                          <a:latin typeface="Letter-join Plus 1" panose="02000505000000020003" pitchFamily="50" charset="0"/>
                        </a:rPr>
                        <a:t>Medicine</a:t>
                      </a:r>
                    </a:p>
                    <a:p>
                      <a:r>
                        <a:rPr lang="en-GB" sz="1400" dirty="0" smtClean="0">
                          <a:latin typeface="Letter-join Plus 1" panose="02000505000000020003" pitchFamily="50" charset="0"/>
                        </a:rPr>
                        <a:t>Assessment </a:t>
                      </a:r>
                      <a:r>
                        <a:rPr lang="en-GB" sz="1400" dirty="0" smtClean="0">
                          <a:latin typeface="Letter-join Plus 1" panose="02000505000000020003" pitchFamily="50" charset="0"/>
                        </a:rPr>
                        <a:t>– Summative</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24 (health and health services)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6 (life, survival and 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33 (drug abuse)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rgbClr val="FF33CC"/>
                        </a:solidFill>
                        <a:effectLst/>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endParaRPr lang="en-GB" sz="1400" dirty="0">
                        <a:latin typeface="Letter-join Plus 1" panose="02000505000000020003" pitchFamily="50"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Fire Safety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Texting whilst driving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rPr>
                        <a:t>Assessment Summative</a:t>
                      </a:r>
                    </a:p>
                    <a:p>
                      <a:endParaRPr lang="en-GB" sz="1400" smtClean="0">
                        <a:latin typeface="Letter-join Plus 1" panose="02000505000000020003" pitchFamily="50" charset="0"/>
                      </a:endParaRPr>
                    </a:p>
                    <a:p>
                      <a:r>
                        <a:rPr lang="en-GB" sz="1400" smtClean="0">
                          <a:latin typeface="Letter-join Plus 1" panose="02000505000000020003" pitchFamily="50" charset="0"/>
                        </a:rPr>
                        <a:t>Being </a:t>
                      </a:r>
                      <a:r>
                        <a:rPr lang="en-GB" sz="1400" dirty="0" smtClean="0">
                          <a:latin typeface="Letter-join Plus 1" panose="02000505000000020003" pitchFamily="50" charset="0"/>
                        </a:rPr>
                        <a:t>Responsible:</a:t>
                      </a:r>
                    </a:p>
                    <a:p>
                      <a:r>
                        <a:rPr lang="en-GB" sz="1400" dirty="0" smtClean="0">
                          <a:latin typeface="Letter-join Plus 1" panose="02000505000000020003" pitchFamily="50" charset="0"/>
                        </a:rPr>
                        <a:t>Stealing </a:t>
                      </a:r>
                    </a:p>
                    <a:p>
                      <a:r>
                        <a:rPr lang="en-GB" sz="1400" dirty="0" smtClean="0">
                          <a:latin typeface="Letter-join Plus 1" panose="02000505000000020003" pitchFamily="50" charset="0"/>
                        </a:rPr>
                        <a:t>Assessment – </a:t>
                      </a:r>
                      <a:r>
                        <a:rPr lang="en-GB" sz="1400" dirty="0" smtClean="0">
                          <a:latin typeface="Letter-join Plus 1" panose="02000505000000020003" pitchFamily="50" charset="0"/>
                        </a:rPr>
                        <a:t>Summative</a:t>
                      </a:r>
                    </a:p>
                    <a:p>
                      <a:endParaRPr lang="en-GB" sz="1400" dirty="0" smtClean="0">
                        <a:latin typeface="Letter-join Plus 1" panose="02000505000000020003" pitchFamily="50" charset="0"/>
                      </a:endParaRPr>
                    </a:p>
                    <a:p>
                      <a:endParaRPr lang="en-GB" sz="1400" dirty="0" smtClean="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Feelings and Emotions:</a:t>
                      </a:r>
                    </a:p>
                    <a:p>
                      <a:r>
                        <a:rPr lang="en-GB" sz="1400" dirty="0" smtClean="0">
                          <a:latin typeface="Letter-join Plus 1" panose="02000505000000020003" pitchFamily="50" charset="0"/>
                        </a:rPr>
                        <a:t>Grief</a:t>
                      </a:r>
                    </a:p>
                    <a:p>
                      <a:r>
                        <a:rPr lang="en-GB" sz="1400" dirty="0" smtClean="0">
                          <a:latin typeface="Letter-join Plus 1" panose="02000505000000020003" pitchFamily="50" charset="0"/>
                        </a:rPr>
                        <a:t>Assessment – Summative</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Computer Safety:</a:t>
                      </a:r>
                    </a:p>
                    <a:p>
                      <a:r>
                        <a:rPr lang="en-GB" sz="1400" dirty="0" smtClean="0">
                          <a:latin typeface="Letter-join Plus 1" panose="02000505000000020003" pitchFamily="50" charset="0"/>
                        </a:rPr>
                        <a:t>Making Friends Online</a:t>
                      </a:r>
                    </a:p>
                    <a:p>
                      <a:r>
                        <a:rPr lang="en-GB" sz="1400" dirty="0" smtClean="0">
                          <a:latin typeface="Letter-join Plus 1" panose="02000505000000020003" pitchFamily="50" charset="0"/>
                        </a:rPr>
                        <a:t>Assessment – Summative</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endParaRPr lang="en-GB" sz="1400"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Our World:</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Looking After Our World </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Assessment – Summative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Relationships and Sex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  General ethos/ Ask it basket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endParaRPr lang="en-GB"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Relationships and Sex Education</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19 (protection from violence, abuse and neglect)</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34 (sexual exploitation)</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endParaRPr lang="en-GB" dirty="0">
                        <a:latin typeface="Letter-join Plus 1" panose="02000505000000020003" pitchFamily="50" charset="0"/>
                      </a:endParaRPr>
                    </a:p>
                  </a:txBody>
                  <a:tcPr/>
                </a:tc>
                <a:extLst>
                  <a:ext uri="{0D108BD9-81ED-4DB2-BD59-A6C34878D82A}">
                    <a16:rowId xmlns:a16="http://schemas.microsoft.com/office/drawing/2014/main" val="3178750208"/>
                  </a:ext>
                </a:extLst>
              </a:tr>
              <a:tr h="0">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extLst>
                  <a:ext uri="{0D108BD9-81ED-4DB2-BD59-A6C34878D82A}">
                    <a16:rowId xmlns:a16="http://schemas.microsoft.com/office/drawing/2014/main" val="233121734"/>
                  </a:ext>
                </a:extLst>
              </a:tr>
              <a:tr h="4108772">
                <a:tc>
                  <a:txBody>
                    <a:bodyPr/>
                    <a:lstStyle/>
                    <a:p>
                      <a:r>
                        <a:rPr lang="en-GB" sz="1400" dirty="0" smtClean="0">
                          <a:latin typeface="Letter-join Plus 1" panose="02000505000000020003" pitchFamily="50" charset="0"/>
                        </a:rPr>
                        <a:t>KEY</a:t>
                      </a:r>
                      <a:r>
                        <a:rPr lang="en-GB" sz="1400" baseline="0" dirty="0" smtClean="0">
                          <a:latin typeface="Letter-join Plus 1" panose="02000505000000020003" pitchFamily="50" charset="0"/>
                        </a:rPr>
                        <a:t> KNOWLEDGE/Skills</a:t>
                      </a: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dirty="0" smtClean="0">
                        <a:latin typeface="Letter-join Plus 1" panose="02000505000000020003" pitchFamily="50" charset="0"/>
                      </a:endParaRPr>
                    </a:p>
                    <a:p>
                      <a:endParaRPr lang="en-GB"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know what a ‘hoax call’ is and why it can be risky</a:t>
                      </a:r>
                    </a:p>
                    <a:p>
                      <a:pPr marL="0" indent="0">
                        <a:buFont typeface="Arial" panose="020B0604020202020204" pitchFamily="34" charset="0"/>
                        <a:buNone/>
                      </a:pPr>
                      <a:r>
                        <a:rPr lang="en-GB" sz="1200" dirty="0" smtClean="0">
                          <a:latin typeface="Letter-join Plus 1" panose="02000505000000020003" pitchFamily="50" charset="0"/>
                        </a:rPr>
                        <a:t>• understand why our emergency services are an important part of our community</a:t>
                      </a:r>
                    </a:p>
                    <a:p>
                      <a:pPr marL="0" indent="0">
                        <a:buFont typeface="Arial" panose="020B0604020202020204" pitchFamily="34" charset="0"/>
                        <a:buNone/>
                      </a:pPr>
                      <a:r>
                        <a:rPr lang="en-GB" sz="1200" dirty="0" smtClean="0">
                          <a:latin typeface="Letter-join Plus 1" panose="02000505000000020003" pitchFamily="50" charset="0"/>
                        </a:rPr>
                        <a:t>• be able to show my knowledge of fire safety to others</a:t>
                      </a:r>
                    </a:p>
                    <a:p>
                      <a:pPr marL="0" indent="0">
                        <a:buFont typeface="Arial" panose="020B0604020202020204" pitchFamily="34" charset="0"/>
                        <a:buNone/>
                      </a:pPr>
                      <a:r>
                        <a:rPr lang="en-GB" sz="1000" dirty="0" smtClean="0">
                          <a:latin typeface="Letter-join Plus 1" panose="02000505000000020003" pitchFamily="50" charset="0"/>
                        </a:rPr>
                        <a:t>• </a:t>
                      </a:r>
                      <a:r>
                        <a:rPr lang="en-GB" sz="1200" dirty="0" smtClean="0">
                          <a:latin typeface="Letter-join Plus 1" panose="02000505000000020003" pitchFamily="50" charset="0"/>
                        </a:rPr>
                        <a:t>be able to practise simple ways of staying safe and finding help</a:t>
                      </a:r>
                    </a:p>
                    <a:p>
                      <a:pPr marL="0" indent="0">
                        <a:buFont typeface="Arial" panose="020B0604020202020204" pitchFamily="34" charset="0"/>
                        <a:buNone/>
                      </a:pPr>
                      <a:r>
                        <a:rPr lang="en-GB" sz="1200" dirty="0" smtClean="0">
                          <a:latin typeface="Letter-join Plus 1" panose="02000505000000020003" pitchFamily="50" charset="0"/>
                        </a:rPr>
                        <a:t>• be able to recognise how drivers can be distracted</a:t>
                      </a:r>
                    </a:p>
                    <a:p>
                      <a:pPr marL="0" indent="0">
                        <a:buFont typeface="Arial" panose="020B0604020202020204" pitchFamily="34" charset="0"/>
                        <a:buNone/>
                      </a:pPr>
                      <a:r>
                        <a:rPr lang="en-GB" sz="1200" dirty="0" smtClean="0">
                          <a:latin typeface="Letter-join Plus 1" panose="02000505000000020003" pitchFamily="50" charset="0"/>
                        </a:rPr>
                        <a:t>• understand the importance of being responsible and how our actions/choice</a:t>
                      </a:r>
                    </a:p>
                    <a:p>
                      <a:pPr marL="0" indent="0">
                        <a:buFont typeface="Arial" panose="020B0604020202020204" pitchFamily="34" charset="0"/>
                        <a:buNone/>
                      </a:pPr>
                      <a:r>
                        <a:rPr lang="en-GB" sz="1200" dirty="0" smtClean="0">
                          <a:latin typeface="Letter-join Plus 1" panose="02000505000000020003" pitchFamily="50" charset="0"/>
                        </a:rPr>
                        <a:t>can affect others</a:t>
                      </a:r>
                    </a:p>
                    <a:p>
                      <a:pPr marL="0" indent="0">
                        <a:buFont typeface="Arial" panose="020B0604020202020204" pitchFamily="34" charset="0"/>
                        <a:buNone/>
                      </a:pPr>
                      <a:r>
                        <a:rPr lang="en-GB" sz="1200" dirty="0" smtClean="0">
                          <a:latin typeface="Letter-join Plus 1" panose="02000505000000020003" pitchFamily="50" charset="0"/>
                        </a:rPr>
                        <a:t>• know ways to keep yourself and others safe</a:t>
                      </a:r>
                    </a:p>
                    <a:p>
                      <a:pPr marL="0" indent="0">
                        <a:buFont typeface="Arial" panose="020B0604020202020204" pitchFamily="34" charset="0"/>
                        <a:buNone/>
                      </a:pPr>
                      <a:r>
                        <a:rPr lang="en-GB" sz="1200" dirty="0" smtClean="0">
                          <a:latin typeface="Letter-join Plus 1" panose="02000505000000020003" pitchFamily="50" charset="0"/>
                        </a:rPr>
                        <a:t>• be able to recognise risky situations</a:t>
                      </a:r>
                    </a:p>
                    <a:p>
                      <a:pPr marL="0" indent="0">
                        <a:buFont typeface="Arial" panose="020B0604020202020204" pitchFamily="34" charset="0"/>
                        <a:buNone/>
                      </a:pPr>
                      <a:r>
                        <a:rPr lang="en-GB" sz="1200" dirty="0" smtClean="0">
                          <a:latin typeface="Letter-join Plus 1" panose="02000505000000020003" pitchFamily="50" charset="0"/>
                        </a:rPr>
                        <a:t>• be able to identify trusted adults around you</a:t>
                      </a:r>
                    </a:p>
                    <a:p>
                      <a:pPr marL="0" indent="0">
                        <a:buFont typeface="Arial" panose="020B0604020202020204" pitchFamily="34" charset="0"/>
                        <a:buNone/>
                      </a:pPr>
                      <a:r>
                        <a:rPr lang="en-GB" sz="1200" dirty="0" smtClean="0">
                          <a:latin typeface="Letter-join Plus 1" panose="02000505000000020003" pitchFamily="50" charset="0"/>
                        </a:rPr>
                        <a:t>• understand the differences between safe and risky choices</a:t>
                      </a:r>
                    </a:p>
                    <a:p>
                      <a:pPr marL="0" indent="0">
                        <a:buFont typeface="Arial" panose="020B0604020202020204" pitchFamily="34" charset="0"/>
                        <a:buNone/>
                      </a:pPr>
                      <a:r>
                        <a:rPr lang="en-GB" sz="1200" dirty="0" smtClean="0">
                          <a:latin typeface="Letter-join Plus 1" panose="02000505000000020003" pitchFamily="50" charset="0"/>
                        </a:rPr>
                        <a:t>• be able to recognise a range of warning signs</a:t>
                      </a:r>
                    </a:p>
                    <a:p>
                      <a:pPr marL="0" indent="0">
                        <a:buFont typeface="Arial" panose="020B0604020202020204" pitchFamily="34" charset="0"/>
                        <a:buNone/>
                      </a:pPr>
                      <a:r>
                        <a:rPr lang="en-GB" sz="1200" dirty="0" smtClean="0">
                          <a:latin typeface="Letter-join Plus 1" panose="02000505000000020003" pitchFamily="50" charset="0"/>
                        </a:rPr>
                        <a:t>• be able to spot the dangers we may find at home</a:t>
                      </a:r>
                    </a:p>
                    <a:p>
                      <a:pPr marL="0" indent="0">
                        <a:buFont typeface="Arial" panose="020B0604020202020204" pitchFamily="34" charset="0"/>
                        <a:buNone/>
                      </a:pPr>
                      <a:r>
                        <a:rPr lang="en-GB" sz="1200" dirty="0" smtClean="0">
                          <a:latin typeface="Letter-join Plus 1" panose="02000505000000020003" pitchFamily="50" charset="0"/>
                        </a:rPr>
                        <a:t>• know the importance of listening to our trusted adults</a:t>
                      </a:r>
                    </a:p>
                    <a:p>
                      <a:pPr marL="0" indent="0">
                        <a:buFont typeface="Arial" panose="020B0604020202020204" pitchFamily="34" charset="0"/>
                        <a:buNone/>
                      </a:pPr>
                      <a:r>
                        <a:rPr lang="en-GB" sz="1200" dirty="0" smtClean="0">
                          <a:latin typeface="Letter-join Plus 1" panose="02000505000000020003" pitchFamily="50" charset="0"/>
                        </a:rPr>
                        <a:t>• be able to understand ways we can keep ourselves and others safe at home</a:t>
                      </a:r>
                    </a:p>
                    <a:p>
                      <a:pPr marL="0" indent="0">
                        <a:buFont typeface="Arial" panose="020B0604020202020204" pitchFamily="34" charset="0"/>
                        <a:buNone/>
                      </a:pPr>
                      <a:r>
                        <a:rPr lang="en-GB" sz="1200" dirty="0" smtClean="0">
                          <a:latin typeface="Letter-join Plus 1" panose="02000505000000020003" pitchFamily="50" charset="0"/>
                        </a:rPr>
                        <a:t>• know the differences between safe and risky choices</a:t>
                      </a:r>
                    </a:p>
                    <a:p>
                      <a:pPr marL="0" indent="0">
                        <a:buFont typeface="Arial" panose="020B0604020202020204" pitchFamily="34" charset="0"/>
                        <a:buNone/>
                      </a:pPr>
                      <a:r>
                        <a:rPr lang="en-GB" sz="1200" dirty="0" smtClean="0">
                          <a:latin typeface="Letter-join Plus 1" panose="02000505000000020003" pitchFamily="50" charset="0"/>
                        </a:rPr>
                        <a:t>• know, understand, and be able to practise simple safety rules about medicine</a:t>
                      </a:r>
                    </a:p>
                    <a:p>
                      <a:pPr marL="0" indent="0">
                        <a:buFont typeface="Arial" panose="020B0604020202020204" pitchFamily="34" charset="0"/>
                        <a:buNone/>
                      </a:pPr>
                      <a:r>
                        <a:rPr lang="en-GB" sz="1200" dirty="0" smtClean="0">
                          <a:latin typeface="Letter-join Plus 1" panose="02000505000000020003" pitchFamily="50" charset="0"/>
                        </a:rPr>
                        <a:t>• understand when it is safe to take medicine</a:t>
                      </a:r>
                    </a:p>
                    <a:p>
                      <a:pPr marL="0" indent="0">
                        <a:buFont typeface="Arial" panose="020B0604020202020204" pitchFamily="34" charset="0"/>
                        <a:buNone/>
                      </a:pPr>
                      <a:r>
                        <a:rPr lang="en-GB" sz="1200" dirty="0" smtClean="0">
                          <a:latin typeface="Letter-join Plus 1" panose="02000505000000020003" pitchFamily="50" charset="0"/>
                        </a:rPr>
                        <a:t>• know who we can accept medicine from</a:t>
                      </a:r>
                    </a:p>
                    <a:p>
                      <a:pPr marL="0" indent="0">
                        <a:buFont typeface="Arial" panose="020B0604020202020204" pitchFamily="34" charset="0"/>
                        <a:buNone/>
                      </a:pPr>
                      <a:r>
                        <a:rPr lang="en-GB" sz="1200" dirty="0" smtClean="0">
                          <a:latin typeface="Letter-join Plus 1" panose="02000505000000020003" pitchFamily="50" charset="0"/>
                        </a:rPr>
                        <a:t>• understand the differences between healthy and unhealthy choices</a:t>
                      </a: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understand the differences between borrowing and stealing</a:t>
                      </a:r>
                    </a:p>
                    <a:p>
                      <a:pPr marL="0" indent="0">
                        <a:buFont typeface="Arial" panose="020B0604020202020204" pitchFamily="34" charset="0"/>
                        <a:buNone/>
                      </a:pPr>
                      <a:r>
                        <a:rPr lang="en-GB" sz="1200" dirty="0" smtClean="0">
                          <a:latin typeface="Letter-join Plus 1" panose="02000505000000020003" pitchFamily="50" charset="0"/>
                        </a:rPr>
                        <a:t>• be able to describe how you might feel if something of yours is borrowed and</a:t>
                      </a:r>
                    </a:p>
                    <a:p>
                      <a:pPr marL="0" indent="0">
                        <a:buFont typeface="Arial" panose="020B0604020202020204" pitchFamily="34" charset="0"/>
                        <a:buNone/>
                      </a:pPr>
                      <a:r>
                        <a:rPr lang="en-GB" sz="1200" dirty="0" smtClean="0">
                          <a:latin typeface="Letter-join Plus 1" panose="02000505000000020003" pitchFamily="50" charset="0"/>
                        </a:rPr>
                        <a:t>not returned</a:t>
                      </a:r>
                    </a:p>
                    <a:p>
                      <a:pPr marL="0" indent="0">
                        <a:buFont typeface="Arial" panose="020B0604020202020204" pitchFamily="34" charset="0"/>
                        <a:buNone/>
                      </a:pPr>
                      <a:r>
                        <a:rPr lang="en-GB" sz="1200" dirty="0" smtClean="0">
                          <a:latin typeface="Letter-join Plus 1" panose="02000505000000020003" pitchFamily="50" charset="0"/>
                        </a:rPr>
                        <a:t>• know why it is wrong to steal</a:t>
                      </a:r>
                    </a:p>
                    <a:p>
                      <a:pPr marL="0" indent="0">
                        <a:buFont typeface="Arial" panose="020B0604020202020204" pitchFamily="34" charset="0"/>
                        <a:buNone/>
                      </a:pPr>
                      <a:r>
                        <a:rPr lang="en-GB" sz="1200" dirty="0" smtClean="0">
                          <a:latin typeface="Letter-join Plus 1" panose="02000505000000020003" pitchFamily="50" charset="0"/>
                        </a:rPr>
                        <a:t>• be able to understand the differences between being responsible and irresponsible</a:t>
                      </a:r>
                      <a:endParaRPr lang="en-GB" sz="1200"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be able to recognise and name emotions and their physical effects</a:t>
                      </a:r>
                    </a:p>
                    <a:p>
                      <a:pPr marL="0" indent="0">
                        <a:buFont typeface="Arial" panose="020B0604020202020204" pitchFamily="34" charset="0"/>
                        <a:buNone/>
                      </a:pPr>
                      <a:r>
                        <a:rPr lang="en-GB" sz="1200" dirty="0" smtClean="0">
                          <a:latin typeface="Letter-join Plus 1" panose="02000505000000020003" pitchFamily="50" charset="0"/>
                        </a:rPr>
                        <a:t>• know the difference between pleasant and unpleasant emotions</a:t>
                      </a:r>
                    </a:p>
                    <a:p>
                      <a:pPr marL="0" indent="0">
                        <a:buFont typeface="Arial" panose="020B0604020202020204" pitchFamily="34" charset="0"/>
                        <a:buNone/>
                      </a:pPr>
                      <a:r>
                        <a:rPr lang="en-GB" sz="1200" dirty="0" smtClean="0">
                          <a:latin typeface="Letter-join Plus 1" panose="02000505000000020003" pitchFamily="50" charset="0"/>
                        </a:rPr>
                        <a:t>• learn a range of skills for coping with unpleasant/uncomfortable emotions</a:t>
                      </a:r>
                    </a:p>
                    <a:p>
                      <a:pPr marL="0" indent="0">
                        <a:buFont typeface="Arial" panose="020B0604020202020204" pitchFamily="34" charset="0"/>
                        <a:buNone/>
                      </a:pPr>
                      <a:r>
                        <a:rPr lang="en-GB" sz="1200" dirty="0" smtClean="0">
                          <a:latin typeface="Letter-join Plus 1" panose="02000505000000020003" pitchFamily="50" charset="0"/>
                        </a:rPr>
                        <a:t>• understand that feelings can be communicated with and without words</a:t>
                      </a:r>
                    </a:p>
                    <a:p>
                      <a:pPr marL="0" indent="0">
                        <a:buFont typeface="Arial" panose="020B0604020202020204" pitchFamily="34" charset="0"/>
                        <a:buNone/>
                      </a:pPr>
                      <a:r>
                        <a:rPr lang="en-GB" sz="1200" dirty="0" smtClean="0">
                          <a:latin typeface="Letter-join Plus 1" panose="02000505000000020003" pitchFamily="50" charset="0"/>
                        </a:rPr>
                        <a:t>• be able to identify possible dangers and consequences</a:t>
                      </a:r>
                    </a:p>
                    <a:p>
                      <a:pPr marL="0" indent="0">
                        <a:buFont typeface="Arial" panose="020B0604020202020204" pitchFamily="34" charset="0"/>
                        <a:buNone/>
                      </a:pPr>
                      <a:r>
                        <a:rPr lang="en-GB" sz="1200" dirty="0" smtClean="0">
                          <a:latin typeface="Letter-join Plus 1" panose="02000505000000020003" pitchFamily="50" charset="0"/>
                        </a:rPr>
                        <a:t>of talking to strangers online</a:t>
                      </a:r>
                    </a:p>
                    <a:p>
                      <a:pPr marL="0" indent="0">
                        <a:buFont typeface="Arial" panose="020B0604020202020204" pitchFamily="34" charset="0"/>
                        <a:buNone/>
                      </a:pPr>
                      <a:r>
                        <a:rPr lang="en-GB" sz="1200" dirty="0" smtClean="0">
                          <a:latin typeface="Letter-join Plus 1" panose="02000505000000020003" pitchFamily="50" charset="0"/>
                        </a:rPr>
                        <a:t>• know how to keep safe in online chatrooms</a:t>
                      </a:r>
                    </a:p>
                    <a:p>
                      <a:pPr marL="0" indent="0">
                        <a:buFont typeface="Arial" panose="020B0604020202020204" pitchFamily="34" charset="0"/>
                        <a:buNone/>
                      </a:pPr>
                      <a:r>
                        <a:rPr lang="en-GB" sz="1200" dirty="0" smtClean="0">
                          <a:latin typeface="Letter-join Plus 1" panose="02000505000000020003" pitchFamily="50" charset="0"/>
                        </a:rPr>
                        <a:t>• be able to name the positives and negatives of using</a:t>
                      </a:r>
                    </a:p>
                    <a:p>
                      <a:pPr marL="0" indent="0">
                        <a:buFont typeface="Arial" panose="020B0604020202020204" pitchFamily="34" charset="0"/>
                        <a:buNone/>
                      </a:pPr>
                      <a:r>
                        <a:rPr lang="en-GB" sz="1200" dirty="0" smtClean="0">
                          <a:latin typeface="Letter-join Plus 1" panose="02000505000000020003" pitchFamily="50" charset="0"/>
                        </a:rPr>
                        <a:t>technology</a:t>
                      </a:r>
                    </a:p>
                    <a:p>
                      <a:pPr marL="0" indent="0">
                        <a:buFont typeface="Arial" panose="020B0604020202020204" pitchFamily="34" charset="0"/>
                        <a:buNone/>
                      </a:pPr>
                      <a:r>
                        <a:rPr lang="en-GB" sz="1200" dirty="0" smtClean="0">
                          <a:latin typeface="Letter-join Plus 1" panose="02000505000000020003" pitchFamily="50" charset="0"/>
                        </a:rPr>
                        <a:t>• understand the difference between safe and risky choices</a:t>
                      </a:r>
                    </a:p>
                    <a:p>
                      <a:pPr marL="0" indent="0">
                        <a:buFont typeface="Arial" panose="020B0604020202020204" pitchFamily="34" charset="0"/>
                        <a:buNone/>
                      </a:pPr>
                      <a:r>
                        <a:rPr lang="en-GB" sz="1200" dirty="0" smtClean="0">
                          <a:latin typeface="Letter-join Plus 1" panose="02000505000000020003" pitchFamily="50" charset="0"/>
                        </a:rPr>
                        <a:t>online</a:t>
                      </a:r>
                      <a:endParaRPr lang="en-GB" sz="1200"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be able to explain the meaning of reduce, reuse, and recycle</a:t>
                      </a:r>
                    </a:p>
                    <a:p>
                      <a:pPr marL="0" indent="0">
                        <a:buFont typeface="Arial" panose="020B0604020202020204" pitchFamily="34" charset="0"/>
                        <a:buNone/>
                      </a:pPr>
                      <a:r>
                        <a:rPr lang="en-GB" sz="1200" dirty="0" smtClean="0">
                          <a:latin typeface="Letter-join Plus 1" panose="02000505000000020003" pitchFamily="50" charset="0"/>
                        </a:rPr>
                        <a:t>• recognise how we can help look after our planet</a:t>
                      </a:r>
                    </a:p>
                    <a:p>
                      <a:pPr marL="0" indent="0">
                        <a:buFont typeface="Arial" panose="020B0604020202020204" pitchFamily="34" charset="0"/>
                        <a:buNone/>
                      </a:pPr>
                      <a:r>
                        <a:rPr lang="en-GB" sz="1200" dirty="0" smtClean="0">
                          <a:latin typeface="Letter-join Plus 1" panose="02000505000000020003" pitchFamily="50" charset="0"/>
                        </a:rPr>
                        <a:t>• be able to identify how to reduce the amount of water and electricity</a:t>
                      </a:r>
                    </a:p>
                    <a:p>
                      <a:pPr marL="0" indent="0">
                        <a:buFont typeface="Arial" panose="020B0604020202020204" pitchFamily="34" charset="0"/>
                        <a:buNone/>
                      </a:pPr>
                      <a:r>
                        <a:rPr lang="en-GB" sz="1200" dirty="0" smtClean="0">
                          <a:latin typeface="Letter-join Plus 1" panose="02000505000000020003" pitchFamily="50" charset="0"/>
                        </a:rPr>
                        <a:t>we use</a:t>
                      </a:r>
                    </a:p>
                    <a:p>
                      <a:pPr marL="0" indent="0">
                        <a:buFont typeface="Arial" panose="020B0604020202020204" pitchFamily="34" charset="0"/>
                        <a:buNone/>
                      </a:pPr>
                      <a:r>
                        <a:rPr lang="en-GB" sz="1200" dirty="0" smtClean="0">
                          <a:latin typeface="Letter-join Plus 1" panose="02000505000000020003" pitchFamily="50" charset="0"/>
                        </a:rPr>
                        <a:t>• understand how we can reduce our carbon footprint</a:t>
                      </a:r>
                    </a:p>
                    <a:p>
                      <a:pPr marL="0" indent="0">
                        <a:buFont typeface="Arial" panose="020B0604020202020204" pitchFamily="34" charset="0"/>
                        <a:buNone/>
                      </a:pPr>
                      <a:r>
                        <a:rPr lang="en-GB" sz="1200" dirty="0" smtClean="0">
                          <a:latin typeface="Letter-join Plus 1" panose="02000505000000020003" pitchFamily="50" charset="0"/>
                        </a:rPr>
                        <a:t>• know what items are safe to play with and what items are unsafe to play with</a:t>
                      </a:r>
                    </a:p>
                    <a:p>
                      <a:pPr marL="0" indent="0">
                        <a:buFont typeface="Arial" panose="020B0604020202020204" pitchFamily="34" charset="0"/>
                        <a:buNone/>
                      </a:pPr>
                      <a:r>
                        <a:rPr lang="en-GB" sz="1200" dirty="0" smtClean="0">
                          <a:latin typeface="Letter-join Plus 1" panose="02000505000000020003" pitchFamily="50" charset="0"/>
                        </a:rPr>
                        <a:t>• be able to name potential dangers in different environments</a:t>
                      </a:r>
                    </a:p>
                    <a:p>
                      <a:pPr marL="0" indent="0">
                        <a:buFont typeface="Arial" panose="020B0604020202020204" pitchFamily="34" charset="0"/>
                        <a:buNone/>
                      </a:pPr>
                      <a:r>
                        <a:rPr lang="en-GB" sz="1200" dirty="0" smtClean="0">
                          <a:latin typeface="Letter-join Plus 1" panose="02000505000000020003" pitchFamily="50" charset="0"/>
                        </a:rPr>
                        <a:t>• know what food and drink items are safe or unsafe to eat or drink</a:t>
                      </a:r>
                    </a:p>
                    <a:p>
                      <a:pPr marL="0" indent="0">
                        <a:buFont typeface="Arial" panose="020B0604020202020204" pitchFamily="34" charset="0"/>
                        <a:buNone/>
                      </a:pPr>
                      <a:r>
                        <a:rPr lang="en-GB" sz="1200" dirty="0" smtClean="0">
                          <a:latin typeface="Letter-join Plus 1" panose="02000505000000020003" pitchFamily="50" charset="0"/>
                        </a:rPr>
                        <a:t>• be able to name dangers that can affect others, for example younger siblings</a:t>
                      </a:r>
                    </a:p>
                  </a:txBody>
                  <a:tcPr/>
                </a:tc>
                <a:tc>
                  <a:txBody>
                    <a:bodyPr/>
                    <a:lstStyle/>
                    <a:p>
                      <a:pPr marL="171450" indent="-171450">
                        <a:buFont typeface="Arial" panose="020B0604020202020204" pitchFamily="34" charset="0"/>
                        <a:buChar char="•"/>
                      </a:pPr>
                      <a:r>
                        <a:rPr lang="en-GB" sz="1200" dirty="0" smtClean="0">
                          <a:latin typeface="Letter-join Plus 1" panose="02000505000000020003" pitchFamily="50" charset="0"/>
                        </a:rPr>
                        <a:t>Know t</a:t>
                      </a:r>
                      <a:r>
                        <a:rPr lang="en-GB" sz="1200" b="0" i="0" dirty="0" smtClean="0">
                          <a:solidFill>
                            <a:srgbClr val="2D2D2D"/>
                          </a:solidFill>
                          <a:effectLst/>
                          <a:latin typeface="Letter-join Plus 1" panose="02000505000000020003" pitchFamily="50" charset="0"/>
                        </a:rPr>
                        <a:t>hat we have been created out of love and for love.</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explore how we take this calling into our family, friendships and relationships, and learn strategies for developing healthy relationships and keeping safe.</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learn about different types of sin, and the importance of forgiveness in relationships.</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develop a more complex appreciation of different family structures</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 develop healthy relationships with family and friends and learn some strategies to use when relationships become difficult. recognise discrimination and bullying, both physical and emotional. </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learn strategies to develop resilience and resist pressure</a:t>
                      </a:r>
                      <a:r>
                        <a:rPr lang="en-GB" sz="1100" b="0" i="0" dirty="0" smtClean="0">
                          <a:solidFill>
                            <a:srgbClr val="2D2D2D"/>
                          </a:solidFill>
                          <a:effectLst/>
                          <a:latin typeface="Letter-join Plus 1" panose="02000505000000020003" pitchFamily="50" charset="0"/>
                        </a:rPr>
                        <a:t>.</a:t>
                      </a:r>
                      <a:endParaRPr lang="en-GB" sz="1100" dirty="0">
                        <a:latin typeface="Letter-join Plus 1" panose="02000505000000020003" pitchFamily="50" charset="0"/>
                      </a:endParaRPr>
                    </a:p>
                  </a:txBody>
                  <a:tcPr/>
                </a:tc>
                <a:tc>
                  <a:txBody>
                    <a:bodyPr/>
                    <a:lstStyle/>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Children to be introduced to NSPCC Share Aware resources, as well as teaching on bullying and physical, emotional and sexual abuse through a series of animated stories. </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learn in greater depth about the effects of drugs, alcohol and tobacco and how to make good choices concerning these as they get older. </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explore in more detail what to do in emergency situations.</a:t>
                      </a:r>
                      <a:endParaRPr lang="en-GB" sz="1200" dirty="0">
                        <a:latin typeface="Letter-join Plus 1" panose="02000505000000020003" pitchFamily="50" charset="0"/>
                      </a:endParaRPr>
                    </a:p>
                  </a:txBody>
                  <a:tcPr/>
                </a:tc>
                <a:extLst>
                  <a:ext uri="{0D108BD9-81ED-4DB2-BD59-A6C34878D82A}">
                    <a16:rowId xmlns:a16="http://schemas.microsoft.com/office/drawing/2014/main" val="1774551053"/>
                  </a:ext>
                </a:extLst>
              </a:tr>
            </a:tbl>
          </a:graphicData>
        </a:graphic>
      </p:graphicFrame>
    </p:spTree>
    <p:extLst>
      <p:ext uri="{BB962C8B-B14F-4D97-AF65-F5344CB8AC3E}">
        <p14:creationId xmlns:p14="http://schemas.microsoft.com/office/powerpoint/2010/main" val="876962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74996001"/>
              </p:ext>
            </p:extLst>
          </p:nvPr>
        </p:nvGraphicFramePr>
        <p:xfrm>
          <a:off x="528035" y="290945"/>
          <a:ext cx="11289894" cy="13760441"/>
        </p:xfrm>
        <a:graphic>
          <a:graphicData uri="http://schemas.openxmlformats.org/drawingml/2006/table">
            <a:tbl>
              <a:tblPr firstRow="1" bandRow="1">
                <a:tableStyleId>{5C22544A-7EE6-4342-B048-85BDC9FD1C3A}</a:tableStyleId>
              </a:tblPr>
              <a:tblGrid>
                <a:gridCol w="1722850">
                  <a:extLst>
                    <a:ext uri="{9D8B030D-6E8A-4147-A177-3AD203B41FA5}">
                      <a16:colId xmlns:a16="http://schemas.microsoft.com/office/drawing/2014/main" val="1255314630"/>
                    </a:ext>
                  </a:extLst>
                </a:gridCol>
                <a:gridCol w="1703557">
                  <a:extLst>
                    <a:ext uri="{9D8B030D-6E8A-4147-A177-3AD203B41FA5}">
                      <a16:colId xmlns:a16="http://schemas.microsoft.com/office/drawing/2014/main" val="4196690707"/>
                    </a:ext>
                  </a:extLst>
                </a:gridCol>
                <a:gridCol w="1412119">
                  <a:extLst>
                    <a:ext uri="{9D8B030D-6E8A-4147-A177-3AD203B41FA5}">
                      <a16:colId xmlns:a16="http://schemas.microsoft.com/office/drawing/2014/main" val="2926446632"/>
                    </a:ext>
                  </a:extLst>
                </a:gridCol>
                <a:gridCol w="1612842">
                  <a:extLst>
                    <a:ext uri="{9D8B030D-6E8A-4147-A177-3AD203B41FA5}">
                      <a16:colId xmlns:a16="http://schemas.microsoft.com/office/drawing/2014/main" val="4035286116"/>
                    </a:ext>
                  </a:extLst>
                </a:gridCol>
                <a:gridCol w="1612842">
                  <a:extLst>
                    <a:ext uri="{9D8B030D-6E8A-4147-A177-3AD203B41FA5}">
                      <a16:colId xmlns:a16="http://schemas.microsoft.com/office/drawing/2014/main" val="3226033994"/>
                    </a:ext>
                  </a:extLst>
                </a:gridCol>
                <a:gridCol w="1612842">
                  <a:extLst>
                    <a:ext uri="{9D8B030D-6E8A-4147-A177-3AD203B41FA5}">
                      <a16:colId xmlns:a16="http://schemas.microsoft.com/office/drawing/2014/main" val="2608628293"/>
                    </a:ext>
                  </a:extLst>
                </a:gridCol>
                <a:gridCol w="1612842">
                  <a:extLst>
                    <a:ext uri="{9D8B030D-6E8A-4147-A177-3AD203B41FA5}">
                      <a16:colId xmlns:a16="http://schemas.microsoft.com/office/drawing/2014/main" val="1198514837"/>
                    </a:ext>
                  </a:extLst>
                </a:gridCol>
              </a:tblGrid>
              <a:tr h="440681">
                <a:tc>
                  <a:txBody>
                    <a:bodyPr/>
                    <a:lstStyle/>
                    <a:p>
                      <a:r>
                        <a:rPr lang="en-GB" sz="1600" baseline="0" dirty="0" smtClean="0">
                          <a:latin typeface="Letter-join Plus 1" panose="02000505000000020003" pitchFamily="50" charset="0"/>
                        </a:rPr>
                        <a:t>PSHE Year 4</a:t>
                      </a:r>
                      <a:endParaRPr lang="en-GB" sz="1600"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extLst>
                  <a:ext uri="{0D108BD9-81ED-4DB2-BD59-A6C34878D82A}">
                    <a16:rowId xmlns:a16="http://schemas.microsoft.com/office/drawing/2014/main" val="347872211"/>
                  </a:ext>
                </a:extLst>
              </a:tr>
              <a:tr h="1369030">
                <a:tc>
                  <a:txBody>
                    <a:bodyPr/>
                    <a:lstStyle/>
                    <a:p>
                      <a:r>
                        <a:rPr lang="en-GB" dirty="0" smtClean="0">
                          <a:latin typeface="Letter-join Plus 1" panose="02000505000000020003" pitchFamily="50" charset="0"/>
                        </a:rPr>
                        <a:t>FOCUS</a:t>
                      </a:r>
                    </a:p>
                  </a:txBody>
                  <a:tcPr/>
                </a:tc>
                <a:tc>
                  <a:txBody>
                    <a:bodyPr/>
                    <a:lstStyle/>
                    <a:p>
                      <a:r>
                        <a:rPr lang="en-GB" sz="1400" dirty="0" smtClean="0">
                          <a:latin typeface="Letter-join Plus 1" panose="02000505000000020003" pitchFamily="50" charset="0"/>
                        </a:rPr>
                        <a:t>Keeping and Staying Safe:</a:t>
                      </a: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Cycle Safety</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Keeping and Staying Healthy:</a:t>
                      </a: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Healthy </a:t>
                      </a:r>
                      <a:r>
                        <a:rPr lang="en-GB" sz="1400" dirty="0" smtClean="0">
                          <a:latin typeface="Letter-join Plus 1" panose="02000505000000020003" pitchFamily="50" charset="0"/>
                        </a:rPr>
                        <a:t>Living</a:t>
                      </a:r>
                    </a:p>
                    <a:p>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24 (health and health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6 (life, survival and 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endParaRPr lang="en-GB" sz="1400"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Being responsible:</a:t>
                      </a: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Coming Home on </a:t>
                      </a:r>
                      <a:r>
                        <a:rPr lang="en-GB" sz="1400" dirty="0" smtClean="0">
                          <a:latin typeface="Letter-join Plus 1" panose="02000505000000020003" pitchFamily="50" charset="0"/>
                        </a:rPr>
                        <a:t>Time</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First Aid</a:t>
                      </a:r>
                    </a:p>
                    <a:p>
                      <a:r>
                        <a:rPr lang="en-GB" sz="1400" dirty="0" smtClean="0">
                          <a:latin typeface="Letter-join Plus 1" panose="02000505000000020003" pitchFamily="50" charset="0"/>
                        </a:rPr>
                        <a:t>Baseline</a:t>
                      </a:r>
                    </a:p>
                    <a:p>
                      <a:r>
                        <a:rPr lang="en-GB" sz="1400" dirty="0" smtClean="0">
                          <a:latin typeface="Letter-join Plus 1" panose="02000505000000020003" pitchFamily="50" charset="0"/>
                        </a:rPr>
                        <a:t>Year 4</a:t>
                      </a:r>
                    </a:p>
                    <a:p>
                      <a:endParaRPr lang="en-GB" sz="1400" dirty="0" smtClean="0">
                        <a:latin typeface="Letter-join Plus 1" panose="02000505000000020003"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6 (life, survival and development)</a:t>
                      </a:r>
                    </a:p>
                    <a:p>
                      <a:endParaRPr lang="en-GB" sz="1400"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Feelings and Emotions:</a:t>
                      </a: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Jealousy</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Computer Safety:</a:t>
                      </a: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Online </a:t>
                      </a:r>
                      <a:r>
                        <a:rPr lang="en-GB" sz="1400" dirty="0" smtClean="0">
                          <a:latin typeface="Letter-join Plus 1" panose="02000505000000020003" pitchFamily="50" charset="0"/>
                        </a:rPr>
                        <a:t>Bullying</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endParaRPr lang="en-GB" sz="1400"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The Working World:</a:t>
                      </a: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Chores at Home</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A World Without Judgement:</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Assessment - Baseline</a:t>
                      </a:r>
                    </a:p>
                    <a:p>
                      <a:r>
                        <a:rPr lang="en-GB" sz="1400" dirty="0" smtClean="0">
                          <a:latin typeface="Letter-join Plus 1" panose="02000505000000020003" pitchFamily="50" charset="0"/>
                        </a:rPr>
                        <a:t>Breaking Down Barriers</a:t>
                      </a:r>
                      <a:endParaRPr lang="en-GB" sz="1400"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Relationships and Sex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  General ethos/ Ask it basket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endParaRPr lang="en-GB"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Relationships and Sex Education</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19 (protection from violence, abuse and neglect)</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34 (sexual exploitation)</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endParaRPr lang="en-GB" dirty="0">
                        <a:latin typeface="Letter-join Plus 1" panose="02000505000000020003" pitchFamily="50" charset="0"/>
                      </a:endParaRPr>
                    </a:p>
                  </a:txBody>
                  <a:tcPr/>
                </a:tc>
                <a:extLst>
                  <a:ext uri="{0D108BD9-81ED-4DB2-BD59-A6C34878D82A}">
                    <a16:rowId xmlns:a16="http://schemas.microsoft.com/office/drawing/2014/main" val="765537348"/>
                  </a:ext>
                </a:extLst>
              </a:tr>
              <a:tr h="312609">
                <a:tc>
                  <a:txBody>
                    <a:bodyPr/>
                    <a:lstStyle/>
                    <a:p>
                      <a:endParaRPr lang="en-GB" dirty="0">
                        <a:latin typeface="Letter-join Plus 1" panose="02000505000000020003" pitchFamily="50" charset="0"/>
                      </a:endParaRPr>
                    </a:p>
                  </a:txBody>
                  <a:tcPr/>
                </a:tc>
                <a:tc>
                  <a:txBody>
                    <a:bodyPr/>
                    <a:lstStyle/>
                    <a:p>
                      <a:endParaRPr lang="en-GB" sz="1000"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extLst>
                  <a:ext uri="{0D108BD9-81ED-4DB2-BD59-A6C34878D82A}">
                    <a16:rowId xmlns:a16="http://schemas.microsoft.com/office/drawing/2014/main" val="1648534663"/>
                  </a:ext>
                </a:extLst>
              </a:tr>
              <a:tr h="3845866">
                <a:tc>
                  <a:txBody>
                    <a:bodyPr/>
                    <a:lstStyle/>
                    <a:p>
                      <a:r>
                        <a:rPr lang="en-GB" sz="1400" dirty="0" smtClean="0">
                          <a:latin typeface="Letter-join Plus 1" panose="02000505000000020003" pitchFamily="50" charset="0"/>
                        </a:rPr>
                        <a:t>KEY</a:t>
                      </a:r>
                      <a:r>
                        <a:rPr lang="en-GB" sz="1400" baseline="0" dirty="0" smtClean="0">
                          <a:latin typeface="Letter-join Plus 1" panose="02000505000000020003" pitchFamily="50" charset="0"/>
                        </a:rPr>
                        <a:t> KNOWLEDGE/Skills</a:t>
                      </a:r>
                    </a:p>
                  </a:txBody>
                  <a:tcPr/>
                </a:tc>
                <a:tc>
                  <a:txBody>
                    <a:bodyPr/>
                    <a:lstStyle/>
                    <a:p>
                      <a:pPr marL="0" indent="0">
                        <a:buFont typeface="Arial" panose="020B0604020202020204" pitchFamily="34" charset="0"/>
                        <a:buNone/>
                      </a:pPr>
                      <a:r>
                        <a:rPr lang="en-GB" sz="1200" baseline="0" dirty="0" smtClean="0">
                          <a:latin typeface="Letter-join Plus 1" panose="02000505000000020003" pitchFamily="50" charset="0"/>
                        </a:rPr>
                        <a:t>• identify strategies we can use to keep ourselves and others safe</a:t>
                      </a:r>
                    </a:p>
                    <a:p>
                      <a:pPr marL="0" indent="0">
                        <a:buFont typeface="Arial" panose="020B0604020202020204" pitchFamily="34" charset="0"/>
                        <a:buNone/>
                      </a:pPr>
                      <a:r>
                        <a:rPr lang="en-GB" sz="1200" baseline="0" dirty="0" smtClean="0">
                          <a:latin typeface="Letter-join Plus 1" panose="02000505000000020003" pitchFamily="50" charset="0"/>
                        </a:rPr>
                        <a:t>• recognise the impact and possible consequences of an accident or </a:t>
                      </a:r>
                    </a:p>
                    <a:p>
                      <a:pPr marL="0" indent="0">
                        <a:buFont typeface="Arial" panose="020B0604020202020204" pitchFamily="34" charset="0"/>
                        <a:buNone/>
                      </a:pPr>
                      <a:r>
                        <a:rPr lang="en-GB" sz="1200" baseline="0" dirty="0" smtClean="0">
                          <a:latin typeface="Letter-join Plus 1" panose="02000505000000020003" pitchFamily="50" charset="0"/>
                        </a:rPr>
                        <a:t>incident</a:t>
                      </a:r>
                    </a:p>
                    <a:p>
                      <a:pPr marL="0" indent="0">
                        <a:buFont typeface="Arial" panose="020B0604020202020204" pitchFamily="34" charset="0"/>
                        <a:buNone/>
                      </a:pPr>
                      <a:r>
                        <a:rPr lang="en-GB" sz="1200" baseline="0" dirty="0" smtClean="0">
                          <a:latin typeface="Letter-join Plus 1" panose="02000505000000020003" pitchFamily="50" charset="0"/>
                        </a:rPr>
                        <a:t>• identify what is a risky choice</a:t>
                      </a:r>
                    </a:p>
                    <a:p>
                      <a:pPr marL="0" indent="0">
                        <a:buFont typeface="Arial" panose="020B0604020202020204" pitchFamily="34" charset="0"/>
                        <a:buNone/>
                      </a:pPr>
                      <a:r>
                        <a:rPr lang="en-GB" sz="1200" baseline="0" dirty="0" smtClean="0">
                          <a:latin typeface="Letter-join Plus 1" panose="02000505000000020003" pitchFamily="50" charset="0"/>
                        </a:rPr>
                        <a:t>• create a set of rules for and identify ways of keeping safe</a:t>
                      </a:r>
                    </a:p>
                    <a:p>
                      <a:pPr marL="0" indent="0">
                        <a:buFont typeface="Arial" panose="020B0604020202020204" pitchFamily="34" charset="0"/>
                        <a:buNone/>
                      </a:pPr>
                      <a:r>
                        <a:rPr lang="en-GB" sz="1200" baseline="0" dirty="0" smtClean="0">
                          <a:latin typeface="Letter-join Plus 1" panose="02000505000000020003" pitchFamily="50" charset="0"/>
                        </a:rPr>
                        <a:t>• explain what is meant by a balanced diet and plan a </a:t>
                      </a:r>
                    </a:p>
                    <a:p>
                      <a:pPr marL="0" indent="0">
                        <a:buFont typeface="Arial" panose="020B0604020202020204" pitchFamily="34" charset="0"/>
                        <a:buNone/>
                      </a:pPr>
                      <a:r>
                        <a:rPr lang="en-GB" sz="1200" baseline="0" dirty="0" smtClean="0">
                          <a:latin typeface="Letter-join Plus 1" panose="02000505000000020003" pitchFamily="50" charset="0"/>
                        </a:rPr>
                        <a:t>balanced meal</a:t>
                      </a:r>
                    </a:p>
                    <a:p>
                      <a:pPr marL="0" indent="0">
                        <a:buFont typeface="Arial" panose="020B0604020202020204" pitchFamily="34" charset="0"/>
                        <a:buNone/>
                      </a:pPr>
                      <a:r>
                        <a:rPr lang="en-GB" sz="1200" baseline="0" dirty="0" smtClean="0">
                          <a:latin typeface="Letter-join Plus 1" panose="02000505000000020003" pitchFamily="50" charset="0"/>
                        </a:rPr>
                        <a:t>• recognise how too much sugar, salt, and saturated </a:t>
                      </a:r>
                    </a:p>
                    <a:p>
                      <a:pPr marL="0" indent="0">
                        <a:buFont typeface="Arial" panose="020B0604020202020204" pitchFamily="34" charset="0"/>
                        <a:buNone/>
                      </a:pPr>
                      <a:r>
                        <a:rPr lang="en-GB" sz="1200" baseline="0" dirty="0" smtClean="0">
                          <a:latin typeface="Letter-join Plus 1" panose="02000505000000020003" pitchFamily="50" charset="0"/>
                        </a:rPr>
                        <a:t>fat in our food and drink can affect us now and when </a:t>
                      </a:r>
                    </a:p>
                    <a:p>
                      <a:pPr marL="0" indent="0">
                        <a:buFont typeface="Arial" panose="020B0604020202020204" pitchFamily="34" charset="0"/>
                        <a:buNone/>
                      </a:pPr>
                      <a:r>
                        <a:rPr lang="en-GB" sz="1200" baseline="0" dirty="0" smtClean="0">
                          <a:latin typeface="Letter-join Plus 1" panose="02000505000000020003" pitchFamily="50" charset="0"/>
                        </a:rPr>
                        <a:t>we are older</a:t>
                      </a:r>
                    </a:p>
                    <a:p>
                      <a:pPr marL="0" indent="0">
                        <a:buFont typeface="Arial" panose="020B0604020202020204" pitchFamily="34" charset="0"/>
                        <a:buNone/>
                      </a:pPr>
                      <a:r>
                        <a:rPr lang="en-GB" sz="1200" baseline="0" dirty="0" smtClean="0">
                          <a:latin typeface="Letter-join Plus 1" panose="02000505000000020003" pitchFamily="50" charset="0"/>
                        </a:rPr>
                        <a:t>• understand nutritional information on packaged </a:t>
                      </a:r>
                    </a:p>
                    <a:p>
                      <a:pPr marL="0" indent="0">
                        <a:buFont typeface="Arial" panose="020B0604020202020204" pitchFamily="34" charset="0"/>
                        <a:buNone/>
                      </a:pPr>
                      <a:r>
                        <a:rPr lang="en-GB" sz="1200" baseline="0" dirty="0" smtClean="0">
                          <a:latin typeface="Letter-join Plus 1" panose="02000505000000020003" pitchFamily="50" charset="0"/>
                        </a:rPr>
                        <a:t>food and explain what it means</a:t>
                      </a:r>
                    </a:p>
                    <a:p>
                      <a:pPr marL="0" indent="0">
                        <a:buFont typeface="Arial" panose="020B0604020202020204" pitchFamily="34" charset="0"/>
                        <a:buNone/>
                      </a:pPr>
                      <a:r>
                        <a:rPr lang="en-GB" sz="1200" baseline="0" dirty="0" smtClean="0">
                          <a:latin typeface="Letter-join Plus 1" panose="02000505000000020003" pitchFamily="50" charset="0"/>
                        </a:rPr>
                        <a:t>• describe different ways to maintain a healthy lifestyle</a:t>
                      </a:r>
                    </a:p>
                  </a:txBody>
                  <a:tcPr/>
                </a:tc>
                <a:tc>
                  <a:txBody>
                    <a:bodyPr/>
                    <a:lstStyle/>
                    <a:p>
                      <a:r>
                        <a:rPr lang="en-GB" sz="1200" dirty="0" smtClean="0">
                          <a:latin typeface="Letter-join Plus 1" panose="02000505000000020003" pitchFamily="50" charset="0"/>
                        </a:rPr>
                        <a:t>• recognise the importance of behaving in a responsible manner in a range of </a:t>
                      </a:r>
                    </a:p>
                    <a:p>
                      <a:r>
                        <a:rPr lang="en-GB" sz="1200" dirty="0" smtClean="0">
                          <a:latin typeface="Letter-join Plus 1" panose="02000505000000020003" pitchFamily="50" charset="0"/>
                        </a:rPr>
                        <a:t>situations</a:t>
                      </a:r>
                    </a:p>
                    <a:p>
                      <a:r>
                        <a:rPr lang="en-GB" sz="1200" dirty="0" smtClean="0">
                          <a:latin typeface="Letter-join Plus 1" panose="02000505000000020003" pitchFamily="50" charset="0"/>
                        </a:rPr>
                        <a:t>• describe a range of situations where being on time is important</a:t>
                      </a:r>
                    </a:p>
                    <a:p>
                      <a:r>
                        <a:rPr lang="en-GB" sz="1200" dirty="0" smtClean="0">
                          <a:latin typeface="Letter-join Plus 1" panose="02000505000000020003" pitchFamily="50" charset="0"/>
                        </a:rPr>
                        <a:t>• explain the importance of having rules in the home</a:t>
                      </a:r>
                    </a:p>
                    <a:p>
                      <a:r>
                        <a:rPr lang="en-GB" sz="1200" dirty="0" smtClean="0">
                          <a:latin typeface="Letter-join Plus 1" panose="02000505000000020003" pitchFamily="50" charset="0"/>
                        </a:rPr>
                        <a:t>• describe ways that behaviour can be seen to be sensible and responsible</a:t>
                      </a:r>
                      <a:endParaRPr lang="en-GB" sz="1200"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recognise our thoughts, feelings, and emotions, and identify the differences </a:t>
                      </a:r>
                    </a:p>
                    <a:p>
                      <a:pPr marL="0" indent="0">
                        <a:buFont typeface="Arial" panose="020B0604020202020204" pitchFamily="34" charset="0"/>
                        <a:buNone/>
                      </a:pPr>
                      <a:r>
                        <a:rPr lang="en-GB" sz="1200" dirty="0" smtClean="0">
                          <a:latin typeface="Letter-join Plus 1" panose="02000505000000020003" pitchFamily="50" charset="0"/>
                        </a:rPr>
                        <a:t>between those that feel good and those that feel not so good</a:t>
                      </a:r>
                    </a:p>
                    <a:p>
                      <a:pPr marL="0" indent="0">
                        <a:buFont typeface="Arial" panose="020B0604020202020204" pitchFamily="34" charset="0"/>
                        <a:buNone/>
                      </a:pPr>
                      <a:r>
                        <a:rPr lang="en-GB" sz="1200" dirty="0" smtClean="0">
                          <a:latin typeface="Letter-join Plus 1" panose="02000505000000020003" pitchFamily="50" charset="0"/>
                        </a:rPr>
                        <a:t>• describe how we can support others who feel lonely, jealous, or upset</a:t>
                      </a:r>
                    </a:p>
                    <a:p>
                      <a:pPr marL="0" indent="0">
                        <a:buFont typeface="Arial" panose="020B0604020202020204" pitchFamily="34" charset="0"/>
                        <a:buNone/>
                      </a:pPr>
                      <a:r>
                        <a:rPr lang="en-GB" sz="1200" dirty="0" smtClean="0">
                          <a:latin typeface="Letter-join Plus 1" panose="02000505000000020003" pitchFamily="50" charset="0"/>
                        </a:rPr>
                        <a:t>• recognise that we can choose how we act on our emotions and understand </a:t>
                      </a:r>
                    </a:p>
                    <a:p>
                      <a:pPr marL="0" indent="0">
                        <a:buFont typeface="Arial" panose="020B0604020202020204" pitchFamily="34" charset="0"/>
                        <a:buNone/>
                      </a:pPr>
                      <a:r>
                        <a:rPr lang="en-GB" sz="1200" dirty="0" smtClean="0">
                          <a:latin typeface="Letter-join Plus 1" panose="02000505000000020003" pitchFamily="50" charset="0"/>
                        </a:rPr>
                        <a:t>that our choices and actions can affect ourselves and other people</a:t>
                      </a:r>
                    </a:p>
                    <a:p>
                      <a:pPr marL="0" indent="0">
                        <a:buFont typeface="Arial" panose="020B0604020202020204" pitchFamily="34" charset="0"/>
                        <a:buNone/>
                      </a:pPr>
                      <a:r>
                        <a:rPr lang="en-GB" sz="1200" dirty="0" smtClean="0">
                          <a:latin typeface="Letter-join Plus 1" panose="02000505000000020003" pitchFamily="50" charset="0"/>
                        </a:rPr>
                        <a:t>• demonstrate a range of strategies to help control and manage unpleasant/</a:t>
                      </a:r>
                    </a:p>
                    <a:p>
                      <a:pPr marL="0" indent="0">
                        <a:buFont typeface="Arial" panose="020B0604020202020204" pitchFamily="34" charset="0"/>
                        <a:buNone/>
                      </a:pPr>
                      <a:r>
                        <a:rPr lang="en-GB" sz="1200" dirty="0" smtClean="0">
                          <a:latin typeface="Letter-join Plus 1" panose="02000505000000020003" pitchFamily="50" charset="0"/>
                        </a:rPr>
                        <a:t>uncomfortable emotions, such as loneliness and jealousy</a:t>
                      </a:r>
                    </a:p>
                    <a:p>
                      <a:pPr marL="0" indent="0">
                        <a:buFont typeface="Arial" panose="020B0604020202020204" pitchFamily="34" charset="0"/>
                        <a:buNone/>
                      </a:pPr>
                      <a:r>
                        <a:rPr lang="en-GB" sz="1200" dirty="0" smtClean="0">
                          <a:latin typeface="Letter-join Plus 1" panose="02000505000000020003" pitchFamily="50" charset="0"/>
                        </a:rPr>
                        <a:t>• recognise the key values that are important in positive online </a:t>
                      </a:r>
                    </a:p>
                    <a:p>
                      <a:pPr marL="0" indent="0">
                        <a:buFont typeface="Arial" panose="020B0604020202020204" pitchFamily="34" charset="0"/>
                        <a:buNone/>
                      </a:pPr>
                      <a:r>
                        <a:rPr lang="en-GB" sz="1200" dirty="0" smtClean="0">
                          <a:latin typeface="Letter-join Plus 1" panose="02000505000000020003" pitchFamily="50" charset="0"/>
                        </a:rPr>
                        <a:t>relationships</a:t>
                      </a:r>
                    </a:p>
                    <a:p>
                      <a:pPr marL="0" indent="0">
                        <a:buFont typeface="Arial" panose="020B0604020202020204" pitchFamily="34" charset="0"/>
                        <a:buNone/>
                      </a:pPr>
                      <a:r>
                        <a:rPr lang="en-GB" sz="1200" dirty="0" smtClean="0">
                          <a:latin typeface="Letter-join Plus 1" panose="02000505000000020003" pitchFamily="50" charset="0"/>
                        </a:rPr>
                        <a:t>• identify the feelings and emotions that may arise from online </a:t>
                      </a:r>
                    </a:p>
                    <a:p>
                      <a:pPr marL="0" indent="0">
                        <a:buFont typeface="Arial" panose="020B0604020202020204" pitchFamily="34" charset="0"/>
                        <a:buNone/>
                      </a:pPr>
                      <a:r>
                        <a:rPr lang="en-GB" sz="1200" dirty="0" smtClean="0">
                          <a:latin typeface="Letter-join Plus 1" panose="02000505000000020003" pitchFamily="50" charset="0"/>
                        </a:rPr>
                        <a:t>bullying</a:t>
                      </a:r>
                    </a:p>
                    <a:p>
                      <a:pPr marL="0" indent="0">
                        <a:buFont typeface="Arial" panose="020B0604020202020204" pitchFamily="34" charset="0"/>
                        <a:buNone/>
                      </a:pPr>
                      <a:r>
                        <a:rPr lang="en-GB" sz="1200" dirty="0" smtClean="0">
                          <a:latin typeface="Letter-join Plus 1" panose="02000505000000020003" pitchFamily="50" charset="0"/>
                        </a:rPr>
                        <a:t>• develop coping strategies to use if we or someone we know </a:t>
                      </a:r>
                    </a:p>
                    <a:p>
                      <a:pPr marL="0" indent="0">
                        <a:buFont typeface="Arial" panose="020B0604020202020204" pitchFamily="34" charset="0"/>
                        <a:buNone/>
                      </a:pPr>
                      <a:r>
                        <a:rPr lang="en-GB" sz="1200" dirty="0" smtClean="0">
                          <a:latin typeface="Letter-join Plus 1" panose="02000505000000020003" pitchFamily="50" charset="0"/>
                        </a:rPr>
                        <a:t>is being bullied online</a:t>
                      </a:r>
                    </a:p>
                    <a:p>
                      <a:pPr marL="0" indent="0">
                        <a:buFont typeface="Arial" panose="020B0604020202020204" pitchFamily="34" charset="0"/>
                        <a:buNone/>
                      </a:pPr>
                      <a:r>
                        <a:rPr lang="en-GB" sz="1200" dirty="0" smtClean="0">
                          <a:latin typeface="Letter-join Plus 1" panose="02000505000000020003" pitchFamily="50" charset="0"/>
                        </a:rPr>
                        <a:t>• identify how and who to ask for help</a:t>
                      </a: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identify ways in which we can help those who </a:t>
                      </a:r>
                    </a:p>
                    <a:p>
                      <a:pPr marL="0" indent="0">
                        <a:buFont typeface="Arial" panose="020B0604020202020204" pitchFamily="34" charset="0"/>
                        <a:buNone/>
                      </a:pPr>
                      <a:r>
                        <a:rPr lang="en-GB" sz="1200" dirty="0" smtClean="0">
                          <a:latin typeface="Letter-join Plus 1" panose="02000505000000020003" pitchFamily="50" charset="0"/>
                        </a:rPr>
                        <a:t>look after us</a:t>
                      </a:r>
                    </a:p>
                    <a:p>
                      <a:pPr marL="0" indent="0">
                        <a:buFont typeface="Arial" panose="020B0604020202020204" pitchFamily="34" charset="0"/>
                        <a:buNone/>
                      </a:pPr>
                      <a:r>
                        <a:rPr lang="en-GB" sz="1200" dirty="0" smtClean="0">
                          <a:latin typeface="Letter-join Plus 1" panose="02000505000000020003" pitchFamily="50" charset="0"/>
                        </a:rPr>
                        <a:t>• explain the positive impact of our actions</a:t>
                      </a:r>
                    </a:p>
                    <a:p>
                      <a:pPr marL="0" indent="0">
                        <a:buFont typeface="Arial" panose="020B0604020202020204" pitchFamily="34" charset="0"/>
                        <a:buNone/>
                      </a:pPr>
                      <a:r>
                        <a:rPr lang="en-GB" sz="1200" dirty="0" smtClean="0">
                          <a:latin typeface="Letter-join Plus 1" panose="02000505000000020003" pitchFamily="50" charset="0"/>
                        </a:rPr>
                        <a:t>• describe the ways in which we can contribute </a:t>
                      </a:r>
                    </a:p>
                    <a:p>
                      <a:pPr marL="0" indent="0">
                        <a:buFont typeface="Arial" panose="020B0604020202020204" pitchFamily="34" charset="0"/>
                        <a:buNone/>
                      </a:pPr>
                      <a:r>
                        <a:rPr lang="en-GB" sz="1200" dirty="0" smtClean="0">
                          <a:latin typeface="Letter-join Plus 1" panose="02000505000000020003" pitchFamily="50" charset="0"/>
                        </a:rPr>
                        <a:t>to our home, school, and community</a:t>
                      </a:r>
                    </a:p>
                    <a:p>
                      <a:pPr marL="0" indent="0">
                        <a:buFont typeface="Arial" panose="020B0604020202020204" pitchFamily="34" charset="0"/>
                        <a:buNone/>
                      </a:pPr>
                      <a:r>
                        <a:rPr lang="en-GB" sz="1200" dirty="0" smtClean="0">
                          <a:latin typeface="Letter-join Plus 1" panose="02000505000000020003" pitchFamily="50" charset="0"/>
                        </a:rPr>
                        <a:t>• identify the skills we may need in our future </a:t>
                      </a:r>
                    </a:p>
                    <a:p>
                      <a:pPr marL="0" indent="0">
                        <a:buFont typeface="Arial" panose="020B0604020202020204" pitchFamily="34" charset="0"/>
                        <a:buNone/>
                      </a:pPr>
                      <a:r>
                        <a:rPr lang="en-GB" sz="1200" dirty="0" smtClean="0">
                          <a:latin typeface="Letter-join Plus 1" panose="02000505000000020003" pitchFamily="50" charset="0"/>
                        </a:rPr>
                        <a:t>job roles</a:t>
                      </a:r>
                    </a:p>
                    <a:p>
                      <a:pPr marL="0" indent="0">
                        <a:buFont typeface="Arial" panose="020B0604020202020204" pitchFamily="34" charset="0"/>
                        <a:buNone/>
                      </a:pPr>
                      <a:r>
                        <a:rPr lang="en-GB" sz="1200" dirty="0" smtClean="0">
                          <a:latin typeface="Letter-join Plus 1" panose="02000505000000020003" pitchFamily="50" charset="0"/>
                        </a:rPr>
                        <a:t>• recognise positive attributes in others</a:t>
                      </a:r>
                    </a:p>
                    <a:p>
                      <a:pPr marL="0" indent="0">
                        <a:buFont typeface="Arial" panose="020B0604020202020204" pitchFamily="34" charset="0"/>
                        <a:buNone/>
                      </a:pPr>
                      <a:r>
                        <a:rPr lang="en-GB" sz="1200" dirty="0" smtClean="0">
                          <a:latin typeface="Letter-join Plus 1" panose="02000505000000020003" pitchFamily="50" charset="0"/>
                        </a:rPr>
                        <a:t>• explain why being different is okay</a:t>
                      </a:r>
                    </a:p>
                    <a:p>
                      <a:pPr marL="0" indent="0">
                        <a:buFont typeface="Arial" panose="020B0604020202020204" pitchFamily="34" charset="0"/>
                        <a:buNone/>
                      </a:pPr>
                      <a:r>
                        <a:rPr lang="en-GB" sz="1200" dirty="0" smtClean="0">
                          <a:latin typeface="Letter-join Plus 1" panose="02000505000000020003" pitchFamily="50" charset="0"/>
                        </a:rPr>
                        <a:t>• recognise your own strengths and goals, and understand that these may be</a:t>
                      </a:r>
                    </a:p>
                    <a:p>
                      <a:pPr marL="0" indent="0">
                        <a:buFont typeface="Arial" panose="020B0604020202020204" pitchFamily="34" charset="0"/>
                        <a:buNone/>
                      </a:pPr>
                      <a:r>
                        <a:rPr lang="en-GB" sz="1200" dirty="0" smtClean="0">
                          <a:latin typeface="Letter-join Plus 1" panose="02000505000000020003" pitchFamily="50" charset="0"/>
                        </a:rPr>
                        <a:t>different from those around you</a:t>
                      </a:r>
                    </a:p>
                    <a:p>
                      <a:pPr marL="0" indent="0">
                        <a:buFont typeface="Arial" panose="020B0604020202020204" pitchFamily="34" charset="0"/>
                        <a:buNone/>
                      </a:pPr>
                      <a:r>
                        <a:rPr lang="en-GB" sz="1200" dirty="0" smtClean="0">
                          <a:latin typeface="Letter-join Plus 1" panose="02000505000000020003" pitchFamily="50" charset="0"/>
                        </a:rPr>
                        <a:t>• identify some of the ways we can overcome barriers and promote equality</a:t>
                      </a:r>
                      <a:endParaRPr lang="en-GB" sz="1200" dirty="0">
                        <a:latin typeface="Letter-join Plus 1" panose="02000505000000020003" pitchFamily="50"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develop an understanding of the importance of valuing themselves as the basis for personal relationships: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 learn that they are designed for a purpose and how they should live in light of this.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learn to celebrate similarities and differences, and to appreciate and look after their bodies as gifts from God. To know about specific physical and emotional changes during puberty, and that growing from boys and girls to men and women is part of God’s loving plan for creation.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latin typeface="Letter-join Plus 1" panose="02000505000000020003" pitchFamily="50"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Puberty and Changing Bodies.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children to understand the difference between feelings and actions, how to manage them and what they can do to help themselves stay emotionally healthy.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identify unacceptable behaviours and learn to build resilience against negative feelings by practising thankfulness.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explore the miraculous nature of human conception and birth and offers an opportunity for thanksgiving. Sexual intercourse is not discussed in this session.</a:t>
                      </a:r>
                      <a:endParaRPr lang="en-GB" sz="1200" dirty="0">
                        <a:latin typeface="Letter-join Plus 1" panose="02000505000000020003" pitchFamily="50" charset="0"/>
                      </a:endParaRPr>
                    </a:p>
                  </a:txBody>
                  <a:tcPr/>
                </a:tc>
                <a:extLst>
                  <a:ext uri="{0D108BD9-81ED-4DB2-BD59-A6C34878D82A}">
                    <a16:rowId xmlns:a16="http://schemas.microsoft.com/office/drawing/2014/main" val="3986680001"/>
                  </a:ext>
                </a:extLst>
              </a:tr>
            </a:tbl>
          </a:graphicData>
        </a:graphic>
      </p:graphicFrame>
    </p:spTree>
    <p:extLst>
      <p:ext uri="{BB962C8B-B14F-4D97-AF65-F5344CB8AC3E}">
        <p14:creationId xmlns:p14="http://schemas.microsoft.com/office/powerpoint/2010/main" val="4096419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83291635"/>
              </p:ext>
            </p:extLst>
          </p:nvPr>
        </p:nvGraphicFramePr>
        <p:xfrm>
          <a:off x="490470" y="91566"/>
          <a:ext cx="11289894" cy="14195732"/>
        </p:xfrm>
        <a:graphic>
          <a:graphicData uri="http://schemas.openxmlformats.org/drawingml/2006/table">
            <a:tbl>
              <a:tblPr firstRow="1" bandRow="1">
                <a:tableStyleId>{5C22544A-7EE6-4342-B048-85BDC9FD1C3A}</a:tableStyleId>
              </a:tblPr>
              <a:tblGrid>
                <a:gridCol w="1722850">
                  <a:extLst>
                    <a:ext uri="{9D8B030D-6E8A-4147-A177-3AD203B41FA5}">
                      <a16:colId xmlns:a16="http://schemas.microsoft.com/office/drawing/2014/main" val="3312343282"/>
                    </a:ext>
                  </a:extLst>
                </a:gridCol>
                <a:gridCol w="1703557">
                  <a:extLst>
                    <a:ext uri="{9D8B030D-6E8A-4147-A177-3AD203B41FA5}">
                      <a16:colId xmlns:a16="http://schemas.microsoft.com/office/drawing/2014/main" val="3969583213"/>
                    </a:ext>
                  </a:extLst>
                </a:gridCol>
                <a:gridCol w="1412119">
                  <a:extLst>
                    <a:ext uri="{9D8B030D-6E8A-4147-A177-3AD203B41FA5}">
                      <a16:colId xmlns:a16="http://schemas.microsoft.com/office/drawing/2014/main" val="3806446910"/>
                    </a:ext>
                  </a:extLst>
                </a:gridCol>
                <a:gridCol w="1612842">
                  <a:extLst>
                    <a:ext uri="{9D8B030D-6E8A-4147-A177-3AD203B41FA5}">
                      <a16:colId xmlns:a16="http://schemas.microsoft.com/office/drawing/2014/main" val="3816452392"/>
                    </a:ext>
                  </a:extLst>
                </a:gridCol>
                <a:gridCol w="1612842">
                  <a:extLst>
                    <a:ext uri="{9D8B030D-6E8A-4147-A177-3AD203B41FA5}">
                      <a16:colId xmlns:a16="http://schemas.microsoft.com/office/drawing/2014/main" val="1171313420"/>
                    </a:ext>
                  </a:extLst>
                </a:gridCol>
                <a:gridCol w="1612842">
                  <a:extLst>
                    <a:ext uri="{9D8B030D-6E8A-4147-A177-3AD203B41FA5}">
                      <a16:colId xmlns:a16="http://schemas.microsoft.com/office/drawing/2014/main" val="3711727142"/>
                    </a:ext>
                  </a:extLst>
                </a:gridCol>
                <a:gridCol w="1612842">
                  <a:extLst>
                    <a:ext uri="{9D8B030D-6E8A-4147-A177-3AD203B41FA5}">
                      <a16:colId xmlns:a16="http://schemas.microsoft.com/office/drawing/2014/main" val="31413590"/>
                    </a:ext>
                  </a:extLst>
                </a:gridCol>
              </a:tblGrid>
              <a:tr h="388292">
                <a:tc>
                  <a:txBody>
                    <a:bodyPr/>
                    <a:lstStyle/>
                    <a:p>
                      <a:r>
                        <a:rPr lang="en-GB" sz="1600" baseline="0" dirty="0" smtClean="0">
                          <a:latin typeface="Letter-join Plus 1" panose="02000505000000020003" pitchFamily="50" charset="0"/>
                        </a:rPr>
                        <a:t>PSHE Year 5</a:t>
                      </a:r>
                      <a:endParaRPr lang="en-GB" sz="1600"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extLst>
                  <a:ext uri="{0D108BD9-81ED-4DB2-BD59-A6C34878D82A}">
                    <a16:rowId xmlns:a16="http://schemas.microsoft.com/office/drawing/2014/main" val="1655375523"/>
                  </a:ext>
                </a:extLst>
              </a:tr>
              <a:tr h="1297352">
                <a:tc>
                  <a:txBody>
                    <a:bodyPr/>
                    <a:lstStyle/>
                    <a:p>
                      <a:r>
                        <a:rPr lang="en-GB" dirty="0" smtClean="0">
                          <a:latin typeface="Letter-join Plus 1" panose="02000505000000020003" pitchFamily="50" charset="0"/>
                        </a:rPr>
                        <a:t>FOCUS</a:t>
                      </a:r>
                    </a:p>
                  </a:txBody>
                  <a:tcPr/>
                </a:tc>
                <a:tc>
                  <a:txBody>
                    <a:bodyPr/>
                    <a:lstStyle/>
                    <a:p>
                      <a:r>
                        <a:rPr lang="en-GB" sz="1400" dirty="0" smtClean="0">
                          <a:latin typeface="Letter-join Plus 1" panose="02000505000000020003" pitchFamily="50" charset="0"/>
                        </a:rPr>
                        <a:t>Keeping and Staying</a:t>
                      </a:r>
                      <a:r>
                        <a:rPr lang="en-GB" sz="1400" baseline="0" dirty="0" smtClean="0">
                          <a:latin typeface="Letter-join Plus 1" panose="02000505000000020003" pitchFamily="50" charset="0"/>
                        </a:rPr>
                        <a:t> Safe:</a:t>
                      </a:r>
                    </a:p>
                    <a:p>
                      <a:r>
                        <a:rPr lang="en-GB" sz="1400" baseline="0" dirty="0" smtClean="0">
                          <a:latin typeface="Letter-join Plus 1" panose="02000505000000020003" pitchFamily="50" charset="0"/>
                        </a:rPr>
                        <a:t>Peer Pressure</a:t>
                      </a:r>
                    </a:p>
                    <a:p>
                      <a:r>
                        <a:rPr lang="en-GB" sz="1400" baseline="0" dirty="0" smtClean="0">
                          <a:latin typeface="Letter-join Plus 1" panose="02000505000000020003" pitchFamily="50" charset="0"/>
                        </a:rPr>
                        <a:t>Adults’ &amp; Children’s Views</a:t>
                      </a:r>
                    </a:p>
                    <a:p>
                      <a:endParaRPr lang="en-GB" sz="1400" baseline="0" dirty="0" smtClean="0">
                        <a:latin typeface="Letter-join Plus 1" panose="02000505000000020003" pitchFamily="50" charset="0"/>
                      </a:endParaRPr>
                    </a:p>
                    <a:p>
                      <a:r>
                        <a:rPr lang="en-GB" sz="1400" baseline="0" dirty="0" smtClean="0">
                          <a:latin typeface="Letter-join Plus 1" panose="02000505000000020003" pitchFamily="50" charset="0"/>
                        </a:rPr>
                        <a:t>Keeping and Staying Healthy:</a:t>
                      </a:r>
                    </a:p>
                    <a:p>
                      <a:r>
                        <a:rPr lang="en-GB" sz="1400" baseline="0" dirty="0" smtClean="0">
                          <a:latin typeface="Letter-join Plus 1" panose="02000505000000020003" pitchFamily="50" charset="0"/>
                        </a:rPr>
                        <a:t>Smoking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baseline="0" dirty="0" smtClean="0">
                          <a:latin typeface="Letter-join Plus 1" panose="02000505000000020003" pitchFamily="50" charset="0"/>
                        </a:rPr>
                        <a:t>Adults’ &amp; Children’s </a:t>
                      </a:r>
                      <a:r>
                        <a:rPr lang="en-GB" sz="1400" baseline="0" dirty="0" smtClean="0">
                          <a:latin typeface="Letter-join Plus 1" panose="02000505000000020003" pitchFamily="50" charset="0"/>
                        </a:rPr>
                        <a:t>Views</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24 (health and health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33 (drug abuse)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rgbClr val="FF33CC"/>
                          </a:solidFill>
                          <a:effectLst/>
                          <a:latin typeface="Letter-join Plus 1" panose="02000505000000020003" pitchFamily="50" charset="0"/>
                          <a:ea typeface="+mn-ea"/>
                          <a:cs typeface="+mn-cs"/>
                        </a:rPr>
                        <a:t>article 6 (life, survival and development)</a:t>
                      </a:r>
                    </a:p>
                    <a:p>
                      <a:endParaRPr lang="en-GB" sz="1400" baseline="0" dirty="0" smtClean="0">
                        <a:latin typeface="Letter-join Plus 1" panose="02000505000000020003"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endParaRPr lang="en-GB"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Being responsible:</a:t>
                      </a:r>
                    </a:p>
                    <a:p>
                      <a:r>
                        <a:rPr lang="en-GB" sz="1400" dirty="0" smtClean="0">
                          <a:latin typeface="Letter-join Plus 1" panose="02000505000000020003" pitchFamily="50" charset="0"/>
                        </a:rPr>
                        <a:t>Looking Out for Others </a:t>
                      </a:r>
                    </a:p>
                    <a:p>
                      <a:r>
                        <a:rPr lang="en-GB" sz="1400" dirty="0" smtClean="0">
                          <a:latin typeface="Letter-join Plus 1" panose="02000505000000020003" pitchFamily="50" charset="0"/>
                        </a:rPr>
                        <a:t>Adults’ &amp; Children’s </a:t>
                      </a:r>
                      <a:r>
                        <a:rPr lang="en-GB" sz="1400" dirty="0" smtClean="0">
                          <a:latin typeface="Letter-join Plus 1" panose="02000505000000020003" pitchFamily="50" charset="0"/>
                        </a:rPr>
                        <a:t>Views</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First Aid</a:t>
                      </a:r>
                    </a:p>
                    <a:p>
                      <a:r>
                        <a:rPr lang="en-GB" sz="1400" dirty="0" smtClean="0">
                          <a:latin typeface="Letter-join Plus 1" panose="02000505000000020003" pitchFamily="50" charset="0"/>
                        </a:rPr>
                        <a:t>Year 5</a:t>
                      </a:r>
                    </a:p>
                    <a:p>
                      <a:endParaRPr lang="en-GB" sz="1400" dirty="0" smtClean="0">
                        <a:latin typeface="Letter-join Plus 1" panose="02000505000000020003"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6 (life, survival and development)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endParaRPr lang="en-GB" sz="1400"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Feelings and Emotions:</a:t>
                      </a:r>
                    </a:p>
                    <a:p>
                      <a:r>
                        <a:rPr lang="en-GB" sz="1400" dirty="0" smtClean="0">
                          <a:latin typeface="Letter-join Plus 1" panose="02000505000000020003" pitchFamily="50" charset="0"/>
                        </a:rPr>
                        <a:t>Anger</a:t>
                      </a:r>
                    </a:p>
                    <a:p>
                      <a:r>
                        <a:rPr lang="en-GB" sz="1400" dirty="0" smtClean="0">
                          <a:latin typeface="Letter-join Plus 1" panose="02000505000000020003" pitchFamily="50" charset="0"/>
                        </a:rPr>
                        <a:t>Adults’ &amp; Children’s Views</a:t>
                      </a:r>
                    </a:p>
                    <a:p>
                      <a:endParaRPr lang="en-GB" dirty="0" smtClean="0">
                        <a:latin typeface="Letter-join Plus 1" panose="02000505000000020003" pitchFamily="50" charset="0"/>
                      </a:endParaRPr>
                    </a:p>
                    <a:p>
                      <a:r>
                        <a:rPr lang="en-GB" sz="1400" dirty="0" smtClean="0">
                          <a:latin typeface="Letter-join Plus 1" panose="02000505000000020003" pitchFamily="50" charset="0"/>
                        </a:rPr>
                        <a:t>Computer Safety:</a:t>
                      </a:r>
                      <a:r>
                        <a:rPr lang="en-GB" sz="1400" baseline="0" dirty="0" smtClean="0">
                          <a:latin typeface="Letter-join Plus 1" panose="02000505000000020003" pitchFamily="50" charset="0"/>
                        </a:rPr>
                        <a:t> Image </a:t>
                      </a:r>
                      <a:r>
                        <a:rPr lang="en-GB" sz="1400" baseline="0" dirty="0" smtClean="0">
                          <a:latin typeface="Letter-join Plus 1" panose="02000505000000020003" pitchFamily="50" charset="0"/>
                        </a:rPr>
                        <a:t>sharing</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endParaRPr lang="en-GB" sz="1400" dirty="0" smtClean="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The Working World:</a:t>
                      </a:r>
                    </a:p>
                    <a:p>
                      <a:r>
                        <a:rPr lang="en-GB" sz="1400" dirty="0" smtClean="0">
                          <a:latin typeface="Letter-join Plus 1" panose="02000505000000020003" pitchFamily="50" charset="0"/>
                        </a:rPr>
                        <a:t>Enterprise </a:t>
                      </a:r>
                    </a:p>
                    <a:p>
                      <a:r>
                        <a:rPr lang="en-GB" sz="1400" dirty="0" smtClean="0">
                          <a:latin typeface="Letter-join Plus 1" panose="02000505000000020003" pitchFamily="50" charset="0"/>
                        </a:rPr>
                        <a:t>Adults’ &amp; Children’s Views</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A World Without Judgement:</a:t>
                      </a:r>
                    </a:p>
                    <a:p>
                      <a:r>
                        <a:rPr lang="en-GB" sz="1400" dirty="0" smtClean="0">
                          <a:latin typeface="Letter-join Plus 1" panose="02000505000000020003" pitchFamily="50" charset="0"/>
                        </a:rPr>
                        <a:t>Inclusion and Acceptance</a:t>
                      </a:r>
                    </a:p>
                    <a:p>
                      <a:r>
                        <a:rPr lang="en-GB" sz="1400" dirty="0" smtClean="0">
                          <a:latin typeface="Letter-join Plus 1" panose="02000505000000020003" pitchFamily="50" charset="0"/>
                        </a:rPr>
                        <a:t>Adults’ &amp; Children’s Views</a:t>
                      </a:r>
                    </a:p>
                  </a:txBody>
                  <a:tcPr/>
                </a:tc>
                <a:tc>
                  <a:txBody>
                    <a:bodyPr/>
                    <a:lstStyle/>
                    <a:p>
                      <a:r>
                        <a:rPr lang="en-GB" sz="1400" dirty="0" smtClean="0">
                          <a:latin typeface="Letter-join Plus 1" panose="02000505000000020003" pitchFamily="50" charset="0"/>
                        </a:rPr>
                        <a:t>Relationships and Sex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  General ethos/ Ask it basket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endParaRPr lang="en-GB"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Relationships and Sex Education</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19 (protection from violence, abuse and neglect)</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34 (sexual exploitation)</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endParaRPr lang="en-GB" dirty="0">
                        <a:latin typeface="Letter-join Plus 1" panose="02000505000000020003" pitchFamily="50" charset="0"/>
                      </a:endParaRPr>
                    </a:p>
                  </a:txBody>
                  <a:tcPr/>
                </a:tc>
                <a:extLst>
                  <a:ext uri="{0D108BD9-81ED-4DB2-BD59-A6C34878D82A}">
                    <a16:rowId xmlns:a16="http://schemas.microsoft.com/office/drawing/2014/main" val="3560259041"/>
                  </a:ext>
                </a:extLst>
              </a:tr>
              <a:tr h="324338">
                <a:tc>
                  <a:txBody>
                    <a:bodyPr/>
                    <a:lstStyle/>
                    <a:p>
                      <a:endParaRPr lang="en-GB" dirty="0">
                        <a:latin typeface="Letter-join Plus 1" panose="02000505000000020003" pitchFamily="50" charset="0"/>
                      </a:endParaRPr>
                    </a:p>
                  </a:txBody>
                  <a:tcPr/>
                </a:tc>
                <a:tc>
                  <a:txBody>
                    <a:bodyPr/>
                    <a:lstStyle/>
                    <a:p>
                      <a:endParaRPr lang="en-GB" sz="1000"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extLst>
                  <a:ext uri="{0D108BD9-81ED-4DB2-BD59-A6C34878D82A}">
                    <a16:rowId xmlns:a16="http://schemas.microsoft.com/office/drawing/2014/main" val="2474835539"/>
                  </a:ext>
                </a:extLst>
              </a:tr>
              <a:tr h="3990159">
                <a:tc>
                  <a:txBody>
                    <a:bodyPr/>
                    <a:lstStyle/>
                    <a:p>
                      <a:r>
                        <a:rPr lang="en-GB" sz="1400" dirty="0" smtClean="0">
                          <a:latin typeface="Letter-join Plus 1" panose="02000505000000020003" pitchFamily="50" charset="0"/>
                        </a:rPr>
                        <a:t>KEY</a:t>
                      </a:r>
                      <a:r>
                        <a:rPr lang="en-GB" sz="1400" baseline="0" dirty="0" smtClean="0">
                          <a:latin typeface="Letter-join Plus 1" panose="02000505000000020003" pitchFamily="50" charset="0"/>
                        </a:rPr>
                        <a:t> KNOWLEDGE/Skills</a:t>
                      </a: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baseline="0" dirty="0" smtClean="0">
                        <a:latin typeface="Letter-join Plus 1" panose="02000505000000020003" pitchFamily="50" charset="0"/>
                      </a:endParaRPr>
                    </a:p>
                    <a:p>
                      <a:endParaRPr lang="en-GB"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identify strategies we can use to keep ourselves and others safe</a:t>
                      </a:r>
                    </a:p>
                    <a:p>
                      <a:pPr marL="0" indent="0">
                        <a:buFont typeface="Arial" panose="020B0604020202020204" pitchFamily="34" charset="0"/>
                        <a:buNone/>
                      </a:pPr>
                      <a:r>
                        <a:rPr lang="en-GB" sz="1200" dirty="0" smtClean="0">
                          <a:latin typeface="Letter-join Plus 1" panose="02000505000000020003" pitchFamily="50" charset="0"/>
                        </a:rPr>
                        <a:t>• recognise ways to manage peer pressure</a:t>
                      </a:r>
                    </a:p>
                    <a:p>
                      <a:pPr marL="0" indent="0">
                        <a:buFont typeface="Arial" panose="020B0604020202020204" pitchFamily="34" charset="0"/>
                        <a:buNone/>
                      </a:pPr>
                      <a:r>
                        <a:rPr lang="en-GB" sz="1200" dirty="0" smtClean="0">
                          <a:latin typeface="Letter-join Plus 1" panose="02000505000000020003" pitchFamily="50" charset="0"/>
                        </a:rPr>
                        <a:t>• explain the potential outcomes that may happen when we take risks</a:t>
                      </a:r>
                    </a:p>
                    <a:p>
                      <a:pPr marL="0" indent="0">
                        <a:buFont typeface="Arial" panose="020B0604020202020204" pitchFamily="34" charset="0"/>
                        <a:buNone/>
                      </a:pPr>
                      <a:r>
                        <a:rPr lang="en-GB" sz="1200" dirty="0" smtClean="0">
                          <a:latin typeface="Letter-join Plus 1" panose="02000505000000020003" pitchFamily="50" charset="0"/>
                        </a:rPr>
                        <a:t>• recognise the impact and possible consequences of an accident or incident</a:t>
                      </a:r>
                    </a:p>
                    <a:p>
                      <a:pPr marL="0" indent="0">
                        <a:buFont typeface="Arial" panose="020B0604020202020204" pitchFamily="34" charset="0"/>
                        <a:buNone/>
                      </a:pPr>
                      <a:r>
                        <a:rPr lang="en-GB" sz="1200" dirty="0" smtClean="0">
                          <a:latin typeface="Letter-join Plus 1" panose="02000505000000020003" pitchFamily="50" charset="0"/>
                        </a:rPr>
                        <a:t>• explain some of the risks associated with smoking (physical, social, and legal) and name the addictive ingredient found in cigarettes, </a:t>
                      </a:r>
                    </a:p>
                    <a:p>
                      <a:pPr marL="0" indent="0">
                        <a:buFont typeface="Arial" panose="020B0604020202020204" pitchFamily="34" charset="0"/>
                        <a:buNone/>
                      </a:pPr>
                      <a:r>
                        <a:rPr lang="en-GB" sz="1200" dirty="0" smtClean="0">
                          <a:latin typeface="Letter-join Plus 1" panose="02000505000000020003" pitchFamily="50" charset="0"/>
                        </a:rPr>
                        <a:t>e-cigs, etc.</a:t>
                      </a:r>
                    </a:p>
                    <a:p>
                      <a:pPr marL="0" indent="0">
                        <a:buFont typeface="Arial" panose="020B0604020202020204" pitchFamily="34" charset="0"/>
                        <a:buNone/>
                      </a:pPr>
                      <a:r>
                        <a:rPr lang="en-GB" sz="1200" dirty="0" smtClean="0">
                          <a:latin typeface="Letter-join Plus 1" panose="02000505000000020003" pitchFamily="50" charset="0"/>
                        </a:rPr>
                        <a:t>• describe how smoking can affect your immediate and future health and wellbeing</a:t>
                      </a:r>
                    </a:p>
                    <a:p>
                      <a:pPr marL="0" indent="0">
                        <a:buFont typeface="Arial" panose="020B0604020202020204" pitchFamily="34" charset="0"/>
                        <a:buNone/>
                      </a:pPr>
                      <a:r>
                        <a:rPr lang="en-GB" sz="1200" dirty="0" smtClean="0">
                          <a:latin typeface="Letter-join Plus 1" panose="02000505000000020003" pitchFamily="50" charset="0"/>
                        </a:rPr>
                        <a:t>• give reasons why someone might start and continue to smoke</a:t>
                      </a:r>
                    </a:p>
                    <a:p>
                      <a:pPr marL="0" indent="0">
                        <a:buFont typeface="Arial" panose="020B0604020202020204" pitchFamily="34" charset="0"/>
                        <a:buNone/>
                      </a:pPr>
                      <a:r>
                        <a:rPr lang="en-GB" sz="1200" dirty="0" smtClean="0">
                          <a:latin typeface="Letter-join Plus 1" panose="02000505000000020003" pitchFamily="50" charset="0"/>
                        </a:rPr>
                        <a:t>• identify and use skills and strategies to resist any pressure to smoke</a:t>
                      </a:r>
                      <a:endParaRPr lang="en-GB" sz="1200" dirty="0">
                        <a:latin typeface="Letter-join Plus 1" panose="02000505000000020003" pitchFamily="50" charset="0"/>
                      </a:endParaRPr>
                    </a:p>
                  </a:txBody>
                  <a:tcPr/>
                </a:tc>
                <a:tc>
                  <a:txBody>
                    <a:bodyPr/>
                    <a:lstStyle/>
                    <a:p>
                      <a:r>
                        <a:rPr lang="en-GB" sz="1200" dirty="0" smtClean="0">
                          <a:latin typeface="Letter-join Plus 1" panose="02000505000000020003" pitchFamily="50" charset="0"/>
                        </a:rPr>
                        <a:t>• recognise why we should take action when someone is being unkind</a:t>
                      </a:r>
                    </a:p>
                    <a:p>
                      <a:r>
                        <a:rPr lang="en-GB" sz="1200" dirty="0" smtClean="0">
                          <a:latin typeface="Letter-join Plus 1" panose="02000505000000020003" pitchFamily="50" charset="0"/>
                        </a:rPr>
                        <a:t>• describe caring and considerate behaviour, including the importance of looking </a:t>
                      </a:r>
                    </a:p>
                    <a:p>
                      <a:r>
                        <a:rPr lang="en-GB" sz="1200" dirty="0" smtClean="0">
                          <a:latin typeface="Letter-join Plus 1" panose="02000505000000020003" pitchFamily="50" charset="0"/>
                        </a:rPr>
                        <a:t>out for others</a:t>
                      </a:r>
                    </a:p>
                    <a:p>
                      <a:r>
                        <a:rPr lang="en-GB" sz="1200" dirty="0" smtClean="0">
                          <a:latin typeface="Letter-join Plus 1" panose="02000505000000020003" pitchFamily="50" charset="0"/>
                        </a:rPr>
                        <a:t>• demonstrate why it is important to behave in an appropriate and responsible </a:t>
                      </a:r>
                    </a:p>
                    <a:p>
                      <a:r>
                        <a:rPr lang="en-GB" sz="1200" dirty="0" smtClean="0">
                          <a:latin typeface="Letter-join Plus 1" panose="02000505000000020003" pitchFamily="50" charset="0"/>
                        </a:rPr>
                        <a:t>way</a:t>
                      </a:r>
                    </a:p>
                    <a:p>
                      <a:r>
                        <a:rPr lang="en-GB" sz="1200" dirty="0" smtClean="0">
                          <a:latin typeface="Letter-join Plus 1" panose="02000505000000020003" pitchFamily="50" charset="0"/>
                        </a:rPr>
                        <a:t>• identify how making some choices can impact others’ lives in a negative way</a:t>
                      </a:r>
                      <a:endParaRPr lang="en-GB" sz="1200"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recognise that everyone experiences emotions and that these can have </a:t>
                      </a:r>
                    </a:p>
                    <a:p>
                      <a:pPr marL="0" indent="0">
                        <a:buFont typeface="Arial" panose="020B0604020202020204" pitchFamily="34" charset="0"/>
                        <a:buNone/>
                      </a:pPr>
                      <a:r>
                        <a:rPr lang="en-GB" sz="1200" dirty="0" smtClean="0">
                          <a:latin typeface="Letter-join Plus 1" panose="02000505000000020003" pitchFamily="50" charset="0"/>
                        </a:rPr>
                        <a:t>physical effects on our body, both pleasant and unpleasant</a:t>
                      </a:r>
                    </a:p>
                    <a:p>
                      <a:pPr marL="0" indent="0">
                        <a:buFont typeface="Arial" panose="020B0604020202020204" pitchFamily="34" charset="0"/>
                        <a:buNone/>
                      </a:pPr>
                      <a:r>
                        <a:rPr lang="en-GB" sz="1200" dirty="0" smtClean="0">
                          <a:latin typeface="Letter-join Plus 1" panose="02000505000000020003" pitchFamily="50" charset="0"/>
                        </a:rPr>
                        <a:t>• explain how feelings can be communicated with or without words</a:t>
                      </a:r>
                    </a:p>
                    <a:p>
                      <a:pPr marL="0" indent="0">
                        <a:buFont typeface="Arial" panose="020B0604020202020204" pitchFamily="34" charset="0"/>
                        <a:buNone/>
                      </a:pPr>
                      <a:r>
                        <a:rPr lang="en-GB" sz="1200" dirty="0" smtClean="0">
                          <a:latin typeface="Letter-join Plus 1" panose="02000505000000020003" pitchFamily="50" charset="0"/>
                        </a:rPr>
                        <a:t>• recognise that we can choose how we act on our emotions and that our </a:t>
                      </a:r>
                    </a:p>
                    <a:p>
                      <a:pPr marL="0" indent="0">
                        <a:buFont typeface="Arial" panose="020B0604020202020204" pitchFamily="34" charset="0"/>
                        <a:buNone/>
                      </a:pPr>
                      <a:r>
                        <a:rPr lang="en-GB" sz="1200" dirty="0" smtClean="0">
                          <a:latin typeface="Letter-join Plus 1" panose="02000505000000020003" pitchFamily="50" charset="0"/>
                        </a:rPr>
                        <a:t>choices and actions can affect ourselves and other people</a:t>
                      </a:r>
                    </a:p>
                    <a:p>
                      <a:pPr marL="0" indent="0">
                        <a:buFont typeface="Arial" panose="020B0604020202020204" pitchFamily="34" charset="0"/>
                        <a:buNone/>
                      </a:pPr>
                      <a:r>
                        <a:rPr lang="en-GB" sz="1200" dirty="0" smtClean="0">
                          <a:latin typeface="Letter-join Plus 1" panose="02000505000000020003" pitchFamily="50" charset="0"/>
                        </a:rPr>
                        <a:t>• demonstrate a range of strategies to help control and manage unpleasant/</a:t>
                      </a:r>
                    </a:p>
                    <a:p>
                      <a:pPr marL="0" indent="0">
                        <a:buFont typeface="Arial" panose="020B0604020202020204" pitchFamily="34" charset="0"/>
                        <a:buNone/>
                      </a:pPr>
                      <a:r>
                        <a:rPr lang="en-GB" sz="1200" dirty="0" smtClean="0">
                          <a:latin typeface="Letter-join Plus 1" panose="02000505000000020003" pitchFamily="50" charset="0"/>
                        </a:rPr>
                        <a:t>uncomfortable emotions, such as anger</a:t>
                      </a:r>
                    </a:p>
                    <a:p>
                      <a:pPr marL="0" indent="0">
                        <a:buFont typeface="Arial" panose="020B0604020202020204" pitchFamily="34" charset="0"/>
                        <a:buNone/>
                      </a:pPr>
                      <a:r>
                        <a:rPr lang="en-GB" sz="1200" dirty="0" smtClean="0">
                          <a:latin typeface="Letter-join Plus 1" panose="02000505000000020003" pitchFamily="50" charset="0"/>
                        </a:rPr>
                        <a:t>• list reasons for sharing images online</a:t>
                      </a:r>
                    </a:p>
                    <a:p>
                      <a:pPr marL="0" indent="0">
                        <a:buFont typeface="Arial" panose="020B0604020202020204" pitchFamily="34" charset="0"/>
                        <a:buNone/>
                      </a:pPr>
                      <a:r>
                        <a:rPr lang="en-GB" sz="1200" dirty="0" smtClean="0">
                          <a:latin typeface="Letter-join Plus 1" panose="02000505000000020003" pitchFamily="50" charset="0"/>
                        </a:rPr>
                        <a:t>• identify rules to follow when sharing images online</a:t>
                      </a:r>
                    </a:p>
                    <a:p>
                      <a:pPr marL="0" indent="0">
                        <a:buFont typeface="Arial" panose="020B0604020202020204" pitchFamily="34" charset="0"/>
                        <a:buNone/>
                      </a:pPr>
                      <a:r>
                        <a:rPr lang="en-GB" sz="1200" dirty="0" smtClean="0">
                          <a:latin typeface="Letter-join Plus 1" panose="02000505000000020003" pitchFamily="50" charset="0"/>
                        </a:rPr>
                        <a:t>• describe the positive and negative consequences of sharing images online</a:t>
                      </a:r>
                    </a:p>
                    <a:p>
                      <a:pPr marL="0" indent="0">
                        <a:buFont typeface="Arial" panose="020B0604020202020204" pitchFamily="34" charset="0"/>
                        <a:buNone/>
                      </a:pPr>
                      <a:r>
                        <a:rPr lang="en-GB" sz="1200" dirty="0" smtClean="0">
                          <a:latin typeface="Letter-join Plus 1" panose="02000505000000020003" pitchFamily="50" charset="0"/>
                        </a:rPr>
                        <a:t>• recognise possible influences and pressures to share images online</a:t>
                      </a: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understand and explain why people might want to save money</a:t>
                      </a:r>
                    </a:p>
                    <a:p>
                      <a:pPr marL="0" indent="0">
                        <a:buFont typeface="Arial" panose="020B0604020202020204" pitchFamily="34" charset="0"/>
                        <a:buNone/>
                      </a:pPr>
                      <a:r>
                        <a:rPr lang="en-GB" sz="1200" dirty="0" smtClean="0">
                          <a:latin typeface="Letter-join Plus 1" panose="02000505000000020003" pitchFamily="50" charset="0"/>
                        </a:rPr>
                        <a:t>• identify ways in which you can help out at home</a:t>
                      </a:r>
                    </a:p>
                    <a:p>
                      <a:pPr marL="0" indent="0">
                        <a:buFont typeface="Arial" panose="020B0604020202020204" pitchFamily="34" charset="0"/>
                        <a:buNone/>
                      </a:pPr>
                      <a:r>
                        <a:rPr lang="en-GB" sz="1200" dirty="0" smtClean="0">
                          <a:latin typeface="Letter-join Plus 1" panose="02000505000000020003" pitchFamily="50" charset="0"/>
                        </a:rPr>
                        <a:t>• budget for items you would like to buy</a:t>
                      </a:r>
                    </a:p>
                    <a:p>
                      <a:pPr marL="0" indent="0">
                        <a:buFont typeface="Arial" panose="020B0604020202020204" pitchFamily="34" charset="0"/>
                        <a:buNone/>
                      </a:pPr>
                      <a:r>
                        <a:rPr lang="en-GB" sz="1200" dirty="0" smtClean="0">
                          <a:latin typeface="Letter-join Plus 1" panose="02000505000000020003" pitchFamily="50" charset="0"/>
                        </a:rPr>
                        <a:t>• recognise ways to make money and the early stages of enterprise</a:t>
                      </a:r>
                    </a:p>
                    <a:p>
                      <a:pPr marL="0" indent="0">
                        <a:buFont typeface="Arial" panose="020B0604020202020204" pitchFamily="34" charset="0"/>
                        <a:buNone/>
                      </a:pPr>
                      <a:r>
                        <a:rPr lang="en-GB" sz="1200" dirty="0" smtClean="0">
                          <a:latin typeface="Letter-join Plus 1" panose="02000505000000020003" pitchFamily="50" charset="0"/>
                        </a:rPr>
                        <a:t>• identify some of the ways in which we are different and unique</a:t>
                      </a:r>
                    </a:p>
                    <a:p>
                      <a:pPr marL="0" indent="0">
                        <a:buFont typeface="Arial" panose="020B0604020202020204" pitchFamily="34" charset="0"/>
                        <a:buNone/>
                      </a:pPr>
                      <a:r>
                        <a:rPr lang="en-GB" sz="1200" dirty="0" smtClean="0">
                          <a:latin typeface="Letter-join Plus 1" panose="02000505000000020003" pitchFamily="50" charset="0"/>
                        </a:rPr>
                        <a:t>• explain some of the elements which help us to have a diverse community</a:t>
                      </a:r>
                    </a:p>
                    <a:p>
                      <a:pPr marL="0" indent="0">
                        <a:buFont typeface="Arial" panose="020B0604020202020204" pitchFamily="34" charset="0"/>
                        <a:buNone/>
                      </a:pPr>
                      <a:r>
                        <a:rPr lang="en-GB" sz="1200" dirty="0" smtClean="0">
                          <a:latin typeface="Letter-join Plus 1" panose="02000505000000020003" pitchFamily="50" charset="0"/>
                        </a:rPr>
                        <a:t>• describe strategies to overcome barriers and promote diversity and inclusion</a:t>
                      </a:r>
                      <a:endParaRPr lang="en-GB" sz="1200" dirty="0">
                        <a:latin typeface="Letter-join Plus 1" panose="02000505000000020003" pitchFamily="50" charset="0"/>
                      </a:endParaRPr>
                    </a:p>
                  </a:txBody>
                  <a:tcPr/>
                </a:tc>
                <a:tc>
                  <a:txBody>
                    <a:bodyPr/>
                    <a:lstStyle/>
                    <a:p>
                      <a:pPr marL="171450" indent="-171450">
                        <a:buFont typeface="Arial" panose="020B0604020202020204" pitchFamily="34" charset="0"/>
                        <a:buChar char="•"/>
                      </a:pPr>
                      <a:r>
                        <a:rPr lang="en-GB" sz="1200" dirty="0" smtClean="0">
                          <a:latin typeface="Letter-join Plus 1" panose="02000505000000020003" pitchFamily="50" charset="0"/>
                        </a:rPr>
                        <a:t>study and reflect imaginatively on the story of Zacchaeus’ conversion and explore ways in which they can hear God’s call in their lives.</a:t>
                      </a:r>
                    </a:p>
                    <a:p>
                      <a:pPr marL="171450" indent="-171450">
                        <a:buFont typeface="Arial" panose="020B0604020202020204" pitchFamily="34" charset="0"/>
                        <a:buChar char="•"/>
                      </a:pPr>
                      <a:r>
                        <a:rPr lang="en-GB" sz="1200" dirty="0" smtClean="0">
                          <a:latin typeface="Letter-join Plus 1" panose="02000505000000020003" pitchFamily="50" charset="0"/>
                        </a:rPr>
                        <a:t>Learn strategies for more complex experiences of relationships and conflict. </a:t>
                      </a:r>
                    </a:p>
                    <a:p>
                      <a:pPr marL="171450" indent="-171450">
                        <a:buFont typeface="Arial" panose="020B0604020202020204" pitchFamily="34" charset="0"/>
                        <a:buChar char="•"/>
                      </a:pPr>
                      <a:r>
                        <a:rPr lang="en-GB" sz="1200" dirty="0" smtClean="0">
                          <a:latin typeface="Letter-join Plus 1" panose="02000505000000020003" pitchFamily="50" charset="0"/>
                        </a:rPr>
                        <a:t>identify and understand how to respond to spoken and unspoken pressure,</a:t>
                      </a:r>
                    </a:p>
                    <a:p>
                      <a:pPr marL="171450" indent="-171450">
                        <a:buFont typeface="Arial" panose="020B0604020202020204" pitchFamily="34" charset="0"/>
                        <a:buChar char="•"/>
                      </a:pPr>
                      <a:r>
                        <a:rPr lang="en-GB" sz="1200" dirty="0" smtClean="0">
                          <a:latin typeface="Letter-join Plus 1" panose="02000505000000020003" pitchFamily="50" charset="0"/>
                        </a:rPr>
                        <a:t>Learn  the concept of consent and some practical demonstrations of this.</a:t>
                      </a:r>
                    </a:p>
                    <a:p>
                      <a:pPr marL="0" indent="0">
                        <a:buFont typeface="Arial" panose="020B0604020202020204" pitchFamily="34" charset="0"/>
                        <a:buNone/>
                      </a:pPr>
                      <a:endParaRPr lang="en-GB" sz="1200" dirty="0">
                        <a:latin typeface="Letter-join Plus 1" panose="02000505000000020003" pitchFamily="50" charset="0"/>
                      </a:endParaRPr>
                    </a:p>
                  </a:txBody>
                  <a:tcPr/>
                </a:tc>
                <a:tc>
                  <a:txBody>
                    <a:bodyPr/>
                    <a:lstStyle/>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Know</a:t>
                      </a:r>
                      <a:r>
                        <a:rPr lang="en-GB" sz="1200" b="0" i="0" baseline="0" dirty="0" smtClean="0">
                          <a:solidFill>
                            <a:srgbClr val="2D2D2D"/>
                          </a:solidFill>
                          <a:effectLst/>
                          <a:latin typeface="Letter-join Plus 1" panose="02000505000000020003" pitchFamily="50" charset="0"/>
                        </a:rPr>
                        <a:t> </a:t>
                      </a:r>
                      <a:r>
                        <a:rPr lang="en-GB" sz="1200" b="0" i="0" dirty="0" smtClean="0">
                          <a:solidFill>
                            <a:srgbClr val="2D2D2D"/>
                          </a:solidFill>
                          <a:effectLst/>
                          <a:latin typeface="Letter-join Plus 1" panose="02000505000000020003" pitchFamily="50" charset="0"/>
                        </a:rPr>
                        <a:t>how our thoughts and feelings have an impact on how we act.</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make safe and sensible decisions about what online content they should/shouldn’t share, cyberbullying and how to report and get help if they encounter inappropriate messages or material.</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Know</a:t>
                      </a:r>
                      <a:r>
                        <a:rPr lang="en-GB" sz="1200" b="0" i="0" baseline="0" dirty="0" smtClean="0">
                          <a:solidFill>
                            <a:srgbClr val="2D2D2D"/>
                          </a:solidFill>
                          <a:effectLst/>
                          <a:latin typeface="Letter-join Plus 1" panose="02000505000000020003" pitchFamily="50" charset="0"/>
                        </a:rPr>
                        <a:t> the </a:t>
                      </a:r>
                      <a:r>
                        <a:rPr lang="en-GB" sz="1200" b="0" i="0" dirty="0" smtClean="0">
                          <a:solidFill>
                            <a:srgbClr val="2D2D2D"/>
                          </a:solidFill>
                          <a:effectLst/>
                          <a:latin typeface="Letter-join Plus 1" panose="02000505000000020003" pitchFamily="50" charset="0"/>
                        </a:rPr>
                        <a:t>four types of abuse: sexual, physical, emotional and neglect. Children will know how to spot each type of abuse and who they can go to for help. </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explore how drugs, alcohol and tobacco can negatively affect people’s lifestyles and the body’s natural functioning,</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 discuss how to make good choices even in pressured situations, </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Know essential First Aid such as DR ABC and the recovery position.</a:t>
                      </a:r>
                      <a:endParaRPr lang="en-GB" sz="1200" dirty="0">
                        <a:latin typeface="Letter-join Plus 1" panose="02000505000000020003" pitchFamily="50" charset="0"/>
                      </a:endParaRPr>
                    </a:p>
                  </a:txBody>
                  <a:tcPr/>
                </a:tc>
                <a:extLst>
                  <a:ext uri="{0D108BD9-81ED-4DB2-BD59-A6C34878D82A}">
                    <a16:rowId xmlns:a16="http://schemas.microsoft.com/office/drawing/2014/main" val="2374943605"/>
                  </a:ext>
                </a:extLst>
              </a:tr>
            </a:tbl>
          </a:graphicData>
        </a:graphic>
      </p:graphicFrame>
    </p:spTree>
    <p:extLst>
      <p:ext uri="{BB962C8B-B14F-4D97-AF65-F5344CB8AC3E}">
        <p14:creationId xmlns:p14="http://schemas.microsoft.com/office/powerpoint/2010/main" val="1157518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68097656"/>
              </p:ext>
            </p:extLst>
          </p:nvPr>
        </p:nvGraphicFramePr>
        <p:xfrm>
          <a:off x="554865" y="0"/>
          <a:ext cx="10392178" cy="13807440"/>
        </p:xfrm>
        <a:graphic>
          <a:graphicData uri="http://schemas.openxmlformats.org/drawingml/2006/table">
            <a:tbl>
              <a:tblPr firstRow="1" bandRow="1">
                <a:tableStyleId>{5C22544A-7EE6-4342-B048-85BDC9FD1C3A}</a:tableStyleId>
              </a:tblPr>
              <a:tblGrid>
                <a:gridCol w="1585857">
                  <a:extLst>
                    <a:ext uri="{9D8B030D-6E8A-4147-A177-3AD203B41FA5}">
                      <a16:colId xmlns:a16="http://schemas.microsoft.com/office/drawing/2014/main" val="3312343282"/>
                    </a:ext>
                  </a:extLst>
                </a:gridCol>
                <a:gridCol w="1568099">
                  <a:extLst>
                    <a:ext uri="{9D8B030D-6E8A-4147-A177-3AD203B41FA5}">
                      <a16:colId xmlns:a16="http://schemas.microsoft.com/office/drawing/2014/main" val="3969583213"/>
                    </a:ext>
                  </a:extLst>
                </a:gridCol>
                <a:gridCol w="1299834">
                  <a:extLst>
                    <a:ext uri="{9D8B030D-6E8A-4147-A177-3AD203B41FA5}">
                      <a16:colId xmlns:a16="http://schemas.microsoft.com/office/drawing/2014/main" val="3806446910"/>
                    </a:ext>
                  </a:extLst>
                </a:gridCol>
                <a:gridCol w="1484597">
                  <a:extLst>
                    <a:ext uri="{9D8B030D-6E8A-4147-A177-3AD203B41FA5}">
                      <a16:colId xmlns:a16="http://schemas.microsoft.com/office/drawing/2014/main" val="3816452392"/>
                    </a:ext>
                  </a:extLst>
                </a:gridCol>
                <a:gridCol w="1484597">
                  <a:extLst>
                    <a:ext uri="{9D8B030D-6E8A-4147-A177-3AD203B41FA5}">
                      <a16:colId xmlns:a16="http://schemas.microsoft.com/office/drawing/2014/main" val="1171313420"/>
                    </a:ext>
                  </a:extLst>
                </a:gridCol>
                <a:gridCol w="1484597">
                  <a:extLst>
                    <a:ext uri="{9D8B030D-6E8A-4147-A177-3AD203B41FA5}">
                      <a16:colId xmlns:a16="http://schemas.microsoft.com/office/drawing/2014/main" val="3711727142"/>
                    </a:ext>
                  </a:extLst>
                </a:gridCol>
                <a:gridCol w="1484597">
                  <a:extLst>
                    <a:ext uri="{9D8B030D-6E8A-4147-A177-3AD203B41FA5}">
                      <a16:colId xmlns:a16="http://schemas.microsoft.com/office/drawing/2014/main" val="31413590"/>
                    </a:ext>
                  </a:extLst>
                </a:gridCol>
              </a:tblGrid>
              <a:tr h="342336">
                <a:tc>
                  <a:txBody>
                    <a:bodyPr/>
                    <a:lstStyle/>
                    <a:p>
                      <a:r>
                        <a:rPr lang="en-GB" sz="1600" baseline="0" dirty="0" smtClean="0">
                          <a:latin typeface="Letter-join Plus 1" panose="02000505000000020003" pitchFamily="50" charset="0"/>
                        </a:rPr>
                        <a:t>PSHE Year 6</a:t>
                      </a:r>
                      <a:endParaRPr lang="en-GB" sz="1600"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AUTUMN</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SPRING</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tc>
                  <a:txBody>
                    <a:bodyPr/>
                    <a:lstStyle/>
                    <a:p>
                      <a:r>
                        <a:rPr lang="en-GB" dirty="0" smtClean="0">
                          <a:latin typeface="Letter-join Plus 1" panose="02000505000000020003" pitchFamily="50" charset="0"/>
                        </a:rPr>
                        <a:t>SUMMER</a:t>
                      </a:r>
                      <a:endParaRPr lang="en-GB" dirty="0">
                        <a:latin typeface="Letter-join Plus 1" panose="02000505000000020003" pitchFamily="50" charset="0"/>
                      </a:endParaRPr>
                    </a:p>
                  </a:txBody>
                  <a:tcPr/>
                </a:tc>
                <a:extLst>
                  <a:ext uri="{0D108BD9-81ED-4DB2-BD59-A6C34878D82A}">
                    <a16:rowId xmlns:a16="http://schemas.microsoft.com/office/drawing/2014/main" val="1655375523"/>
                  </a:ext>
                </a:extLst>
              </a:tr>
              <a:tr h="1112593">
                <a:tc>
                  <a:txBody>
                    <a:bodyPr/>
                    <a:lstStyle/>
                    <a:p>
                      <a:r>
                        <a:rPr lang="en-GB" sz="1800" dirty="0" smtClean="0">
                          <a:latin typeface="Letter-join Plus 1" panose="02000505000000020003" pitchFamily="50" charset="0"/>
                        </a:rPr>
                        <a:t>FOCUS</a:t>
                      </a:r>
                    </a:p>
                  </a:txBody>
                  <a:tcPr/>
                </a:tc>
                <a:tc>
                  <a:txBody>
                    <a:bodyPr/>
                    <a:lstStyle/>
                    <a:p>
                      <a:r>
                        <a:rPr lang="en-GB" sz="1400" dirty="0" smtClean="0">
                          <a:latin typeface="Letter-join Plus 1" panose="02000505000000020003" pitchFamily="50" charset="0"/>
                        </a:rPr>
                        <a:t>Keeping</a:t>
                      </a:r>
                      <a:r>
                        <a:rPr lang="en-GB" sz="1400" baseline="0" dirty="0" smtClean="0">
                          <a:latin typeface="Letter-join Plus 1" panose="02000505000000020003" pitchFamily="50" charset="0"/>
                        </a:rPr>
                        <a:t> and Staying Safe:</a:t>
                      </a:r>
                    </a:p>
                    <a:p>
                      <a:r>
                        <a:rPr lang="en-GB" sz="1400" baseline="0" dirty="0" smtClean="0">
                          <a:latin typeface="Letter-join Plus 1" panose="02000505000000020003" pitchFamily="50" charset="0"/>
                        </a:rPr>
                        <a:t>Water Safety</a:t>
                      </a:r>
                    </a:p>
                    <a:p>
                      <a:r>
                        <a:rPr lang="en-GB" sz="1400" baseline="0" dirty="0" smtClean="0">
                          <a:latin typeface="Letter-join Plus 1" panose="02000505000000020003" pitchFamily="50" charset="0"/>
                        </a:rPr>
                        <a:t>Assessment - Summative</a:t>
                      </a:r>
                    </a:p>
                    <a:p>
                      <a:endParaRPr lang="en-GB" sz="1400" baseline="0" dirty="0" smtClean="0">
                        <a:latin typeface="Letter-join Plus 1" panose="02000505000000020003" pitchFamily="50" charset="0"/>
                      </a:endParaRPr>
                    </a:p>
                    <a:p>
                      <a:r>
                        <a:rPr lang="en-GB" sz="1400" baseline="0" dirty="0" smtClean="0">
                          <a:latin typeface="Letter-join Plus 1" panose="02000505000000020003" pitchFamily="50" charset="0"/>
                        </a:rPr>
                        <a:t>Keeping and Staying Healthy:</a:t>
                      </a:r>
                    </a:p>
                    <a:p>
                      <a:r>
                        <a:rPr lang="en-GB" sz="1400" dirty="0" smtClean="0">
                          <a:latin typeface="Letter-join Plus 1" panose="02000505000000020003" pitchFamily="50" charset="0"/>
                        </a:rPr>
                        <a:t>Alcohol</a:t>
                      </a:r>
                    </a:p>
                    <a:p>
                      <a:r>
                        <a:rPr lang="en-GB" sz="1400" dirty="0" smtClean="0">
                          <a:latin typeface="Letter-join Plus 1" panose="02000505000000020003" pitchFamily="50" charset="0"/>
                        </a:rPr>
                        <a:t>Assessment </a:t>
                      </a:r>
                      <a:r>
                        <a:rPr lang="en-GB" sz="1400" dirty="0" smtClean="0">
                          <a:latin typeface="Letter-join Plus 1" panose="02000505000000020003" pitchFamily="50" charset="0"/>
                        </a:rPr>
                        <a:t>– Summative</a:t>
                      </a:r>
                    </a:p>
                    <a:p>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24 (health and health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33 (drug abuse)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 article 6 (life, survival and 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rgbClr val="FF33CC"/>
                        </a:solidFill>
                        <a:effectLst/>
                        <a:latin typeface="Letter-join Plus 1" panose="02000505000000020003" pitchFamily="50" charset="0"/>
                        <a:ea typeface="+mn-ea"/>
                        <a:cs typeface="+mn-cs"/>
                      </a:endParaRPr>
                    </a:p>
                    <a:p>
                      <a:endParaRPr lang="en-GB" sz="1400"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Being</a:t>
                      </a:r>
                      <a:r>
                        <a:rPr lang="en-GB" sz="1400" baseline="0" dirty="0" smtClean="0">
                          <a:latin typeface="Letter-join Plus 1" panose="02000505000000020003" pitchFamily="50" charset="0"/>
                        </a:rPr>
                        <a:t> Responsible:</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Stealing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Assessment </a:t>
                      </a:r>
                      <a:r>
                        <a:rPr lang="en-GB" sz="1400" dirty="0" smtClean="0">
                          <a:latin typeface="Letter-join Plus 1" panose="02000505000000020003" pitchFamily="50" charset="0"/>
                        </a:rPr>
                        <a:t>– Summative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First Aid </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Year 6 Part 1</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Year 6 part 2</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Assessment Summative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6 (life, survival and 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rgbClr val="FF33CC"/>
                        </a:solidFill>
                        <a:effectLst/>
                        <a:latin typeface="Letter-join Plus 1" panose="02000505000000020003"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Letter-join Plus 1" panose="02000505000000020003" pitchFamily="50" charset="0"/>
                      </a:endParaRPr>
                    </a:p>
                  </a:txBody>
                  <a:tcPr/>
                </a:tc>
                <a:tc>
                  <a:txBody>
                    <a:bodyPr/>
                    <a:lstStyle/>
                    <a:p>
                      <a:r>
                        <a:rPr lang="en-GB" sz="1400" b="0" dirty="0" smtClean="0">
                          <a:latin typeface="Letter-join Plus 1" panose="02000505000000020003" pitchFamily="50" charset="0"/>
                        </a:rPr>
                        <a:t>Feelings and Emotions:</a:t>
                      </a:r>
                    </a:p>
                    <a:p>
                      <a:r>
                        <a:rPr lang="en-GB" sz="1400" b="0" dirty="0" smtClean="0">
                          <a:latin typeface="Letter-join Plus 1" panose="02000505000000020003" pitchFamily="50" charset="0"/>
                        </a:rPr>
                        <a:t>Worry</a:t>
                      </a:r>
                    </a:p>
                    <a:p>
                      <a:r>
                        <a:rPr lang="en-GB" sz="1400" b="0" dirty="0" smtClean="0">
                          <a:latin typeface="Letter-join Plus 1" panose="02000505000000020003" pitchFamily="50" charset="0"/>
                        </a:rPr>
                        <a:t>Assessment – Summative</a:t>
                      </a:r>
                    </a:p>
                    <a:p>
                      <a:endParaRPr lang="en-GB" sz="1400" b="0" dirty="0" smtClean="0">
                        <a:latin typeface="Letter-join Plus 1" panose="02000505000000020003" pitchFamily="50" charset="0"/>
                      </a:endParaRPr>
                    </a:p>
                    <a:p>
                      <a:r>
                        <a:rPr lang="en-GB" sz="1400" b="0" dirty="0" smtClean="0">
                          <a:latin typeface="Letter-join Plus 1" panose="02000505000000020003" pitchFamily="50" charset="0"/>
                        </a:rPr>
                        <a:t>Computer Safety:</a:t>
                      </a:r>
                    </a:p>
                    <a:p>
                      <a:r>
                        <a:rPr lang="en-GB" sz="1400" b="0" dirty="0" smtClean="0">
                          <a:latin typeface="Letter-join Plus 1" panose="02000505000000020003" pitchFamily="50" charset="0"/>
                        </a:rPr>
                        <a:t>Making Friends Online</a:t>
                      </a:r>
                    </a:p>
                    <a:p>
                      <a:r>
                        <a:rPr lang="en-GB" sz="1400" b="0" dirty="0" smtClean="0">
                          <a:latin typeface="Letter-join Plus 1" panose="02000505000000020003" pitchFamily="50" charset="0"/>
                        </a:rPr>
                        <a:t>Assessment - Summative </a:t>
                      </a:r>
                      <a:endParaRPr lang="en-GB" sz="1400" b="0" dirty="0" smtClean="0">
                        <a:latin typeface="Letter-join Plus 1" panose="02000505000000020003" pitchFamily="50"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endParaRPr lang="en-GB" sz="1400" b="0" dirty="0">
                        <a:latin typeface="Letter-join Plus 1" panose="02000505000000020003" pitchFamily="50" charset="0"/>
                      </a:endParaRPr>
                    </a:p>
                  </a:txBody>
                  <a:tcPr/>
                </a:tc>
                <a:tc>
                  <a:txBody>
                    <a:bodyPr/>
                    <a:lstStyle/>
                    <a:p>
                      <a:r>
                        <a:rPr lang="en-GB" sz="1400" dirty="0" smtClean="0">
                          <a:latin typeface="Letter-join Plus 1" panose="02000505000000020003" pitchFamily="50" charset="0"/>
                        </a:rPr>
                        <a:t>The</a:t>
                      </a:r>
                      <a:r>
                        <a:rPr lang="en-GB" sz="1400" baseline="0" dirty="0" smtClean="0">
                          <a:latin typeface="Letter-join Plus 1" panose="02000505000000020003" pitchFamily="50" charset="0"/>
                        </a:rPr>
                        <a:t> Working World:</a:t>
                      </a:r>
                    </a:p>
                    <a:p>
                      <a:r>
                        <a:rPr lang="en-GB" sz="1400" dirty="0" smtClean="0">
                          <a:latin typeface="Letter-join Plus 1" panose="02000505000000020003" pitchFamily="50" charset="0"/>
                        </a:rPr>
                        <a:t>In-App Purchases</a:t>
                      </a:r>
                    </a:p>
                    <a:p>
                      <a:r>
                        <a:rPr lang="en-GB" sz="1400" dirty="0" smtClean="0">
                          <a:latin typeface="Letter-join Plus 1" panose="02000505000000020003" pitchFamily="50" charset="0"/>
                        </a:rPr>
                        <a:t>Assessment – Summative</a:t>
                      </a:r>
                    </a:p>
                    <a:p>
                      <a:endParaRPr lang="en-GB" sz="1400" dirty="0" smtClean="0">
                        <a:latin typeface="Letter-join Plus 1" panose="02000505000000020003" pitchFamily="50" charset="0"/>
                      </a:endParaRPr>
                    </a:p>
                    <a:p>
                      <a:r>
                        <a:rPr lang="en-GB" sz="1400" dirty="0" smtClean="0">
                          <a:latin typeface="Letter-join Plus 1" panose="02000505000000020003" pitchFamily="50" charset="0"/>
                        </a:rPr>
                        <a:t>A World without Judgement:</a:t>
                      </a:r>
                    </a:p>
                    <a:p>
                      <a:r>
                        <a:rPr lang="en-GB" sz="1400" dirty="0" smtClean="0">
                          <a:latin typeface="Letter-join Plus 1" panose="02000505000000020003" pitchFamily="50" charset="0"/>
                        </a:rPr>
                        <a:t>British Values</a:t>
                      </a:r>
                    </a:p>
                    <a:p>
                      <a:r>
                        <a:rPr lang="en-GB" sz="1400" dirty="0" smtClean="0">
                          <a:latin typeface="Letter-join Plus 1" panose="02000505000000020003" pitchFamily="50" charset="0"/>
                        </a:rPr>
                        <a:t>Assessment </a:t>
                      </a:r>
                      <a:r>
                        <a:rPr lang="en-GB" sz="1400" dirty="0" smtClean="0">
                          <a:latin typeface="Letter-join Plus 1" panose="02000505000000020003" pitchFamily="50" charset="0"/>
                        </a:rPr>
                        <a:t>– Summative</a:t>
                      </a:r>
                    </a:p>
                    <a:p>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2 (Non-discrimination)</a:t>
                      </a:r>
                      <a:endParaRPr lang="en-GB" sz="1400" kern="1200" dirty="0" smtClean="0">
                        <a:solidFill>
                          <a:srgbClr val="FF33CC"/>
                        </a:solidFill>
                        <a:effectLst/>
                        <a:latin typeface="Letter-join Plus 1" panose="02000505000000020003" pitchFamily="50" charset="0"/>
                        <a:ea typeface="+mn-ea"/>
                        <a:cs typeface="+mn-cs"/>
                      </a:endParaRPr>
                    </a:p>
                    <a:p>
                      <a:endParaRPr lang="en-GB" sz="1400"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Relationships and Sex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16 (right to privacy)</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  General ethos/ Ask it basket</a:t>
                      </a:r>
                    </a:p>
                    <a:p>
                      <a:endParaRPr lang="en-GB" sz="1800" dirty="0" smtClean="0">
                        <a:latin typeface="Letter-join Plus 1" panose="02000505000000020003"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mn-ea"/>
                          <a:cs typeface="+mn-cs"/>
                        </a:rPr>
                        <a:t>Article 29 (goals of education)</a:t>
                      </a:r>
                    </a:p>
                    <a:p>
                      <a:endParaRPr lang="en-GB" sz="1800" dirty="0">
                        <a:latin typeface="Letter-join Plus 1" panose="02000505000000020003" pitchFamily="50"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Letter-join Plus 1" panose="02000505000000020003" pitchFamily="50" charset="0"/>
                        </a:rPr>
                        <a:t>Relationships and Sex </a:t>
                      </a:r>
                      <a:r>
                        <a:rPr lang="en-GB" sz="1400" dirty="0" smtClean="0">
                          <a:latin typeface="Letter-join Plus 1" panose="02000505000000020003" pitchFamily="50" charset="0"/>
                        </a:rPr>
                        <a:t>Education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latin typeface="Letter-join Plus 1" panose="02000505000000020003"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2 (Non-discrimination)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rgbClr val="FF33CC"/>
                        </a:solidFill>
                        <a:effectLst/>
                        <a:latin typeface="Letter-join Plus 1" panose="02000505000000020003" pitchFamily="50" charset="0"/>
                        <a:ea typeface="+mn-ea"/>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rPr>
                        <a:t>Article 19 (protection from violence, abuse and neglect)</a:t>
                      </a:r>
                      <a:endParaRPr kumimoji="0" lang="en-GB" sz="1400" b="0" i="0" u="none" strike="noStrike" kern="1200" cap="none" spc="0" normalizeH="0" baseline="0" noProof="0" dirty="0" smtClean="0">
                        <a:ln>
                          <a:noFill/>
                        </a:ln>
                        <a:solidFill>
                          <a:srgbClr val="FF33CC"/>
                        </a:solidFill>
                        <a:effectLst/>
                        <a:uLnTx/>
                        <a:uFillTx/>
                        <a:latin typeface="Letter-join Plus 1" panose="02000505000000020003" pitchFamily="50"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FF33CC"/>
                          </a:solidFill>
                          <a:effectLst/>
                          <a:latin typeface="Letter-join Plus 1" panose="02000505000000020003" pitchFamily="50" charset="0"/>
                          <a:ea typeface="+mn-ea"/>
                          <a:cs typeface="+mn-cs"/>
                        </a:rPr>
                        <a:t>Article 34 (sexual exploitation)</a:t>
                      </a:r>
                      <a:endParaRPr lang="en-GB" sz="1400" kern="1200" dirty="0" smtClean="0">
                        <a:solidFill>
                          <a:srgbClr val="FF33CC"/>
                        </a:solidFill>
                        <a:effectLst/>
                        <a:latin typeface="Letter-join Plus 1" panose="02000505000000020003" pitchFamily="50" charset="0"/>
                        <a:ea typeface="+mn-ea"/>
                        <a:cs typeface="+mn-cs"/>
                      </a:endParaRPr>
                    </a:p>
                    <a:p>
                      <a:endParaRPr lang="en-GB" sz="1800" dirty="0">
                        <a:latin typeface="Letter-join Plus 1" panose="02000505000000020003" pitchFamily="50" charset="0"/>
                      </a:endParaRPr>
                    </a:p>
                  </a:txBody>
                  <a:tcPr/>
                </a:tc>
                <a:extLst>
                  <a:ext uri="{0D108BD9-81ED-4DB2-BD59-A6C34878D82A}">
                    <a16:rowId xmlns:a16="http://schemas.microsoft.com/office/drawing/2014/main" val="3560259041"/>
                  </a:ext>
                </a:extLst>
              </a:tr>
              <a:tr h="342336">
                <a:tc>
                  <a:txBody>
                    <a:bodyPr/>
                    <a:lstStyle/>
                    <a:p>
                      <a:endParaRPr lang="en-GB" dirty="0">
                        <a:latin typeface="Letter-join Plus 1" panose="02000505000000020003" pitchFamily="50" charset="0"/>
                      </a:endParaRPr>
                    </a:p>
                  </a:txBody>
                  <a:tcPr/>
                </a:tc>
                <a:tc>
                  <a:txBody>
                    <a:bodyPr/>
                    <a:lstStyle/>
                    <a:p>
                      <a:endParaRPr lang="en-GB" sz="1000"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tc>
                  <a:txBody>
                    <a:bodyPr/>
                    <a:lstStyle/>
                    <a:p>
                      <a:endParaRPr lang="en-GB" dirty="0">
                        <a:latin typeface="Letter-join Plus 1" panose="02000505000000020003" pitchFamily="50" charset="0"/>
                      </a:endParaRPr>
                    </a:p>
                  </a:txBody>
                  <a:tcPr/>
                </a:tc>
                <a:extLst>
                  <a:ext uri="{0D108BD9-81ED-4DB2-BD59-A6C34878D82A}">
                    <a16:rowId xmlns:a16="http://schemas.microsoft.com/office/drawing/2014/main" val="2474835539"/>
                  </a:ext>
                </a:extLst>
              </a:tr>
              <a:tr h="4680808">
                <a:tc>
                  <a:txBody>
                    <a:bodyPr/>
                    <a:lstStyle/>
                    <a:p>
                      <a:r>
                        <a:rPr lang="en-GB" sz="1400" dirty="0" smtClean="0">
                          <a:latin typeface="Letter-join Plus 1" panose="02000505000000020003" pitchFamily="50" charset="0"/>
                        </a:rPr>
                        <a:t>KEY</a:t>
                      </a:r>
                      <a:r>
                        <a:rPr lang="en-GB" sz="1400" baseline="0" dirty="0" smtClean="0">
                          <a:latin typeface="Letter-join Plus 1" panose="02000505000000020003" pitchFamily="50" charset="0"/>
                        </a:rPr>
                        <a:t> KNOWLEDGE/Skills</a:t>
                      </a:r>
                    </a:p>
                  </a:txBody>
                  <a:tcPr/>
                </a:tc>
                <a:tc>
                  <a:txBody>
                    <a:bodyPr/>
                    <a:lstStyle/>
                    <a:p>
                      <a:pPr marL="0" indent="0">
                        <a:buFont typeface="Arial" panose="020B0604020202020204" pitchFamily="34" charset="0"/>
                        <a:buNone/>
                      </a:pPr>
                      <a:r>
                        <a:rPr lang="en-GB" sz="1200" baseline="0" dirty="0" smtClean="0">
                          <a:latin typeface="Letter-join Plus 1" panose="02000505000000020003" pitchFamily="50" charset="0"/>
                        </a:rPr>
                        <a:t>• identify a range of danger signs</a:t>
                      </a:r>
                    </a:p>
                    <a:p>
                      <a:pPr marL="0" indent="0">
                        <a:buFont typeface="Arial" panose="020B0604020202020204" pitchFamily="34" charset="0"/>
                        <a:buNone/>
                      </a:pPr>
                      <a:r>
                        <a:rPr lang="en-GB" sz="1200" baseline="0" dirty="0" smtClean="0">
                          <a:latin typeface="Letter-join Plus 1" panose="02000505000000020003" pitchFamily="50" charset="0"/>
                        </a:rPr>
                        <a:t>• develop and name strategies that can help keep ourselves and others safe</a:t>
                      </a:r>
                    </a:p>
                    <a:p>
                      <a:pPr marL="0" indent="0">
                        <a:buFont typeface="Arial" panose="020B0604020202020204" pitchFamily="34" charset="0"/>
                        <a:buNone/>
                      </a:pPr>
                      <a:r>
                        <a:rPr lang="en-GB" sz="1200" baseline="0" dirty="0" smtClean="0">
                          <a:latin typeface="Letter-join Plus 1" panose="02000505000000020003" pitchFamily="50" charset="0"/>
                        </a:rPr>
                        <a:t>• recognise the impact and possible consequences of an accident or incident</a:t>
                      </a:r>
                    </a:p>
                    <a:p>
                      <a:pPr marL="0" indent="0">
                        <a:buFont typeface="Arial" panose="020B0604020202020204" pitchFamily="34" charset="0"/>
                        <a:buNone/>
                      </a:pPr>
                      <a:endParaRPr lang="en-GB" sz="1200" baseline="0" dirty="0" smtClean="0">
                        <a:latin typeface="Letter-join Plus 1" panose="02000505000000020003" pitchFamily="50" charset="0"/>
                      </a:endParaRPr>
                    </a:p>
                    <a:p>
                      <a:pPr marL="0" indent="0">
                        <a:buFont typeface="Arial" panose="020B0604020202020204" pitchFamily="34" charset="0"/>
                        <a:buNone/>
                      </a:pPr>
                      <a:r>
                        <a:rPr lang="en-GB" sz="1200" baseline="0" dirty="0" smtClean="0">
                          <a:latin typeface="Letter-join Plus 1" panose="02000505000000020003" pitchFamily="50" charset="0"/>
                        </a:rPr>
                        <a:t> identify what is a risky choice</a:t>
                      </a:r>
                    </a:p>
                    <a:p>
                      <a:pPr marL="0" indent="0">
                        <a:buFont typeface="Arial" panose="020B0604020202020204" pitchFamily="34" charset="0"/>
                        <a:buNone/>
                      </a:pPr>
                      <a:r>
                        <a:rPr lang="en-GB" sz="1200" baseline="0" dirty="0" smtClean="0">
                          <a:latin typeface="Letter-join Plus 1" panose="02000505000000020003" pitchFamily="50" charset="0"/>
                        </a:rPr>
                        <a:t>• identify the risks associated with alcohol (+ drugs - </a:t>
                      </a:r>
                    </a:p>
                    <a:p>
                      <a:pPr marL="0" indent="0">
                        <a:buFont typeface="Arial" panose="020B0604020202020204" pitchFamily="34" charset="0"/>
                        <a:buNone/>
                      </a:pPr>
                      <a:r>
                        <a:rPr lang="en-GB" sz="1200" baseline="0" dirty="0" smtClean="0">
                          <a:latin typeface="Letter-join Plus 1" panose="02000505000000020003" pitchFamily="50" charset="0"/>
                        </a:rPr>
                        <a:t>extension)</a:t>
                      </a:r>
                    </a:p>
                    <a:p>
                      <a:pPr marL="0" indent="0">
                        <a:buFont typeface="Arial" panose="020B0604020202020204" pitchFamily="34" charset="0"/>
                        <a:buNone/>
                      </a:pPr>
                      <a:r>
                        <a:rPr lang="en-GB" sz="1200" baseline="0" dirty="0" smtClean="0">
                          <a:latin typeface="Letter-join Plus 1" panose="02000505000000020003" pitchFamily="50" charset="0"/>
                        </a:rPr>
                        <a:t>• describe how alcohol can affect your immediate and </a:t>
                      </a:r>
                    </a:p>
                    <a:p>
                      <a:pPr marL="0" indent="0">
                        <a:buFont typeface="Arial" panose="020B0604020202020204" pitchFamily="34" charset="0"/>
                        <a:buNone/>
                      </a:pPr>
                      <a:r>
                        <a:rPr lang="en-GB" sz="1200" baseline="0" dirty="0" smtClean="0">
                          <a:latin typeface="Letter-join Plus 1" panose="02000505000000020003" pitchFamily="50" charset="0"/>
                        </a:rPr>
                        <a:t>future health</a:t>
                      </a:r>
                    </a:p>
                    <a:p>
                      <a:pPr marL="0" indent="0">
                        <a:buFont typeface="Arial" panose="020B0604020202020204" pitchFamily="34" charset="0"/>
                        <a:buNone/>
                      </a:pPr>
                      <a:r>
                        <a:rPr lang="en-GB" sz="1200" baseline="0" dirty="0" smtClean="0">
                          <a:latin typeface="Letter-join Plus 1" panose="02000505000000020003" pitchFamily="50" charset="0"/>
                        </a:rPr>
                        <a:t>• develop and recognise skills and strategies to keep </a:t>
                      </a:r>
                    </a:p>
                    <a:p>
                      <a:pPr marL="0" indent="0">
                        <a:buFont typeface="Arial" panose="020B0604020202020204" pitchFamily="34" charset="0"/>
                        <a:buNone/>
                      </a:pPr>
                      <a:r>
                        <a:rPr lang="en-GB" sz="1200" baseline="0" dirty="0" smtClean="0">
                          <a:latin typeface="Letter-join Plus 1" panose="02000505000000020003" pitchFamily="50" charset="0"/>
                        </a:rPr>
                        <a:t>safe</a:t>
                      </a:r>
                    </a:p>
                  </a:txBody>
                  <a:tcPr/>
                </a:tc>
                <a:tc>
                  <a:txBody>
                    <a:bodyPr/>
                    <a:lstStyle/>
                    <a:p>
                      <a:r>
                        <a:rPr lang="en-GB" sz="1200" dirty="0" smtClean="0">
                          <a:latin typeface="Letter-join Plus 1" panose="02000505000000020003" pitchFamily="50" charset="0"/>
                        </a:rPr>
                        <a:t>• explain what consent means</a:t>
                      </a:r>
                    </a:p>
                    <a:p>
                      <a:r>
                        <a:rPr lang="en-GB" sz="1200" dirty="0" smtClean="0">
                          <a:latin typeface="Letter-join Plus 1" panose="02000505000000020003" pitchFamily="50" charset="0"/>
                        </a:rPr>
                        <a:t>• recognise the importance of being </a:t>
                      </a:r>
                    </a:p>
                    <a:p>
                      <a:r>
                        <a:rPr lang="en-GB" sz="1200" dirty="0" smtClean="0">
                          <a:latin typeface="Letter-join Plus 1" panose="02000505000000020003" pitchFamily="50" charset="0"/>
                        </a:rPr>
                        <a:t>honest and not stealing</a:t>
                      </a:r>
                    </a:p>
                    <a:p>
                      <a:r>
                        <a:rPr lang="en-GB" sz="1200" dirty="0" smtClean="0">
                          <a:latin typeface="Letter-join Plus 1" panose="02000505000000020003" pitchFamily="50" charset="0"/>
                        </a:rPr>
                        <a:t>• explain why it is important to have a </a:t>
                      </a:r>
                    </a:p>
                    <a:p>
                      <a:r>
                        <a:rPr lang="en-GB" sz="1200" dirty="0" smtClean="0">
                          <a:latin typeface="Letter-join Plus 1" panose="02000505000000020003" pitchFamily="50" charset="0"/>
                        </a:rPr>
                        <a:t>trusting relationship between friends </a:t>
                      </a:r>
                    </a:p>
                    <a:p>
                      <a:r>
                        <a:rPr lang="en-GB" sz="1200" dirty="0" smtClean="0">
                          <a:latin typeface="Letter-join Plus 1" panose="02000505000000020003" pitchFamily="50" charset="0"/>
                        </a:rPr>
                        <a:t>and family</a:t>
                      </a:r>
                    </a:p>
                    <a:p>
                      <a:r>
                        <a:rPr lang="en-GB" sz="1200" dirty="0" smtClean="0">
                          <a:latin typeface="Letter-join Plus 1" panose="02000505000000020003" pitchFamily="50" charset="0"/>
                        </a:rPr>
                        <a:t>• identify how making some choices can </a:t>
                      </a:r>
                    </a:p>
                    <a:p>
                      <a:r>
                        <a:rPr lang="en-GB" sz="1200" dirty="0" smtClean="0">
                          <a:latin typeface="Letter-join Plus 1" panose="02000505000000020003" pitchFamily="50" charset="0"/>
                        </a:rPr>
                        <a:t>impact others’ lives in a negative way</a:t>
                      </a:r>
                      <a:endParaRPr lang="en-GB" sz="1200" dirty="0">
                        <a:latin typeface="Letter-join Plus 1" panose="02000505000000020003" pitchFamily="50" charset="0"/>
                      </a:endParaRP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recognise our thoughts, feelings, and emotions</a:t>
                      </a:r>
                    </a:p>
                    <a:p>
                      <a:pPr marL="0" indent="0">
                        <a:buFont typeface="Arial" panose="020B0604020202020204" pitchFamily="34" charset="0"/>
                        <a:buNone/>
                      </a:pPr>
                      <a:r>
                        <a:rPr lang="en-GB" sz="1200" dirty="0" smtClean="0">
                          <a:latin typeface="Letter-join Plus 1" panose="02000505000000020003" pitchFamily="50" charset="0"/>
                        </a:rPr>
                        <a:t>• identify how we can reduce our feeling of worry</a:t>
                      </a:r>
                    </a:p>
                    <a:p>
                      <a:pPr marL="0" indent="0">
                        <a:buFont typeface="Arial" panose="020B0604020202020204" pitchFamily="34" charset="0"/>
                        <a:buNone/>
                      </a:pPr>
                      <a:r>
                        <a:rPr lang="en-GB" sz="1200" dirty="0" smtClean="0">
                          <a:latin typeface="Letter-join Plus 1" panose="02000505000000020003" pitchFamily="50" charset="0"/>
                        </a:rPr>
                        <a:t>• explain how we can support others who feel worried</a:t>
                      </a:r>
                    </a:p>
                    <a:p>
                      <a:pPr marL="0" indent="0">
                        <a:buFont typeface="Arial" panose="020B0604020202020204" pitchFamily="34" charset="0"/>
                        <a:buNone/>
                      </a:pPr>
                      <a:r>
                        <a:rPr lang="en-GB" sz="1200" dirty="0" smtClean="0">
                          <a:latin typeface="Letter-join Plus 1" panose="02000505000000020003" pitchFamily="50" charset="0"/>
                        </a:rPr>
                        <a:t>• recognise that we can choose how we act on our emotions and that our choices </a:t>
                      </a:r>
                    </a:p>
                    <a:p>
                      <a:pPr marL="0" indent="0">
                        <a:buFont typeface="Arial" panose="020B0604020202020204" pitchFamily="34" charset="0"/>
                        <a:buNone/>
                      </a:pPr>
                      <a:r>
                        <a:rPr lang="en-GB" sz="1200" dirty="0" smtClean="0">
                          <a:latin typeface="Letter-join Plus 1" panose="02000505000000020003" pitchFamily="50" charset="0"/>
                        </a:rPr>
                        <a:t>and actions can affect ourselves and other people</a:t>
                      </a:r>
                    </a:p>
                    <a:p>
                      <a:pPr marL="0" indent="0">
                        <a:buFont typeface="Arial" panose="020B0604020202020204" pitchFamily="34" charset="0"/>
                        <a:buNone/>
                      </a:pPr>
                      <a:r>
                        <a:rPr lang="en-GB" sz="1200" dirty="0" smtClean="0">
                          <a:latin typeface="Letter-join Plus 1" panose="02000505000000020003" pitchFamily="50" charset="0"/>
                        </a:rPr>
                        <a:t>• list the key applications that we may use now and in the </a:t>
                      </a:r>
                    </a:p>
                    <a:p>
                      <a:pPr marL="0" indent="0">
                        <a:buFont typeface="Arial" panose="020B0604020202020204" pitchFamily="34" charset="0"/>
                        <a:buNone/>
                      </a:pPr>
                      <a:r>
                        <a:rPr lang="en-GB" sz="1200" dirty="0" smtClean="0">
                          <a:latin typeface="Letter-join Plus 1" panose="02000505000000020003" pitchFamily="50" charset="0"/>
                        </a:rPr>
                        <a:t>future</a:t>
                      </a:r>
                    </a:p>
                    <a:p>
                      <a:pPr marL="0" indent="0">
                        <a:buFont typeface="Arial" panose="020B0604020202020204" pitchFamily="34" charset="0"/>
                        <a:buNone/>
                      </a:pPr>
                      <a:r>
                        <a:rPr lang="en-GB" sz="1200" dirty="0" smtClean="0">
                          <a:latin typeface="Letter-join Plus 1" panose="02000505000000020003" pitchFamily="50" charset="0"/>
                        </a:rPr>
                        <a:t>• know and understand why some applications have age </a:t>
                      </a:r>
                    </a:p>
                    <a:p>
                      <a:pPr marL="0" indent="0">
                        <a:buFont typeface="Arial" panose="020B0604020202020204" pitchFamily="34" charset="0"/>
                        <a:buNone/>
                      </a:pPr>
                      <a:r>
                        <a:rPr lang="en-GB" sz="1200" dirty="0" smtClean="0">
                          <a:latin typeface="Letter-join Plus 1" panose="02000505000000020003" pitchFamily="50" charset="0"/>
                        </a:rPr>
                        <a:t>restrictions</a:t>
                      </a:r>
                    </a:p>
                    <a:p>
                      <a:pPr marL="0" indent="0">
                        <a:buFont typeface="Arial" panose="020B0604020202020204" pitchFamily="34" charset="0"/>
                        <a:buNone/>
                      </a:pPr>
                      <a:r>
                        <a:rPr lang="en-GB" sz="1200" dirty="0" smtClean="0">
                          <a:latin typeface="Letter-join Plus 1" panose="02000505000000020003" pitchFamily="50" charset="0"/>
                        </a:rPr>
                        <a:t>• identify ways to keep yourself and others safe in a range </a:t>
                      </a:r>
                    </a:p>
                    <a:p>
                      <a:pPr marL="0" indent="0">
                        <a:buFont typeface="Arial" panose="020B0604020202020204" pitchFamily="34" charset="0"/>
                        <a:buNone/>
                      </a:pPr>
                      <a:r>
                        <a:rPr lang="en-GB" sz="1200" dirty="0" smtClean="0">
                          <a:latin typeface="Letter-join Plus 1" panose="02000505000000020003" pitchFamily="50" charset="0"/>
                        </a:rPr>
                        <a:t>of situations online and offline</a:t>
                      </a:r>
                    </a:p>
                    <a:p>
                      <a:pPr marL="0" indent="0">
                        <a:buFont typeface="Arial" panose="020B0604020202020204" pitchFamily="34" charset="0"/>
                        <a:buNone/>
                      </a:pPr>
                      <a:r>
                        <a:rPr lang="en-GB" sz="1200" dirty="0" smtClean="0">
                          <a:latin typeface="Letter-join Plus 1" panose="02000505000000020003" pitchFamily="50" charset="0"/>
                        </a:rPr>
                        <a:t>• recognise that people may not always be who they say </a:t>
                      </a:r>
                    </a:p>
                    <a:p>
                      <a:pPr marL="0" indent="0">
                        <a:buFont typeface="Arial" panose="020B0604020202020204" pitchFamily="34" charset="0"/>
                        <a:buNone/>
                      </a:pPr>
                      <a:r>
                        <a:rPr lang="en-GB" sz="1200" dirty="0" smtClean="0">
                          <a:latin typeface="Letter-join Plus 1" panose="02000505000000020003" pitchFamily="50" charset="0"/>
                        </a:rPr>
                        <a:t>they are online</a:t>
                      </a:r>
                    </a:p>
                  </a:txBody>
                  <a:tcPr/>
                </a:tc>
                <a:tc>
                  <a:txBody>
                    <a:bodyPr/>
                    <a:lstStyle/>
                    <a:p>
                      <a:pPr marL="0" indent="0">
                        <a:buFont typeface="Arial" panose="020B0604020202020204" pitchFamily="34" charset="0"/>
                        <a:buNone/>
                      </a:pPr>
                      <a:r>
                        <a:rPr lang="en-GB" sz="1200" dirty="0" smtClean="0">
                          <a:latin typeface="Letter-join Plus 1" panose="02000505000000020003" pitchFamily="50" charset="0"/>
                        </a:rPr>
                        <a:t>• know and understand various money-related </a:t>
                      </a:r>
                    </a:p>
                    <a:p>
                      <a:pPr marL="0" indent="0">
                        <a:buFont typeface="Arial" panose="020B0604020202020204" pitchFamily="34" charset="0"/>
                        <a:buNone/>
                      </a:pPr>
                      <a:r>
                        <a:rPr lang="en-GB" sz="1200" dirty="0" smtClean="0">
                          <a:latin typeface="Letter-join Plus 1" panose="02000505000000020003" pitchFamily="50" charset="0"/>
                        </a:rPr>
                        <a:t>terms</a:t>
                      </a:r>
                    </a:p>
                    <a:p>
                      <a:pPr marL="0" indent="0">
                        <a:buFont typeface="Arial" panose="020B0604020202020204" pitchFamily="34" charset="0"/>
                        <a:buNone/>
                      </a:pPr>
                      <a:r>
                        <a:rPr lang="en-GB" sz="1200" dirty="0" smtClean="0">
                          <a:latin typeface="Letter-join Plus 1" panose="02000505000000020003" pitchFamily="50" charset="0"/>
                        </a:rPr>
                        <a:t>• recognise some of the ways in which we can </a:t>
                      </a:r>
                    </a:p>
                    <a:p>
                      <a:pPr marL="0" indent="0">
                        <a:buFont typeface="Arial" panose="020B0604020202020204" pitchFamily="34" charset="0"/>
                        <a:buNone/>
                      </a:pPr>
                      <a:r>
                        <a:rPr lang="en-GB" sz="1200" dirty="0" smtClean="0">
                          <a:latin typeface="Letter-join Plus 1" panose="02000505000000020003" pitchFamily="50" charset="0"/>
                        </a:rPr>
                        <a:t>spend money via technology</a:t>
                      </a:r>
                    </a:p>
                    <a:p>
                      <a:pPr marL="0" indent="0">
                        <a:buFont typeface="Arial" panose="020B0604020202020204" pitchFamily="34" charset="0"/>
                        <a:buNone/>
                      </a:pPr>
                      <a:r>
                        <a:rPr lang="en-GB" sz="1200" dirty="0" smtClean="0">
                          <a:latin typeface="Letter-join Plus 1" panose="02000505000000020003" pitchFamily="50" charset="0"/>
                        </a:rPr>
                        <a:t>• describe the potential impact of spending </a:t>
                      </a:r>
                    </a:p>
                    <a:p>
                      <a:pPr marL="0" indent="0">
                        <a:buFont typeface="Arial" panose="020B0604020202020204" pitchFamily="34" charset="0"/>
                        <a:buNone/>
                      </a:pPr>
                      <a:r>
                        <a:rPr lang="en-GB" sz="1200" dirty="0" smtClean="0">
                          <a:latin typeface="Letter-join Plus 1" panose="02000505000000020003" pitchFamily="50" charset="0"/>
                        </a:rPr>
                        <a:t>money without permission</a:t>
                      </a:r>
                    </a:p>
                    <a:p>
                      <a:pPr marL="0" indent="0">
                        <a:buFont typeface="Arial" panose="020B0604020202020204" pitchFamily="34" charset="0"/>
                        <a:buNone/>
                      </a:pPr>
                      <a:r>
                        <a:rPr lang="en-GB" sz="1200" dirty="0" smtClean="0">
                          <a:latin typeface="Letter-join Plus 1" panose="02000505000000020003" pitchFamily="50" charset="0"/>
                        </a:rPr>
                        <a:t>• identify strategies to save money</a:t>
                      </a:r>
                    </a:p>
                    <a:p>
                      <a:pPr marL="0" indent="0">
                        <a:buFont typeface="Arial" panose="020B0604020202020204" pitchFamily="34" charset="0"/>
                        <a:buNone/>
                      </a:pPr>
                      <a:r>
                        <a:rPr lang="en-GB" sz="1200" dirty="0" smtClean="0">
                          <a:latin typeface="Letter-join Plus 1" panose="02000505000000020003" pitchFamily="50" charset="0"/>
                        </a:rPr>
                        <a:t>• understand that there are a wide range of religions and beliefs in the UK</a:t>
                      </a:r>
                    </a:p>
                    <a:p>
                      <a:pPr marL="0" indent="0">
                        <a:buFont typeface="Arial" panose="020B0604020202020204" pitchFamily="34" charset="0"/>
                        <a:buNone/>
                      </a:pPr>
                      <a:r>
                        <a:rPr lang="en-GB" sz="1200" dirty="0" smtClean="0">
                          <a:latin typeface="Letter-join Plus 1" panose="02000505000000020003" pitchFamily="50" charset="0"/>
                        </a:rPr>
                        <a:t>• explain each of the British values</a:t>
                      </a:r>
                    </a:p>
                    <a:p>
                      <a:pPr marL="0" indent="0">
                        <a:buFont typeface="Arial" panose="020B0604020202020204" pitchFamily="34" charset="0"/>
                        <a:buNone/>
                      </a:pPr>
                      <a:r>
                        <a:rPr lang="en-GB" sz="1200" dirty="0" smtClean="0">
                          <a:latin typeface="Letter-join Plus 1" panose="02000505000000020003" pitchFamily="50" charset="0"/>
                        </a:rPr>
                        <a:t>• create a range of values for your educational setting</a:t>
                      </a:r>
                    </a:p>
                    <a:p>
                      <a:pPr marL="0" indent="0">
                        <a:buFont typeface="Arial" panose="020B0604020202020204" pitchFamily="34" charset="0"/>
                        <a:buNone/>
                      </a:pPr>
                      <a:r>
                        <a:rPr lang="en-GB" sz="1200" dirty="0" smtClean="0">
                          <a:latin typeface="Letter-join Plus 1" panose="02000505000000020003" pitchFamily="50" charset="0"/>
                        </a:rPr>
                        <a:t>• explain how all religions can live in cohesion</a:t>
                      </a:r>
                      <a:endParaRPr lang="en-GB" sz="1200" dirty="0">
                        <a:latin typeface="Letter-join Plus 1" panose="02000505000000020003" pitchFamily="50" charset="0"/>
                      </a:endParaRPr>
                    </a:p>
                  </a:txBody>
                  <a:tcPr/>
                </a:tc>
                <a:tc>
                  <a:txBody>
                    <a:bodyPr/>
                    <a:lstStyle/>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consider experiences of change, growth and development, and the trust that they can have in the person of Jesus through times of trial and tribulation.</a:t>
                      </a: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learn that celebrating differences between people is enriching to a community and know that their self-confidence should arise from being loved by</a:t>
                      </a:r>
                      <a:r>
                        <a:rPr lang="en-GB" sz="1200" b="0" i="0" baseline="0" dirty="0" smtClean="0">
                          <a:solidFill>
                            <a:srgbClr val="2D2D2D"/>
                          </a:solidFill>
                          <a:effectLst/>
                          <a:latin typeface="Letter-join Plus 1" panose="02000505000000020003" pitchFamily="50" charset="0"/>
                        </a:rPr>
                        <a:t> God.</a:t>
                      </a:r>
                      <a:endParaRPr lang="en-GB" sz="1200" b="0" i="0" dirty="0" smtClean="0">
                        <a:solidFill>
                          <a:srgbClr val="2D2D2D"/>
                        </a:solidFill>
                        <a:effectLst/>
                        <a:latin typeface="Letter-join Plus 1" panose="02000505000000020003" pitchFamily="50" charset="0"/>
                      </a:endParaRP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learn about the physical changes that boys and girls go through during puberty and how they should respect and take care of their bodies as gifts from God.</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learn about pressures that they may experience from themselves, others and the media.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develop ideas on how to build resilience through thankfulness, use simplified CBT techniques to manage their thoughts, feelings and actions and cope with new or difficult feelings such as romance and rage.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2D2D2D"/>
                          </a:solidFill>
                          <a:effectLst/>
                          <a:uLnTx/>
                          <a:uFillTx/>
                          <a:latin typeface="Letter-join Plus 1" panose="02000505000000020003" pitchFamily="50" charset="0"/>
                          <a:ea typeface="+mn-ea"/>
                          <a:cs typeface="+mn-cs"/>
                        </a:rPr>
                        <a:t>Know how they may be affected by what they see online.</a:t>
                      </a:r>
                      <a:endParaRPr kumimoji="0" lang="en-GB" sz="1200" b="0" i="0" u="none" strike="noStrike" kern="1200" cap="none" spc="0" normalizeH="0" baseline="0" noProof="0" dirty="0" smtClean="0">
                        <a:ln>
                          <a:noFill/>
                        </a:ln>
                        <a:solidFill>
                          <a:prstClr val="black"/>
                        </a:solidFill>
                        <a:effectLst/>
                        <a:uLnTx/>
                        <a:uFillTx/>
                        <a:latin typeface="Letter-join Plus 1" panose="02000505000000020003" pitchFamily="50" charset="0"/>
                        <a:ea typeface="+mn-ea"/>
                        <a:cs typeface="+mn-cs"/>
                      </a:endParaRPr>
                    </a:p>
                    <a:p>
                      <a:pPr marL="171450" indent="-171450">
                        <a:buFont typeface="Arial" panose="020B0604020202020204" pitchFamily="34" charset="0"/>
                        <a:buChar char="•"/>
                      </a:pPr>
                      <a:endParaRPr lang="en-GB" sz="1200" b="0" i="0" dirty="0" smtClean="0">
                        <a:solidFill>
                          <a:srgbClr val="2D2D2D"/>
                        </a:solidFill>
                        <a:effectLst/>
                        <a:latin typeface="Letter-join Plus 1" panose="02000505000000020003" pitchFamily="50" charset="0"/>
                      </a:endParaRPr>
                    </a:p>
                    <a:p>
                      <a:pPr marL="171450" indent="-171450">
                        <a:buFont typeface="Arial" panose="020B0604020202020204" pitchFamily="34" charset="0"/>
                        <a:buChar char="•"/>
                      </a:pPr>
                      <a:r>
                        <a:rPr lang="en-GB" sz="1200" b="0" i="0" dirty="0" smtClean="0">
                          <a:solidFill>
                            <a:srgbClr val="2D2D2D"/>
                          </a:solidFill>
                          <a:effectLst/>
                          <a:latin typeface="Letter-join Plus 1" panose="02000505000000020003" pitchFamily="50" charset="0"/>
                        </a:rPr>
                        <a:t>learn about God’s design for creating new life through a more nuanced understanding of menstruation, fertility, conception, </a:t>
                      </a:r>
                      <a:r>
                        <a:rPr lang="en-GB" sz="1200" b="0" i="0" dirty="0" err="1" smtClean="0">
                          <a:solidFill>
                            <a:srgbClr val="2D2D2D"/>
                          </a:solidFill>
                          <a:effectLst/>
                          <a:latin typeface="Letter-join Plus 1" panose="02000505000000020003" pitchFamily="50" charset="0"/>
                        </a:rPr>
                        <a:t>fetal</a:t>
                      </a:r>
                      <a:r>
                        <a:rPr lang="en-GB" sz="1200" b="0" i="0" dirty="0" smtClean="0">
                          <a:solidFill>
                            <a:srgbClr val="2D2D2D"/>
                          </a:solidFill>
                          <a:effectLst/>
                          <a:latin typeface="Letter-join Plus 1" panose="02000505000000020003" pitchFamily="50" charset="0"/>
                        </a:rPr>
                        <a:t> development in the womb and childbirth.</a:t>
                      </a:r>
                    </a:p>
                    <a:p>
                      <a:pPr marL="171450" indent="-171450">
                        <a:buFont typeface="Arial" panose="020B0604020202020204" pitchFamily="34" charset="0"/>
                        <a:buChar char="•"/>
                      </a:pPr>
                      <a:endParaRPr lang="en-GB" sz="1200" dirty="0">
                        <a:latin typeface="Letter-join Plus 1" panose="02000505000000020003" pitchFamily="50" charset="0"/>
                      </a:endParaRPr>
                    </a:p>
                  </a:txBody>
                  <a:tcPr/>
                </a:tc>
                <a:extLst>
                  <a:ext uri="{0D108BD9-81ED-4DB2-BD59-A6C34878D82A}">
                    <a16:rowId xmlns:a16="http://schemas.microsoft.com/office/drawing/2014/main" val="2374943605"/>
                  </a:ext>
                </a:extLst>
              </a:tr>
            </a:tbl>
          </a:graphicData>
        </a:graphic>
      </p:graphicFrame>
    </p:spTree>
    <p:extLst>
      <p:ext uri="{BB962C8B-B14F-4D97-AF65-F5344CB8AC3E}">
        <p14:creationId xmlns:p14="http://schemas.microsoft.com/office/powerpoint/2010/main" val="1230743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697</TotalTime>
  <Words>4689</Words>
  <Application>Microsoft Office PowerPoint</Application>
  <PresentationFormat>Widescreen</PresentationFormat>
  <Paragraphs>737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Letter-join Plus 1</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Clares RC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Harrison</dc:creator>
  <cp:lastModifiedBy>J Harrison</cp:lastModifiedBy>
  <cp:revision>71</cp:revision>
  <dcterms:created xsi:type="dcterms:W3CDTF">2019-12-04T16:11:17Z</dcterms:created>
  <dcterms:modified xsi:type="dcterms:W3CDTF">2025-04-02T15:38:27Z</dcterms:modified>
</cp:coreProperties>
</file>