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A40_134BBE68.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sldIdLst>
    <p:sldId id="2597" r:id="rId5"/>
    <p:sldId id="2607" r:id="rId6"/>
    <p:sldId id="645" r:id="rId7"/>
    <p:sldId id="689" r:id="rId8"/>
    <p:sldId id="2588" r:id="rId9"/>
    <p:sldId id="2587" r:id="rId10"/>
    <p:sldId id="2585" r:id="rId11"/>
    <p:sldId id="2598" r:id="rId12"/>
    <p:sldId id="656" r:id="rId13"/>
    <p:sldId id="681" r:id="rId14"/>
    <p:sldId id="2618" r:id="rId15"/>
    <p:sldId id="658" r:id="rId16"/>
    <p:sldId id="2586" r:id="rId17"/>
    <p:sldId id="2599" r:id="rId18"/>
    <p:sldId id="673" r:id="rId19"/>
    <p:sldId id="2625" r:id="rId20"/>
    <p:sldId id="2619" r:id="rId21"/>
    <p:sldId id="2620" r:id="rId22"/>
    <p:sldId id="2624" r:id="rId23"/>
    <p:sldId id="649" r:id="rId24"/>
    <p:sldId id="668" r:id="rId25"/>
    <p:sldId id="2623" r:id="rId26"/>
    <p:sldId id="2590" r:id="rId27"/>
    <p:sldId id="2591" r:id="rId28"/>
    <p:sldId id="2592" r:id="rId29"/>
    <p:sldId id="2600" r:id="rId30"/>
    <p:sldId id="657" r:id="rId31"/>
    <p:sldId id="667" r:id="rId32"/>
    <p:sldId id="671" r:id="rId33"/>
    <p:sldId id="2610" r:id="rId34"/>
    <p:sldId id="2601" r:id="rId35"/>
    <p:sldId id="659" r:id="rId36"/>
    <p:sldId id="662" r:id="rId37"/>
    <p:sldId id="2626" r:id="rId38"/>
    <p:sldId id="664" r:id="rId39"/>
    <p:sldId id="2778" r:id="rId40"/>
    <p:sldId id="693" r:id="rId41"/>
    <p:sldId id="2622" r:id="rId42"/>
    <p:sldId id="2613" r:id="rId43"/>
    <p:sldId id="663" r:id="rId44"/>
    <p:sldId id="2612" r:id="rId45"/>
    <p:sldId id="2627" r:id="rId46"/>
    <p:sldId id="2780" r:id="rId47"/>
    <p:sldId id="687" r:id="rId48"/>
    <p:sldId id="2593" r:id="rId49"/>
    <p:sldId id="2602" r:id="rId50"/>
    <p:sldId id="660" r:id="rId51"/>
    <p:sldId id="665" r:id="rId52"/>
    <p:sldId id="654" r:id="rId53"/>
    <p:sldId id="666" r:id="rId54"/>
    <p:sldId id="2628" r:id="rId55"/>
    <p:sldId id="2589" r:id="rId56"/>
    <p:sldId id="2604" r:id="rId57"/>
    <p:sldId id="2777" r:id="rId58"/>
    <p:sldId id="2595" r:id="rId59"/>
    <p:sldId id="2596" r:id="rId60"/>
    <p:sldId id="672" r:id="rId61"/>
    <p:sldId id="2621" r:id="rId62"/>
    <p:sldId id="2606" r:id="rId63"/>
    <p:sldId id="635" r:id="rId64"/>
    <p:sldId id="646" r:id="rId65"/>
    <p:sldId id="632" r:id="rId66"/>
    <p:sldId id="156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02C13-2FD4-28BD-785F-A82B4AF635D0}" name="Alex Dave" initials="AD" userId="S::Alex.Dave@lgfl.net::7419d647-714f-46ce-9a66-4049cb0ae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B2ED5-8076-44E1-B43E-9BECB314E774}" v="19" dt="2025-07-14T18:13:09.206"/>
    <p1510:client id="{70BB6D7B-09FB-453E-B008-06CC06233E39}" v="483" dt="2025-07-15T12:05:26.508"/>
    <p1510:client id="{98EF7E61-CC79-475C-8759-59BFA1D9C661}" v="8" dt="2025-07-15T10:40:31.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2639" autoAdjust="0"/>
  </p:normalViewPr>
  <p:slideViewPr>
    <p:cSldViewPr snapToGrid="0">
      <p:cViewPr varScale="1">
        <p:scale>
          <a:sx n="61" d="100"/>
          <a:sy n="61" d="100"/>
        </p:scale>
        <p:origin x="1493"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Proportion of children who have their own mobile phone</a:t>
            </a:r>
          </a:p>
        </c:rich>
      </c:tx>
      <c:layout>
        <c:manualLayout>
          <c:xMode val="edge"/>
          <c:yMode val="edge"/>
          <c:x val="0.11888888888888889"/>
          <c:y val="4.6296296296296294E-3"/>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Sheet1!$A$3</c:f>
              <c:strCache>
                <c:ptCount val="1"/>
                <c:pt idx="0">
                  <c:v>Proportion fo children who have their own mobile phone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Sheet1!$B$2:$G$2</c:f>
              <c:strCache>
                <c:ptCount val="6"/>
                <c:pt idx="0">
                  <c:v>3 - 5</c:v>
                </c:pt>
                <c:pt idx="1">
                  <c:v>6 - 7</c:v>
                </c:pt>
                <c:pt idx="2">
                  <c:v>8 - 9</c:v>
                </c:pt>
                <c:pt idx="3">
                  <c:v>10 - 12</c:v>
                </c:pt>
                <c:pt idx="4">
                  <c:v>13 - 15</c:v>
                </c:pt>
                <c:pt idx="5">
                  <c:v>16 - 17</c:v>
                </c:pt>
              </c:strCache>
            </c:strRef>
          </c:cat>
          <c:val>
            <c:numRef>
              <c:f>Sheet1!$B$3:$G$3</c:f>
              <c:numCache>
                <c:formatCode>0%</c:formatCode>
                <c:ptCount val="6"/>
                <c:pt idx="0">
                  <c:v>0.19</c:v>
                </c:pt>
                <c:pt idx="1">
                  <c:v>0.28000000000000003</c:v>
                </c:pt>
                <c:pt idx="2">
                  <c:v>0.4</c:v>
                </c:pt>
                <c:pt idx="3">
                  <c:v>0.82</c:v>
                </c:pt>
                <c:pt idx="4">
                  <c:v>0.98</c:v>
                </c:pt>
                <c:pt idx="5">
                  <c:v>0.99</c:v>
                </c:pt>
              </c:numCache>
            </c:numRef>
          </c:val>
          <c:smooth val="0"/>
          <c:extLst>
            <c:ext xmlns:c16="http://schemas.microsoft.com/office/drawing/2014/chart" uri="{C3380CC4-5D6E-409C-BE32-E72D297353CC}">
              <c16:uniqueId val="{00000000-9BB9-4CC5-92E5-F5180A0A35DA}"/>
            </c:ext>
          </c:extLst>
        </c:ser>
        <c:dLbls>
          <c:dLblPos val="ctr"/>
          <c:showLegendKey val="0"/>
          <c:showVal val="1"/>
          <c:showCatName val="0"/>
          <c:showSerName val="0"/>
          <c:showPercent val="0"/>
          <c:showBubbleSize val="0"/>
        </c:dLbls>
        <c:smooth val="0"/>
        <c:axId val="1132119359"/>
        <c:axId val="1132116479"/>
      </c:lineChart>
      <c:catAx>
        <c:axId val="1132119359"/>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6479"/>
        <c:crosses val="autoZero"/>
        <c:auto val="1"/>
        <c:lblAlgn val="ctr"/>
        <c:lblOffset val="100"/>
        <c:noMultiLvlLbl val="0"/>
      </c:catAx>
      <c:valAx>
        <c:axId val="1132116479"/>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omments/modernComment_A40_134BBE68.xml><?xml version="1.0" encoding="utf-8"?>
<p188:cmLst xmlns:a="http://schemas.openxmlformats.org/drawingml/2006/main" xmlns:r="http://schemas.openxmlformats.org/officeDocument/2006/relationships" xmlns:p188="http://schemas.microsoft.com/office/powerpoint/2018/8/main">
  <p188:cm id="{4BF39A5C-BDD5-42E4-B624-255456B7F3F6}" authorId="{FD902C13-2FD4-28BD-785F-A82B4AF635D0}" created="2025-07-15T10:34:55.990">
    <pc:sldMkLst xmlns:pc="http://schemas.microsoft.com/office/powerpoint/2013/main/command">
      <pc:docMk/>
      <pc:sldMk cId="323731048" sldId="2624"/>
    </pc:sldMkLst>
    <p188:txBody>
      <a:bodyPr/>
      <a:lstStyle/>
      <a:p>
        <a:r>
          <a:rPr lang="en-GB"/>
          <a:t>Add re: child’s ability/right to consent? Embarrassment?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23/02/2026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arents.thorn.org/discussion-guid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400" dirty="0"/>
              <a:t>By the age of 11 nine in ten (91%) children aged 3-17 own their own mobile phone. in the period before they progress to secondary school, children become more likely to use a mobile phone to go online, while younger children (those aged 10 and under) are more likely to use a tablet.</a:t>
            </a:r>
            <a:endParaRPr lang="en-GB" sz="1400" b="1" dirty="0"/>
          </a:p>
          <a:p>
            <a:pPr marL="0" marR="0">
              <a:spcBef>
                <a:spcPts val="0"/>
              </a:spcBef>
              <a:spcAft>
                <a:spcPts val="0"/>
              </a:spcAft>
            </a:pPr>
            <a:endParaRPr lang="en-GB" sz="1400" b="1" dirty="0"/>
          </a:p>
          <a:p>
            <a:pPr marL="0" marR="0">
              <a:spcBef>
                <a:spcPts val="0"/>
              </a:spcBef>
              <a:spcAft>
                <a:spcPts val="0"/>
              </a:spcAft>
            </a:pPr>
            <a:r>
              <a:rPr lang="en-GB" sz="1400" b="1" dirty="0"/>
              <a:t>TELL</a:t>
            </a:r>
            <a:r>
              <a:rPr lang="en-GB" sz="1400" dirty="0"/>
              <a:t> - </a:t>
            </a:r>
            <a:r>
              <a:rPr lang="en-US" sz="14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Arial" panose="020B0604020202020204" pitchFamily="34" charset="0"/>
              </a:rPr>
              <a:t> </a:t>
            </a: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10</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panose="020B0604020202020204" pitchFamily="34" charset="0"/>
              </a:rPr>
              <a:t>ASK THEM TO CONSIDER:</a:t>
            </a:r>
            <a:endParaRPr lang="en-US"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1400" dirty="0">
                <a:solidFill>
                  <a:srgbClr val="000000"/>
                </a:solidFill>
                <a:effectLst/>
                <a:latin typeface="Arial" panose="020B0604020202020204" pitchFamily="34" charset="0"/>
                <a:ea typeface="Arial" panose="020B0604020202020204" pitchFamily="34" charset="0"/>
              </a:rPr>
              <a:t>Whatever they decide, communication is key - </a:t>
            </a:r>
            <a:r>
              <a:rPr lang="en-US" sz="14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inherit"/>
                <a:hlinkClick r:id="rId3"/>
              </a:rPr>
              <a:t>https://</a:t>
            </a:r>
            <a:r>
              <a:rPr lang="en-GB" sz="1400" b="0" i="0" u="none" strike="noStrike" dirty="0">
                <a:solidFill>
                  <a:srgbClr val="1D9BF0"/>
                </a:solidFill>
                <a:effectLst/>
                <a:latin typeface="TwitterChirp"/>
                <a:hlinkClick r:id="rId3"/>
              </a:rPr>
              <a:t>drive.google.com/</a:t>
            </a:r>
            <a:r>
              <a:rPr lang="en-GB" sz="1400" b="0" i="0" u="none" strike="noStrike" dirty="0" err="1">
                <a:solidFill>
                  <a:srgbClr val="1D9BF0"/>
                </a:solidFill>
                <a:effectLst/>
                <a:latin typeface="TwitterChirp"/>
                <a:hlinkClick r:id="rId3"/>
              </a:rPr>
              <a:t>uc?export</a:t>
            </a:r>
            <a:r>
              <a:rPr lang="en-GB" sz="1400" b="0" i="0" u="none" strike="noStrike" dirty="0">
                <a:solidFill>
                  <a:srgbClr val="1D9BF0"/>
                </a:solidFill>
                <a:effectLst/>
                <a:latin typeface="TwitterChirp"/>
                <a:hlinkClick r:id="rId3"/>
              </a:rPr>
              <a:t>=</a:t>
            </a:r>
            <a:r>
              <a:rPr lang="en-GB" sz="1400" b="0" i="0" u="none" strike="noStrike" dirty="0" err="1">
                <a:solidFill>
                  <a:srgbClr val="1D9BF0"/>
                </a:solidFill>
                <a:effectLst/>
                <a:latin typeface="TwitterChirp"/>
                <a:hlinkClick r:id="rId3"/>
              </a:rPr>
              <a:t>down</a:t>
            </a:r>
            <a:r>
              <a:rPr lang="en-GB" sz="1400" b="0" i="0" u="none" strike="noStrike" dirty="0" err="1">
                <a:solidFill>
                  <a:srgbClr val="1D9BF0"/>
                </a:solidFill>
                <a:effectLst/>
                <a:latin typeface="inherit"/>
                <a:hlinkClick r:id="rId3"/>
              </a:rPr>
              <a:t>load&amp;id</a:t>
            </a:r>
            <a:r>
              <a:rPr lang="en-GB" sz="1400" b="0" i="0" u="none" strike="noStrike" dirty="0">
                <a:solidFill>
                  <a:srgbClr val="1D9BF0"/>
                </a:solidFill>
                <a:effectLst/>
                <a:latin typeface="inherit"/>
                <a:hlinkClick r:id="rId3"/>
              </a:rPr>
              <a:t>=1-E_5IiDOfw3EQBPQgbGe9f2Qy3T7o_ny</a:t>
            </a:r>
            <a:r>
              <a:rPr lang="en-GB" sz="1400" b="0" i="0" u="none" strike="noStrike" dirty="0">
                <a:solidFill>
                  <a:srgbClr val="1D9BF0"/>
                </a:solidFill>
                <a:effectLst/>
                <a:latin typeface="TwitterChirp"/>
                <a:hlinkClick r:id="rId3"/>
              </a:rPr>
              <a:t>…</a:t>
            </a: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leaflet on healthy habits and using tech for good</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rules do you set for your children? How confident are you in implementing them?</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68D95-FDC6-8A75-68FD-586DAF59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BAA4-8651-BEF9-DF65-C945E8D16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A3710-99DD-CA21-AC82-6539CBE82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restrictions do you set for your children? How confident are you in implementing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More than eight in ten (83%) 8-17s in this group say there is at least one time when they cannot use their phones at home.  Looking at specific restrictions when a child in this group is at home, nearly six in ten (58%) of 8-17s who go online via their phone say they are not allowed to use their phones when they are in bed at night, with a similar proportion (57%) reporting that they are not allowed to do so while having meals. Younger children in this group are more likely than older ones to report having each of these restrictions in place</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a:extLst>
              <a:ext uri="{FF2B5EF4-FFF2-40B4-BE49-F238E27FC236}">
                <a16:creationId xmlns:a16="http://schemas.microsoft.com/office/drawing/2014/main" id="{59E30651-4AA7-58BD-641F-896FDCE8F641}"/>
              </a:ext>
            </a:extLst>
          </p:cNvPr>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396302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a:t>
            </a:r>
          </a:p>
          <a:p>
            <a:r>
              <a:rPr lang="en-GB" sz="1400" dirty="0"/>
              <a:t>To help facilitate this, LGfL have  created a free digital family agreement that parents could sit down and populate with all family members to agree what is and is not allowed within their family around tech use. This includes parents! </a:t>
            </a:r>
            <a:r>
              <a:rPr lang="en-GB" sz="1400"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17</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 - </a:t>
            </a:r>
            <a:r>
              <a:rPr lang="en-GB" sz="1400" dirty="0"/>
              <a:t>This is an example of a completed agreement – you may wish to take them through the sample statements to help them get started.</a:t>
            </a:r>
          </a:p>
          <a:p>
            <a:endParaRPr lang="en-GB" sz="1400" dirty="0"/>
          </a:p>
          <a:p>
            <a:r>
              <a:rPr lang="en-GB" sz="1400" b="1" dirty="0"/>
              <a:t>ASK</a:t>
            </a:r>
            <a:r>
              <a:rPr lang="en-GB" sz="1400" dirty="0"/>
              <a:t> – Have they heard of the term ‘</a:t>
            </a:r>
            <a:r>
              <a:rPr lang="en-GB" sz="1400" b="1" dirty="0"/>
              <a:t>Sharenting</a:t>
            </a:r>
            <a:r>
              <a:rPr lang="en-GB" sz="1400" dirty="0"/>
              <a:t>’?</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18</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 </a:t>
            </a:r>
          </a:p>
          <a:p>
            <a:pPr marL="171450" indent="-171450">
              <a:buFont typeface="Arial" panose="020B0604020202020204" pitchFamily="34" charset="0"/>
              <a:buChar char="•"/>
            </a:pPr>
            <a:r>
              <a:rPr lang="en-GB" sz="1400"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sz="1400" b="0" i="0" dirty="0">
                <a:solidFill>
                  <a:srgbClr val="8F8F8F"/>
                </a:solidFill>
                <a:effectLst/>
                <a:latin typeface="MuseoSans"/>
              </a:rPr>
              <a:t>more than </a:t>
            </a:r>
            <a:r>
              <a:rPr lang="en-GB" sz="1400" b="0" i="0" u="none" strike="noStrike" dirty="0">
                <a:solidFill>
                  <a:srgbClr val="006D5C"/>
                </a:solidFill>
                <a:effectLst/>
                <a:latin typeface="MuseoSans"/>
                <a:hlinkClick r:id="rId3"/>
              </a:rPr>
              <a:t>75% of parents</a:t>
            </a:r>
            <a:r>
              <a:rPr lang="en-GB" sz="1400"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sz="1400" b="0" i="0" dirty="0">
              <a:solidFill>
                <a:srgbClr val="8F8F8F"/>
              </a:solidFill>
              <a:effectLst/>
              <a:latin typeface="MuseoSans"/>
            </a:endParaRPr>
          </a:p>
          <a:p>
            <a:pPr marL="0" indent="0">
              <a:buFont typeface="Arial" panose="020B0604020202020204" pitchFamily="34" charset="0"/>
              <a:buNone/>
            </a:pPr>
            <a:r>
              <a:rPr lang="en-GB" sz="1400" b="1" i="0" dirty="0">
                <a:solidFill>
                  <a:srgbClr val="8F8F8F"/>
                </a:solidFill>
                <a:effectLst/>
                <a:latin typeface="MuseoSans"/>
              </a:rPr>
              <a:t>EXPLAIN THE RISKS:</a:t>
            </a:r>
          </a:p>
          <a:p>
            <a:pPr marL="171450" indent="-171450">
              <a:buFont typeface="Arial" panose="020B0604020202020204" pitchFamily="34" charset="0"/>
              <a:buChar char="•"/>
            </a:pPr>
            <a:r>
              <a:rPr lang="en-GB" sz="1400" b="1" i="0" dirty="0">
                <a:solidFill>
                  <a:srgbClr val="8F8F8F"/>
                </a:solidFill>
                <a:effectLst/>
                <a:latin typeface="MuseoSans"/>
              </a:rPr>
              <a:t>Identity theft </a:t>
            </a:r>
            <a:r>
              <a:rPr lang="en-GB" sz="1400"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sz="1400" b="1" i="0" dirty="0">
                <a:solidFill>
                  <a:srgbClr val="8F8F8F"/>
                </a:solidFill>
                <a:effectLst/>
                <a:latin typeface="MuseoSans"/>
              </a:rPr>
              <a:t>Permanence</a:t>
            </a:r>
            <a:r>
              <a:rPr lang="en-GB" sz="1400"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sz="1400" b="1" i="0" dirty="0">
                <a:solidFill>
                  <a:srgbClr val="8F8F8F"/>
                </a:solidFill>
                <a:effectLst/>
                <a:latin typeface="MuseoSans"/>
              </a:rPr>
              <a:t>Losing control of images </a:t>
            </a:r>
            <a:r>
              <a:rPr lang="en-GB" sz="1400"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sz="1400" b="1" i="0" dirty="0">
                <a:solidFill>
                  <a:srgbClr val="8F8F8F"/>
                </a:solidFill>
                <a:effectLst/>
                <a:latin typeface="MuseoSans"/>
              </a:rPr>
              <a:t>Exposure to child predators </a:t>
            </a:r>
            <a:r>
              <a:rPr lang="en-GB" sz="1400"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sz="1400" b="0" i="0" dirty="0">
                <a:solidFill>
                  <a:srgbClr val="8F8F8F"/>
                </a:solidFill>
                <a:effectLst/>
                <a:latin typeface="MuseoSans"/>
              </a:rPr>
              <a:t>Since sharenting essentially </a:t>
            </a:r>
            <a:r>
              <a:rPr lang="en-GB" sz="1400" b="1" i="0" dirty="0">
                <a:solidFill>
                  <a:srgbClr val="8F8F8F"/>
                </a:solidFill>
                <a:effectLst/>
                <a:latin typeface="MuseoSans"/>
              </a:rPr>
              <a:t>creates their children’s digital footprints before they are old enough to consent to it, the practice can also create privacy issues b</a:t>
            </a:r>
            <a:r>
              <a:rPr lang="en-GB" sz="1400"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sz="1400" b="0" dirty="0"/>
          </a:p>
          <a:p>
            <a:pPr marL="628650" lvl="1" indent="-171450">
              <a:buFont typeface="Arial" panose="020B0604020202020204" pitchFamily="34" charset="0"/>
              <a:buChar cha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r>
              <a:rPr lang="en-GB" sz="1400" dirty="0"/>
              <a:t> - The two most commonly-employed types of parental supervision among parents of 3-17s are to:</a:t>
            </a:r>
          </a:p>
          <a:p>
            <a:pPr marL="171450" indent="-171450">
              <a:buFont typeface="Arial" panose="020B0604020202020204" pitchFamily="34" charset="0"/>
              <a:buChar char="•"/>
            </a:pPr>
            <a:r>
              <a:rPr lang="en-GB" sz="1400" dirty="0"/>
              <a:t>ask their child about what they are or have been doing online (59%), and </a:t>
            </a:r>
          </a:p>
          <a:p>
            <a:pPr marL="171450" indent="-171450">
              <a:buFont typeface="Arial" panose="020B0604020202020204" pitchFamily="34" charset="0"/>
              <a:buChar char="•"/>
            </a:pPr>
            <a:r>
              <a:rPr lang="en-GB" sz="1400" dirty="0"/>
              <a:t>be nearby and regularly checking what their child does (55%). </a:t>
            </a:r>
          </a:p>
          <a:p>
            <a:pPr marL="0" indent="0">
              <a:buFont typeface="Arial" panose="020B0604020202020204" pitchFamily="34" charset="0"/>
              <a:buNone/>
            </a:pPr>
            <a:r>
              <a:rPr lang="en-GB" sz="1400" dirty="0"/>
              <a:t>Of course, this varies as the child gets older and more independent, as  parents decreasingly monitor their child’s online life</a:t>
            </a:r>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TELL</a:t>
            </a:r>
            <a:r>
              <a:rPr lang="en-GB" sz="1400" dirty="0"/>
              <a:t> – it is important that these controls are set up on </a:t>
            </a:r>
            <a:r>
              <a:rPr lang="en-GB" sz="1400" u="sng" dirty="0"/>
              <a:t>BOTH</a:t>
            </a:r>
            <a:r>
              <a:rPr lang="en-GB" sz="1400" dirty="0"/>
              <a:t> the </a:t>
            </a:r>
            <a:r>
              <a:rPr lang="en-GB" sz="1400" b="1" dirty="0"/>
              <a:t>broadband connection </a:t>
            </a:r>
            <a:r>
              <a:rPr lang="en-GB" sz="1400" u="sng" dirty="0">
                <a:solidFill>
                  <a:srgbClr val="FF0000"/>
                </a:solidFill>
              </a:rPr>
              <a:t>AND</a:t>
            </a:r>
            <a:r>
              <a:rPr lang="en-GB" sz="1400" dirty="0"/>
              <a:t> </a:t>
            </a:r>
            <a:r>
              <a:rPr lang="en-GB" sz="1400" b="1" dirty="0"/>
              <a:t>each individual device</a:t>
            </a:r>
          </a:p>
          <a:p>
            <a:endParaRPr lang="en-GB" sz="1400" dirty="0"/>
          </a:p>
          <a:p>
            <a:r>
              <a:rPr lang="en-GB" sz="1400" dirty="0"/>
              <a:t>About seven in ten (73%) 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21</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There is a high awareness </a:t>
            </a:r>
            <a:r>
              <a:rPr lang="en-GB" sz="1400" dirty="0"/>
              <a:t>of technical control tools among parents, </a:t>
            </a:r>
            <a:r>
              <a:rPr lang="en-GB" sz="1400" u="sng" dirty="0"/>
              <a:t>BUT</a:t>
            </a:r>
            <a:r>
              <a:rPr lang="en-GB" sz="1400" dirty="0"/>
              <a:t>  </a:t>
            </a:r>
            <a:r>
              <a:rPr lang="en-GB" sz="1400" b="1" dirty="0"/>
              <a:t>many are choosing not to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ASK – </a:t>
            </a:r>
            <a:r>
              <a:rPr lang="en-GB" sz="1400" b="0" dirty="0"/>
              <a:t>Why do you think this is the case?</a:t>
            </a:r>
          </a:p>
          <a:p>
            <a:endParaRPr lang="en-GB" sz="1400" b="1" i="0" kern="1200" dirty="0">
              <a:solidFill>
                <a:schemeClr val="tx1"/>
              </a:solidFill>
              <a:effectLst/>
              <a:latin typeface="+mn-lt"/>
              <a:ea typeface="+mn-ea"/>
              <a:cs typeface="+mn-cs"/>
            </a:endParaRPr>
          </a:p>
          <a:p>
            <a:endParaRPr lang="en-GB" sz="1400" b="1"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it’s not as complicated or scary as you think. Let’s look at some top tips and resources to support you.</a:t>
            </a:r>
          </a:p>
          <a:p>
            <a:endParaRPr lang="en-GB" sz="1400" b="0" i="0" kern="1200" dirty="0">
              <a:solidFill>
                <a:schemeClr val="tx1"/>
              </a:solidFill>
              <a:effectLst/>
              <a:latin typeface="+mn-lt"/>
              <a:ea typeface="+mn-ea"/>
              <a:cs typeface="+mn-cs"/>
            </a:endParaRPr>
          </a:p>
          <a:p>
            <a:pPr marL="457200" indent="-457200">
              <a:buFont typeface="Arial" panose="020B0604020202020204" pitchFamily="34" charset="0"/>
              <a:buChar char="•"/>
            </a:pPr>
            <a:r>
              <a:rPr lang="en-GB" sz="1400" dirty="0"/>
              <a:t>Parents of younger children are more likely than those with older children to use at least one type of technical tool or control to manage their child’s access to online content, with 83% of parents of 3-12s using at least one of these tools compared to 62% of parents of 13-17s. </a:t>
            </a:r>
          </a:p>
          <a:p>
            <a:pPr marL="457200" indent="-457200">
              <a:buFont typeface="Arial" panose="020B0604020202020204" pitchFamily="34" charset="0"/>
              <a:buChar char="•"/>
            </a:pPr>
            <a:r>
              <a:rPr lang="en-GB" sz="1400" dirty="0"/>
              <a:t>Among all parents, the most frequently-used technical tool or control, out of the options presented to them, continues to be parental controls built into the device by manufacturers (such as Windows, Apple, Xbox, PlayStation etc.). </a:t>
            </a:r>
          </a:p>
          <a:p>
            <a:pPr marL="457200" indent="-457200">
              <a:buFont typeface="Arial" panose="020B0604020202020204" pitchFamily="34" charset="0"/>
              <a:buChar char="•"/>
            </a:pPr>
            <a:r>
              <a:rPr lang="en-GB" sz="1400" dirty="0"/>
              <a:t>Parents of 6-7s in particular are more likely to use this type of control, with 50% of these parents saying they use these in 2024, compared to 36% in 2023.</a:t>
            </a:r>
          </a:p>
          <a:p>
            <a:pPr marL="457200" indent="-457200">
              <a:buFont typeface="Arial" panose="020B0604020202020204" pitchFamily="34" charset="0"/>
              <a:buChar char="•"/>
            </a:pPr>
            <a:r>
              <a:rPr lang="en-GB" sz="1400" dirty="0"/>
              <a:t>Parents of 8-9- year-olds are more likely than last year to use apps installed on their child’s phone to monitor app usage. This year, 22% of these parents used such apps, up from 10% in 2023.</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22</a:t>
            </a:fld>
            <a:endParaRPr lang="en-GB"/>
          </a:p>
        </p:txBody>
      </p:sp>
    </p:spTree>
    <p:extLst>
      <p:ext uri="{BB962C8B-B14F-4D97-AF65-F5344CB8AC3E}">
        <p14:creationId xmlns:p14="http://schemas.microsoft.com/office/powerpoint/2010/main" val="1515593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1400" b="0"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REMIND</a:t>
            </a:r>
            <a:r>
              <a:rPr lang="en-GB" sz="14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23</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3B3A39"/>
                </a:solidFill>
                <a:effectLst/>
                <a:latin typeface="Montserrat" panose="00000500000000000000" pitchFamily="2" charset="0"/>
              </a:rPr>
              <a:t>EXPLAIN</a:t>
            </a:r>
            <a:r>
              <a:rPr lang="en-GB" sz="1400" b="0" i="0" dirty="0">
                <a:solidFill>
                  <a:srgbClr val="3B3A39"/>
                </a:solidFill>
                <a:effectLst/>
                <a:latin typeface="Montserrat" panose="00000500000000000000" pitchFamily="2" charset="0"/>
              </a:rPr>
              <a:t> - As well as setting controls on your broadband, device, apps, games etc, </a:t>
            </a:r>
            <a:r>
              <a:rPr lang="en-GB" sz="1400" b="1" i="0" dirty="0">
                <a:solidFill>
                  <a:srgbClr val="3B3A39"/>
                </a:solidFill>
                <a:effectLst/>
                <a:latin typeface="Montserrat" panose="00000500000000000000" pitchFamily="2" charset="0"/>
              </a:rPr>
              <a:t>Parental Control Apps </a:t>
            </a:r>
            <a:r>
              <a:rPr lang="en-GB" sz="1400" b="0" i="0" dirty="0">
                <a:solidFill>
                  <a:srgbClr val="3B3A39"/>
                </a:solidFill>
                <a:effectLst/>
                <a:latin typeface="Montserrat" panose="00000500000000000000" pitchFamily="2" charset="0"/>
              </a:rPr>
              <a:t>like </a:t>
            </a:r>
            <a:r>
              <a:rPr lang="en-GB" sz="1400" b="0" i="0" u="none" strike="noStrike" dirty="0">
                <a:solidFill>
                  <a:srgbClr val="FF3365"/>
                </a:solidFill>
                <a:effectLst/>
                <a:latin typeface="Montserrat" panose="00000500000000000000" pitchFamily="2" charset="0"/>
                <a:hlinkClick r:id="rId3"/>
              </a:rPr>
              <a:t>Google Family Link</a:t>
            </a:r>
            <a:r>
              <a:rPr lang="en-GB" sz="1400" b="0" i="0" dirty="0">
                <a:solidFill>
                  <a:srgbClr val="3B3A39"/>
                </a:solidFill>
                <a:effectLst/>
                <a:latin typeface="Montserrat" panose="00000500000000000000" pitchFamily="2" charset="0"/>
              </a:rPr>
              <a:t>, </a:t>
            </a:r>
            <a:r>
              <a:rPr lang="en-GB" sz="1400" b="0" i="0" u="none" strike="noStrike" dirty="0">
                <a:solidFill>
                  <a:srgbClr val="FF3365"/>
                </a:solidFill>
                <a:effectLst/>
                <a:latin typeface="Montserrat" panose="00000500000000000000" pitchFamily="2" charset="0"/>
                <a:hlinkClick r:id="rId4"/>
              </a:rPr>
              <a:t>Screen Time</a:t>
            </a:r>
            <a:r>
              <a:rPr lang="en-GB" sz="1400" b="0" i="0" dirty="0">
                <a:solidFill>
                  <a:srgbClr val="3B3A39"/>
                </a:solidFill>
                <a:effectLst/>
                <a:latin typeface="Montserrat" panose="00000500000000000000" pitchFamily="2" charset="0"/>
              </a:rPr>
              <a:t> and </a:t>
            </a:r>
            <a:r>
              <a:rPr lang="en-GB" sz="1400" b="0" i="0" u="none" strike="noStrike" dirty="0">
                <a:solidFill>
                  <a:srgbClr val="FF3365"/>
                </a:solidFill>
                <a:effectLst/>
                <a:latin typeface="Montserrat" panose="00000500000000000000" pitchFamily="2" charset="0"/>
                <a:hlinkClick r:id="rId5"/>
              </a:rPr>
              <a:t>Microsoft Family</a:t>
            </a:r>
            <a:r>
              <a:rPr lang="en-GB" sz="14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1400" b="0" i="0" dirty="0">
              <a:solidFill>
                <a:srgbClr val="1D1D1F"/>
              </a:solidFill>
              <a:effectLst/>
              <a:latin typeface="SF Pro Display"/>
            </a:endParaRPr>
          </a:p>
          <a:p>
            <a:pPr marL="171450" indent="-171450">
              <a:buFont typeface="Arial" panose="020B0604020202020204" pitchFamily="34" charset="0"/>
              <a:buChar char="•"/>
            </a:pPr>
            <a:r>
              <a:rPr lang="en-GB" sz="14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3B3A39"/>
              </a:solidFill>
              <a:effectLst/>
              <a:latin typeface="Montserrat" panose="00000500000000000000" pitchFamily="2" charset="0"/>
            </a:endParaRPr>
          </a:p>
          <a:p>
            <a:pPr marL="0" indent="0">
              <a:buFont typeface="Arial" panose="020B0604020202020204" pitchFamily="34" charset="0"/>
              <a:buNone/>
            </a:pPr>
            <a:r>
              <a:rPr lang="en-GB" sz="1400" b="1" i="0" kern="1200" dirty="0">
                <a:solidFill>
                  <a:schemeClr val="tx1"/>
                </a:solidFill>
                <a:effectLst/>
                <a:latin typeface="+mn-lt"/>
                <a:ea typeface="+mn-ea"/>
                <a:cs typeface="+mn-cs"/>
              </a:rPr>
              <a:t>TIP </a:t>
            </a:r>
            <a:r>
              <a:rPr lang="en-GB" sz="1400" b="0" i="0" kern="1200" dirty="0">
                <a:solidFill>
                  <a:schemeClr val="tx1"/>
                </a:solidFill>
                <a:effectLst/>
                <a:latin typeface="+mn-lt"/>
                <a:ea typeface="+mn-ea"/>
                <a:cs typeface="+mn-cs"/>
              </a:rPr>
              <a:t>– Why not run a </a:t>
            </a:r>
            <a:r>
              <a:rPr lang="en-GB" sz="1400" b="0" i="0" dirty="0">
                <a:solidFill>
                  <a:srgbClr val="3B3A39"/>
                </a:solidFill>
                <a:effectLst/>
                <a:latin typeface="Montserrat" panose="00000500000000000000" pitchFamily="2" charset="0"/>
              </a:rPr>
              <a:t>‘Bring your device and we’ll show you….’ pupil-led workshop to help parents with this at school?</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25</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Four in ten (39%) agreeing that they find it hard to control their child’s screentime, increasing as the child gets to teenage years, with 33% of parents of 3-12s compared to half (50%) of parents of 13-17s agreeing with this statement. A similar sentiment is seen when we ask parents whether they think their child has a good balance between screentime and doing other things. Overall, just under two-thirds (64%) of all parents agree that they do, but the proportion is lower among parents of teenagers; 56% of parents of 13-17s agree that their child has a good balance, compared to 68%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SHARE </a:t>
            </a:r>
            <a:r>
              <a:rPr lang="en-GB" sz="1400" dirty="0"/>
              <a:t>- </a:t>
            </a:r>
            <a:r>
              <a:rPr lang="en-GB" sz="1400" b="1" i="0" dirty="0">
                <a:solidFill>
                  <a:srgbClr val="3C4245"/>
                </a:solidFill>
                <a:effectLst/>
                <a:latin typeface="Noto Sans" panose="020B0502040204020203" pitchFamily="34" charset="0"/>
              </a:rPr>
              <a:t>World Health Organization (WHO) recommendations </a:t>
            </a:r>
            <a:r>
              <a:rPr lang="en-GB" sz="1400"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 </a:t>
            </a:r>
            <a:r>
              <a:rPr lang="en-GB" sz="1400" dirty="0"/>
              <a:t>– It’s not necessarily how long they are online but what and when they are doing that counts - take them through the </a:t>
            </a:r>
            <a:r>
              <a:rPr lang="en-GB" sz="1400"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EXPLAIN</a:t>
            </a:r>
            <a:r>
              <a:rPr lang="en-GB" sz="1400" dirty="0"/>
              <a:t> – the </a:t>
            </a:r>
            <a:r>
              <a:rPr lang="en-GB" sz="1400" b="1" dirty="0"/>
              <a:t>Digital 5 A day </a:t>
            </a:r>
            <a:r>
              <a:rPr lang="en-GB" sz="1400"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Of the third of online 8-17s who think their screentime is too high, just over half (52%) also think their parents’ screentime is too high, compared with the 15% who do not think their parents screentime is too high, and a quarter (26%) who are not sure.</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it’s important to model good behaviour when it comes to device use, as children will follow our example. The same goes for ‘sharenting’ (see slide 22)</a:t>
            </a:r>
          </a:p>
        </p:txBody>
      </p:sp>
      <p:sp>
        <p:nvSpPr>
          <p:cNvPr id="4" name="Slide Number Placeholder 3"/>
          <p:cNvSpPr>
            <a:spLocks noGrp="1"/>
          </p:cNvSpPr>
          <p:nvPr>
            <p:ph type="sldNum" sz="quarter" idx="5"/>
          </p:nvPr>
        </p:nvSpPr>
        <p:spPr/>
        <p:txBody>
          <a:bodyPr/>
          <a:lstStyle/>
          <a:p>
            <a:fld id="{5985D112-682F-4487-9187-E5AF34266267}" type="slidenum">
              <a:rPr lang="en-GB" smtClean="0"/>
              <a:t>29</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Many parents indicate that they have concerns around various aspects of their children’s online activities.</a:t>
            </a:r>
          </a:p>
          <a:p>
            <a:pPr marL="171450" indent="-171450">
              <a:buFont typeface="Arial" panose="020B0604020202020204" pitchFamily="34" charset="0"/>
              <a:buChar char="•"/>
            </a:pPr>
            <a:r>
              <a:rPr lang="en-GB" sz="1400" dirty="0"/>
              <a:t>The primary worry of all parents of online 3-17s continues to be potential exposure to age inappropriate content - three-quarters of parents said they were either fairly or very concerned about their child seeing content which is not appropriate for their age (76%) and the same proportion were concerned about them seeing ‘adult’ or sexual content (74%).</a:t>
            </a:r>
          </a:p>
          <a:p>
            <a:pPr marL="171450" indent="-171450">
              <a:buFont typeface="Arial" panose="020B0604020202020204" pitchFamily="34" charset="0"/>
              <a:buChar char="•"/>
            </a:pPr>
            <a:r>
              <a:rPr lang="en-GB" sz="1400" dirty="0"/>
              <a:t>72% were concerned their child not knowing how to tell if something is real or fake online.</a:t>
            </a:r>
          </a:p>
          <a:p>
            <a:pPr marL="171450" indent="-171450">
              <a:buFont typeface="Arial" panose="020B0604020202020204" pitchFamily="34" charset="0"/>
              <a:buChar char="•"/>
            </a:pPr>
            <a:r>
              <a:rPr lang="en-GB" sz="1400" dirty="0"/>
              <a:t>Seven in ten (69%) parents fear their child might be bullied online,</a:t>
            </a:r>
          </a:p>
          <a:p>
            <a:pPr marL="171450" indent="-171450">
              <a:buFont typeface="Arial" panose="020B0604020202020204" pitchFamily="34" charset="0"/>
              <a:buChar char="•"/>
            </a:pPr>
            <a:r>
              <a:rPr lang="en-GB" sz="1400" dirty="0"/>
              <a:t>A similar proportion (68%) are worried about them seeing content that encourages them to hurt themselves. </a:t>
            </a:r>
          </a:p>
          <a:p>
            <a:pPr marL="171450" indent="-171450">
              <a:buFont typeface="Arial" panose="020B0604020202020204" pitchFamily="34" charset="0"/>
              <a:buChar char="•"/>
            </a:pPr>
            <a:r>
              <a:rPr lang="en-GB" sz="1400" dirty="0"/>
              <a:t>61% of parents are concerned about their child being influenced by extreme views,</a:t>
            </a:r>
          </a:p>
          <a:p>
            <a:pPr marL="171450" indent="-171450">
              <a:buFont typeface="Arial" panose="020B0604020202020204" pitchFamily="34" charset="0"/>
              <a:buChar char="•"/>
            </a:pPr>
            <a:r>
              <a:rPr lang="en-GB" sz="1400" dirty="0"/>
              <a:t>51% worry about the pressure to spend money online.</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Unsurprisingly, there are many concerns which are more prominent among parents of younger (3- 12-year-old) children who go online.:</a:t>
            </a:r>
          </a:p>
          <a:p>
            <a:pPr marL="0" indent="0">
              <a:buFont typeface="Arial" panose="020B0604020202020204" pitchFamily="34" charset="0"/>
              <a:buNone/>
            </a:pPr>
            <a:r>
              <a:rPr lang="en-GB" sz="1400" dirty="0"/>
              <a:t>For example, a higher proportion of these parents compared to their counterparts (parents of teenagers) are concerned about their child being exposed to age inappropriate content (79% vs 69%), their child not being able to tell what is real or fake online (77% vs 64%), their child seeing content which encourages them to harm themselves (70% vs 63%), the 36 child giving out personal details to inappropriate people (67% vs 60%) and the possibility of their child being influenced by extreme views online (64% vs 57%). </a:t>
            </a:r>
          </a:p>
        </p:txBody>
      </p:sp>
      <p:sp>
        <p:nvSpPr>
          <p:cNvPr id="4" name="Slide Number Placeholder 3"/>
          <p:cNvSpPr>
            <a:spLocks noGrp="1"/>
          </p:cNvSpPr>
          <p:nvPr>
            <p:ph type="sldNum" sz="quarter" idx="5"/>
          </p:nvPr>
        </p:nvSpPr>
        <p:spPr/>
        <p:txBody>
          <a:bodyPr/>
          <a:lstStyle/>
          <a:p>
            <a:fld id="{5985D112-682F-4487-9187-E5AF34266267}" type="slidenum">
              <a:rPr lang="en-GB" smtClean="0"/>
              <a:t>3</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dirty="0"/>
              <a:t>PLAY VIDEO </a:t>
            </a:r>
            <a:r>
              <a:rPr lang="en-GB" sz="1400" dirty="0"/>
              <a:t>– ‘</a:t>
            </a:r>
            <a:r>
              <a:rPr lang="en-GB" sz="1400" b="1" i="0" dirty="0">
                <a:solidFill>
                  <a:srgbClr val="0F0F0F"/>
                </a:solidFill>
                <a:effectLst/>
                <a:highlight>
                  <a:srgbClr val="FFFFFF"/>
                </a:highlight>
                <a:latin typeface="Roboto" panose="02000000000000000000" pitchFamily="2" charset="0"/>
              </a:rPr>
              <a:t>Life Online - What Grownups Just Don't Get!’</a:t>
            </a:r>
          </a:p>
          <a:p>
            <a:pPr algn="l"/>
            <a:r>
              <a:rPr lang="en-GB" sz="1400" b="0" i="0" dirty="0">
                <a:solidFill>
                  <a:srgbClr val="131313"/>
                </a:solidFill>
                <a:effectLst/>
                <a:latin typeface="Roboto" panose="02000000000000000000" pitchFamily="2" charset="0"/>
              </a:rPr>
              <a:t>This video is part of our playlist on what children and young people actually think about some of the top topics and hot potatoes of the day in 2024. You can discuss key points from this to facilitate conversations to break down barriers to keeping children safe online.</a:t>
            </a:r>
            <a:endParaRPr lang="en-GB" sz="1400" b="1" i="0" dirty="0">
              <a:solidFill>
                <a:srgbClr val="0F0F0F"/>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https://youtu.be/Lde52EtjljQ?si=QZSHL0Gn31LRCO1T </a:t>
            </a:r>
          </a:p>
        </p:txBody>
      </p:sp>
      <p:sp>
        <p:nvSpPr>
          <p:cNvPr id="4" name="Slide Number Placeholder 3"/>
          <p:cNvSpPr>
            <a:spLocks noGrp="1"/>
          </p:cNvSpPr>
          <p:nvPr>
            <p:ph type="sldNum" sz="quarter" idx="5"/>
          </p:nvPr>
        </p:nvSpPr>
        <p:spPr/>
        <p:txBody>
          <a:bodyPr/>
          <a:lstStyle/>
          <a:p>
            <a:fld id="{5985D112-682F-4487-9187-E5AF34266267}" type="slidenum">
              <a:rPr lang="en-GB" smtClean="0"/>
              <a:t>30</a:t>
            </a:fld>
            <a:endParaRPr lang="en-GB"/>
          </a:p>
        </p:txBody>
      </p:sp>
    </p:spTree>
    <p:extLst>
      <p:ext uri="{BB962C8B-B14F-4D97-AF65-F5344CB8AC3E}">
        <p14:creationId xmlns:p14="http://schemas.microsoft.com/office/powerpoint/2010/main" val="4179694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31</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YouTube continues to be universally popular, and the appeal of other social media platforms increases with age . nearly half (48%) of 16-17s use all of the top five apps/ sites that we asked about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a:t>
            </a:r>
            <a:r>
              <a:rPr lang="en-GB" sz="1400" b="1" dirty="0"/>
              <a:t>your children need to be 13+ to use these platforms </a:t>
            </a:r>
            <a:r>
              <a:rPr lang="en-GB" sz="1400"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32</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Motivations for using these types of app vary, but a key reason is the desire to connect with peers. Seven in ten (68%) 8-17-year-olds who use social media and/ or messaging sites or apps told us that using these types of sites or apps helped them feel closer to their friends, either all or most of the time. </a:t>
            </a:r>
          </a:p>
        </p:txBody>
      </p:sp>
      <p:sp>
        <p:nvSpPr>
          <p:cNvPr id="4" name="Slide Number Placeholder 3"/>
          <p:cNvSpPr>
            <a:spLocks noGrp="1"/>
          </p:cNvSpPr>
          <p:nvPr>
            <p:ph type="sldNum" sz="quarter" idx="5"/>
          </p:nvPr>
        </p:nvSpPr>
        <p:spPr/>
        <p:txBody>
          <a:bodyPr/>
          <a:lstStyle/>
          <a:p>
            <a:fld id="{5985D112-682F-4487-9187-E5AF34266267}" type="slidenum">
              <a:rPr lang="en-GB" smtClean="0"/>
              <a:t>33</a:t>
            </a:fld>
            <a:endParaRPr lang="en-GB"/>
          </a:p>
        </p:txBody>
      </p:sp>
    </p:spTree>
    <p:extLst>
      <p:ext uri="{BB962C8B-B14F-4D97-AF65-F5344CB8AC3E}">
        <p14:creationId xmlns:p14="http://schemas.microsoft.com/office/powerpoint/2010/main" val="4036442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07BA-6C4C-16ED-72AF-4CE8D4ED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B6DE8-2F49-6299-05A4-F980F0BA6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50E3D-CA25-4642-806D-48E1D7AEC1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 What kinds of risks do you think children could be exposed to? Can you give examples? (See slide 48 for a summary of related risks)</a:t>
            </a:r>
          </a:p>
        </p:txBody>
      </p:sp>
      <p:sp>
        <p:nvSpPr>
          <p:cNvPr id="4" name="Slide Number Placeholder 3">
            <a:extLst>
              <a:ext uri="{FF2B5EF4-FFF2-40B4-BE49-F238E27FC236}">
                <a16:creationId xmlns:a16="http://schemas.microsoft.com/office/drawing/2014/main" id="{6093DEC2-47A0-2DF8-5225-E785AFC7244E}"/>
              </a:ext>
            </a:extLst>
          </p:cNvPr>
          <p:cNvSpPr>
            <a:spLocks noGrp="1"/>
          </p:cNvSpPr>
          <p:nvPr>
            <p:ph type="sldNum" sz="quarter" idx="5"/>
          </p:nvPr>
        </p:nvSpPr>
        <p:spPr/>
        <p:txBody>
          <a:bodyPr/>
          <a:lstStyle/>
          <a:p>
            <a:fld id="{5985D112-682F-4487-9187-E5AF34266267}" type="slidenum">
              <a:rPr lang="en-GB" smtClean="0"/>
              <a:t>34</a:t>
            </a:fld>
            <a:endParaRPr lang="en-GB"/>
          </a:p>
        </p:txBody>
      </p:sp>
    </p:spTree>
    <p:extLst>
      <p:ext uri="{BB962C8B-B14F-4D97-AF65-F5344CB8AC3E}">
        <p14:creationId xmlns:p14="http://schemas.microsoft.com/office/powerpoint/2010/main" val="1909067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B85D7-FA42-3FDE-C57E-9F40E6947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138FD-C516-1D75-DD9D-CA1931A59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447CD-4341-3ED3-6757-672DA535C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behaviour is considered ‘risky’ because they enable the child to conceal their online activity, preventing a parent or appropriate adult to ensure they are keeping safe online.</a:t>
            </a:r>
          </a:p>
        </p:txBody>
      </p:sp>
      <p:sp>
        <p:nvSpPr>
          <p:cNvPr id="4" name="Slide Number Placeholder 3">
            <a:extLst>
              <a:ext uri="{FF2B5EF4-FFF2-40B4-BE49-F238E27FC236}">
                <a16:creationId xmlns:a16="http://schemas.microsoft.com/office/drawing/2014/main" id="{F5695DBF-B24E-56D2-D46D-B447CEE641BF}"/>
              </a:ext>
            </a:extLst>
          </p:cNvPr>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849616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latin typeface="+mn-lt"/>
                <a:ea typeface="+mj-ea"/>
                <a:cs typeface="+mj-cs"/>
              </a:rPr>
              <a:t>TELL - </a:t>
            </a:r>
            <a:r>
              <a:rPr lang="en-GB" sz="1400" b="0" i="0" dirty="0">
                <a:solidFill>
                  <a:srgbClr val="3B3A39"/>
                </a:solidFill>
                <a:effectLst/>
                <a:latin typeface="+mn-lt"/>
              </a:rPr>
              <a:t>WhatsApp let users send messages and content to contacts added to their account. To use the service in the UK, users must be 13-years-old or older (as of April 2024. The minimum age for WhatsApp used to be 16)</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37</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200" dirty="0">
                <a:latin typeface="+mj-lt"/>
                <a:ea typeface="+mj-ea"/>
                <a:cs typeface="+mj-cs"/>
              </a:rPr>
              <a:t>PLAY – ‘</a:t>
            </a:r>
            <a:r>
              <a:rPr lang="en-GB" sz="2000" b="1" i="0" dirty="0">
                <a:solidFill>
                  <a:srgbClr val="18232F"/>
                </a:solidFill>
                <a:effectLst/>
                <a:latin typeface="karla" pitchFamily="2" charset="0"/>
              </a:rPr>
              <a:t>What's Up on WhatsApp? Group Chats and Kicking’ video showing primary pupils </a:t>
            </a:r>
            <a:r>
              <a:rPr lang="en-GB" sz="2000"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r>
              <a:rPr lang="en-US" sz="2400" b="0" kern="1200" dirty="0">
                <a:latin typeface="+mj-lt"/>
                <a:ea typeface="+mj-ea"/>
                <a:cs typeface="+mj-cs"/>
              </a:rPr>
              <a:t>https://youtu.be/BpT8vFn6_eA </a:t>
            </a:r>
          </a:p>
        </p:txBody>
      </p:sp>
      <p:sp>
        <p:nvSpPr>
          <p:cNvPr id="4" name="Slide Number Placeholder 3"/>
          <p:cNvSpPr>
            <a:spLocks noGrp="1"/>
          </p:cNvSpPr>
          <p:nvPr>
            <p:ph type="sldNum" sz="quarter" idx="5"/>
          </p:nvPr>
        </p:nvSpPr>
        <p:spPr/>
        <p:txBody>
          <a:bodyPr/>
          <a:lstStyle/>
          <a:p>
            <a:fld id="{EF89B59B-2120-461D-8222-CE3302E55416}" type="slidenum">
              <a:rPr lang="en-GB" smtClean="0"/>
              <a:t>38</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SHARE</a:t>
            </a:r>
            <a:r>
              <a:rPr lang="en-GB" sz="1400" dirty="0"/>
              <a:t> – 5 top tips from the parent safety guide at https://www.internetmatters.org/resources/whatsapp-safety-a-how-to-guide-for-parents/#whatsapp-safety-tips</a:t>
            </a:r>
          </a:p>
          <a:p>
            <a:endParaRPr lang="en-GB" sz="1400" dirty="0"/>
          </a:p>
          <a:p>
            <a:r>
              <a:rPr lang="en-GB" sz="1400" b="1" dirty="0"/>
              <a:t>EXPLAIN</a:t>
            </a:r>
            <a:r>
              <a:rPr lang="en-GB" sz="1400" dirty="0"/>
              <a:t> – it’s useful to talk with children about etiquette when using group chats e.g.</a:t>
            </a:r>
          </a:p>
          <a:p>
            <a:pPr marL="171450" indent="-171450">
              <a:buFont typeface="Arial" panose="020B0604020202020204" pitchFamily="34" charset="0"/>
              <a:buChar char="•"/>
            </a:pPr>
            <a:r>
              <a:rPr lang="en-GB" sz="1400" dirty="0"/>
              <a:t>how to communicate</a:t>
            </a:r>
          </a:p>
          <a:p>
            <a:pPr marL="171450" indent="-171450">
              <a:buFont typeface="Arial" panose="020B0604020202020204" pitchFamily="34" charset="0"/>
              <a:buChar char="•"/>
            </a:pPr>
            <a:r>
              <a:rPr lang="en-GB" sz="1400" dirty="0"/>
              <a:t>what language to use/not use</a:t>
            </a:r>
          </a:p>
          <a:p>
            <a:pPr marL="171450" indent="-171450">
              <a:buFont typeface="Arial" panose="020B0604020202020204" pitchFamily="34" charset="0"/>
              <a:buChar char="•"/>
            </a:pPr>
            <a:r>
              <a:rPr lang="en-GB" sz="1400" dirty="0"/>
              <a:t>recognition that others may see your messages if copied and shared</a:t>
            </a:r>
          </a:p>
          <a:p>
            <a:pPr marL="171450" indent="-171450">
              <a:buFont typeface="Arial" panose="020B0604020202020204" pitchFamily="34" charset="0"/>
              <a:buChar char="•"/>
            </a:pPr>
            <a:r>
              <a:rPr lang="en-GB" sz="1400"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39</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Almost all the parents in this group (99%) took some type of action in response to being told that their child had seen something </a:t>
            </a:r>
            <a:r>
              <a:rPr lang="en-GB" sz="1400" dirty="0" err="1"/>
              <a:t>othat</a:t>
            </a:r>
            <a:r>
              <a:rPr lang="en-GB" sz="1400" dirty="0"/>
              <a:t> scared or upset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four in five parents in  five  (84%) had spoken to their child about what had happened.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half said they had advised their child to block a specific type of content or person (56%) and/or recommended that their child stop using certain apps or sites (52%).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Notably, there has been an increase this year in parents setting up filters or parental controls after an incident of this nature, up from 23% last year to 34% this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However</a:t>
            </a:r>
            <a:r>
              <a:rPr lang="en-GB" sz="1400" b="1" dirty="0"/>
              <a:t> o</a:t>
            </a:r>
            <a:r>
              <a:rPr lang="en-GB" sz="1400" dirty="0"/>
              <a:t>nly about a third (32%) of parents had reported the content to the site or app on which it appeared</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4</a:t>
            </a:fld>
            <a:endParaRPr lang="en-GB"/>
          </a:p>
        </p:txBody>
      </p:sp>
    </p:spTree>
    <p:extLst>
      <p:ext uri="{BB962C8B-B14F-4D97-AF65-F5344CB8AC3E}">
        <p14:creationId xmlns:p14="http://schemas.microsoft.com/office/powerpoint/2010/main" val="4254862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 – </a:t>
            </a:r>
            <a:r>
              <a:rPr lang="en-GB" sz="1400"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40</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b="0" dirty="0"/>
              <a:t>Children often use online gaming as a </a:t>
            </a:r>
            <a:r>
              <a:rPr lang="en-GB" sz="1400" b="1" dirty="0"/>
              <a:t>tool to communicate with their peers</a:t>
            </a:r>
            <a:r>
              <a:rPr lang="en-GB" sz="1400" b="0" dirty="0"/>
              <a:t>, with 64% of 8-17s who game online chatting through the game with friends and/or people they know in real life.</a:t>
            </a:r>
          </a:p>
          <a:p>
            <a:pPr marL="171450" indent="-171450">
              <a:buFont typeface="Arial" panose="020B0604020202020204" pitchFamily="34" charset="0"/>
              <a:buChar char="•"/>
            </a:pPr>
            <a:r>
              <a:rPr lang="en-GB" sz="1400" b="0" dirty="0"/>
              <a:t>However, </a:t>
            </a:r>
            <a:r>
              <a:rPr lang="en-GB" sz="1400" b="1" dirty="0"/>
              <a:t>31% of children who game online, communicate with strangers </a:t>
            </a:r>
            <a:r>
              <a:rPr lang="en-GB" sz="1400" b="0" dirty="0"/>
              <a:t>as well.</a:t>
            </a:r>
          </a:p>
          <a:p>
            <a:pPr marL="171450" indent="-171450">
              <a:buFont typeface="Arial" panose="020B0604020202020204" pitchFamily="34" charset="0"/>
              <a:buChar char="•"/>
            </a:pPr>
            <a:r>
              <a:rPr lang="en-GB" sz="1400" b="0" dirty="0"/>
              <a:t>A higher proportion of these children now play shooter games. This may raise concerns about </a:t>
            </a:r>
            <a:r>
              <a:rPr lang="en-GB" sz="1400" b="1" dirty="0"/>
              <a:t>how age appropriate the games favoured by some younger children actually are</a:t>
            </a:r>
            <a:r>
              <a:rPr lang="en-GB" sz="1400" b="0" dirty="0"/>
              <a:t>. </a:t>
            </a:r>
          </a:p>
          <a:p>
            <a:pPr marL="171450" indent="-171450">
              <a:buFont typeface="Arial" panose="020B0604020202020204" pitchFamily="34" charset="0"/>
              <a:buChar char="•"/>
            </a:pPr>
            <a:r>
              <a:rPr lang="en-GB" sz="1400" dirty="0"/>
              <a:t>While communication via games is a valuable social tool for many children, it can </a:t>
            </a:r>
            <a:r>
              <a:rPr lang="en-GB" sz="1400" b="1" dirty="0"/>
              <a:t>sometimes leave them vulnerable to unwanted interactions</a:t>
            </a:r>
            <a:r>
              <a:rPr lang="en-GB" sz="1400" dirty="0"/>
              <a:t>. This year (12%) of all children aged 8-17 said someone had been nasty/hurtful to them through an online game </a:t>
            </a:r>
          </a:p>
        </p:txBody>
      </p:sp>
      <p:sp>
        <p:nvSpPr>
          <p:cNvPr id="4" name="Slide Number Placeholder 3"/>
          <p:cNvSpPr>
            <a:spLocks noGrp="1"/>
          </p:cNvSpPr>
          <p:nvPr>
            <p:ph type="sldNum" sz="quarter" idx="5"/>
          </p:nvPr>
        </p:nvSpPr>
        <p:spPr/>
        <p:txBody>
          <a:bodyPr/>
          <a:lstStyle/>
          <a:p>
            <a:fld id="{EF89B59B-2120-461D-8222-CE3302E55416}" type="slidenum">
              <a:rPr lang="en-GB" smtClean="0"/>
              <a:t>41</a:t>
            </a:fld>
            <a:endParaRPr lang="en-GB"/>
          </a:p>
        </p:txBody>
      </p:sp>
    </p:spTree>
    <p:extLst>
      <p:ext uri="{BB962C8B-B14F-4D97-AF65-F5344CB8AC3E}">
        <p14:creationId xmlns:p14="http://schemas.microsoft.com/office/powerpoint/2010/main" val="1249739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2D8E-34D7-9F5D-DDDE-F7236BB70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DCCA-81F4-2959-1F18-12511CEF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CDA5C-F227-24FF-79D5-F88F8018C9E1}"/>
              </a:ext>
            </a:extLst>
          </p:cNvPr>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dirty="0"/>
              <a:t>The most commonly cited concern among parents of 3-17s whose child games was the possibility of their child talking to strangers while gaming, either within the game or via the chat function (62%). </a:t>
            </a:r>
          </a:p>
          <a:p>
            <a:pPr marL="171450" indent="-171450">
              <a:buFont typeface="Arial" panose="020B0604020202020204" pitchFamily="34" charset="0"/>
              <a:buChar char="•"/>
            </a:pPr>
            <a:r>
              <a:rPr lang="en-GB" sz="1400" dirty="0"/>
              <a:t>This was followed by the possibility of their child being bullied by other players (54%), the content of the games the child plays – i.e. violence, bad language, disturbing content etc. (52%), and the pressure on the child to make in-game purchases e.g. for things like access to upgrades, skins, loot-boxes, in-game currency or other rewards (52%). </a:t>
            </a:r>
          </a:p>
          <a:p>
            <a:pPr marL="171450" indent="-171450">
              <a:buFont typeface="Arial" panose="020B0604020202020204" pitchFamily="34" charset="0"/>
              <a:buChar char="•"/>
            </a:pPr>
            <a:r>
              <a:rPr lang="en-GB" sz="1400" dirty="0"/>
              <a:t>Overall, parents of younger children are more likely than parents of teenage children (13-17s) to be concerned about these possibilities</a:t>
            </a:r>
          </a:p>
        </p:txBody>
      </p:sp>
      <p:sp>
        <p:nvSpPr>
          <p:cNvPr id="4" name="Slide Number Placeholder 3">
            <a:extLst>
              <a:ext uri="{FF2B5EF4-FFF2-40B4-BE49-F238E27FC236}">
                <a16:creationId xmlns:a16="http://schemas.microsoft.com/office/drawing/2014/main" id="{FB7FE7D0-633A-52FE-A993-FA30F4741D7C}"/>
              </a:ext>
            </a:extLst>
          </p:cNvPr>
          <p:cNvSpPr>
            <a:spLocks noGrp="1"/>
          </p:cNvSpPr>
          <p:nvPr>
            <p:ph type="sldNum" sz="quarter" idx="5"/>
          </p:nvPr>
        </p:nvSpPr>
        <p:spPr/>
        <p:txBody>
          <a:bodyPr/>
          <a:lstStyle/>
          <a:p>
            <a:fld id="{EF89B59B-2120-461D-8222-CE3302E55416}" type="slidenum">
              <a:rPr lang="en-GB" smtClean="0"/>
              <a:t>42</a:t>
            </a:fld>
            <a:endParaRPr lang="en-GB"/>
          </a:p>
        </p:txBody>
      </p:sp>
    </p:spTree>
    <p:extLst>
      <p:ext uri="{BB962C8B-B14F-4D97-AF65-F5344CB8AC3E}">
        <p14:creationId xmlns:p14="http://schemas.microsoft.com/office/powerpoint/2010/main" val="1153351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B521-E9C3-493F-D5ED-BF1681DE6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689C8-7C29-B070-0807-9C15C73E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C30F6-2E1D-76AF-03FD-96D88916DCCF}"/>
              </a:ext>
            </a:extLst>
          </p:cNvPr>
          <p:cNvSpPr>
            <a:spLocks noGrp="1"/>
          </p:cNvSpPr>
          <p:nvPr>
            <p:ph type="body" idx="1"/>
          </p:nvPr>
        </p:nvSpPr>
        <p:spPr/>
        <p:txBody>
          <a:bodyPr/>
          <a:lstStyle/>
          <a:p>
            <a:r>
              <a:rPr lang="en-GB" sz="1400" b="1" dirty="0">
                <a:latin typeface="+mn-lt"/>
              </a:rPr>
              <a:t>TELL: </a:t>
            </a:r>
            <a:r>
              <a:rPr lang="en-GB" sz="1400" b="0" i="0" dirty="0">
                <a:solidFill>
                  <a:srgbClr val="000000"/>
                </a:solidFill>
                <a:effectLst/>
                <a:latin typeface="+mn-lt"/>
              </a:rPr>
              <a:t>The report found that gambling was understood to be a normal part of everyday life, and children described it as a part of their experience of growing up. Gambling content was seen with things such as horse racing, scratch cards and the National Lottery, while content that felt like gambling was seen in online games with gambling-like features such as loot boxes. The bright, loud and eye-catching nature of gambling adverts drew children and young people in, and many reported that gambling could look like gaming and vice versa, and the look and feel of the two worlds felt interchangeable.</a:t>
            </a:r>
          </a:p>
          <a:p>
            <a:endParaRPr lang="en-GB" sz="1400" b="0" i="0" dirty="0">
              <a:solidFill>
                <a:srgbClr val="000000"/>
              </a:solidFill>
              <a:effectLst/>
              <a:latin typeface="+mn-lt"/>
            </a:endParaRPr>
          </a:p>
          <a:p>
            <a:pPr algn="l"/>
            <a:r>
              <a:rPr lang="en-GB" sz="1400" b="1" i="0" dirty="0">
                <a:solidFill>
                  <a:srgbClr val="000000"/>
                </a:solidFill>
                <a:effectLst/>
                <a:latin typeface="+mn-lt"/>
              </a:rPr>
              <a:t>EXPLAIN: </a:t>
            </a:r>
            <a:r>
              <a:rPr lang="en-GB" sz="1400" b="0" i="0" dirty="0">
                <a:solidFill>
                  <a:srgbClr val="323237"/>
                </a:solidFill>
                <a:effectLst/>
                <a:latin typeface="+mn-lt"/>
              </a:rPr>
              <a:t>Anyone who plays video games will probably have heard about loot boxes. They can contain useful items, in-game currency, new clothing or even characters that could change the way you play. </a:t>
            </a:r>
            <a:r>
              <a:rPr lang="en-GB" sz="1400" b="0" dirty="0">
                <a:solidFill>
                  <a:srgbClr val="775BA3"/>
                </a:solidFill>
                <a:effectLst/>
                <a:latin typeface="+mn-lt"/>
              </a:rPr>
              <a:t>9 in 10 young people report that loot boxes are available in the games they play. </a:t>
            </a:r>
            <a:r>
              <a:rPr lang="en-GB" sz="1400" b="0" i="0" dirty="0">
                <a:solidFill>
                  <a:srgbClr val="323237"/>
                </a:solidFill>
                <a:effectLst/>
                <a:latin typeface="+mn-lt"/>
              </a:rPr>
              <a:t>A common practice if a game includes loot boxes is that the game is free. Typically, the game will make their money from selling tempting items in these boxes through a range of tactics –</a:t>
            </a:r>
          </a:p>
          <a:p>
            <a:endParaRPr lang="en-GB" sz="14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000000"/>
                </a:solidFill>
                <a:effectLst/>
                <a:latin typeface="+mn-lt"/>
              </a:rPr>
              <a:t>ASK: </a:t>
            </a:r>
            <a:r>
              <a:rPr lang="en-GB" sz="1400" dirty="0">
                <a:latin typeface="+mn-lt"/>
              </a:rPr>
              <a:t>Do you </a:t>
            </a:r>
            <a:r>
              <a:rPr lang="en-GB" sz="1400" b="1" dirty="0">
                <a:solidFill>
                  <a:srgbClr val="FF0000"/>
                </a:solidFill>
                <a:latin typeface="+mn-lt"/>
              </a:rPr>
              <a:t>DISCUSS THIS </a:t>
            </a:r>
            <a:r>
              <a:rPr lang="en-GB" sz="1400" dirty="0">
                <a:latin typeface="+mn-lt"/>
              </a:rPr>
              <a:t>when you talk about </a:t>
            </a:r>
            <a:r>
              <a:rPr lang="en-GB" sz="1400" b="1" dirty="0">
                <a:solidFill>
                  <a:srgbClr val="FF0000"/>
                </a:solidFill>
                <a:latin typeface="+mn-lt"/>
              </a:rPr>
              <a:t>MONEY</a:t>
            </a:r>
            <a:r>
              <a:rPr lang="en-GB" sz="1400" dirty="0">
                <a:latin typeface="+mn-lt"/>
              </a:rPr>
              <a:t> to your children and how gambling is made to </a:t>
            </a:r>
            <a:r>
              <a:rPr lang="en-GB" sz="1400" b="1" dirty="0">
                <a:solidFill>
                  <a:srgbClr val="FF0000"/>
                </a:solidFill>
                <a:latin typeface="+mn-lt"/>
              </a:rPr>
              <a:t>LOOK ATTRACTIVE </a:t>
            </a:r>
            <a:r>
              <a:rPr lang="en-GB" sz="1400" dirty="0">
                <a:latin typeface="+mn-lt"/>
              </a:rPr>
              <a:t>and  likely that you would </a:t>
            </a:r>
            <a:r>
              <a:rPr lang="en-GB" sz="1400" b="1" dirty="0">
                <a:solidFill>
                  <a:srgbClr val="FF0000"/>
                </a:solidFill>
                <a:latin typeface="+mn-lt"/>
              </a:rPr>
              <a:t>WIN</a:t>
            </a:r>
            <a:r>
              <a:rPr lang="en-GB" sz="1400" dirty="0">
                <a:latin typeface="+mn-lt"/>
              </a:rPr>
              <a:t>?</a:t>
            </a:r>
          </a:p>
          <a:p>
            <a:pPr marL="0" indent="0">
              <a:buFont typeface="Arial" panose="020B0604020202020204" pitchFamily="34" charset="0"/>
              <a:buNone/>
            </a:pPr>
            <a:endParaRPr lang="en-GB" sz="1400" b="1" i="0" dirty="0">
              <a:solidFill>
                <a:srgbClr val="000000"/>
              </a:solidFill>
              <a:effectLst/>
              <a:latin typeface="+mn-lt"/>
            </a:endParaRPr>
          </a:p>
          <a:p>
            <a:pPr marL="0" indent="0">
              <a:buFont typeface="Arial" panose="020B0604020202020204" pitchFamily="34" charset="0"/>
              <a:buNone/>
            </a:pPr>
            <a:endParaRPr lang="en-GB" sz="1800" dirty="0"/>
          </a:p>
        </p:txBody>
      </p:sp>
      <p:sp>
        <p:nvSpPr>
          <p:cNvPr id="4" name="Slide Number Placeholder 3">
            <a:extLst>
              <a:ext uri="{FF2B5EF4-FFF2-40B4-BE49-F238E27FC236}">
                <a16:creationId xmlns:a16="http://schemas.microsoft.com/office/drawing/2014/main" id="{8FB60DA8-2231-AFB1-ACBF-999A419C608A}"/>
              </a:ext>
            </a:extLst>
          </p:cNvPr>
          <p:cNvSpPr>
            <a:spLocks noGrp="1"/>
          </p:cNvSpPr>
          <p:nvPr>
            <p:ph type="sldNum" sz="quarter" idx="5"/>
          </p:nvPr>
        </p:nvSpPr>
        <p:spPr/>
        <p:txBody>
          <a:bodyPr/>
          <a:lstStyle/>
          <a:p>
            <a:fld id="{EF89B59B-2120-461D-8222-CE3302E55416}" type="slidenum">
              <a:rPr lang="en-GB" smtClean="0"/>
              <a:t>43</a:t>
            </a:fld>
            <a:endParaRPr lang="en-GB"/>
          </a:p>
        </p:txBody>
      </p:sp>
    </p:spTree>
    <p:extLst>
      <p:ext uri="{BB962C8B-B14F-4D97-AF65-F5344CB8AC3E}">
        <p14:creationId xmlns:p14="http://schemas.microsoft.com/office/powerpoint/2010/main" val="3063009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44</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4E4757"/>
                </a:solidFill>
                <a:effectLst/>
                <a:latin typeface="+mn-lt"/>
              </a:rPr>
              <a:t>UK uses the PEGI (Pan European Game Information) system to give games their age ratings to help people </a:t>
            </a:r>
            <a:r>
              <a:rPr lang="en-GB" sz="1400" b="0" i="0" dirty="0">
                <a:solidFill>
                  <a:srgbClr val="4D5156"/>
                </a:solidFill>
                <a:effectLst/>
                <a:latin typeface="+mn-lt"/>
              </a:rPr>
              <a:t>make informed decisions when buying video games or apps through the use of age recommendations and content descriptors. </a:t>
            </a:r>
            <a:r>
              <a:rPr lang="en-GB" sz="1400" b="0" i="0" dirty="0">
                <a:solidFill>
                  <a:srgbClr val="4E4757"/>
                </a:solidFill>
                <a:effectLst/>
                <a:latin typeface="+mn-lt"/>
              </a:rPr>
              <a:t>.</a:t>
            </a:r>
            <a:r>
              <a:rPr lang="en-GB" sz="1400" b="0" i="0" dirty="0">
                <a:solidFill>
                  <a:srgbClr val="4D5156"/>
                </a:solidFill>
                <a:effectLst/>
                <a:latin typeface="+mn-lt"/>
              </a:rPr>
              <a:t>You can find out more here: https://parentzone.org.uk/article/pegi-games-ratings#:~:text=The%20UK%20uses%20the%20PEGI,about%20how%20PEGI%20classifies%20games.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155609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46</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Over eight in ten (83%) of all parents of children aged 3-17 are aware that there are minimum age requirements for children to set up their own profile on most social media apps and sites, unchanged since 2023. However, only a third (33%) of all parents were able to identify 13 as the correct minimum age on most apps and sites, while three in ten said it was 14 or older. In contrast, 12% of all parents reported the minimum age as 12 or younger, leaving a quarter who either believe there is no minimum age requirement, are unsure if there is one, or don’t know what that age requirement might be. Among parents, those with teenagers are more likely to know the correct minimum age requirement (38% of parents of 13-17s compared to 31%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47</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48</a:t>
            </a:fld>
            <a:endParaRPr lang="en-GB"/>
          </a:p>
        </p:txBody>
      </p:sp>
    </p:spTree>
    <p:extLst>
      <p:ext uri="{BB962C8B-B14F-4D97-AF65-F5344CB8AC3E}">
        <p14:creationId xmlns:p14="http://schemas.microsoft.com/office/powerpoint/2010/main" val="1270000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49</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ASK</a:t>
            </a:r>
            <a:r>
              <a:rPr lang="en-GB" sz="1400" dirty="0"/>
              <a:t> – What do you do that works well? Share good practice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REMIND</a:t>
            </a:r>
            <a:r>
              <a:rPr lang="en-GB" sz="14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5</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1400" dirty="0"/>
              <a:t>*CAUTION - Low base size, figures are indicative only (Ofcom)</a:t>
            </a: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50</a:t>
            </a:fld>
            <a:endParaRPr lang="en-GB"/>
          </a:p>
        </p:txBody>
      </p:sp>
    </p:spTree>
    <p:extLst>
      <p:ext uri="{BB962C8B-B14F-4D97-AF65-F5344CB8AC3E}">
        <p14:creationId xmlns:p14="http://schemas.microsoft.com/office/powerpoint/2010/main" val="1795268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8561-0A43-82AF-C8C7-C00EF4E0B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B8DB8-200D-4DFC-7A44-56864BF55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4CA79-4451-F705-A129-982DFC6B75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15A113-9028-DBC7-B3C8-D0D6F59CFFE2}"/>
              </a:ext>
            </a:extLst>
          </p:cNvPr>
          <p:cNvSpPr>
            <a:spLocks noGrp="1"/>
          </p:cNvSpPr>
          <p:nvPr>
            <p:ph type="sldNum" sz="quarter" idx="5"/>
          </p:nvPr>
        </p:nvSpPr>
        <p:spPr/>
        <p:txBody>
          <a:bodyPr/>
          <a:lstStyle/>
          <a:p>
            <a:fld id="{EF89B59B-2120-461D-8222-CE3302E55416}" type="slidenum">
              <a:rPr lang="en-GB" smtClean="0"/>
              <a:t>51</a:t>
            </a:fld>
            <a:endParaRPr lang="en-GB"/>
          </a:p>
        </p:txBody>
      </p:sp>
    </p:spTree>
    <p:extLst>
      <p:ext uri="{BB962C8B-B14F-4D97-AF65-F5344CB8AC3E}">
        <p14:creationId xmlns:p14="http://schemas.microsoft.com/office/powerpoint/2010/main" val="466738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Why does this matter?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285750" indent="-285750">
              <a:buFont typeface="Arial" panose="020B0604020202020204" pitchFamily="34" charset="0"/>
              <a:buChar char="•"/>
            </a:pPr>
            <a:r>
              <a:rPr lang="en-GB" sz="1400" dirty="0"/>
              <a:t>M</a:t>
            </a:r>
            <a:r>
              <a:rPr lang="en-GB" sz="1400" i="0" dirty="0">
                <a:effectLst/>
              </a:rPr>
              <a:t>any children have online profiles that make them appear older than they actually are</a:t>
            </a:r>
            <a:r>
              <a:rPr lang="en-GB" sz="1400" dirty="0"/>
              <a:t> – exposing them to </a:t>
            </a:r>
            <a:r>
              <a:rPr lang="en-GB" sz="1400" b="1" dirty="0"/>
              <a:t>content inappropriate for their age and harmful online interaction </a:t>
            </a:r>
            <a:r>
              <a:rPr lang="en-GB" sz="1400" dirty="0"/>
              <a:t>with other users; for example: peer to </a:t>
            </a:r>
            <a:r>
              <a:rPr lang="en-GB" sz="1400" b="1" dirty="0"/>
              <a:t>peer pressure</a:t>
            </a:r>
            <a:r>
              <a:rPr lang="en-GB" sz="1400" dirty="0"/>
              <a:t>, commercial </a:t>
            </a:r>
            <a:r>
              <a:rPr lang="en-GB" sz="1400" b="1" dirty="0"/>
              <a:t>advertising</a:t>
            </a:r>
            <a:r>
              <a:rPr lang="en-GB" sz="1400" dirty="0"/>
              <a:t> and </a:t>
            </a:r>
            <a:r>
              <a:rPr lang="en-GB" sz="1400" b="1" dirty="0"/>
              <a:t>adults posing as childre</a:t>
            </a:r>
            <a:r>
              <a:rPr lang="en-GB" sz="1400" dirty="0"/>
              <a:t>n or young adults with the intention to </a:t>
            </a:r>
            <a:r>
              <a:rPr lang="en-GB" sz="1400" b="1" dirty="0"/>
              <a:t>groom</a:t>
            </a:r>
            <a:r>
              <a:rPr lang="en-GB" sz="1400" dirty="0"/>
              <a:t> or </a:t>
            </a:r>
            <a:r>
              <a:rPr lang="en-GB" sz="1400" b="1" dirty="0"/>
              <a:t>exploit</a:t>
            </a:r>
            <a:r>
              <a:rPr lang="en-GB" sz="1400" dirty="0"/>
              <a:t> them for </a:t>
            </a:r>
            <a:r>
              <a:rPr lang="en-GB" sz="1400" b="1" dirty="0"/>
              <a:t>sexual</a:t>
            </a:r>
            <a:r>
              <a:rPr lang="en-GB" sz="1400" dirty="0"/>
              <a:t>, </a:t>
            </a:r>
            <a:r>
              <a:rPr lang="en-GB" sz="1400" b="1" dirty="0"/>
              <a:t>criminal</a:t>
            </a:r>
            <a:r>
              <a:rPr lang="en-GB" sz="1400" dirty="0"/>
              <a:t>, </a:t>
            </a:r>
            <a:r>
              <a:rPr lang="en-GB" sz="1400" b="1" dirty="0"/>
              <a:t>financial</a:t>
            </a:r>
            <a:r>
              <a:rPr lang="en-GB" sz="1400" dirty="0"/>
              <a:t> or other purposes</a:t>
            </a:r>
            <a:endParaRPr lang="en-GB" sz="1400" b="1" dirty="0">
              <a:highlight>
                <a:srgbClr val="FFFFFF"/>
              </a:highlight>
            </a:endParaRPr>
          </a:p>
          <a:p>
            <a:pPr marL="285750" indent="-285750">
              <a:buFont typeface="Arial" panose="020B0604020202020204" pitchFamily="34" charset="0"/>
              <a:buChar char="•"/>
            </a:pPr>
            <a:r>
              <a:rPr lang="en-GB" sz="1400" b="1" dirty="0"/>
              <a:t>Addictive algorithms </a:t>
            </a:r>
            <a:r>
              <a:rPr lang="en-GB" sz="1400" b="1" i="0" dirty="0">
                <a:effectLst/>
                <a:latin typeface="Mark Pro"/>
              </a:rPr>
              <a:t>can make it harder to take a break </a:t>
            </a:r>
            <a:r>
              <a:rPr lang="en-GB" sz="1400" i="0" dirty="0">
                <a:effectLst/>
                <a:latin typeface="Mark Pro"/>
              </a:rPr>
              <a:t>and maintain a healthy balance between time on and offline</a:t>
            </a:r>
          </a:p>
          <a:p>
            <a:pPr marL="285750" indent="-285750">
              <a:buFont typeface="Arial" panose="020B0604020202020204" pitchFamily="34" charset="0"/>
              <a:buChar char="•"/>
            </a:pPr>
            <a:r>
              <a:rPr lang="en-GB" sz="1400" dirty="0"/>
              <a:t>Algorithms can also target content similar to what you’ve already selected. This can prevent you from finding new ideas and perspectives, create </a:t>
            </a:r>
            <a:r>
              <a:rPr lang="en-GB" sz="1400" b="1" dirty="0"/>
              <a:t>misinformation and  reinforce stereotypes</a:t>
            </a:r>
            <a:r>
              <a:rPr lang="en-GB" sz="1400" dirty="0"/>
              <a:t>.</a:t>
            </a:r>
            <a:r>
              <a:rPr lang="en-GB" sz="1400" dirty="0">
                <a:highlight>
                  <a:srgbClr val="FFFF00"/>
                </a:highlight>
              </a:rPr>
              <a:t> </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52</a:t>
            </a:fld>
            <a:endParaRPr lang="en-GB"/>
          </a:p>
        </p:txBody>
      </p:sp>
    </p:spTree>
    <p:extLst>
      <p:ext uri="{BB962C8B-B14F-4D97-AF65-F5344CB8AC3E}">
        <p14:creationId xmlns:p14="http://schemas.microsoft.com/office/powerpoint/2010/main" val="849944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53</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1EF1-FDF9-5541-7C68-4CB08B98D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BB9B3-879A-3575-78C1-16B3CEF25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BD6E1-76D9-3766-1F7C-68BBDE15018B}"/>
              </a:ext>
            </a:extLst>
          </p:cNvPr>
          <p:cNvSpPr>
            <a:spLocks noGrp="1"/>
          </p:cNvSpPr>
          <p:nvPr>
            <p:ph type="body" idx="1"/>
          </p:nvPr>
        </p:nvSpPr>
        <p:spPr/>
        <p:txBody>
          <a:bodyPr/>
          <a:lstStyle/>
          <a:p>
            <a:r>
              <a:rPr lang="en-GB" sz="1400" b="1" dirty="0">
                <a:latin typeface="+mn-lt"/>
              </a:rPr>
              <a:t>TELL</a:t>
            </a:r>
            <a:r>
              <a:rPr lang="en-GB" sz="1400" dirty="0">
                <a:latin typeface="+mn-lt"/>
              </a:rPr>
              <a:t> - It is positive that children generally know about safety measures, but there seems to be a gap in their knowledge about reporting and putting the knowledge into practice.</a:t>
            </a:r>
          </a:p>
        </p:txBody>
      </p:sp>
      <p:sp>
        <p:nvSpPr>
          <p:cNvPr id="4" name="Slide Number Placeholder 3">
            <a:extLst>
              <a:ext uri="{FF2B5EF4-FFF2-40B4-BE49-F238E27FC236}">
                <a16:creationId xmlns:a16="http://schemas.microsoft.com/office/drawing/2014/main" id="{8B575EDD-1664-DC58-970D-F1061404CD53}"/>
              </a:ext>
            </a:extLst>
          </p:cNvPr>
          <p:cNvSpPr>
            <a:spLocks noGrp="1"/>
          </p:cNvSpPr>
          <p:nvPr>
            <p:ph type="sldNum" sz="quarter" idx="5"/>
          </p:nvPr>
        </p:nvSpPr>
        <p:spPr/>
        <p:txBody>
          <a:bodyPr/>
          <a:lstStyle/>
          <a:p>
            <a:fld id="{EF89B59B-2120-461D-8222-CE3302E55416}" type="slidenum">
              <a:rPr lang="en-GB" smtClean="0"/>
              <a:t>54</a:t>
            </a:fld>
            <a:endParaRPr lang="en-GB"/>
          </a:p>
        </p:txBody>
      </p:sp>
    </p:spTree>
    <p:extLst>
      <p:ext uri="{BB962C8B-B14F-4D97-AF65-F5344CB8AC3E}">
        <p14:creationId xmlns:p14="http://schemas.microsoft.com/office/powerpoint/2010/main" val="2079498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fld id="{EF89B59B-2120-461D-8222-CE3302E55416}" type="slidenum">
              <a:rPr lang="en-GB" smtClean="0"/>
              <a:t>55</a:t>
            </a:fld>
            <a:endParaRPr lang="en-GB"/>
          </a:p>
        </p:txBody>
      </p:sp>
    </p:spTree>
    <p:extLst>
      <p:ext uri="{BB962C8B-B14F-4D97-AF65-F5344CB8AC3E}">
        <p14:creationId xmlns:p14="http://schemas.microsoft.com/office/powerpoint/2010/main" val="489732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you can also do a Google search by typing ‘reporting in______________________________ (name of platform)’</a:t>
            </a:r>
          </a:p>
        </p:txBody>
      </p:sp>
      <p:sp>
        <p:nvSpPr>
          <p:cNvPr id="4" name="Slide Number Placeholder 3"/>
          <p:cNvSpPr>
            <a:spLocks noGrp="1"/>
          </p:cNvSpPr>
          <p:nvPr>
            <p:ph type="sldNum" sz="quarter" idx="5"/>
          </p:nvPr>
        </p:nvSpPr>
        <p:spPr/>
        <p:txBody>
          <a:bodyPr/>
          <a:lstStyle/>
          <a:p>
            <a:fld id="{EF89B59B-2120-461D-8222-CE3302E55416}" type="slidenum">
              <a:rPr lang="en-GB" smtClean="0"/>
              <a:t>56</a:t>
            </a:fld>
            <a:endParaRPr lang="en-GB"/>
          </a:p>
        </p:txBody>
      </p:sp>
    </p:spTree>
    <p:extLst>
      <p:ext uri="{BB962C8B-B14F-4D97-AF65-F5344CB8AC3E}">
        <p14:creationId xmlns:p14="http://schemas.microsoft.com/office/powerpoint/2010/main" val="2256539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57</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58</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3200"/>
          </a:p>
        </p:txBody>
      </p:sp>
      <p:sp>
        <p:nvSpPr>
          <p:cNvPr id="4" name="Slide Number Placeholder 3"/>
          <p:cNvSpPr>
            <a:spLocks noGrp="1"/>
          </p:cNvSpPr>
          <p:nvPr>
            <p:ph type="sldNum" sz="quarter" idx="5"/>
          </p:nvPr>
        </p:nvSpPr>
        <p:spPr/>
        <p:txBody>
          <a:bodyPr/>
          <a:lstStyle/>
          <a:p>
            <a:fld id="{5985D112-682F-4487-9187-E5AF34266267}" type="slidenum">
              <a:rPr lang="en-GB" smtClean="0"/>
              <a:t>59</a:t>
            </a:fld>
            <a:endParaRPr lang="en-GB"/>
          </a:p>
        </p:txBody>
      </p:sp>
    </p:spTree>
    <p:extLst>
      <p:ext uri="{BB962C8B-B14F-4D97-AF65-F5344CB8AC3E}">
        <p14:creationId xmlns:p14="http://schemas.microsoft.com/office/powerpoint/2010/main" val="57763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212121"/>
                </a:solidFill>
                <a:effectLst/>
                <a:latin typeface="Droid Sans"/>
              </a:rPr>
              <a:t>TELL</a:t>
            </a:r>
            <a:r>
              <a:rPr lang="en-GB" sz="1400"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We’ve created a dedicated website for parents and carers - simply scroll through ParentSafe for help or click a button to go straight to a particular topics. We will look at some of these resources and tips shortly</a:t>
            </a: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i="0" dirty="0">
                <a:effectLst/>
                <a:latin typeface="+mn-lt"/>
              </a:rPr>
              <a:t>TELL</a:t>
            </a:r>
            <a:r>
              <a:rPr lang="en-GB" sz="1400" b="0" i="0" dirty="0">
                <a:effectLst/>
                <a:latin typeface="+mn-lt"/>
              </a:rPr>
              <a:t>:</a:t>
            </a:r>
          </a:p>
          <a:p>
            <a:pPr marL="457200" indent="-457200">
              <a:buFont typeface="Arial" panose="020B0604020202020204" pitchFamily="34" charset="0"/>
              <a:buChar char="•"/>
            </a:pPr>
            <a:r>
              <a:rPr lang="en-GB" sz="1400" b="0" i="0" dirty="0">
                <a:effectLst/>
                <a:latin typeface="+mn-lt"/>
              </a:rPr>
              <a:t>Remember, the online world can be both exciting and treacherous. Just as you’d look both ways before crossing the street, take a moment to assess the digital landscape. </a:t>
            </a:r>
          </a:p>
          <a:p>
            <a:pPr marL="457200" indent="-457200">
              <a:buFont typeface="Arial" panose="020B0604020202020204" pitchFamily="34" charset="0"/>
              <a:buChar char="•"/>
            </a:pPr>
            <a:r>
              <a:rPr lang="en-GB" sz="1400" b="0" i="0" dirty="0">
                <a:effectLst/>
                <a:latin typeface="+mn-lt"/>
              </a:rPr>
              <a:t>Stay informed, stay connected, but most importantly, keep talking to your child. </a:t>
            </a:r>
          </a:p>
          <a:p>
            <a:pPr marL="457200" indent="-457200">
              <a:buFont typeface="Arial" panose="020B0604020202020204" pitchFamily="34" charset="0"/>
              <a:buChar char="•"/>
            </a:pPr>
            <a:r>
              <a:rPr lang="en-GB" sz="1400" b="0" i="0" dirty="0">
                <a:effectLst/>
                <a:latin typeface="+mn-lt"/>
              </a:rPr>
              <a:t>ParentSafe is a dedicated website for parents, to help them to stay up to date with online safety and empower them to have meaningful discussions with their child to keep them safe.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60</a:t>
            </a:fld>
            <a:endParaRPr lang="en-GB"/>
          </a:p>
        </p:txBody>
      </p:sp>
    </p:spTree>
    <p:extLst>
      <p:ext uri="{BB962C8B-B14F-4D97-AF65-F5344CB8AC3E}">
        <p14:creationId xmlns:p14="http://schemas.microsoft.com/office/powerpoint/2010/main" val="1505571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You may wish to scroll through </a:t>
            </a:r>
            <a:r>
              <a:rPr lang="en-GB" sz="1400" dirty="0">
                <a:latin typeface="+mn-lt"/>
                <a:hlinkClick r:id="rId3"/>
              </a:rPr>
              <a:t>parentsafe.lgfl.net </a:t>
            </a:r>
            <a:r>
              <a:rPr lang="en-GB" sz="1400" dirty="0">
                <a:latin typeface="+mn-lt"/>
              </a:rPr>
              <a:t>and showcase some of the resources or videos here too. We’ve selected a few in the following slides for you, but feel free to choose any relevant resources to suit your audience.</a:t>
            </a:r>
          </a:p>
          <a:p>
            <a:pPr marL="0" indent="0">
              <a:buNone/>
            </a:pP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61</a:t>
            </a:fld>
            <a:endParaRPr lang="en-GB"/>
          </a:p>
        </p:txBody>
      </p:sp>
    </p:spTree>
    <p:extLst>
      <p:ext uri="{BB962C8B-B14F-4D97-AF65-F5344CB8AC3E}">
        <p14:creationId xmlns:p14="http://schemas.microsoft.com/office/powerpoint/2010/main" val="951614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LGfL have a free template of a digital family agreement that parents could sit down and populate with all family members to agree what is and is not allowed within their family around tech use. </a:t>
            </a:r>
            <a:r>
              <a:rPr lang="en-GB" sz="1400" b="1" dirty="0">
                <a:latin typeface="+mn-lt"/>
              </a:rPr>
              <a:t>This includes parents! We need to role model good behaviour.</a:t>
            </a:r>
          </a:p>
          <a:p>
            <a:endParaRPr lang="en-GB" sz="1400" b="1" dirty="0">
              <a:latin typeface="+mn-lt"/>
            </a:endParaRPr>
          </a:p>
          <a:p>
            <a:r>
              <a:rPr lang="en-GB" sz="1400" b="1" dirty="0">
                <a:latin typeface="+mn-lt"/>
              </a:rPr>
              <a:t>ASK – </a:t>
            </a:r>
            <a:r>
              <a:rPr lang="en-GB" sz="1400" b="0" dirty="0">
                <a:latin typeface="+mn-lt"/>
              </a:rPr>
              <a:t>Can you think of any examples of how we as parents can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62</a:t>
            </a:fld>
            <a:endParaRPr lang="en-GB"/>
          </a:p>
        </p:txBody>
      </p:sp>
    </p:spTree>
    <p:extLst>
      <p:ext uri="{BB962C8B-B14F-4D97-AF65-F5344CB8AC3E}">
        <p14:creationId xmlns:p14="http://schemas.microsoft.com/office/powerpoint/2010/main" val="37010100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This is an example of a completed agreement to help you get started</a:t>
            </a:r>
          </a:p>
          <a:p>
            <a:endParaRPr lang="en-GB" sz="1400" dirty="0">
              <a:latin typeface="+mn-lt"/>
            </a:endParaRPr>
          </a:p>
          <a:p>
            <a:r>
              <a:rPr lang="en-GB" sz="1400" dirty="0">
                <a:latin typeface="+mn-lt"/>
              </a:rPr>
              <a:t>Go through some of the example statements and discuss ideas for parents to be good role models, e.g. no devices at the dinner table, asking permission before sharing their child’s images (</a:t>
            </a:r>
            <a:r>
              <a:rPr lang="en-GB" sz="1400" b="1" dirty="0">
                <a:latin typeface="+mn-lt"/>
              </a:rPr>
              <a:t>this is SHARENTING </a:t>
            </a:r>
            <a:r>
              <a:rPr lang="en-GB" sz="1400" dirty="0">
                <a:latin typeface="+mn-lt"/>
              </a:rPr>
              <a:t>-  </a:t>
            </a:r>
            <a:r>
              <a:rPr lang="en-GB" sz="1400" b="1" dirty="0">
                <a:latin typeface="+mn-lt"/>
              </a:rPr>
              <a:t>see slide 23 for more information about sharenting</a:t>
            </a:r>
            <a:r>
              <a:rPr lang="en-GB" sz="1400" dirty="0">
                <a:latin typeface="+mn-lt"/>
              </a:rPr>
              <a:t>)</a:t>
            </a:r>
          </a:p>
          <a:p>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63</a:t>
            </a:fld>
            <a:endParaRPr lang="en-GB"/>
          </a:p>
        </p:txBody>
      </p:sp>
    </p:spTree>
    <p:extLst>
      <p:ext uri="{BB962C8B-B14F-4D97-AF65-F5344CB8AC3E}">
        <p14:creationId xmlns:p14="http://schemas.microsoft.com/office/powerpoint/2010/main" val="75800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t>Feel free to point out some of these free resources for parents to reinforce safety messages and start those key online safety conversations:</a:t>
            </a:r>
          </a:p>
          <a:p>
            <a:pPr marL="0" indent="0">
              <a:buFont typeface="Arial" panose="020B0604020202020204" pitchFamily="34" charset="0"/>
              <a:buNone/>
            </a:pPr>
            <a:r>
              <a:rPr lang="en-GB" sz="1400" b="1" dirty="0"/>
              <a:t>TELL:</a:t>
            </a:r>
          </a:p>
          <a:p>
            <a:pPr marL="171450" indent="-171450">
              <a:buFont typeface="Arial" panose="020B0604020202020204" pitchFamily="34" charset="0"/>
              <a:buChar char="•"/>
            </a:pPr>
            <a:r>
              <a:rPr lang="en-GB" sz="1400" dirty="0"/>
              <a:t>For younger children, it’s important to talk about boundaries, being kind to others and what they can do if they see or experience anything that worries or upsets them. Story time books e.g. </a:t>
            </a:r>
            <a:r>
              <a:rPr lang="en-GB" sz="1400" b="1" dirty="0"/>
              <a:t>‘The Online Zoo’ and </a:t>
            </a:r>
            <a:r>
              <a:rPr lang="en-GB" sz="1400" b="1" dirty="0">
                <a:solidFill>
                  <a:srgbClr val="0070C0"/>
                </a:solidFill>
              </a:rPr>
              <a:t>‘#Goldilocks – a Fairytale for the Digital Age</a:t>
            </a:r>
            <a:r>
              <a:rPr lang="en-GB" sz="1400" b="1" dirty="0"/>
              <a:t>’ </a:t>
            </a:r>
            <a:r>
              <a:rPr lang="en-GB" sz="1400" dirty="0"/>
              <a:t>are great ways to discuss risk, consequences and positive strategies in a non-judgemental, age-appropriate way.</a:t>
            </a:r>
          </a:p>
          <a:p>
            <a:pPr marL="171450" indent="-171450">
              <a:buFont typeface="Arial" panose="020B0604020202020204" pitchFamily="34" charset="0"/>
              <a:buChar char="•"/>
            </a:pPr>
            <a:r>
              <a:rPr lang="en-GB" sz="1400" dirty="0"/>
              <a:t>For older children, </a:t>
            </a:r>
            <a:r>
              <a:rPr lang="en-GB" sz="1400" b="1" dirty="0"/>
              <a:t>T</a:t>
            </a:r>
            <a:r>
              <a:rPr lang="en-GB" sz="1400" b="1" i="0" dirty="0">
                <a:solidFill>
                  <a:srgbClr val="212121"/>
                </a:solidFill>
                <a:effectLst/>
                <a:latin typeface="Droid Sans"/>
              </a:rPr>
              <a:t>horn have 18 </a:t>
            </a:r>
            <a:r>
              <a:rPr lang="en-GB" sz="1400" b="1" i="0" u="sng" strike="noStrike" dirty="0">
                <a:effectLst/>
                <a:latin typeface="Droid Sans"/>
                <a:hlinkClick r:id="rId3"/>
              </a:rPr>
              <a:t>topic-based discussion guides</a:t>
            </a:r>
            <a:r>
              <a:rPr lang="en-GB" sz="1400" b="1" i="0" dirty="0">
                <a:solidFill>
                  <a:srgbClr val="212121"/>
                </a:solidFill>
                <a:effectLst/>
                <a:latin typeface="Droid Sans"/>
              </a:rPr>
              <a:t> </a:t>
            </a:r>
            <a:r>
              <a:rPr lang="en-GB" sz="1400" b="0" i="0" dirty="0">
                <a:solidFill>
                  <a:srgbClr val="212121"/>
                </a:solidFill>
                <a:effectLst/>
                <a:latin typeface="Droid Sans"/>
              </a:rPr>
              <a:t>with questions to help start conversations!</a:t>
            </a: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a:p>
        </p:txBody>
      </p:sp>
    </p:spTree>
    <p:extLst>
      <p:ext uri="{BB962C8B-B14F-4D97-AF65-F5344CB8AC3E}">
        <p14:creationId xmlns:p14="http://schemas.microsoft.com/office/powerpoint/2010/main" val="2615184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332085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541704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23/02/2026</a:t>
            </a:fld>
            <a:endParaRPr lang="en-GB"/>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E5E5E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A879EA-00C1-43F2-5940-8094CE679154}"/>
              </a:ext>
            </a:extLst>
          </p:cNvPr>
          <p:cNvSpPr>
            <a:spLocks noGrp="1"/>
          </p:cNvSpPr>
          <p:nvPr>
            <p:ph type="title"/>
          </p:nvPr>
        </p:nvSpPr>
        <p:spPr>
          <a:xfrm>
            <a:off x="496037" y="424118"/>
            <a:ext cx="11202383" cy="1325563"/>
          </a:xfrm>
          <a:prstGeom prst="rect">
            <a:avLst/>
          </a:prstGeom>
        </p:spPr>
        <p:txBody>
          <a:bodyPr>
            <a:normAutofit/>
          </a:bodyPr>
          <a:lstStyle>
            <a:lvl1pPr>
              <a:defRPr sz="4400" b="1">
                <a:latin typeface="Myriad Pro" panose="020B050303040302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E147DD9-CC57-7FE2-31DE-805F8BD91963}"/>
              </a:ext>
            </a:extLst>
          </p:cNvPr>
          <p:cNvSpPr>
            <a:spLocks noGrp="1"/>
          </p:cNvSpPr>
          <p:nvPr>
            <p:ph type="body" sz="quarter" idx="10" hasCustomPrompt="1"/>
          </p:nvPr>
        </p:nvSpPr>
        <p:spPr>
          <a:xfrm>
            <a:off x="2873930" y="6196626"/>
            <a:ext cx="7678463" cy="458788"/>
          </a:xfrm>
          <a:prstGeom prst="rect">
            <a:avLst/>
          </a:prstGeom>
        </p:spPr>
        <p:txBody>
          <a:bodyPr/>
          <a:lstStyle>
            <a:lvl1pPr marL="0" indent="0" algn="ctr">
              <a:buNone/>
              <a:defRPr sz="2200" b="1">
                <a:solidFill>
                  <a:srgbClr val="ED1C2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INSERTURL.lgfl.net</a:t>
            </a:r>
            <a:endParaRPr lang="en-GB"/>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02597BAB-F481-C7B3-C7C8-47CCF48C1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81" y="5822419"/>
            <a:ext cx="1138599" cy="801436"/>
          </a:xfrm>
          <a:prstGeom prst="rect">
            <a:avLst/>
          </a:prstGeom>
        </p:spPr>
      </p:pic>
      <p:pic>
        <p:nvPicPr>
          <p:cNvPr id="3" name="Picture 2" descr="A group of people hugging&#10;&#10;Description automatically generated">
            <a:extLst>
              <a:ext uri="{FF2B5EF4-FFF2-40B4-BE49-F238E27FC236}">
                <a16:creationId xmlns:a16="http://schemas.microsoft.com/office/drawing/2014/main" id="{9918B645-C09F-6823-38CE-DE391BDA07ED}"/>
              </a:ext>
            </a:extLst>
          </p:cNvPr>
          <p:cNvPicPr>
            <a:picLocks noChangeAspect="1"/>
          </p:cNvPicPr>
          <p:nvPr userDrawn="1"/>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1332" y="5361813"/>
            <a:ext cx="1714872" cy="1370529"/>
          </a:xfrm>
          <a:prstGeom prst="rect">
            <a:avLst/>
          </a:prstGeom>
        </p:spPr>
      </p:pic>
    </p:spTree>
    <p:extLst>
      <p:ext uri="{BB962C8B-B14F-4D97-AF65-F5344CB8AC3E}">
        <p14:creationId xmlns:p14="http://schemas.microsoft.com/office/powerpoint/2010/main" val="2585631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23/02/2026</a:t>
            </a:fld>
            <a:endParaRPr lang="en-GB"/>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3"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drive.google.com/uc?export=download&amp;id=1-E_5IiDOfw3EQBPQgbGe9f2Qy3T7o_n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parentsafe.lgfl.net/digital-family-agree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A40_134BBE68.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4" Type="http://schemas.openxmlformats.org/officeDocument/2006/relationships/hyperlink" Target="https://parentsafe.lgfl.ne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Lde52EtjljQ?feature=oembed" TargetMode="Externa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hyperlink" Target="https://www.lgfl.net/online-safety/resource-centre?s=32"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internetmatters.org/resources/whatsapp-safety-a-how-to-guide-for-parents/#whatsapp-safety-tip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png"/><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commonsensemedia.org/"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lgfl.net/online-safety/resource-centre?s=16"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hyperlink" Target="https://www.gambleaware.org/media/hbcp3qgd/exploring-the-lived-experience-and-views-of-gambling-among-children-and-young-people_final_0.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0.pn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pegi.inf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lgfl.net/online-safety/resource-centre?s=16" TargetMode="External"/><Relationship Id="rId7"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parentsafe.lgfl.net/digital-family-agreemen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lgfl.net/online-safety/resource-centre?s=16"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ea typeface="+mj-ea"/>
                <a:cs typeface="+mj-cs"/>
              </a:rPr>
              <a:t>Does your child have their </a:t>
            </a:r>
            <a:r>
              <a:rPr lang="en-US" sz="2800" b="1">
                <a:solidFill>
                  <a:srgbClr val="FF0000"/>
                </a:solidFill>
                <a:ea typeface="+mj-ea"/>
                <a:cs typeface="+mj-cs"/>
              </a:rPr>
              <a:t>OWN MOBILE PHONE?</a:t>
            </a:r>
            <a:r>
              <a:rPr lang="en-US" sz="2800" b="1">
                <a:ea typeface="+mj-ea"/>
                <a:cs typeface="+mj-cs"/>
              </a:rPr>
              <a:t> If so, is it a</a:t>
            </a:r>
            <a:r>
              <a:rPr lang="en-US" sz="2800" b="1">
                <a:solidFill>
                  <a:srgbClr val="FF0000"/>
                </a:solidFill>
                <a:ea typeface="+mj-ea"/>
                <a:cs typeface="+mj-cs"/>
              </a:rPr>
              <a:t> SMART PHONE?</a:t>
            </a:r>
            <a:endParaRPr lang="en-US" sz="2800" b="1">
              <a:ea typeface="+mj-ea"/>
              <a:cs typeface="+mj-cs"/>
            </a:endParaRPr>
          </a:p>
          <a:p>
            <a:pPr>
              <a:lnSpc>
                <a:spcPct val="90000"/>
              </a:lnSpc>
              <a:spcBef>
                <a:spcPct val="0"/>
              </a:spcBef>
              <a:spcAft>
                <a:spcPts val="600"/>
              </a:spcAft>
            </a:pPr>
            <a:endParaRPr lang="en-US" sz="2800" b="1">
              <a:solidFill>
                <a:srgbClr val="FF0000"/>
              </a:solidFill>
              <a:ea typeface="+mj-ea"/>
              <a:cs typeface="+mj-cs"/>
            </a:endParaRPr>
          </a:p>
          <a:p>
            <a:pPr>
              <a:lnSpc>
                <a:spcPct val="90000"/>
              </a:lnSpc>
              <a:spcBef>
                <a:spcPct val="0"/>
              </a:spcBef>
              <a:spcAft>
                <a:spcPts val="600"/>
              </a:spcAft>
            </a:pPr>
            <a:r>
              <a:rPr lang="en-US" sz="2800" b="1">
                <a:ea typeface="+mj-ea"/>
                <a:cs typeface="+mj-cs"/>
              </a:rPr>
              <a:t>                            What </a:t>
            </a:r>
            <a:r>
              <a:rPr lang="en-US" sz="2800" b="1">
                <a:solidFill>
                  <a:srgbClr val="FF0000"/>
                </a:solidFill>
                <a:ea typeface="+mj-ea"/>
                <a:cs typeface="+mj-cs"/>
              </a:rPr>
              <a:t>AGE</a:t>
            </a:r>
            <a:r>
              <a:rPr lang="en-US" sz="2800" b="1">
                <a:ea typeface="+mj-ea"/>
                <a:cs typeface="+mj-cs"/>
              </a:rPr>
              <a:t> do you think is appropriate? </a:t>
            </a:r>
            <a:endParaRPr lang="en-US" sz="2800" b="1">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7653403" y="6550223"/>
            <a:ext cx="4415825"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771" y="1575725"/>
            <a:ext cx="1092376" cy="109237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8FC33225-6015-A312-EC03-E8F129272F73}"/>
              </a:ext>
            </a:extLst>
          </p:cNvPr>
          <p:cNvGraphicFramePr>
            <a:graphicFrameLocks/>
          </p:cNvGraphicFramePr>
          <p:nvPr>
            <p:extLst>
              <p:ext uri="{D42A27DB-BD31-4B8C-83A1-F6EECF244321}">
                <p14:modId xmlns:p14="http://schemas.microsoft.com/office/powerpoint/2010/main" val="796300048"/>
              </p:ext>
            </p:extLst>
          </p:nvPr>
        </p:nvGraphicFramePr>
        <p:xfrm>
          <a:off x="3304771" y="2933909"/>
          <a:ext cx="6389577" cy="3616314"/>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2" descr="Free did you know speech balloon message illustration">
            <a:extLst>
              <a:ext uri="{FF2B5EF4-FFF2-40B4-BE49-F238E27FC236}">
                <a16:creationId xmlns:a16="http://schemas.microsoft.com/office/drawing/2014/main" id="{C289C2BC-22C7-2361-66D6-F6050F13A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126" y="1283454"/>
            <a:ext cx="1924833" cy="19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a:t>NO internet access</a:t>
            </a:r>
          </a:p>
          <a:p>
            <a:pPr marL="285750" indent="-285750">
              <a:buFont typeface="Arial" panose="020B0604020202020204" pitchFamily="34" charset="0"/>
              <a:buChar char="•"/>
            </a:pPr>
            <a:r>
              <a:rPr lang="en-GB" sz="2000"/>
              <a:t>Some games</a:t>
            </a:r>
          </a:p>
          <a:p>
            <a:pPr marL="285750" indent="-285750">
              <a:buFont typeface="Arial" panose="020B0604020202020204" pitchFamily="34" charset="0"/>
              <a:buChar char="•"/>
            </a:pPr>
            <a:r>
              <a:rPr lang="en-GB" sz="2000"/>
              <a:t>Anytime phone calls and texts</a:t>
            </a:r>
          </a:p>
          <a:p>
            <a:pPr marL="285750" indent="-285750">
              <a:buFont typeface="Arial" panose="020B0604020202020204" pitchFamily="34" charset="0"/>
              <a:buChar char="•"/>
            </a:pPr>
            <a:r>
              <a:rPr lang="en-GB" sz="2000"/>
              <a:t>Limited parental controls</a:t>
            </a:r>
          </a:p>
          <a:p>
            <a:pPr marL="285750" indent="-285750">
              <a:buFont typeface="Arial" panose="020B0604020202020204" pitchFamily="34" charset="0"/>
              <a:buChar char="•"/>
            </a:pPr>
            <a:endParaRPr lang="en-GB"/>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SMARTPHONE </a:t>
            </a:r>
            <a:r>
              <a:rPr lang="en-US" sz="2800" b="1">
                <a:ea typeface="+mj-ea"/>
                <a:cs typeface="+mj-cs"/>
              </a:rPr>
              <a:t>or </a:t>
            </a:r>
            <a:r>
              <a:rPr lang="en-US" sz="2800" b="1">
                <a:solidFill>
                  <a:srgbClr val="FF0000"/>
                </a:solidFill>
                <a:ea typeface="+mj-ea"/>
                <a:cs typeface="+mj-cs"/>
              </a:rPr>
              <a:t>‘NON’-SMART / BRICK </a:t>
            </a:r>
            <a:r>
              <a:rPr lang="en-US" sz="2800" b="1">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4971076" y="4646826"/>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a:t>Internet access</a:t>
            </a:r>
          </a:p>
          <a:p>
            <a:pPr marL="285750" indent="-285750">
              <a:buFont typeface="Arial" panose="020B0604020202020204" pitchFamily="34" charset="0"/>
              <a:buChar char="•"/>
            </a:pPr>
            <a:r>
              <a:rPr lang="en-GB" sz="2000"/>
              <a:t>Social media, apps and games</a:t>
            </a:r>
          </a:p>
          <a:p>
            <a:pPr marL="285750" indent="-285750">
              <a:buFont typeface="Arial" panose="020B0604020202020204" pitchFamily="34" charset="0"/>
              <a:buChar char="•"/>
            </a:pPr>
            <a:r>
              <a:rPr lang="en-GB" sz="2000"/>
              <a:t>Notifications </a:t>
            </a:r>
          </a:p>
          <a:p>
            <a:pPr marL="285750" indent="-285750">
              <a:buFont typeface="Arial" panose="020B0604020202020204" pitchFamily="34" charset="0"/>
              <a:buChar char="•"/>
            </a:pPr>
            <a:r>
              <a:rPr lang="en-GB" sz="2000"/>
              <a:t>Anytime connection</a:t>
            </a:r>
          </a:p>
          <a:p>
            <a:pPr marL="285750" indent="-285750">
              <a:buFont typeface="Arial" panose="020B0604020202020204" pitchFamily="34" charset="0"/>
              <a:buChar char="•"/>
            </a:pPr>
            <a:r>
              <a:rPr lang="en-GB" sz="2000"/>
              <a:t>Parental controls</a:t>
            </a:r>
          </a:p>
          <a:p>
            <a:pPr marL="285750" indent="-285750">
              <a:buFont typeface="Arial" panose="020B0604020202020204" pitchFamily="34" charset="0"/>
              <a:buChar char="•"/>
            </a:pPr>
            <a:endParaRPr lang="en-GB"/>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tx1"/>
                </a:solidFill>
                <a:effectLst/>
                <a:latin typeface="Arial" panose="020B0604020202020204" pitchFamily="34" charset="0"/>
                <a:ea typeface="Arial" panose="020B0604020202020204" pitchFamily="34" charset="0"/>
              </a:rPr>
              <a:t>REMEMBER IT’S </a:t>
            </a:r>
            <a:r>
              <a:rPr lang="en-US" sz="2400" b="1" u="sng">
                <a:solidFill>
                  <a:schemeClr val="tx1"/>
                </a:solidFill>
                <a:effectLst/>
                <a:latin typeface="Arial" panose="020B0604020202020204" pitchFamily="34" charset="0"/>
                <a:ea typeface="Arial" panose="020B0604020202020204" pitchFamily="34" charset="0"/>
              </a:rPr>
              <a:t>YOUR CHOICE </a:t>
            </a:r>
          </a:p>
          <a:p>
            <a:pPr algn="ctr"/>
            <a:r>
              <a:rPr lang="en-US">
                <a:solidFill>
                  <a:schemeClr val="tx1"/>
                </a:solidFill>
                <a:latin typeface="Arial" panose="020B0604020202020204" pitchFamily="34" charset="0"/>
                <a:ea typeface="Arial" panose="020B0604020202020204" pitchFamily="34" charset="0"/>
              </a:rPr>
              <a:t>E</a:t>
            </a:r>
            <a:r>
              <a:rPr lang="en-US" sz="180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a:solidFill>
                  <a:schemeClr val="tx1"/>
                </a:solidFill>
                <a:effectLst/>
                <a:latin typeface="Arial" panose="020B0604020202020204" pitchFamily="34" charset="0"/>
                <a:ea typeface="Arial" panose="020B0604020202020204" pitchFamily="34" charset="0"/>
              </a:rPr>
              <a:t> and you are  best placed to know their needs</a:t>
            </a:r>
            <a:endParaRPr lang="en-GB">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a:solidFill>
                  <a:schemeClr val="tx1"/>
                </a:solidFill>
              </a:rPr>
              <a:t>By age 11, nine in ten children own their own mobile phone</a:t>
            </a:r>
            <a:r>
              <a:rPr lang="en-GB" sz="2000">
                <a:solidFill>
                  <a:schemeClr val="tx1"/>
                </a:solidFill>
              </a:rPr>
              <a:t>, </a:t>
            </a:r>
            <a:r>
              <a:rPr lang="en-GB" sz="2000"/>
              <a:t>distinct from using a family device</a:t>
            </a:r>
          </a:p>
          <a:p>
            <a:pPr marL="342900" indent="-342900">
              <a:buFont typeface="Arial" panose="020B0604020202020204" pitchFamily="34" charset="0"/>
              <a:buChar char="•"/>
            </a:pPr>
            <a:r>
              <a:rPr lang="en-GB" sz="2000"/>
              <a:t>This correlates with </a:t>
            </a:r>
            <a:r>
              <a:rPr lang="en-GB" sz="2000" b="1"/>
              <a:t>transition from primary to secondary school</a:t>
            </a:r>
            <a:r>
              <a:rPr lang="en-GB" sz="2000"/>
              <a:t>. </a:t>
            </a:r>
            <a:endParaRPr lang="en-GB" sz="2000" b="1"/>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165" y="-18030"/>
            <a:ext cx="2716566" cy="2716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4E00EE-C578-D592-CBC7-F9D24753A661}"/>
              </a:ext>
            </a:extLst>
          </p:cNvPr>
          <p:cNvPicPr>
            <a:picLocks noChangeAspect="1"/>
          </p:cNvPicPr>
          <p:nvPr/>
        </p:nvPicPr>
        <p:blipFill>
          <a:blip r:embed="rId4"/>
          <a:stretch>
            <a:fillRect/>
          </a:stretch>
        </p:blipFill>
        <p:spPr>
          <a:xfrm>
            <a:off x="765314" y="389296"/>
            <a:ext cx="8478852" cy="4338898"/>
          </a:xfrm>
          <a:prstGeom prst="rect">
            <a:avLst/>
          </a:prstGeom>
        </p:spPr>
      </p:pic>
    </p:spTree>
    <p:extLst>
      <p:ext uri="{BB962C8B-B14F-4D97-AF65-F5344CB8AC3E}">
        <p14:creationId xmlns:p14="http://schemas.microsoft.com/office/powerpoint/2010/main" val="348000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F1419"/>
                </a:solidFill>
                <a:effectLst/>
                <a:latin typeface="+mn-lt"/>
              </a:rPr>
              <a:t>To help you </a:t>
            </a:r>
            <a:r>
              <a:rPr lang="en-US" altLang="en-US" sz="2800">
                <a:solidFill>
                  <a:srgbClr val="0F1419"/>
                </a:solidFill>
                <a:latin typeface="+mn-lt"/>
              </a:rPr>
              <a:t>with </a:t>
            </a:r>
            <a:r>
              <a:rPr kumimoji="0" lang="en-US" altLang="en-US" sz="2800" b="0" i="0" u="none" strike="noStrike" cap="none" normalizeH="0" baseline="0">
                <a:ln>
                  <a:noFill/>
                </a:ln>
                <a:solidFill>
                  <a:srgbClr val="0F1419"/>
                </a:solidFill>
                <a:effectLst/>
                <a:latin typeface="+mn-lt"/>
              </a:rPr>
              <a:t>the transition of pupils from primary to secondary, why not download our </a:t>
            </a:r>
            <a:r>
              <a:rPr kumimoji="0" lang="en-US" altLang="en-US" sz="2800" b="1" i="0" u="none" strike="noStrike" cap="none" normalizeH="0" baseline="0">
                <a:ln>
                  <a:noFill/>
                </a:ln>
                <a:solidFill>
                  <a:srgbClr val="0F1419"/>
                </a:solidFill>
                <a:effectLst/>
                <a:latin typeface="+mn-lt"/>
              </a:rPr>
              <a:t>FREE </a:t>
            </a:r>
            <a:r>
              <a:rPr kumimoji="0" lang="en-US" altLang="en-US" sz="2800" b="1" i="0" u="none" strike="noStrike" cap="none" normalizeH="0" baseline="0">
                <a:ln>
                  <a:noFill/>
                </a:ln>
                <a:solidFill>
                  <a:srgbClr val="0F1419"/>
                </a:solidFill>
                <a:effectLst/>
                <a:latin typeface="+mn-lt"/>
                <a:hlinkClick r:id="rId4"/>
              </a:rPr>
              <a:t>Leaflet for parents</a:t>
            </a:r>
            <a:r>
              <a:rPr kumimoji="0" lang="en-US" altLang="en-US" sz="2800" b="1" i="0" u="none" strike="noStrike" cap="none" normalizeH="0" baseline="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solidFill>
                  <a:srgbClr val="C00000"/>
                </a:solidFill>
                <a:ea typeface="Aptos" panose="020B0004020202020204" pitchFamily="34" charset="0"/>
              </a:rPr>
              <a:t>u</a:t>
            </a:r>
            <a:r>
              <a:rPr lang="en-GB" sz="1800">
                <a:solidFill>
                  <a:srgbClr val="C00000"/>
                </a:solidFill>
                <a:effectLst/>
                <a:latin typeface="Arial" panose="020B0604020202020204" pitchFamily="34" charset="0"/>
                <a:ea typeface="Aptos" panose="020B0004020202020204" pitchFamily="34" charset="0"/>
              </a:rPr>
              <a:t>nderstanding </a:t>
            </a:r>
            <a:r>
              <a:rPr lang="en-GB" sz="1800" b="1">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a:solidFill>
                  <a:srgbClr val="C00000"/>
                </a:solidFill>
                <a:effectLst/>
                <a:latin typeface="Arial" panose="020B0604020202020204" pitchFamily="34" charset="0"/>
                <a:ea typeface="Aptos" panose="020B0004020202020204" pitchFamily="34" charset="0"/>
              </a:rPr>
              <a:t>using </a:t>
            </a:r>
            <a:r>
              <a:rPr lang="en-GB" sz="1800" b="1">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healthy habits </a:t>
            </a:r>
            <a:r>
              <a:rPr lang="en-GB" sz="180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when best </a:t>
            </a:r>
            <a:r>
              <a:rPr lang="en-GB" sz="180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406358"/>
            <a:ext cx="8157029" cy="1077218"/>
          </a:xfrm>
          <a:prstGeom prst="rect">
            <a:avLst/>
          </a:prstGeom>
          <a:noFill/>
        </p:spPr>
        <p:txBody>
          <a:bodyPr wrap="square">
            <a:spAutoFit/>
          </a:bodyPr>
          <a:lstStyle/>
          <a:p>
            <a:r>
              <a:rPr lang="en-GB" sz="3200" b="1"/>
              <a:t>What </a:t>
            </a:r>
            <a:r>
              <a:rPr lang="en-GB" sz="3200" b="1">
                <a:solidFill>
                  <a:srgbClr val="FF0000"/>
                </a:solidFill>
              </a:rPr>
              <a:t>RULES</a:t>
            </a:r>
            <a:r>
              <a:rPr lang="en-GB" sz="3200" b="1"/>
              <a:t> do </a:t>
            </a:r>
            <a:r>
              <a:rPr lang="en-GB" sz="3200" b="1">
                <a:solidFill>
                  <a:srgbClr val="FF0000"/>
                </a:solidFill>
              </a:rPr>
              <a:t>YOU SET </a:t>
            </a:r>
            <a:r>
              <a:rPr lang="en-GB" sz="3200" b="1"/>
              <a:t>about being online?</a:t>
            </a:r>
          </a:p>
          <a:p>
            <a:r>
              <a:rPr lang="en-GB" sz="3200" b="1"/>
              <a:t>What do you do that </a:t>
            </a:r>
            <a:r>
              <a:rPr lang="en-GB" sz="3200" b="1">
                <a:solidFill>
                  <a:srgbClr val="FF0000"/>
                </a:solidFill>
              </a:rPr>
              <a:t>WORKS</a:t>
            </a:r>
            <a:r>
              <a:rPr lang="en-GB" sz="3200" b="1"/>
              <a:t>?</a:t>
            </a:r>
            <a:endParaRPr lang="en-GB" sz="320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364564" y="2336776"/>
            <a:ext cx="27494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dirty="0"/>
              <a:t>While parental concerns in some areas have increased considerably, their </a:t>
            </a:r>
            <a:r>
              <a:rPr lang="en-GB" sz="2000" b="1" dirty="0"/>
              <a:t>enforcement of rules appears to be diminishing</a:t>
            </a:r>
            <a:r>
              <a:rPr lang="en-GB" sz="2000" dirty="0"/>
              <a:t>, partly due to parents’ </a:t>
            </a:r>
            <a:r>
              <a:rPr lang="en-GB" sz="2000" b="1" dirty="0">
                <a:solidFill>
                  <a:srgbClr val="C00000"/>
                </a:solidFill>
              </a:rPr>
              <a:t>resignation</a:t>
            </a:r>
            <a:r>
              <a:rPr lang="en-GB" sz="2000" dirty="0"/>
              <a:t> about their </a:t>
            </a:r>
            <a:r>
              <a:rPr lang="en-GB" sz="2000" b="1" dirty="0">
                <a:solidFill>
                  <a:srgbClr val="C00000"/>
                </a:solidFill>
              </a:rPr>
              <a:t>ability to intervene </a:t>
            </a:r>
            <a:r>
              <a:rPr lang="en-GB" sz="2000" dirty="0"/>
              <a:t>in their children’s online lives.</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20253-98A4-54E4-433C-738AA2FDE38B}"/>
              </a:ext>
            </a:extLst>
          </p:cNvPr>
          <p:cNvPicPr>
            <a:picLocks noChangeAspect="1"/>
          </p:cNvPicPr>
          <p:nvPr/>
        </p:nvPicPr>
        <p:blipFill>
          <a:blip r:embed="rId4"/>
          <a:stretch>
            <a:fillRect/>
          </a:stretch>
        </p:blipFill>
        <p:spPr>
          <a:xfrm>
            <a:off x="3431240" y="1743477"/>
            <a:ext cx="8650515" cy="4356698"/>
          </a:xfrm>
          <a:prstGeom prst="rect">
            <a:avLst/>
          </a:prstGeom>
        </p:spPr>
      </p:pic>
    </p:spTree>
    <p:extLst>
      <p:ext uri="{BB962C8B-B14F-4D97-AF65-F5344CB8AC3E}">
        <p14:creationId xmlns:p14="http://schemas.microsoft.com/office/powerpoint/2010/main" val="2211736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B919-5817-53AE-4C62-3E2C84ADFB7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246BF0-5858-28F8-BC58-580EDF5356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8399-D1D6-3E46-5F6F-EECC8BFB34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F858271E-0577-CC77-CBF9-BED4801C2BA6}"/>
              </a:ext>
            </a:extLst>
          </p:cNvPr>
          <p:cNvSpPr txBox="1"/>
          <p:nvPr/>
        </p:nvSpPr>
        <p:spPr>
          <a:xfrm>
            <a:off x="2056395" y="406358"/>
            <a:ext cx="8611605" cy="1569660"/>
          </a:xfrm>
          <a:prstGeom prst="rect">
            <a:avLst/>
          </a:prstGeom>
          <a:noFill/>
        </p:spPr>
        <p:txBody>
          <a:bodyPr wrap="square">
            <a:spAutoFit/>
          </a:bodyPr>
          <a:lstStyle/>
          <a:p>
            <a:r>
              <a:rPr lang="en-GB" sz="3200" b="1" dirty="0"/>
              <a:t>Do you </a:t>
            </a:r>
            <a:r>
              <a:rPr lang="en-GB" sz="3200" b="1" dirty="0">
                <a:solidFill>
                  <a:srgbClr val="FF0000"/>
                </a:solidFill>
              </a:rPr>
              <a:t>RESTRICT</a:t>
            </a:r>
            <a:r>
              <a:rPr lang="en-GB" sz="3200" b="1" dirty="0"/>
              <a:t> their </a:t>
            </a:r>
            <a:r>
              <a:rPr lang="en-GB" sz="3200" b="1" dirty="0">
                <a:solidFill>
                  <a:srgbClr val="FF0000"/>
                </a:solidFill>
              </a:rPr>
              <a:t>MOBILE PHONE USE</a:t>
            </a:r>
            <a:r>
              <a:rPr lang="en-GB" sz="3200" b="1" dirty="0"/>
              <a:t>?</a:t>
            </a:r>
          </a:p>
          <a:p>
            <a:r>
              <a:rPr lang="en-GB" sz="3200" dirty="0"/>
              <a:t>                  If so, have you found it </a:t>
            </a:r>
            <a:r>
              <a:rPr lang="en-GB" sz="3200" b="1" dirty="0">
                <a:solidFill>
                  <a:srgbClr val="FF0000"/>
                </a:solidFill>
              </a:rPr>
              <a:t>CHALLENGING</a:t>
            </a:r>
            <a:r>
              <a:rPr lang="en-GB" sz="3200" dirty="0"/>
              <a:t>? </a:t>
            </a:r>
          </a:p>
          <a:p>
            <a:endParaRPr lang="en-GB" sz="3200" dirty="0"/>
          </a:p>
        </p:txBody>
      </p:sp>
      <p:pic>
        <p:nvPicPr>
          <p:cNvPr id="8" name="Picture 7" descr="Free speech bubble talking chat illustration">
            <a:extLst>
              <a:ext uri="{FF2B5EF4-FFF2-40B4-BE49-F238E27FC236}">
                <a16:creationId xmlns:a16="http://schemas.microsoft.com/office/drawing/2014/main" id="{7A41CE42-94C9-A9D7-8BB9-5B4CB9AD2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EFC9F7-8046-5502-92EE-7A832E787073}"/>
              </a:ext>
            </a:extLst>
          </p:cNvPr>
          <p:cNvPicPr>
            <a:picLocks noChangeAspect="1"/>
          </p:cNvPicPr>
          <p:nvPr/>
        </p:nvPicPr>
        <p:blipFill>
          <a:blip r:embed="rId4"/>
          <a:stretch>
            <a:fillRect/>
          </a:stretch>
        </p:blipFill>
        <p:spPr>
          <a:xfrm>
            <a:off x="1334872" y="3539338"/>
            <a:ext cx="9704845" cy="2725743"/>
          </a:xfrm>
          <a:prstGeom prst="rect">
            <a:avLst/>
          </a:prstGeom>
        </p:spPr>
      </p:pic>
      <p:sp>
        <p:nvSpPr>
          <p:cNvPr id="10" name="Rectangle: Rounded Corners 9">
            <a:extLst>
              <a:ext uri="{FF2B5EF4-FFF2-40B4-BE49-F238E27FC236}">
                <a16:creationId xmlns:a16="http://schemas.microsoft.com/office/drawing/2014/main" id="{EC08F16E-B473-2EF4-BB2E-27EBD9412E14}"/>
              </a:ext>
            </a:extLst>
          </p:cNvPr>
          <p:cNvSpPr/>
          <p:nvPr/>
        </p:nvSpPr>
        <p:spPr>
          <a:xfrm>
            <a:off x="2116898" y="5395582"/>
            <a:ext cx="7866345" cy="9196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Free did you know speech balloon message illustration">
            <a:extLst>
              <a:ext uri="{FF2B5EF4-FFF2-40B4-BE49-F238E27FC236}">
                <a16:creationId xmlns:a16="http://schemas.microsoft.com/office/drawing/2014/main" id="{A88C7D64-177F-423D-6ECC-9EE20FD07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43">
            <a:off x="6809760" y="1443786"/>
            <a:ext cx="2649802" cy="264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2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57200" y="2198329"/>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797971" y="1240631"/>
            <a:ext cx="5612377" cy="395827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8E08B5F-C18F-4EDB-A30B-F2E576142D71}"/>
              </a:ext>
            </a:extLst>
          </p:cNvPr>
          <p:cNvSpPr txBox="1"/>
          <p:nvPr/>
        </p:nvSpPr>
        <p:spPr>
          <a:xfrm>
            <a:off x="4429903" y="5637321"/>
            <a:ext cx="7624034" cy="461665"/>
          </a:xfrm>
          <a:prstGeom prst="rect">
            <a:avLst/>
          </a:prstGeom>
          <a:noFill/>
        </p:spPr>
        <p:txBody>
          <a:bodyPr wrap="square">
            <a:spAutoFit/>
          </a:bodyPr>
          <a:lstStyle/>
          <a:p>
            <a:r>
              <a:rPr lang="en-GB" sz="2400"/>
              <a:t>Download it at </a:t>
            </a:r>
            <a:r>
              <a:rPr lang="en-GB" sz="2400">
                <a:hlinkClick r:id="rId4"/>
              </a:rPr>
              <a:t>parentsafe.lgfl.net/digital-family-agreement</a:t>
            </a:r>
            <a:endParaRPr lang="en-GB" sz="2400"/>
          </a:p>
        </p:txBody>
      </p:sp>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448" y="141254"/>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
        <p:nvSpPr>
          <p:cNvPr id="2" name="Callout: Up Arrow 1">
            <a:extLst>
              <a:ext uri="{FF2B5EF4-FFF2-40B4-BE49-F238E27FC236}">
                <a16:creationId xmlns:a16="http://schemas.microsoft.com/office/drawing/2014/main" id="{BCD4C555-3830-918E-C2B0-18CA8C800016}"/>
              </a:ext>
            </a:extLst>
          </p:cNvPr>
          <p:cNvSpPr/>
          <p:nvPr/>
        </p:nvSpPr>
        <p:spPr>
          <a:xfrm rot="20798161">
            <a:off x="8392893" y="4497289"/>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SHARENTING!</a:t>
            </a:r>
          </a:p>
        </p:txBody>
      </p:sp>
    </p:spTree>
    <p:extLst>
      <p:ext uri="{BB962C8B-B14F-4D97-AF65-F5344CB8AC3E}">
        <p14:creationId xmlns:p14="http://schemas.microsoft.com/office/powerpoint/2010/main" val="3373393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ea typeface="+mj-ea"/>
                <a:cs typeface="+mj-cs"/>
              </a:rPr>
              <a:t>What are you most </a:t>
            </a:r>
            <a:r>
              <a:rPr lang="en-US" sz="2800" b="1">
                <a:solidFill>
                  <a:srgbClr val="FF0000"/>
                </a:solidFill>
                <a:ea typeface="+mj-ea"/>
                <a:cs typeface="+mj-cs"/>
              </a:rPr>
              <a:t>WORRIED</a:t>
            </a:r>
            <a:r>
              <a:rPr lang="en-US" sz="2800" b="1">
                <a:ea typeface="+mj-ea"/>
                <a:cs typeface="+mj-cs"/>
              </a:rPr>
              <a:t> about when your child is </a:t>
            </a:r>
            <a:r>
              <a:rPr lang="en-US" sz="2800" b="1">
                <a:solidFill>
                  <a:srgbClr val="FF0000"/>
                </a:solidFill>
                <a:ea typeface="+mj-ea"/>
                <a:cs typeface="+mj-cs"/>
              </a:rPr>
              <a:t>ONLINE</a:t>
            </a:r>
            <a:r>
              <a:rPr lang="en-US" sz="2800" b="1">
                <a:ea typeface="+mj-ea"/>
                <a:cs typeface="+mj-cs"/>
              </a:rPr>
              <a:t>?</a:t>
            </a:r>
            <a:endParaRPr lang="en-US" sz="2800" b="1">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a:t>Do you </a:t>
            </a:r>
            <a:r>
              <a:rPr lang="en-GB" sz="3200" b="1">
                <a:solidFill>
                  <a:srgbClr val="FF0000"/>
                </a:solidFill>
              </a:rPr>
              <a:t>SUPERVISE</a:t>
            </a:r>
            <a:r>
              <a:rPr lang="en-GB" sz="3200" b="1"/>
              <a:t> your child’s online activity? </a:t>
            </a:r>
            <a:r>
              <a:rPr lang="en-GB" sz="3200" b="1">
                <a:solidFill>
                  <a:srgbClr val="FF0000"/>
                </a:solidFill>
              </a:rPr>
              <a:t>HOW</a:t>
            </a:r>
            <a:r>
              <a:rPr lang="en-GB" sz="3200" b="1"/>
              <a:t>?</a:t>
            </a:r>
            <a:endParaRPr lang="en-GB" sz="3200">
              <a:highlight>
                <a:srgbClr val="FFFF00"/>
              </a:highlight>
            </a:endParaRP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F94E36-4BB0-16DD-A35B-5251ABD1ED3D}"/>
              </a:ext>
            </a:extLst>
          </p:cNvPr>
          <p:cNvPicPr>
            <a:picLocks noChangeAspect="1"/>
          </p:cNvPicPr>
          <p:nvPr/>
        </p:nvPicPr>
        <p:blipFill>
          <a:blip r:embed="rId5"/>
          <a:stretch>
            <a:fillRect/>
          </a:stretch>
        </p:blipFill>
        <p:spPr>
          <a:xfrm>
            <a:off x="1711353" y="2082543"/>
            <a:ext cx="8896830" cy="3485837"/>
          </a:xfrm>
          <a:prstGeom prst="rect">
            <a:avLst/>
          </a:prstGeom>
        </p:spPr>
      </p:pic>
    </p:spTree>
    <p:extLst>
      <p:ext uri="{BB962C8B-B14F-4D97-AF65-F5344CB8AC3E}">
        <p14:creationId xmlns:p14="http://schemas.microsoft.com/office/powerpoint/2010/main" val="69153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a:t>Have you set up parental </a:t>
            </a:r>
            <a:r>
              <a:rPr lang="en-GB" sz="2800" b="1">
                <a:solidFill>
                  <a:srgbClr val="FF0000"/>
                </a:solidFill>
              </a:rPr>
              <a:t>CONTROLS/PRIVACY SETTINGS </a:t>
            </a:r>
            <a:r>
              <a:rPr lang="en-GB" sz="2800" b="1"/>
              <a:t>for</a:t>
            </a:r>
            <a:r>
              <a:rPr lang="en-GB" sz="2800" b="1">
                <a:solidFill>
                  <a:srgbClr val="FF0000"/>
                </a:solidFill>
              </a:rPr>
              <a:t> ALL DEVICES</a:t>
            </a:r>
            <a:r>
              <a:rPr lang="en-GB" sz="2800" b="1"/>
              <a:t> and </a:t>
            </a:r>
            <a:r>
              <a:rPr lang="en-GB" sz="2800" b="1">
                <a:solidFill>
                  <a:srgbClr val="FF0000"/>
                </a:solidFill>
              </a:rPr>
              <a:t>NETWORKS</a:t>
            </a:r>
            <a:r>
              <a:rPr lang="en-GB" sz="2800" b="1"/>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240" y="1204750"/>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297" y="3252405"/>
            <a:ext cx="2711703" cy="34919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0" y="2494046"/>
            <a:ext cx="9527421" cy="3600986"/>
          </a:xfrm>
          <a:prstGeom prst="rect">
            <a:avLst/>
          </a:prstGeom>
          <a:noFill/>
        </p:spPr>
        <p:txBody>
          <a:bodyPr wrap="square">
            <a:spAutoFit/>
          </a:bodyPr>
          <a:lstStyle/>
          <a:p>
            <a:pPr marL="285750" indent="-285750">
              <a:buFont typeface="Arial" panose="020B0604020202020204" pitchFamily="34" charset="0"/>
              <a:buChar char="•"/>
            </a:pPr>
            <a:r>
              <a:rPr lang="en-GB" sz="2800" dirty="0"/>
              <a:t>Controls need to be set up on both the </a:t>
            </a:r>
            <a:r>
              <a:rPr lang="en-GB" sz="2800" b="1" dirty="0"/>
              <a:t>broadband connection </a:t>
            </a:r>
            <a:r>
              <a:rPr lang="en-GB" sz="2800" u="sng" dirty="0">
                <a:solidFill>
                  <a:srgbClr val="FF0000"/>
                </a:solidFill>
              </a:rPr>
              <a:t>AND</a:t>
            </a:r>
            <a:r>
              <a:rPr lang="en-GB" sz="2800" dirty="0"/>
              <a:t> </a:t>
            </a:r>
            <a:r>
              <a:rPr lang="en-GB" sz="2800" b="1" dirty="0"/>
              <a:t>each individual device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These </a:t>
            </a:r>
            <a:r>
              <a:rPr lang="en-GB" sz="2800" b="1" dirty="0"/>
              <a:t>do not come as standard </a:t>
            </a:r>
            <a:r>
              <a:rPr lang="en-GB" sz="2800" dirty="0"/>
              <a:t>so it’s worth checking</a:t>
            </a:r>
          </a:p>
          <a:p>
            <a:pPr marL="285750" indent="-285750">
              <a:buFont typeface="Arial" panose="020B0604020202020204" pitchFamily="34" charset="0"/>
              <a:buChar char="•"/>
            </a:pPr>
            <a:endParaRPr lang="en-GB" sz="2000" dirty="0"/>
          </a:p>
          <a:p>
            <a:r>
              <a:rPr lang="en-GB" sz="2000" dirty="0"/>
              <a:t>They are important because they allow you to:</a:t>
            </a:r>
          </a:p>
          <a:p>
            <a:pPr marL="742950" lvl="1" indent="-285750">
              <a:buFont typeface="Arial" panose="020B0604020202020204" pitchFamily="34" charset="0"/>
              <a:buChar char="•"/>
            </a:pPr>
            <a:r>
              <a:rPr lang="en-GB" sz="2000" b="1" dirty="0">
                <a:solidFill>
                  <a:srgbClr val="FF0000"/>
                </a:solidFill>
                <a:highlight>
                  <a:srgbClr val="FAFAFA"/>
                </a:highlight>
              </a:rPr>
              <a:t>B</a:t>
            </a:r>
            <a:r>
              <a:rPr lang="en-GB" sz="2000" b="1"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b="1"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b="1" dirty="0">
                <a:solidFill>
                  <a:srgbClr val="FF0000"/>
                </a:solidFill>
                <a:highlight>
                  <a:srgbClr val="FAFAFA"/>
                </a:highlight>
              </a:rPr>
              <a:t>Plan</a:t>
            </a:r>
            <a:r>
              <a:rPr lang="en-GB" sz="2000" dirty="0">
                <a:solidFill>
                  <a:srgbClr val="FF0000"/>
                </a:solidFill>
                <a:highlight>
                  <a:srgbClr val="FAFAFA"/>
                </a:highlight>
              </a:rPr>
              <a:t> what </a:t>
            </a:r>
            <a:r>
              <a:rPr lang="en-GB" sz="2000" b="1" dirty="0">
                <a:solidFill>
                  <a:srgbClr val="FF0000"/>
                </a:solidFill>
                <a:highlight>
                  <a:srgbClr val="FAFAFA"/>
                </a:highlight>
              </a:rPr>
              <a:t>time</a:t>
            </a:r>
            <a:r>
              <a:rPr lang="en-GB" sz="2000" dirty="0">
                <a:solidFill>
                  <a:srgbClr val="FF0000"/>
                </a:solidFill>
                <a:highlight>
                  <a:srgbClr val="FAFAFA"/>
                </a:highlight>
              </a:rPr>
              <a:t> and </a:t>
            </a:r>
            <a:r>
              <a:rPr lang="en-GB" sz="2000" b="1" dirty="0">
                <a:solidFill>
                  <a:srgbClr val="FF0000"/>
                </a:solidFill>
                <a:highlight>
                  <a:srgbClr val="FAFAFA"/>
                </a:highlight>
              </a:rPr>
              <a:t>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75A9DA-5794-47DE-8EC5-3EC37C0E7912}"/>
              </a:ext>
            </a:extLst>
          </p:cNvPr>
          <p:cNvSpPr txBox="1"/>
          <p:nvPr/>
        </p:nvSpPr>
        <p:spPr>
          <a:xfrm>
            <a:off x="9221208" y="6149008"/>
            <a:ext cx="2860546" cy="477054"/>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TextBox 6">
            <a:extLst>
              <a:ext uri="{FF2B5EF4-FFF2-40B4-BE49-F238E27FC236}">
                <a16:creationId xmlns:a16="http://schemas.microsoft.com/office/drawing/2014/main" id="{3B50C1A4-F074-71FC-94E8-B968A458CD8A}"/>
              </a:ext>
            </a:extLst>
          </p:cNvPr>
          <p:cNvSpPr txBox="1"/>
          <p:nvPr/>
        </p:nvSpPr>
        <p:spPr>
          <a:xfrm>
            <a:off x="1466339" y="534684"/>
            <a:ext cx="10725661" cy="1138773"/>
          </a:xfrm>
          <a:prstGeom prst="rect">
            <a:avLst/>
          </a:prstGeom>
          <a:noFill/>
        </p:spPr>
        <p:txBody>
          <a:bodyPr wrap="square">
            <a:spAutoFit/>
          </a:bodyPr>
          <a:lstStyle/>
          <a:p>
            <a:r>
              <a:rPr lang="en-GB" sz="2400" b="1"/>
              <a:t>Are you </a:t>
            </a:r>
            <a:r>
              <a:rPr lang="en-GB" sz="2400" b="1">
                <a:solidFill>
                  <a:srgbClr val="FF0000"/>
                </a:solidFill>
              </a:rPr>
              <a:t>AWARE </a:t>
            </a:r>
            <a:r>
              <a:rPr lang="en-GB" sz="2400" b="1"/>
              <a:t>of these </a:t>
            </a:r>
            <a:r>
              <a:rPr lang="en-GB" sz="2400" b="1">
                <a:solidFill>
                  <a:srgbClr val="FF0000"/>
                </a:solidFill>
              </a:rPr>
              <a:t>PARENTAL CONTROL TOOLS? </a:t>
            </a:r>
          </a:p>
          <a:p>
            <a:r>
              <a:rPr lang="en-GB" sz="2400" b="1"/>
              <a:t>Which ones have </a:t>
            </a:r>
            <a:r>
              <a:rPr lang="en-GB" sz="2400" b="1">
                <a:solidFill>
                  <a:srgbClr val="FF0000"/>
                </a:solidFill>
              </a:rPr>
              <a:t>YOU USED</a:t>
            </a:r>
            <a:r>
              <a:rPr lang="en-GB" sz="2400" b="1"/>
              <a:t>?</a:t>
            </a:r>
          </a:p>
          <a:p>
            <a:endParaRPr lang="en-GB" sz="2000" b="1">
              <a:solidFill>
                <a:srgbClr val="FF0000"/>
              </a:solidFill>
            </a:endParaRPr>
          </a:p>
        </p:txBody>
      </p:sp>
      <p:pic>
        <p:nvPicPr>
          <p:cNvPr id="2" name="Picture 1" descr="Free speech bubble talking chat illustration">
            <a:extLst>
              <a:ext uri="{FF2B5EF4-FFF2-40B4-BE49-F238E27FC236}">
                <a16:creationId xmlns:a16="http://schemas.microsoft.com/office/drawing/2014/main" id="{DD86273E-85D7-97BA-9054-39C6B3AB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6" y="595205"/>
            <a:ext cx="1054871" cy="105487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0BA5A-FC6B-15D0-1A33-E6490DC58A78}"/>
              </a:ext>
            </a:extLst>
          </p:cNvPr>
          <p:cNvPicPr>
            <a:picLocks noChangeAspect="1"/>
          </p:cNvPicPr>
          <p:nvPr/>
        </p:nvPicPr>
        <p:blipFill>
          <a:blip r:embed="rId4"/>
          <a:stretch>
            <a:fillRect/>
          </a:stretch>
        </p:blipFill>
        <p:spPr>
          <a:xfrm>
            <a:off x="1352207" y="1650076"/>
            <a:ext cx="8057743" cy="4354884"/>
          </a:xfrm>
          <a:prstGeom prst="rect">
            <a:avLst/>
          </a:prstGeom>
        </p:spPr>
      </p:pic>
      <p:sp>
        <p:nvSpPr>
          <p:cNvPr id="3" name="Speech Bubble: Rectangle with Corners Rounded 2">
            <a:extLst>
              <a:ext uri="{FF2B5EF4-FFF2-40B4-BE49-F238E27FC236}">
                <a16:creationId xmlns:a16="http://schemas.microsoft.com/office/drawing/2014/main" id="{D57FFAFB-FBA4-D7CF-C918-1ABE1C2EBAEE}"/>
              </a:ext>
            </a:extLst>
          </p:cNvPr>
          <p:cNvSpPr/>
          <p:nvPr/>
        </p:nvSpPr>
        <p:spPr>
          <a:xfrm>
            <a:off x="9563406" y="2426843"/>
            <a:ext cx="2518348" cy="2293495"/>
          </a:xfrm>
          <a:prstGeom prst="wedgeRoundRectCallout">
            <a:avLst>
              <a:gd name="adj1" fmla="val -70973"/>
              <a:gd name="adj2" fmla="val 3380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b="1">
                <a:solidFill>
                  <a:schemeClr val="tx1"/>
                </a:solidFill>
              </a:rPr>
              <a:t>‘I prefer to supervise my child’s online use by talking to them about setting rules</a:t>
            </a:r>
            <a:r>
              <a:rPr lang="en-GB" b="1">
                <a:solidFill>
                  <a:schemeClr val="tx1"/>
                </a:solidFill>
              </a:rPr>
              <a:t>’</a:t>
            </a:r>
          </a:p>
          <a:p>
            <a:pPr algn="ctr"/>
            <a:r>
              <a:rPr lang="en-GB">
                <a:solidFill>
                  <a:schemeClr val="tx1"/>
                </a:solidFill>
              </a:rPr>
              <a:t>(39%)</a:t>
            </a:r>
          </a:p>
        </p:txBody>
      </p:sp>
    </p:spTree>
    <p:extLst>
      <p:ext uri="{BB962C8B-B14F-4D97-AF65-F5344CB8AC3E}">
        <p14:creationId xmlns:p14="http://schemas.microsoft.com/office/powerpoint/2010/main" val="132705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dirty="0"/>
              <a:t>Visit </a:t>
            </a:r>
            <a:r>
              <a:rPr lang="en-GB" sz="2400" dirty="0">
                <a:hlinkClick r:id="rId3"/>
              </a:rPr>
              <a:t>internetmatters.org/parental-controls</a:t>
            </a:r>
            <a:r>
              <a:rPr lang="en-GB" sz="2400" dirty="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2854900" y="1132460"/>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2884748" y="6263816"/>
            <a:ext cx="8832156" cy="369332"/>
          </a:xfrm>
          <a:prstGeom prst="rect">
            <a:avLst/>
          </a:prstGeom>
          <a:noFill/>
        </p:spPr>
        <p:txBody>
          <a:bodyPr wrap="square">
            <a:spAutoFit/>
          </a:bodyPr>
          <a:lstStyle/>
          <a:p>
            <a:r>
              <a:rPr lang="en-GB" sz="1800"/>
              <a:t>Visit </a:t>
            </a:r>
            <a:r>
              <a:rPr lang="en-GB" sz="1800">
                <a:hlinkClick r:id="rId4"/>
              </a:rPr>
              <a:t>parentsafe.lgfl.net/</a:t>
            </a:r>
            <a:r>
              <a:rPr lang="en-GB" sz="1800"/>
              <a:t> for additional advice and tips on settings and controls for all devices</a:t>
            </a:r>
            <a:endParaRPr lang="en-GB"/>
          </a:p>
        </p:txBody>
      </p:sp>
      <p:sp>
        <p:nvSpPr>
          <p:cNvPr id="11" name="TextBox 10">
            <a:extLst>
              <a:ext uri="{FF2B5EF4-FFF2-40B4-BE49-F238E27FC236}">
                <a16:creationId xmlns:a16="http://schemas.microsoft.com/office/drawing/2014/main" id="{BC5BE6D5-ADBA-739A-1843-E75FEC4DA518}"/>
              </a:ext>
            </a:extLst>
          </p:cNvPr>
          <p:cNvSpPr txBox="1"/>
          <p:nvPr/>
        </p:nvSpPr>
        <p:spPr>
          <a:xfrm>
            <a:off x="1913958" y="279844"/>
            <a:ext cx="9884464" cy="707886"/>
          </a:xfrm>
          <a:prstGeom prst="rect">
            <a:avLst/>
          </a:prstGeom>
          <a:noFill/>
        </p:spPr>
        <p:txBody>
          <a:bodyPr wrap="square">
            <a:spAutoFit/>
          </a:bodyPr>
          <a:lstStyle/>
          <a:p>
            <a:r>
              <a:rPr lang="en-GB" sz="2000" b="1" i="0">
                <a:solidFill>
                  <a:srgbClr val="3B3A39"/>
                </a:solidFill>
                <a:effectLst/>
                <a:highlight>
                  <a:srgbClr val="FFFFFF"/>
                </a:highlight>
              </a:rPr>
              <a:t>Parental control apps like </a:t>
            </a:r>
            <a:r>
              <a:rPr lang="en-GB" sz="2000" b="1" i="0" u="none" strike="noStrike">
                <a:solidFill>
                  <a:srgbClr val="FF3365"/>
                </a:solidFill>
                <a:effectLst/>
                <a:highlight>
                  <a:srgbClr val="FFFFFF"/>
                </a:highlight>
                <a:hlinkClick r:id="rId5"/>
              </a:rPr>
              <a:t>Google Family Link</a:t>
            </a:r>
            <a:r>
              <a:rPr lang="en-GB" sz="2000" b="1" i="0">
                <a:solidFill>
                  <a:srgbClr val="3B3A39"/>
                </a:solidFill>
                <a:effectLst/>
                <a:highlight>
                  <a:srgbClr val="FFFFFF"/>
                </a:highlight>
              </a:rPr>
              <a:t>, </a:t>
            </a:r>
            <a:r>
              <a:rPr lang="en-GB" sz="2000" b="1" i="0" u="none" strike="noStrike">
                <a:solidFill>
                  <a:srgbClr val="FF3365"/>
                </a:solidFill>
                <a:effectLst/>
                <a:highlight>
                  <a:srgbClr val="FFFFFF"/>
                </a:highlight>
                <a:hlinkClick r:id="rId6"/>
              </a:rPr>
              <a:t>Screen Time</a:t>
            </a:r>
            <a:r>
              <a:rPr lang="en-GB" sz="2000" b="1" i="0">
                <a:solidFill>
                  <a:srgbClr val="3B3A39"/>
                </a:solidFill>
                <a:effectLst/>
                <a:highlight>
                  <a:srgbClr val="FFFFFF"/>
                </a:highlight>
              </a:rPr>
              <a:t> and </a:t>
            </a:r>
            <a:r>
              <a:rPr lang="en-GB" sz="2000" b="1" i="0" u="none" strike="noStrike">
                <a:solidFill>
                  <a:srgbClr val="FF3365"/>
                </a:solidFill>
                <a:effectLst/>
                <a:highlight>
                  <a:srgbClr val="FFFFFF"/>
                </a:highlight>
                <a:hlinkClick r:id="rId7"/>
              </a:rPr>
              <a:t>Microsoft Family</a:t>
            </a:r>
            <a:r>
              <a:rPr lang="en-GB" sz="2000" b="1" i="0">
                <a:solidFill>
                  <a:srgbClr val="3B3A39"/>
                </a:solidFill>
                <a:effectLst/>
                <a:highlight>
                  <a:srgbClr val="FFFFFF"/>
                </a:highlight>
              </a:rPr>
              <a:t> can let you set limits across devices, apps and platforms </a:t>
            </a:r>
            <a:endParaRPr lang="en-GB" sz="2000" b="1"/>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08" y="40507"/>
            <a:ext cx="1872901" cy="187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08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a:solidFill>
                  <a:schemeClr val="tx1"/>
                </a:solidFill>
                <a:latin typeface="+mj-lt"/>
                <a:ea typeface="+mj-ea"/>
                <a:cs typeface="+mj-cs"/>
              </a:rPr>
              <a:t>REMEMBER</a:t>
            </a:r>
            <a:endParaRPr lang="en-US" kern="120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a:solidFill>
                  <a:schemeClr val="tx1"/>
                </a:solidFill>
                <a:effectLst/>
                <a:highlight>
                  <a:srgbClr val="FAFAFA"/>
                </a:highlight>
              </a:rPr>
              <a:t>As children get older, restrictions and controls you use will change</a:t>
            </a:r>
            <a:r>
              <a:rPr lang="en-US" sz="2400" b="0" i="0">
                <a:solidFill>
                  <a:schemeClr val="tx1"/>
                </a:solidFill>
                <a:effectLst/>
                <a:highlight>
                  <a:srgbClr val="FAFAFA"/>
                </a:highlight>
              </a:rPr>
              <a:t>, but only at a pace you feel is appropriate for your child, not pressure from your child </a:t>
            </a:r>
            <a:r>
              <a:rPr lang="en-US" sz="2400" i="1">
                <a:solidFill>
                  <a:schemeClr val="accent2"/>
                </a:solidFill>
                <a:effectLst/>
                <a:highlight>
                  <a:srgbClr val="FAFAFA"/>
                </a:highlight>
              </a:rPr>
              <a:t>“because everyone else is allowed”</a:t>
            </a:r>
          </a:p>
          <a:p>
            <a:endParaRPr lang="en-US" sz="2400" b="0" i="1">
              <a:solidFill>
                <a:schemeClr val="tx1"/>
              </a:solidFill>
              <a:effectLst/>
              <a:highlight>
                <a:srgbClr val="FAFAFA"/>
              </a:highlight>
            </a:endParaRPr>
          </a:p>
          <a:p>
            <a:r>
              <a:rPr lang="en-US" sz="2400" b="1" i="0">
                <a:solidFill>
                  <a:schemeClr val="tx1"/>
                </a:solidFill>
                <a:effectLst/>
                <a:highlight>
                  <a:srgbClr val="FAFAFA"/>
                </a:highlight>
              </a:rPr>
              <a:t>Content filters are never 100% effective, </a:t>
            </a:r>
            <a:r>
              <a:rPr lang="en-US" sz="2400" b="0" i="0">
                <a:solidFill>
                  <a:schemeClr val="tx1"/>
                </a:solidFill>
                <a:effectLst/>
                <a:highlight>
                  <a:srgbClr val="FAFAFA"/>
                </a:highlight>
              </a:rPr>
              <a:t>at some point your child </a:t>
            </a:r>
            <a:r>
              <a:rPr lang="en-US" sz="2400">
                <a:solidFill>
                  <a:schemeClr val="tx1"/>
                </a:solidFill>
                <a:highlight>
                  <a:srgbClr val="FAFAFA"/>
                </a:highlight>
              </a:rPr>
              <a:t>may come across</a:t>
            </a:r>
            <a:r>
              <a:rPr lang="en-US" sz="2400" b="0" i="0">
                <a:solidFill>
                  <a:schemeClr val="tx1"/>
                </a:solidFill>
                <a:effectLst/>
                <a:highlight>
                  <a:srgbClr val="FAFAFA"/>
                </a:highlight>
              </a:rPr>
              <a:t> inappropriate or upsetting content, so </a:t>
            </a:r>
            <a:r>
              <a:rPr lang="en-US" sz="2400" i="0">
                <a:solidFill>
                  <a:schemeClr val="accent2"/>
                </a:solidFill>
                <a:effectLst/>
                <a:highlight>
                  <a:srgbClr val="FAFAFA"/>
                </a:highlight>
              </a:rPr>
              <a:t>make time to talk regularly</a:t>
            </a:r>
            <a:endParaRPr lang="en-US" sz="240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120940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7654027" y="6526208"/>
            <a:ext cx="4402781"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68846" y="75420"/>
            <a:ext cx="9755932" cy="14815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WORRIED</a:t>
            </a:r>
            <a:r>
              <a:rPr lang="en-US" sz="2800" b="1">
                <a:ea typeface="+mj-ea"/>
                <a:cs typeface="+mj-cs"/>
              </a:rPr>
              <a:t> about their</a:t>
            </a:r>
            <a:r>
              <a:rPr lang="en-US" sz="2800" b="1">
                <a:solidFill>
                  <a:srgbClr val="FF0000"/>
                </a:solidFill>
                <a:ea typeface="+mj-ea"/>
                <a:cs typeface="+mj-cs"/>
              </a:rPr>
              <a:t> SCREENTIME</a:t>
            </a:r>
            <a:r>
              <a:rPr lang="en-US" sz="2800" b="1">
                <a:ea typeface="+mj-ea"/>
                <a:cs typeface="+mj-cs"/>
              </a:rPr>
              <a:t>? How do you </a:t>
            </a:r>
            <a:r>
              <a:rPr lang="en-US" sz="2800" b="1">
                <a:solidFill>
                  <a:srgbClr val="FF0000"/>
                </a:solidFill>
                <a:ea typeface="+mj-ea"/>
                <a:cs typeface="+mj-cs"/>
              </a:rPr>
              <a:t>MANAGE</a:t>
            </a:r>
            <a:r>
              <a:rPr lang="en-US" sz="2800" b="1">
                <a:ea typeface="+mj-ea"/>
                <a:cs typeface="+mj-cs"/>
              </a:rPr>
              <a:t> this?</a:t>
            </a:r>
          </a:p>
          <a:p>
            <a:pPr>
              <a:lnSpc>
                <a:spcPct val="90000"/>
              </a:lnSpc>
              <a:spcBef>
                <a:spcPct val="0"/>
              </a:spcBef>
              <a:spcAft>
                <a:spcPts val="600"/>
              </a:spcAft>
            </a:pPr>
            <a:r>
              <a:rPr lang="en-US" sz="2800" b="1">
                <a:ea typeface="+mj-ea"/>
                <a:cs typeface="+mj-cs"/>
              </a:rPr>
              <a:t>Know </a:t>
            </a:r>
            <a:r>
              <a:rPr lang="en-US" sz="2800" b="1">
                <a:solidFill>
                  <a:srgbClr val="FF0000"/>
                </a:solidFill>
                <a:ea typeface="+mj-ea"/>
                <a:cs typeface="+mj-cs"/>
              </a:rPr>
              <a:t>HOW LONG YOUR CHILD SPENDS </a:t>
            </a:r>
            <a:r>
              <a:rPr lang="en-US" sz="2800">
                <a:ea typeface="+mj-ea"/>
                <a:cs typeface="+mj-cs"/>
              </a:rPr>
              <a:t>online daily?</a:t>
            </a:r>
          </a:p>
          <a:p>
            <a:pPr>
              <a:lnSpc>
                <a:spcPct val="90000"/>
              </a:lnSpc>
              <a:spcBef>
                <a:spcPct val="0"/>
              </a:spcBef>
              <a:spcAft>
                <a:spcPts val="600"/>
              </a:spcAft>
            </a:pPr>
            <a:r>
              <a:rPr lang="en-US" sz="2400" b="1">
                <a:ea typeface="+mj-ea"/>
                <a:cs typeface="+mj-cs"/>
              </a:rPr>
              <a:t> </a:t>
            </a:r>
          </a:p>
        </p:txBody>
      </p:sp>
      <p:sp>
        <p:nvSpPr>
          <p:cNvPr id="5" name="TextBox 4">
            <a:extLst>
              <a:ext uri="{FF2B5EF4-FFF2-40B4-BE49-F238E27FC236}">
                <a16:creationId xmlns:a16="http://schemas.microsoft.com/office/drawing/2014/main" id="{851D7FE0-04A0-1D41-F902-DC5B3578FC9D}"/>
              </a:ext>
            </a:extLst>
          </p:cNvPr>
          <p:cNvSpPr txBox="1"/>
          <p:nvPr/>
        </p:nvSpPr>
        <p:spPr>
          <a:xfrm>
            <a:off x="1312788" y="5850169"/>
            <a:ext cx="10869997" cy="646331"/>
          </a:xfrm>
          <a:prstGeom prst="rect">
            <a:avLst/>
          </a:prstGeom>
          <a:noFill/>
        </p:spPr>
        <p:txBody>
          <a:bodyPr wrap="square" rtlCol="0">
            <a:spAutoFit/>
          </a:bodyPr>
          <a:lstStyle/>
          <a:p>
            <a:pPr marL="285750" indent="-285750">
              <a:buFont typeface="Arial" panose="020B0604020202020204" pitchFamily="34" charset="0"/>
              <a:buChar char="•"/>
            </a:pPr>
            <a:r>
              <a:rPr lang="en-GB" sz="1800"/>
              <a:t>Children spent an average </a:t>
            </a:r>
            <a:r>
              <a:rPr lang="en-GB" sz="1800" b="1"/>
              <a:t>3 hours 5 minutes per day</a:t>
            </a:r>
            <a:r>
              <a:rPr lang="en-GB" sz="1800"/>
              <a:t> accessing the internet</a:t>
            </a:r>
            <a:r>
              <a:rPr lang="en-GB"/>
              <a:t> via </a:t>
            </a:r>
            <a:r>
              <a:rPr lang="en-GB" sz="1800"/>
              <a:t>smartphones/tablets/computers</a:t>
            </a:r>
          </a:p>
          <a:p>
            <a:pPr marL="285750" indent="-285750">
              <a:buFont typeface="Arial" panose="020B0604020202020204" pitchFamily="34" charset="0"/>
              <a:buChar char="•"/>
            </a:pPr>
            <a:r>
              <a:rPr lang="en-GB" sz="1800" b="1"/>
              <a:t>Four in ten (39%) parents </a:t>
            </a:r>
            <a:r>
              <a:rPr lang="en-GB" sz="1800"/>
              <a:t>of children aged 3-17 report finding it</a:t>
            </a:r>
            <a:r>
              <a:rPr lang="en-GB" sz="1800" b="1"/>
              <a:t> hard to control their child’s screentime</a:t>
            </a:r>
            <a:endParaRPr lang="en-GB" sz="2800" b="1"/>
          </a:p>
        </p:txBody>
      </p:sp>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D6394E-F0CE-77B2-05E4-B356CFE47CC3}"/>
              </a:ext>
            </a:extLst>
          </p:cNvPr>
          <p:cNvPicPr>
            <a:picLocks noChangeAspect="1"/>
          </p:cNvPicPr>
          <p:nvPr/>
        </p:nvPicPr>
        <p:blipFill>
          <a:blip r:embed="rId4"/>
          <a:stretch>
            <a:fillRect/>
          </a:stretch>
        </p:blipFill>
        <p:spPr>
          <a:xfrm>
            <a:off x="3143636" y="1501918"/>
            <a:ext cx="8454324" cy="3678598"/>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907" y="641759"/>
            <a:ext cx="1278460" cy="127846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DDCD331B-AAD0-E9D2-EE41-E46DE75C66A2}"/>
              </a:ext>
            </a:extLst>
          </p:cNvPr>
          <p:cNvSpPr/>
          <p:nvPr/>
        </p:nvSpPr>
        <p:spPr>
          <a:xfrm>
            <a:off x="375781" y="2029216"/>
            <a:ext cx="2530257" cy="2788071"/>
          </a:xfrm>
          <a:prstGeom prst="wedgeRoundRectCallout">
            <a:avLst>
              <a:gd name="adj1" fmla="val 54415"/>
              <a:gd name="adj2" fmla="val 7552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i="1"/>
              <a:t>“I’ve been told is that when I get off my screen, I’m less fun to be around.</a:t>
            </a:r>
          </a:p>
          <a:p>
            <a:pPr algn="ctr"/>
            <a:r>
              <a:rPr lang="en-GB" sz="2000" i="1"/>
              <a:t>..And like I can also feel angrier for like no reason.”</a:t>
            </a:r>
          </a:p>
        </p:txBody>
      </p:sp>
    </p:spTree>
    <p:extLst>
      <p:ext uri="{BB962C8B-B14F-4D97-AF65-F5344CB8AC3E}">
        <p14:creationId xmlns:p14="http://schemas.microsoft.com/office/powerpoint/2010/main" val="442946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a:t> Visit </a:t>
            </a:r>
            <a:r>
              <a:rPr lang="en-GB" sz="2400">
                <a:hlinkClick r:id="rId3"/>
              </a:rPr>
              <a:t>parentsafe.lgfl.net/</a:t>
            </a:r>
            <a:r>
              <a:rPr lang="en-GB" sz="240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ea typeface="+mj-ea"/>
                <a:cs typeface="+mj-cs"/>
              </a:rPr>
              <a:t>How does your child feel about </a:t>
            </a:r>
            <a:r>
              <a:rPr lang="en-US" sz="2400" b="1">
                <a:solidFill>
                  <a:srgbClr val="FF0000"/>
                </a:solidFill>
                <a:ea typeface="+mj-ea"/>
                <a:cs typeface="+mj-cs"/>
              </a:rPr>
              <a:t>YOUR SCREENTIME vs THEIRS</a:t>
            </a:r>
            <a:r>
              <a:rPr lang="en-US" sz="2400" b="1">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t>52% of 8-11s  feel that </a:t>
            </a:r>
            <a:r>
              <a:rPr lang="en-GB" sz="2000" b="1">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526576" y="1601833"/>
            <a:ext cx="6755025" cy="5031546"/>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a:t>33%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1995" y="550662"/>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50639" y="445229"/>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1" name="TextBox 10">
            <a:extLst>
              <a:ext uri="{FF2B5EF4-FFF2-40B4-BE49-F238E27FC236}">
                <a16:creationId xmlns:a16="http://schemas.microsoft.com/office/drawing/2014/main" id="{C70960D5-4732-B599-3ADF-2CC68F540699}"/>
              </a:ext>
            </a:extLst>
          </p:cNvPr>
          <p:cNvSpPr txBox="1"/>
          <p:nvPr/>
        </p:nvSpPr>
        <p:spPr>
          <a:xfrm>
            <a:off x="265281" y="352897"/>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9" name="Picture 8">
            <a:extLst>
              <a:ext uri="{FF2B5EF4-FFF2-40B4-BE49-F238E27FC236}">
                <a16:creationId xmlns:a16="http://schemas.microsoft.com/office/drawing/2014/main" id="{F86C594B-C3BC-2BC8-8A0D-2B6F561E8ED1}"/>
              </a:ext>
            </a:extLst>
          </p:cNvPr>
          <p:cNvPicPr>
            <a:picLocks noChangeAspect="1"/>
          </p:cNvPicPr>
          <p:nvPr/>
        </p:nvPicPr>
        <p:blipFill>
          <a:blip r:embed="rId3"/>
          <a:stretch>
            <a:fillRect/>
          </a:stretch>
        </p:blipFill>
        <p:spPr>
          <a:xfrm>
            <a:off x="2655786" y="937672"/>
            <a:ext cx="7560010" cy="5759236"/>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CC6777-6E4B-46F2-37A8-2B38D997E8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3" name="Online Media 2" title="Life Online - What Grownups Just Don't Get!">
            <a:hlinkClick r:id="" action="ppaction://media"/>
            <a:extLst>
              <a:ext uri="{FF2B5EF4-FFF2-40B4-BE49-F238E27FC236}">
                <a16:creationId xmlns:a16="http://schemas.microsoft.com/office/drawing/2014/main" id="{BEEB5685-75D4-2A60-BC48-821A5F5D54D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358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1782165" y="988243"/>
            <a:ext cx="944115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a:t>YouTube</a:t>
            </a:r>
            <a:r>
              <a:rPr lang="en-GB"/>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a:t>Are you </a:t>
            </a:r>
            <a:r>
              <a:rPr lang="en-GB" sz="2800" b="1">
                <a:solidFill>
                  <a:srgbClr val="FF0000"/>
                </a:solidFill>
              </a:rPr>
              <a:t>FAMILIAR WITH THE APPS </a:t>
            </a:r>
            <a:r>
              <a:rPr lang="en-GB" sz="2800" b="1"/>
              <a:t>and</a:t>
            </a:r>
            <a:r>
              <a:rPr lang="en-GB" sz="2800" b="1">
                <a:solidFill>
                  <a:srgbClr val="FF0000"/>
                </a:solidFill>
              </a:rPr>
              <a:t> GAMES </a:t>
            </a:r>
            <a:r>
              <a:rPr lang="en-GB" sz="2800" b="1"/>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43386" y="1628455"/>
            <a:ext cx="2998216"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two most popular apps for 3 – 7 yr-olds are </a:t>
            </a:r>
            <a:r>
              <a:rPr lang="en-GB" b="1">
                <a:ln w="0"/>
                <a:solidFill>
                  <a:sysClr val="windowText" lastClr="000000"/>
                </a:solidFill>
              </a:rPr>
              <a:t>WhatsApp</a:t>
            </a:r>
            <a:r>
              <a:rPr lang="en-GB">
                <a:ln w="0"/>
                <a:solidFill>
                  <a:sysClr val="windowText" lastClr="000000"/>
                </a:solidFill>
              </a:rPr>
              <a:t> (2 in 10) and </a:t>
            </a:r>
            <a:r>
              <a:rPr lang="en-GB" b="1">
                <a:ln w="0"/>
                <a:solidFill>
                  <a:sysClr val="windowText" lastClr="000000"/>
                </a:solidFill>
              </a:rPr>
              <a:t>Snapchat</a:t>
            </a:r>
            <a:r>
              <a:rPr lang="en-GB">
                <a:ln w="0"/>
                <a:solidFill>
                  <a:sysClr val="windowText" lastClr="000000"/>
                </a:solidFill>
              </a:rPr>
              <a:t> (3 in 10)</a:t>
            </a:r>
          </a:p>
        </p:txBody>
      </p:sp>
      <p:sp>
        <p:nvSpPr>
          <p:cNvPr id="10" name="TextBox 9">
            <a:extLst>
              <a:ext uri="{FF2B5EF4-FFF2-40B4-BE49-F238E27FC236}">
                <a16:creationId xmlns:a16="http://schemas.microsoft.com/office/drawing/2014/main" id="{C59EAB9B-1A96-360C-B22D-F92794073C99}"/>
              </a:ext>
            </a:extLst>
          </p:cNvPr>
          <p:cNvSpPr txBox="1"/>
          <p:nvPr/>
        </p:nvSpPr>
        <p:spPr>
          <a:xfrm>
            <a:off x="8843386" y="447837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a:solidFill>
                  <a:schemeClr val="tx1"/>
                </a:solidFill>
              </a:rPr>
              <a:t>13-17s are most likely to have profiles on </a:t>
            </a:r>
            <a:r>
              <a:rPr lang="en-GB" b="1">
                <a:solidFill>
                  <a:schemeClr val="tx1"/>
                </a:solidFill>
              </a:rPr>
              <a:t>WhatsApp</a:t>
            </a:r>
          </a:p>
          <a:p>
            <a:pPr marL="285750" indent="-285750">
              <a:buFont typeface="Arial" panose="020B0604020202020204" pitchFamily="34" charset="0"/>
              <a:buChar char="•"/>
            </a:pPr>
            <a:r>
              <a:rPr lang="en-GB">
                <a:solidFill>
                  <a:schemeClr val="tx1"/>
                </a:solidFill>
              </a:rPr>
              <a:t>(62%), </a:t>
            </a:r>
            <a:r>
              <a:rPr lang="en-GB" b="1">
                <a:solidFill>
                  <a:schemeClr val="tx1"/>
                </a:solidFill>
              </a:rPr>
              <a:t>Snapchat</a:t>
            </a:r>
            <a:r>
              <a:rPr lang="en-GB">
                <a:solidFill>
                  <a:schemeClr val="tx1"/>
                </a:solidFill>
              </a:rPr>
              <a:t> (62%) or </a:t>
            </a:r>
            <a:r>
              <a:rPr lang="en-GB" b="1">
                <a:solidFill>
                  <a:schemeClr val="tx1"/>
                </a:solidFill>
              </a:rPr>
              <a:t>TikTok</a:t>
            </a:r>
            <a:r>
              <a:rPr lang="en-GB">
                <a:solidFill>
                  <a:schemeClr val="tx1"/>
                </a:solidFill>
              </a:rPr>
              <a:t> (61%)</a:t>
            </a:r>
            <a:endParaRPr lang="en-GB" b="1">
              <a:solidFill>
                <a:schemeClr val="tx1"/>
              </a:solidFill>
            </a:endParaRP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3"/>
              </a:rPr>
              <a:t>apps.lgfl.net </a:t>
            </a:r>
            <a:r>
              <a:rPr lang="en-GB" sz="1800" dirty="0"/>
              <a:t>for guidance on apps and social media sites </a:t>
            </a:r>
          </a:p>
        </p:txBody>
      </p:sp>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8B4312-E645-D672-5753-565FB71B3C37}"/>
              </a:ext>
            </a:extLst>
          </p:cNvPr>
          <p:cNvPicPr>
            <a:picLocks noChangeAspect="1"/>
          </p:cNvPicPr>
          <p:nvPr/>
        </p:nvPicPr>
        <p:blipFill>
          <a:blip r:embed="rId5"/>
          <a:stretch>
            <a:fillRect/>
          </a:stretch>
        </p:blipFill>
        <p:spPr>
          <a:xfrm>
            <a:off x="590550" y="2094385"/>
            <a:ext cx="7982711" cy="3634233"/>
          </a:xfrm>
          <a:prstGeom prst="rect">
            <a:avLst/>
          </a:prstGeom>
        </p:spPr>
      </p:pic>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6497">
            <a:off x="6693932" y="1127287"/>
            <a:ext cx="1661371" cy="16613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1F7DB0-34C3-1072-CBC4-BC8E33245D48}"/>
              </a:ext>
            </a:extLst>
          </p:cNvPr>
          <p:cNvSpPr txBox="1"/>
          <p:nvPr/>
        </p:nvSpPr>
        <p:spPr>
          <a:xfrm>
            <a:off x="8843386" y="3075589"/>
            <a:ext cx="2998216"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proportion of 8-9s with an </a:t>
            </a:r>
            <a:r>
              <a:rPr lang="en-GB" b="1">
                <a:ln w="0"/>
                <a:solidFill>
                  <a:sysClr val="windowText" lastClr="000000"/>
                </a:solidFill>
              </a:rPr>
              <a:t>Instagram</a:t>
            </a:r>
            <a:r>
              <a:rPr lang="en-GB">
                <a:ln w="0"/>
                <a:solidFill>
                  <a:sysClr val="windowText" lastClr="000000"/>
                </a:solidFill>
              </a:rPr>
              <a:t> profile increased from 8% in 2023 to 14% in 2024</a:t>
            </a:r>
          </a:p>
        </p:txBody>
      </p:sp>
    </p:spTree>
    <p:extLst>
      <p:ext uri="{BB962C8B-B14F-4D97-AF65-F5344CB8AC3E}">
        <p14:creationId xmlns:p14="http://schemas.microsoft.com/office/powerpoint/2010/main" val="220887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927EE2-882D-519C-E681-37822FE1A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15A05104-042F-58D6-5C32-B7B7DB58329F}"/>
              </a:ext>
            </a:extLst>
          </p:cNvPr>
          <p:cNvSpPr txBox="1"/>
          <p:nvPr/>
        </p:nvSpPr>
        <p:spPr>
          <a:xfrm>
            <a:off x="1873709" y="452104"/>
            <a:ext cx="6699438" cy="523220"/>
          </a:xfrm>
          <a:prstGeom prst="rect">
            <a:avLst/>
          </a:prstGeom>
          <a:noFill/>
        </p:spPr>
        <p:txBody>
          <a:bodyPr wrap="square" rtlCol="0">
            <a:spAutoFit/>
          </a:bodyPr>
          <a:lstStyle/>
          <a:p>
            <a:r>
              <a:rPr lang="en-GB" sz="2800" b="1">
                <a:solidFill>
                  <a:srgbClr val="FF0000"/>
                </a:solidFill>
              </a:rPr>
              <a:t>KNOW WHAT THEY DO </a:t>
            </a:r>
            <a:r>
              <a:rPr lang="en-GB" sz="2800" b="1"/>
              <a:t>on social media? </a:t>
            </a:r>
          </a:p>
        </p:txBody>
      </p:sp>
      <p:pic>
        <p:nvPicPr>
          <p:cNvPr id="8" name="Picture 7" descr="Free speech bubble talking chat illustration">
            <a:extLst>
              <a:ext uri="{FF2B5EF4-FFF2-40B4-BE49-F238E27FC236}">
                <a16:creationId xmlns:a16="http://schemas.microsoft.com/office/drawing/2014/main" id="{4C64845E-BDA5-1E4F-E824-2605E2FF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14" y="22754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11BD93C-DAA1-6AC7-E9CE-D952DE68B12B}"/>
              </a:ext>
            </a:extLst>
          </p:cNvPr>
          <p:cNvPicPr>
            <a:picLocks noChangeAspect="1"/>
          </p:cNvPicPr>
          <p:nvPr/>
        </p:nvPicPr>
        <p:blipFill>
          <a:blip r:embed="rId4"/>
          <a:stretch>
            <a:fillRect/>
          </a:stretch>
        </p:blipFill>
        <p:spPr>
          <a:xfrm>
            <a:off x="1919739" y="2914094"/>
            <a:ext cx="9374301" cy="3172957"/>
          </a:xfrm>
          <a:prstGeom prst="rect">
            <a:avLst/>
          </a:prstGeom>
        </p:spPr>
      </p:pic>
      <p:sp>
        <p:nvSpPr>
          <p:cNvPr id="14" name="TextBox 13">
            <a:extLst>
              <a:ext uri="{FF2B5EF4-FFF2-40B4-BE49-F238E27FC236}">
                <a16:creationId xmlns:a16="http://schemas.microsoft.com/office/drawing/2014/main" id="{2776B261-3FB5-86DB-80F0-EA5B271D6BCC}"/>
              </a:ext>
            </a:extLst>
          </p:cNvPr>
          <p:cNvSpPr txBox="1"/>
          <p:nvPr/>
        </p:nvSpPr>
        <p:spPr>
          <a:xfrm>
            <a:off x="1919739" y="2012201"/>
            <a:ext cx="4333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b="1">
                <a:solidFill>
                  <a:srgbClr val="C00000"/>
                </a:solidFill>
              </a:rPr>
              <a:t>TikTok</a:t>
            </a:r>
            <a:r>
              <a:rPr lang="en-GB" b="1"/>
              <a:t> was the most favoured platform to message and communicate with friends</a:t>
            </a:r>
            <a:r>
              <a:rPr lang="en-GB"/>
              <a:t>.</a:t>
            </a:r>
            <a:endParaRPr lang="en-GB" b="1"/>
          </a:p>
        </p:txBody>
      </p:sp>
      <p:sp>
        <p:nvSpPr>
          <p:cNvPr id="16" name="TextBox 15">
            <a:extLst>
              <a:ext uri="{FF2B5EF4-FFF2-40B4-BE49-F238E27FC236}">
                <a16:creationId xmlns:a16="http://schemas.microsoft.com/office/drawing/2014/main" id="{B5F25AD5-75C4-3185-0F9C-8FBF0440C0DA}"/>
              </a:ext>
            </a:extLst>
          </p:cNvPr>
          <p:cNvSpPr txBox="1"/>
          <p:nvPr/>
        </p:nvSpPr>
        <p:spPr>
          <a:xfrm>
            <a:off x="1905386" y="1200885"/>
            <a:ext cx="969606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800"/>
              <a:t>Eight in ten (81%) of all children aged 8-17 </a:t>
            </a:r>
            <a:r>
              <a:rPr lang="en-GB" sz="1800" b="1"/>
              <a:t>use at least one social media app/site for following friends</a:t>
            </a:r>
            <a:r>
              <a:rPr lang="en-GB" sz="1800"/>
              <a:t>, people and organisations, reading, liking or sharing content</a:t>
            </a:r>
          </a:p>
        </p:txBody>
      </p:sp>
    </p:spTree>
    <p:extLst>
      <p:ext uri="{BB962C8B-B14F-4D97-AF65-F5344CB8AC3E}">
        <p14:creationId xmlns:p14="http://schemas.microsoft.com/office/powerpoint/2010/main" val="2327591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8550-DD91-5BB2-E4B4-BECD9851F29D}"/>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E7BE34-CFAC-3DC9-3379-2EA1110B2F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26" name="Picture 2" descr="Greatest Risk Is Doing Nothing">
            <a:extLst>
              <a:ext uri="{FF2B5EF4-FFF2-40B4-BE49-F238E27FC236}">
                <a16:creationId xmlns:a16="http://schemas.microsoft.com/office/drawing/2014/main" id="{6826E769-6F52-0BD7-F030-912AD155D35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20802489">
            <a:off x="4972836" y="3101642"/>
            <a:ext cx="3417669" cy="170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7569C83-3B3C-8081-BF2A-96199EC0816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9" name="TextBox 8">
            <a:extLst>
              <a:ext uri="{FF2B5EF4-FFF2-40B4-BE49-F238E27FC236}">
                <a16:creationId xmlns:a16="http://schemas.microsoft.com/office/drawing/2014/main" id="{6E992040-621F-6744-1374-13F499EF681E}"/>
              </a:ext>
            </a:extLst>
          </p:cNvPr>
          <p:cNvSpPr txBox="1"/>
          <p:nvPr/>
        </p:nvSpPr>
        <p:spPr>
          <a:xfrm>
            <a:off x="498357" y="938172"/>
            <a:ext cx="6967155" cy="393934"/>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endParaRPr lang="en-GB" sz="2000"/>
          </a:p>
        </p:txBody>
      </p:sp>
      <p:sp>
        <p:nvSpPr>
          <p:cNvPr id="3" name="TextBox 2">
            <a:extLst>
              <a:ext uri="{FF2B5EF4-FFF2-40B4-BE49-F238E27FC236}">
                <a16:creationId xmlns:a16="http://schemas.microsoft.com/office/drawing/2014/main" id="{EF40D8D0-552F-7FFD-7104-BFB1121E3B93}"/>
              </a:ext>
            </a:extLst>
          </p:cNvPr>
          <p:cNvSpPr txBox="1"/>
          <p:nvPr/>
        </p:nvSpPr>
        <p:spPr>
          <a:xfrm>
            <a:off x="2271842" y="550292"/>
            <a:ext cx="5409864" cy="523220"/>
          </a:xfrm>
          <a:prstGeom prst="rect">
            <a:avLst/>
          </a:prstGeom>
          <a:noFill/>
        </p:spPr>
        <p:txBody>
          <a:bodyPr wrap="square" rtlCol="0">
            <a:spAutoFit/>
          </a:bodyPr>
          <a:lstStyle/>
          <a:p>
            <a:r>
              <a:rPr lang="en-GB" sz="2800" b="1">
                <a:solidFill>
                  <a:srgbClr val="FF0000"/>
                </a:solidFill>
              </a:rPr>
              <a:t>WHY </a:t>
            </a:r>
            <a:r>
              <a:rPr lang="en-GB" sz="2800" b="1"/>
              <a:t>DOES THIS </a:t>
            </a:r>
            <a:r>
              <a:rPr lang="en-GB" sz="2800" b="1">
                <a:solidFill>
                  <a:srgbClr val="FF0000"/>
                </a:solidFill>
              </a:rPr>
              <a:t>MATTER</a:t>
            </a:r>
            <a:r>
              <a:rPr lang="en-GB" sz="2800" b="1"/>
              <a:t>? </a:t>
            </a:r>
          </a:p>
        </p:txBody>
      </p:sp>
      <p:pic>
        <p:nvPicPr>
          <p:cNvPr id="6" name="Picture 5" descr="Free speech bubble talking chat illustration">
            <a:extLst>
              <a:ext uri="{FF2B5EF4-FFF2-40B4-BE49-F238E27FC236}">
                <a16:creationId xmlns:a16="http://schemas.microsoft.com/office/drawing/2014/main" id="{5504435A-80AB-CDFB-7871-CF40037E3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8" y="41947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E1DAB2F-E2CE-F37D-23C3-468F3D506787}"/>
              </a:ext>
            </a:extLst>
          </p:cNvPr>
          <p:cNvSpPr/>
          <p:nvPr/>
        </p:nvSpPr>
        <p:spPr>
          <a:xfrm>
            <a:off x="2318695" y="1284698"/>
            <a:ext cx="4036065" cy="17536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a:t>Young people can </a:t>
            </a:r>
            <a:r>
              <a:rPr lang="en-GB" sz="2000" b="1"/>
              <a:t>get</a:t>
            </a:r>
            <a:r>
              <a:rPr lang="en-GB" sz="2000"/>
              <a:t> </a:t>
            </a:r>
            <a:r>
              <a:rPr lang="en-GB" sz="2000" b="1"/>
              <a:t>around age restrictions </a:t>
            </a:r>
            <a:r>
              <a:rPr lang="en-GB" sz="2000"/>
              <a:t>on apps and websites, increasing the risk of them coming to harm online</a:t>
            </a:r>
          </a:p>
        </p:txBody>
      </p:sp>
      <p:sp>
        <p:nvSpPr>
          <p:cNvPr id="8" name="Rectangle 7">
            <a:extLst>
              <a:ext uri="{FF2B5EF4-FFF2-40B4-BE49-F238E27FC236}">
                <a16:creationId xmlns:a16="http://schemas.microsoft.com/office/drawing/2014/main" id="{0047ED39-0532-710F-55B3-F04ADAE78AF7}"/>
              </a:ext>
            </a:extLst>
          </p:cNvPr>
          <p:cNvSpPr/>
          <p:nvPr/>
        </p:nvSpPr>
        <p:spPr>
          <a:xfrm>
            <a:off x="7465512" y="1227099"/>
            <a:ext cx="4036065" cy="1753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Addictive algorithms </a:t>
            </a:r>
            <a:r>
              <a:rPr lang="en-GB" sz="2000" b="1" i="0">
                <a:effectLst/>
                <a:latin typeface="Mark Pro"/>
              </a:rPr>
              <a:t>can make it harder to take a break </a:t>
            </a:r>
            <a:r>
              <a:rPr lang="en-GB" sz="2000" i="0">
                <a:effectLst/>
                <a:latin typeface="Mark Pro"/>
              </a:rPr>
              <a:t>and maintain a healthy balance between time on and offline</a:t>
            </a:r>
          </a:p>
        </p:txBody>
      </p:sp>
      <p:sp>
        <p:nvSpPr>
          <p:cNvPr id="10" name="Rectangle 9">
            <a:extLst>
              <a:ext uri="{FF2B5EF4-FFF2-40B4-BE49-F238E27FC236}">
                <a16:creationId xmlns:a16="http://schemas.microsoft.com/office/drawing/2014/main" id="{7BEC9676-F7D1-59FF-9B27-67BDF661AC5A}"/>
              </a:ext>
            </a:extLst>
          </p:cNvPr>
          <p:cNvSpPr/>
          <p:nvPr/>
        </p:nvSpPr>
        <p:spPr>
          <a:xfrm>
            <a:off x="2356978" y="4696480"/>
            <a:ext cx="4036065" cy="17536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a:t>Algorithms can also </a:t>
            </a:r>
            <a:r>
              <a:rPr lang="en-GB" sz="2000" b="1"/>
              <a:t>target content </a:t>
            </a:r>
            <a:r>
              <a:rPr lang="en-GB" sz="2000"/>
              <a:t>similar to what you’ve already selected/liked/shared</a:t>
            </a:r>
          </a:p>
        </p:txBody>
      </p:sp>
      <p:sp>
        <p:nvSpPr>
          <p:cNvPr id="11" name="Rectangle 10">
            <a:extLst>
              <a:ext uri="{FF2B5EF4-FFF2-40B4-BE49-F238E27FC236}">
                <a16:creationId xmlns:a16="http://schemas.microsoft.com/office/drawing/2014/main" id="{9B629402-7F7E-4DBC-7EB1-A91939B6B3FC}"/>
              </a:ext>
            </a:extLst>
          </p:cNvPr>
          <p:cNvSpPr/>
          <p:nvPr/>
        </p:nvSpPr>
        <p:spPr>
          <a:xfrm>
            <a:off x="7565385" y="4696480"/>
            <a:ext cx="4036065" cy="1753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a:t>This can prevent you from finding new ideas and perspectives, create </a:t>
            </a:r>
            <a:r>
              <a:rPr lang="en-GB" sz="2000" b="1"/>
              <a:t>misinformation </a:t>
            </a:r>
            <a:r>
              <a:rPr lang="en-GB" sz="2000"/>
              <a:t>and </a:t>
            </a:r>
            <a:r>
              <a:rPr lang="en-GB" sz="2000" b="1"/>
              <a:t> reinforce stereotypes</a:t>
            </a:r>
            <a:endParaRPr lang="en-GB" sz="2000" i="0">
              <a:effectLst/>
              <a:latin typeface="Mark Pro"/>
            </a:endParaRPr>
          </a:p>
        </p:txBody>
      </p:sp>
    </p:spTree>
    <p:extLst>
      <p:ext uri="{BB962C8B-B14F-4D97-AF65-F5344CB8AC3E}">
        <p14:creationId xmlns:p14="http://schemas.microsoft.com/office/powerpoint/2010/main" val="3750058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a:t>Nearly six in ten (56%) 8-17s use </a:t>
            </a:r>
            <a:r>
              <a:rPr lang="en-GB" sz="2400" b="1"/>
              <a:t>multiple profiles </a:t>
            </a:r>
            <a:r>
              <a:rPr lang="en-GB" sz="240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t>(23%) said it was because one account was </a:t>
            </a:r>
            <a:r>
              <a:rPr lang="en-GB" sz="2400" b="1">
                <a:solidFill>
                  <a:srgbClr val="FF0000"/>
                </a:solidFill>
              </a:rPr>
              <a:t>just for parents/family </a:t>
            </a:r>
            <a:r>
              <a:rPr lang="en-GB" sz="240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a:t>15% said one account was </a:t>
            </a:r>
            <a:r>
              <a:rPr lang="en-GB" sz="2400" b="1">
                <a:solidFill>
                  <a:srgbClr val="FF0000"/>
                </a:solidFill>
              </a:rPr>
              <a:t>for the ‘real me’ and another contained edited/filtered posts </a:t>
            </a:r>
            <a:r>
              <a:rPr lang="en-GB" sz="240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4289-ECA9-BE91-6E1F-F22ABD504BCA}"/>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2747E7-B174-1B02-7187-2C4A98011D0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AA95CAF-2337-5B30-C6F5-392B489E85A5}"/>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85C85EB5-A964-BC13-7E1C-84698E02158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2D390320-6A05-0568-595A-C758BEBE9837}"/>
              </a:ext>
            </a:extLst>
          </p:cNvPr>
          <p:cNvSpPr txBox="1"/>
          <p:nvPr/>
        </p:nvSpPr>
        <p:spPr>
          <a:xfrm>
            <a:off x="2430109" y="530087"/>
            <a:ext cx="7788982"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3200" b="1">
                <a:solidFill>
                  <a:srgbClr val="FF0000"/>
                </a:solidFill>
              </a:rPr>
              <a:t>WHY</a:t>
            </a:r>
            <a:r>
              <a:rPr lang="en-GB" sz="3200" b="1">
                <a:solidFill>
                  <a:schemeClr val="tx1"/>
                </a:solidFill>
              </a:rPr>
              <a:t> is this ‘</a:t>
            </a:r>
            <a:r>
              <a:rPr lang="en-GB" sz="3200" b="1">
                <a:solidFill>
                  <a:srgbClr val="FF0000"/>
                </a:solidFill>
              </a:rPr>
              <a:t>RISKY</a:t>
            </a:r>
            <a:r>
              <a:rPr lang="en-GB" sz="3200" b="1">
                <a:solidFill>
                  <a:schemeClr val="tx1"/>
                </a:solidFill>
              </a:rPr>
              <a:t>’? </a:t>
            </a:r>
          </a:p>
        </p:txBody>
      </p:sp>
      <p:pic>
        <p:nvPicPr>
          <p:cNvPr id="6" name="Picture 5">
            <a:extLst>
              <a:ext uri="{FF2B5EF4-FFF2-40B4-BE49-F238E27FC236}">
                <a16:creationId xmlns:a16="http://schemas.microsoft.com/office/drawing/2014/main" id="{21471020-91D9-B8EC-4E8E-5B38B3D6ED35}"/>
              </a:ext>
            </a:extLst>
          </p:cNvPr>
          <p:cNvPicPr>
            <a:picLocks noChangeAspect="1"/>
          </p:cNvPicPr>
          <p:nvPr/>
        </p:nvPicPr>
        <p:blipFill>
          <a:blip r:embed="rId3"/>
          <a:srcRect t="1934"/>
          <a:stretch>
            <a:fillRect/>
          </a:stretch>
        </p:blipFill>
        <p:spPr>
          <a:xfrm>
            <a:off x="457200" y="2034076"/>
            <a:ext cx="11402309" cy="3010499"/>
          </a:xfrm>
          <a:prstGeom prst="rect">
            <a:avLst/>
          </a:prstGeom>
        </p:spPr>
      </p:pic>
      <p:pic>
        <p:nvPicPr>
          <p:cNvPr id="8" name="Picture 7" descr="Free did you know speech balloon message illustration">
            <a:extLst>
              <a:ext uri="{FF2B5EF4-FFF2-40B4-BE49-F238E27FC236}">
                <a16:creationId xmlns:a16="http://schemas.microsoft.com/office/drawing/2014/main" id="{7B4C5FB5-0A46-1792-5709-6BEA72F1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3382" y="-33493"/>
            <a:ext cx="3031418" cy="3031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8CF98-B513-F0BA-CE07-B436F882AC4F}"/>
              </a:ext>
            </a:extLst>
          </p:cNvPr>
          <p:cNvSpPr txBox="1"/>
          <p:nvPr/>
        </p:nvSpPr>
        <p:spPr>
          <a:xfrm>
            <a:off x="4025016" y="5447867"/>
            <a:ext cx="513697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chemeClr val="tx1"/>
                </a:solidFill>
              </a:rPr>
              <a:t>40% had engaged in ‘risky’ behaviour!</a:t>
            </a:r>
          </a:p>
        </p:txBody>
      </p:sp>
      <p:pic>
        <p:nvPicPr>
          <p:cNvPr id="13" name="Picture 12" descr="Free speech bubble talking chat illustration">
            <a:extLst>
              <a:ext uri="{FF2B5EF4-FFF2-40B4-BE49-F238E27FC236}">
                <a16:creationId xmlns:a16="http://schemas.microsoft.com/office/drawing/2014/main" id="{F7912B96-9215-E1B0-6F6D-40E90E09E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068" y="2091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5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9545890" cy="461665"/>
          </a:xfrm>
          <a:prstGeom prst="rect">
            <a:avLst/>
          </a:prstGeom>
          <a:noFill/>
        </p:spPr>
        <p:txBody>
          <a:bodyPr wrap="square" rtlCol="0">
            <a:spAutoFit/>
          </a:bodyPr>
          <a:lstStyle/>
          <a:p>
            <a:r>
              <a:rPr lang="en-GB" sz="2400"/>
              <a:t>Do you know the </a:t>
            </a:r>
            <a:r>
              <a:rPr lang="en-GB" sz="2400" b="1">
                <a:solidFill>
                  <a:srgbClr val="FF0000"/>
                </a:solidFill>
              </a:rPr>
              <a:t>minimum</a:t>
            </a:r>
            <a:r>
              <a:rPr lang="en-GB" sz="2400" b="1"/>
              <a:t> </a:t>
            </a:r>
            <a:r>
              <a:rPr lang="en-GB" sz="2400" b="1">
                <a:solidFill>
                  <a:srgbClr val="FF0000"/>
                </a:solidFill>
              </a:rPr>
              <a:t>age</a:t>
            </a:r>
            <a:r>
              <a:rPr lang="en-GB" sz="2400" b="1"/>
              <a:t> </a:t>
            </a:r>
            <a:r>
              <a:rPr lang="en-GB" sz="2400"/>
              <a:t>to use this? What are the </a:t>
            </a:r>
            <a:r>
              <a:rPr lang="en-GB" sz="2400" b="1">
                <a:solidFill>
                  <a:srgbClr val="FF0000"/>
                </a:solidFill>
              </a:rPr>
              <a:t>risks</a:t>
            </a:r>
            <a:r>
              <a:rPr lang="en-GB" sz="240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a:t>What about </a:t>
            </a:r>
            <a:r>
              <a:rPr lang="en-GB" sz="2800" b="1">
                <a:solidFill>
                  <a:srgbClr val="FF0000"/>
                </a:solidFill>
              </a:rPr>
              <a:t>WHATSAPP</a:t>
            </a:r>
            <a:r>
              <a:rPr lang="en-GB" sz="2800"/>
              <a:t>?</a:t>
            </a:r>
            <a:endParaRPr lang="en-GB"/>
          </a:p>
        </p:txBody>
      </p:sp>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a:t>Unwanted contact </a:t>
                      </a:r>
                      <a:endParaRPr lang="en-GB" sz="2000"/>
                    </a:p>
                  </a:txBody>
                  <a:tcPr/>
                </a:tc>
                <a:tc>
                  <a:txBody>
                    <a:bodyPr/>
                    <a:lstStyle/>
                    <a:p>
                      <a:r>
                        <a:rPr lang="en-GB" sz="1800" b="0"/>
                        <a:t>to contact somebody on WhatsApp, all you need is their phone number, which could expose you to unwanted messages or calls</a:t>
                      </a:r>
                      <a:endParaRPr lang="en-GB" b="0"/>
                    </a:p>
                  </a:txBody>
                  <a:tcPr/>
                </a:tc>
                <a:extLst>
                  <a:ext uri="{0D108BD9-81ED-4DB2-BD59-A6C34878D82A}">
                    <a16:rowId xmlns:a16="http://schemas.microsoft.com/office/drawing/2014/main" val="880699579"/>
                  </a:ext>
                </a:extLst>
              </a:tr>
              <a:tr h="370840">
                <a:tc>
                  <a:txBody>
                    <a:bodyPr/>
                    <a:lstStyle/>
                    <a:p>
                      <a:r>
                        <a:rPr lang="en-GB" sz="2000" b="1"/>
                        <a:t>Inappropriate content</a:t>
                      </a:r>
                      <a:endParaRPr lang="en-GB" sz="2000"/>
                    </a:p>
                  </a:txBody>
                  <a:tcPr/>
                </a:tc>
                <a:tc>
                  <a:txBody>
                    <a:bodyPr/>
                    <a:lstStyle/>
                    <a:p>
                      <a:pPr marL="0" indent="0">
                        <a:buFont typeface="Arial" panose="020B0604020202020204" pitchFamily="34" charset="0"/>
                        <a:buNone/>
                      </a:pPr>
                      <a:r>
                        <a:rPr lang="en-GB" sz="180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a:t>Location sharing </a:t>
                      </a:r>
                      <a:endParaRPr lang="en-GB" sz="2000"/>
                    </a:p>
                  </a:txBody>
                  <a:tcPr/>
                </a:tc>
                <a:tc>
                  <a:txBody>
                    <a:bodyPr/>
                    <a:lstStyle/>
                    <a:p>
                      <a:pPr marL="0" indent="0">
                        <a:buFont typeface="Arial" panose="020B0604020202020204" pitchFamily="34" charset="0"/>
                        <a:buNone/>
                      </a:pPr>
                      <a:r>
                        <a:rPr lang="en-GB" sz="180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a:t>Cyberbullying</a:t>
                      </a:r>
                      <a:r>
                        <a:rPr lang="en-GB" sz="2000"/>
                        <a:t> </a:t>
                      </a:r>
                    </a:p>
                  </a:txBody>
                  <a:tcPr/>
                </a:tc>
                <a:tc>
                  <a:txBody>
                    <a:bodyPr/>
                    <a:lstStyle/>
                    <a:p>
                      <a:r>
                        <a:rPr lang="en-GB" sz="1800"/>
                        <a:t>children could be bullied, feel left out or deliberately excluded or removed from groups </a:t>
                      </a:r>
                      <a:endParaRPr lang="en-GB"/>
                    </a:p>
                  </a:txBody>
                  <a:tcPr/>
                </a:tc>
                <a:extLst>
                  <a:ext uri="{0D108BD9-81ED-4DB2-BD59-A6C34878D82A}">
                    <a16:rowId xmlns:a16="http://schemas.microsoft.com/office/drawing/2014/main" val="2870511947"/>
                  </a:ext>
                </a:extLst>
              </a:tr>
              <a:tr h="370840">
                <a:tc>
                  <a:txBody>
                    <a:bodyPr/>
                    <a:lstStyle/>
                    <a:p>
                      <a:r>
                        <a:rPr lang="en-GB" sz="2000" b="1"/>
                        <a:t>Oversharing</a:t>
                      </a:r>
                      <a:r>
                        <a:rPr lang="en-GB" sz="2000"/>
                        <a:t> </a:t>
                      </a:r>
                    </a:p>
                  </a:txBody>
                  <a:tcPr/>
                </a:tc>
                <a:tc>
                  <a:txBody>
                    <a:bodyPr/>
                    <a:lstStyle/>
                    <a:p>
                      <a:r>
                        <a:rPr lang="en-GB" sz="1800"/>
                        <a:t>privacy features, such as disappearing and ‘view once’ messages, might mean that your child feels safe to reveal private or risky information or images. However, there is always a risk that this could be copied and shared</a:t>
                      </a:r>
                      <a:endParaRPr lang="en-GB"/>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457200" y="1860191"/>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a:t>Visit </a:t>
            </a:r>
            <a:r>
              <a:rPr lang="en-GB">
                <a:hlinkClick r:id="rId4"/>
              </a:rPr>
              <a:t>https://www.internetmatters.org/resources/whatsapp-safety-a-how-to-guide-for-parents/#whatsapp-safety-tips</a:t>
            </a:r>
            <a:r>
              <a:rPr lang="en-GB"/>
              <a:t>   for advice for parents</a:t>
            </a:r>
            <a:endParaRPr lang="en-GB" sz="240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7390356" y="6511328"/>
            <a:ext cx="4691398"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3" name="TextBox 12">
            <a:extLst>
              <a:ext uri="{FF2B5EF4-FFF2-40B4-BE49-F238E27FC236}">
                <a16:creationId xmlns:a16="http://schemas.microsoft.com/office/drawing/2014/main" id="{0AF672D6-7708-7B16-2503-668E55A1163F}"/>
              </a:ext>
            </a:extLst>
          </p:cNvPr>
          <p:cNvSpPr txBox="1"/>
          <p:nvPr/>
        </p:nvSpPr>
        <p:spPr>
          <a:xfrm>
            <a:off x="1972270" y="5671229"/>
            <a:ext cx="8755323" cy="83099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b="1"/>
              <a:t>Younger children are more likely to tell a parent if they see something worrying or nasty online:</a:t>
            </a:r>
          </a:p>
          <a:p>
            <a:pPr marL="742950" lvl="1" indent="-285750">
              <a:buFont typeface="Arial" panose="020B0604020202020204" pitchFamily="34" charset="0"/>
              <a:buChar char="•"/>
            </a:pPr>
            <a:r>
              <a:rPr lang="en-GB" sz="1600">
                <a:solidFill>
                  <a:srgbClr val="FF0000"/>
                </a:solidFill>
              </a:rPr>
              <a:t>92% of 8-12-year-olds </a:t>
            </a:r>
            <a:r>
              <a:rPr lang="en-GB" sz="1600"/>
              <a:t>say that they would tell a parent </a:t>
            </a:r>
          </a:p>
          <a:p>
            <a:pPr marL="742950" lvl="1" indent="-285750">
              <a:buFont typeface="Arial" panose="020B0604020202020204" pitchFamily="34" charset="0"/>
              <a:buChar char="•"/>
            </a:pPr>
            <a:r>
              <a:rPr lang="en-GB" sz="1600">
                <a:solidFill>
                  <a:srgbClr val="FF0000"/>
                </a:solidFill>
              </a:rPr>
              <a:t>85% of 13-17s </a:t>
            </a:r>
            <a:r>
              <a:rPr lang="en-GB" sz="1600"/>
              <a:t>say that they would tell a parent </a:t>
            </a:r>
          </a:p>
        </p:txBody>
      </p:sp>
      <p:sp>
        <p:nvSpPr>
          <p:cNvPr id="7" name="TextBox 6">
            <a:extLst>
              <a:ext uri="{FF2B5EF4-FFF2-40B4-BE49-F238E27FC236}">
                <a16:creationId xmlns:a16="http://schemas.microsoft.com/office/drawing/2014/main" id="{9C3667F4-E1AE-A99A-BF64-6C708FDE0E99}"/>
              </a:ext>
            </a:extLst>
          </p:cNvPr>
          <p:cNvSpPr txBox="1"/>
          <p:nvPr/>
        </p:nvSpPr>
        <p:spPr>
          <a:xfrm>
            <a:off x="1972270" y="278108"/>
            <a:ext cx="7270717" cy="954107"/>
          </a:xfrm>
          <a:prstGeom prst="rect">
            <a:avLst/>
          </a:prstGeom>
          <a:noFill/>
        </p:spPr>
        <p:txBody>
          <a:bodyPr wrap="square">
            <a:spAutoFit/>
          </a:bodyPr>
          <a:lstStyle/>
          <a:p>
            <a:r>
              <a:rPr lang="en-GB" sz="2800" b="1"/>
              <a:t>Are you </a:t>
            </a:r>
            <a:r>
              <a:rPr lang="en-GB" sz="2800" b="1">
                <a:solidFill>
                  <a:srgbClr val="FF0000"/>
                </a:solidFill>
              </a:rPr>
              <a:t>CONFIDENT</a:t>
            </a:r>
            <a:r>
              <a:rPr lang="en-GB" sz="2800" b="1"/>
              <a:t> to </a:t>
            </a:r>
            <a:r>
              <a:rPr lang="en-GB" sz="2800" b="1">
                <a:solidFill>
                  <a:srgbClr val="FF0000"/>
                </a:solidFill>
              </a:rPr>
              <a:t>TALK TO YOUR CHILD</a:t>
            </a:r>
            <a:r>
              <a:rPr lang="en-GB" sz="2800" b="1"/>
              <a:t>?</a:t>
            </a:r>
          </a:p>
          <a:p>
            <a:r>
              <a:rPr lang="en-GB" sz="2800" b="1"/>
              <a:t>Is your child confident to </a:t>
            </a:r>
            <a:r>
              <a:rPr lang="en-GB" sz="2800" b="1">
                <a:solidFill>
                  <a:srgbClr val="FF0000"/>
                </a:solidFill>
              </a:rPr>
              <a:t>TALK TO YOU</a:t>
            </a:r>
            <a:r>
              <a:rPr lang="en-GB" sz="2800" b="1"/>
              <a:t>?</a:t>
            </a:r>
          </a:p>
        </p:txBody>
      </p:sp>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D3D25A-E1D3-CBE1-3180-8CD214CE2D59}"/>
              </a:ext>
            </a:extLst>
          </p:cNvPr>
          <p:cNvPicPr>
            <a:picLocks noChangeAspect="1"/>
          </p:cNvPicPr>
          <p:nvPr/>
        </p:nvPicPr>
        <p:blipFill>
          <a:blip r:embed="rId4"/>
          <a:stretch>
            <a:fillRect/>
          </a:stretch>
        </p:blipFill>
        <p:spPr>
          <a:xfrm>
            <a:off x="1962367" y="1333456"/>
            <a:ext cx="6835732" cy="4214225"/>
          </a:xfrm>
          <a:prstGeom prst="rect">
            <a:avLst/>
          </a:prstGeom>
        </p:spPr>
      </p:pic>
      <p:sp>
        <p:nvSpPr>
          <p:cNvPr id="3" name="Speech Bubble: Rectangle with Corners Rounded 2">
            <a:extLst>
              <a:ext uri="{FF2B5EF4-FFF2-40B4-BE49-F238E27FC236}">
                <a16:creationId xmlns:a16="http://schemas.microsoft.com/office/drawing/2014/main" id="{7CCC9ED4-3D3A-F741-036C-4C7D15ABA478}"/>
              </a:ext>
            </a:extLst>
          </p:cNvPr>
          <p:cNvSpPr/>
          <p:nvPr/>
        </p:nvSpPr>
        <p:spPr>
          <a:xfrm>
            <a:off x="9081370" y="588003"/>
            <a:ext cx="3000384" cy="1779416"/>
          </a:xfrm>
          <a:prstGeom prst="wedgeRoundRectCallout">
            <a:avLst>
              <a:gd name="adj1" fmla="val -50136"/>
              <a:gd name="adj2" fmla="val 89927"/>
              <a:gd name="adj3" fmla="val 16667"/>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a:solidFill>
                  <a:srgbClr val="FF0000"/>
                </a:solidFill>
              </a:rPr>
              <a:t>WHAT WOULD YOU DO?</a:t>
            </a:r>
            <a:endParaRPr lang="en-GB" sz="1400">
              <a:solidFill>
                <a:srgbClr val="FF0000"/>
              </a:solidFill>
            </a:endParaRPr>
          </a:p>
          <a:p>
            <a:pPr algn="ctr"/>
            <a:r>
              <a:rPr lang="en-GB">
                <a:solidFill>
                  <a:schemeClr val="bg1"/>
                </a:solidFill>
              </a:rPr>
              <a:t>Are there any areas you would not feel confident or comfortable to discuss?</a:t>
            </a:r>
          </a:p>
        </p:txBody>
      </p:sp>
    </p:spTree>
    <p:extLst>
      <p:ext uri="{BB962C8B-B14F-4D97-AF65-F5344CB8AC3E}">
        <p14:creationId xmlns:p14="http://schemas.microsoft.com/office/powerpoint/2010/main" val="2638188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a:t>Find ratings and reviews for parents on apps, games and social media at </a:t>
            </a:r>
            <a:r>
              <a:rPr lang="en-GB" sz="1800" b="1">
                <a:hlinkClick r:id="rId6"/>
              </a:rPr>
              <a:t>commonsensemedia.org</a:t>
            </a:r>
            <a:r>
              <a:rPr lang="en-GB" sz="1800" b="1"/>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170881" y="182933"/>
            <a:ext cx="2723817" cy="80509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6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A7C09C-511D-F3F0-3C0F-AAF1282092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4" name="Picture 3">
            <a:extLst>
              <a:ext uri="{FF2B5EF4-FFF2-40B4-BE49-F238E27FC236}">
                <a16:creationId xmlns:a16="http://schemas.microsoft.com/office/drawing/2014/main" id="{2750D9F8-7548-EB36-3653-6E5B6FB2338F}"/>
              </a:ext>
            </a:extLst>
          </p:cNvPr>
          <p:cNvPicPr>
            <a:picLocks noChangeAspect="1"/>
          </p:cNvPicPr>
          <p:nvPr/>
        </p:nvPicPr>
        <p:blipFill>
          <a:blip r:embed="rId3"/>
          <a:stretch>
            <a:fillRect/>
          </a:stretch>
        </p:blipFill>
        <p:spPr>
          <a:xfrm>
            <a:off x="1292087" y="2341765"/>
            <a:ext cx="9774460" cy="3770800"/>
          </a:xfrm>
          <a:prstGeom prst="rect">
            <a:avLst/>
          </a:prstGeom>
        </p:spPr>
      </p:pic>
      <p:sp>
        <p:nvSpPr>
          <p:cNvPr id="12" name="TextBox 11">
            <a:extLst>
              <a:ext uri="{FF2B5EF4-FFF2-40B4-BE49-F238E27FC236}">
                <a16:creationId xmlns:a16="http://schemas.microsoft.com/office/drawing/2014/main" id="{37CF9CC3-700C-42AA-A736-CF685CD1DE66}"/>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4"/>
              </a:rPr>
              <a:t>gaming.lgfl.net </a:t>
            </a:r>
            <a:r>
              <a:rPr lang="en-GB" sz="2400"/>
              <a:t>for advice and activities</a:t>
            </a:r>
          </a:p>
        </p:txBody>
      </p:sp>
      <p:sp>
        <p:nvSpPr>
          <p:cNvPr id="3" name="TextBox 2">
            <a:extLst>
              <a:ext uri="{FF2B5EF4-FFF2-40B4-BE49-F238E27FC236}">
                <a16:creationId xmlns:a16="http://schemas.microsoft.com/office/drawing/2014/main" id="{9D2A8155-19D0-4BC2-BC4F-D621DDC8DB41}"/>
              </a:ext>
            </a:extLst>
          </p:cNvPr>
          <p:cNvSpPr txBox="1"/>
          <p:nvPr/>
        </p:nvSpPr>
        <p:spPr>
          <a:xfrm>
            <a:off x="1972431" y="1518968"/>
            <a:ext cx="1021956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Are you familiar with who they are in </a:t>
            </a:r>
            <a:r>
              <a:rPr lang="en-GB" sz="2000" b="1">
                <a:solidFill>
                  <a:srgbClr val="FF0000"/>
                </a:solidFill>
              </a:rPr>
              <a:t>contact</a:t>
            </a:r>
            <a:r>
              <a:rPr lang="en-GB" sz="2000"/>
              <a:t> with whilst playing games?</a:t>
            </a:r>
          </a:p>
          <a:p>
            <a:pPr marL="342900" indent="-342900">
              <a:buFont typeface="Arial" panose="020B0604020202020204" pitchFamily="34" charset="0"/>
              <a:buChar char="•"/>
            </a:pPr>
            <a:r>
              <a:rPr lang="en-GB" sz="2000"/>
              <a:t>Have you asked about the </a:t>
            </a:r>
            <a:r>
              <a:rPr lang="en-GB" sz="2000" b="1">
                <a:solidFill>
                  <a:srgbClr val="FF0000"/>
                </a:solidFill>
              </a:rPr>
              <a:t>chat</a:t>
            </a:r>
            <a:r>
              <a:rPr lang="en-GB" sz="2000"/>
              <a:t> facility? </a:t>
            </a:r>
          </a:p>
          <a:p>
            <a:pPr marL="342900" indent="-342900">
              <a:buFont typeface="Arial" panose="020B0604020202020204" pitchFamily="34" charset="0"/>
              <a:buChar char="•"/>
            </a:pPr>
            <a:r>
              <a:rPr lang="en-GB" sz="2000"/>
              <a:t>Do you know the </a:t>
            </a:r>
            <a:r>
              <a:rPr lang="en-GB" sz="2000" b="1">
                <a:solidFill>
                  <a:srgbClr val="FF0000"/>
                </a:solidFill>
              </a:rPr>
              <a:t>content</a:t>
            </a:r>
            <a:r>
              <a:rPr lang="en-GB" sz="2000"/>
              <a:t> and </a:t>
            </a:r>
            <a:r>
              <a:rPr lang="en-GB" sz="2000" b="1">
                <a:solidFill>
                  <a:srgbClr val="FF0000"/>
                </a:solidFill>
              </a:rPr>
              <a:t>age</a:t>
            </a:r>
            <a:r>
              <a:rPr lang="en-GB" sz="2000">
                <a:solidFill>
                  <a:srgbClr val="FF0000"/>
                </a:solidFill>
              </a:rPr>
              <a:t> </a:t>
            </a:r>
            <a:r>
              <a:rPr lang="en-GB" sz="2000" b="1">
                <a:solidFill>
                  <a:srgbClr val="FF0000"/>
                </a:solidFill>
              </a:rPr>
              <a:t>restrictions</a:t>
            </a:r>
            <a:r>
              <a:rPr lang="en-GB" sz="2000">
                <a:solidFill>
                  <a:srgbClr val="FF0000"/>
                </a:solidFill>
              </a:rPr>
              <a:t> </a:t>
            </a:r>
            <a:r>
              <a:rPr lang="en-GB" sz="2000"/>
              <a:t>for these games? </a:t>
            </a:r>
          </a:p>
        </p:txBody>
      </p:sp>
      <p:sp>
        <p:nvSpPr>
          <p:cNvPr id="5" name="TextBox 4">
            <a:extLst>
              <a:ext uri="{FF2B5EF4-FFF2-40B4-BE49-F238E27FC236}">
                <a16:creationId xmlns:a16="http://schemas.microsoft.com/office/drawing/2014/main" id="{F634618F-B00C-A034-FB2C-933970C15598}"/>
              </a:ext>
            </a:extLst>
          </p:cNvPr>
          <p:cNvSpPr txBox="1"/>
          <p:nvPr/>
        </p:nvSpPr>
        <p:spPr>
          <a:xfrm>
            <a:off x="1890944" y="406083"/>
            <a:ext cx="10082593" cy="954107"/>
          </a:xfrm>
          <a:prstGeom prst="rect">
            <a:avLst/>
          </a:prstGeom>
          <a:noFill/>
        </p:spPr>
        <p:txBody>
          <a:bodyPr wrap="square">
            <a:spAutoFit/>
          </a:bodyPr>
          <a:lstStyle/>
          <a:p>
            <a:r>
              <a:rPr lang="en-GB" sz="2800" b="1" dirty="0"/>
              <a:t>Do you know the </a:t>
            </a:r>
            <a:r>
              <a:rPr lang="en-GB" sz="2800" b="1" dirty="0">
                <a:solidFill>
                  <a:srgbClr val="FF0000"/>
                </a:solidFill>
              </a:rPr>
              <a:t>DIFFERENCE</a:t>
            </a:r>
            <a:r>
              <a:rPr lang="en-GB" sz="2800" b="1" dirty="0"/>
              <a:t> between an </a:t>
            </a:r>
            <a:r>
              <a:rPr lang="en-GB" sz="2800" b="1" dirty="0">
                <a:solidFill>
                  <a:srgbClr val="FF0000"/>
                </a:solidFill>
              </a:rPr>
              <a:t>‘ONLINE’ FRIEND </a:t>
            </a:r>
            <a:r>
              <a:rPr lang="en-GB" sz="2800" b="1" dirty="0"/>
              <a:t>and a real one? How does this differ from your </a:t>
            </a:r>
            <a:r>
              <a:rPr lang="en-GB" sz="2800" b="1" dirty="0">
                <a:solidFill>
                  <a:srgbClr val="FF0000"/>
                </a:solidFill>
              </a:rPr>
              <a:t>CHILD’S VIEW</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B9B9A6AC-C3F7-A4F6-A434-24224208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1E2E42-A641-BF8F-85B4-527DEE97974B}"/>
              </a:ext>
            </a:extLst>
          </p:cNvPr>
          <p:cNvSpPr/>
          <p:nvPr/>
        </p:nvSpPr>
        <p:spPr>
          <a:xfrm>
            <a:off x="2906038" y="3620022"/>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72%</a:t>
            </a:r>
          </a:p>
        </p:txBody>
      </p:sp>
      <p:sp>
        <p:nvSpPr>
          <p:cNvPr id="9" name="Rectangle 8">
            <a:extLst>
              <a:ext uri="{FF2B5EF4-FFF2-40B4-BE49-F238E27FC236}">
                <a16:creationId xmlns:a16="http://schemas.microsoft.com/office/drawing/2014/main" id="{4C5B8C2A-7689-9C2F-A03B-66C7D245626B}"/>
              </a:ext>
            </a:extLst>
          </p:cNvPr>
          <p:cNvSpPr/>
          <p:nvPr/>
        </p:nvSpPr>
        <p:spPr>
          <a:xfrm>
            <a:off x="2943616" y="4723294"/>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0" name="Rectangle 9">
            <a:extLst>
              <a:ext uri="{FF2B5EF4-FFF2-40B4-BE49-F238E27FC236}">
                <a16:creationId xmlns:a16="http://schemas.microsoft.com/office/drawing/2014/main" id="{451EE3E3-9F13-D7A9-FC26-A33A6CCC7EF2}"/>
              </a:ext>
            </a:extLst>
          </p:cNvPr>
          <p:cNvSpPr/>
          <p:nvPr/>
        </p:nvSpPr>
        <p:spPr>
          <a:xfrm>
            <a:off x="8478275" y="4723293"/>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3" name="Rectangle 12">
            <a:extLst>
              <a:ext uri="{FF2B5EF4-FFF2-40B4-BE49-F238E27FC236}">
                <a16:creationId xmlns:a16="http://schemas.microsoft.com/office/drawing/2014/main" id="{3AFD9B74-B557-1CF1-C637-E4029D0A4750}"/>
              </a:ext>
            </a:extLst>
          </p:cNvPr>
          <p:cNvSpPr/>
          <p:nvPr/>
        </p:nvSpPr>
        <p:spPr>
          <a:xfrm>
            <a:off x="8509348" y="3601165"/>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63%</a:t>
            </a:r>
          </a:p>
        </p:txBody>
      </p:sp>
    </p:spTree>
    <p:extLst>
      <p:ext uri="{BB962C8B-B14F-4D97-AF65-F5344CB8AC3E}">
        <p14:creationId xmlns:p14="http://schemas.microsoft.com/office/powerpoint/2010/main" val="2686310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160B-135F-1E50-7F72-3769035F8E3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72E3CE-06C5-5BF7-C2F7-0B7B0772C7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F92F5A-40F4-9E67-1B44-7617A0BE553D}"/>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8984B6-81F5-9294-F05D-3F6914B56C2F}"/>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2" name="TextBox 11">
            <a:extLst>
              <a:ext uri="{FF2B5EF4-FFF2-40B4-BE49-F238E27FC236}">
                <a16:creationId xmlns:a16="http://schemas.microsoft.com/office/drawing/2014/main" id="{77494D71-7F65-31D4-B4C9-CA9A7B22416C}"/>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a:t>
            </a:r>
          </a:p>
        </p:txBody>
      </p:sp>
      <p:sp>
        <p:nvSpPr>
          <p:cNvPr id="5" name="TextBox 4">
            <a:extLst>
              <a:ext uri="{FF2B5EF4-FFF2-40B4-BE49-F238E27FC236}">
                <a16:creationId xmlns:a16="http://schemas.microsoft.com/office/drawing/2014/main" id="{409C36FC-2A56-A9D0-C749-A56569700560}"/>
              </a:ext>
            </a:extLst>
          </p:cNvPr>
          <p:cNvSpPr txBox="1"/>
          <p:nvPr/>
        </p:nvSpPr>
        <p:spPr>
          <a:xfrm>
            <a:off x="1890944" y="406083"/>
            <a:ext cx="10082593" cy="523220"/>
          </a:xfrm>
          <a:prstGeom prst="rect">
            <a:avLst/>
          </a:prstGeom>
          <a:noFill/>
        </p:spPr>
        <p:txBody>
          <a:bodyPr wrap="square">
            <a:spAutoFit/>
          </a:bodyPr>
          <a:lstStyle/>
          <a:p>
            <a:r>
              <a:rPr lang="en-GB" sz="2800" b="1" dirty="0"/>
              <a:t>What are </a:t>
            </a:r>
            <a:r>
              <a:rPr lang="en-GB" sz="2800" b="1" dirty="0">
                <a:solidFill>
                  <a:srgbClr val="FF0000"/>
                </a:solidFill>
              </a:rPr>
              <a:t>YOU </a:t>
            </a:r>
            <a:r>
              <a:rPr lang="en-GB" sz="2800" b="1" dirty="0"/>
              <a:t>most</a:t>
            </a:r>
            <a:r>
              <a:rPr lang="en-GB" sz="2800" b="1" dirty="0">
                <a:solidFill>
                  <a:srgbClr val="FF0000"/>
                </a:solidFill>
              </a:rPr>
              <a:t> WORRIED </a:t>
            </a:r>
            <a:r>
              <a:rPr lang="en-GB" sz="2800" b="1" dirty="0"/>
              <a:t>about</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E3598353-0E8F-D7BE-BBD0-C12D1317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E481009-0041-5DDF-E66E-53FACAB0BF4C}"/>
              </a:ext>
            </a:extLst>
          </p:cNvPr>
          <p:cNvPicPr>
            <a:picLocks noChangeAspect="1"/>
          </p:cNvPicPr>
          <p:nvPr/>
        </p:nvPicPr>
        <p:blipFill>
          <a:blip r:embed="rId5"/>
          <a:stretch>
            <a:fillRect/>
          </a:stretch>
        </p:blipFill>
        <p:spPr>
          <a:xfrm>
            <a:off x="498094" y="1944408"/>
            <a:ext cx="11195811" cy="3717801"/>
          </a:xfrm>
          <a:prstGeom prst="rect">
            <a:avLst/>
          </a:prstGeom>
        </p:spPr>
      </p:pic>
    </p:spTree>
    <p:extLst>
      <p:ext uri="{BB962C8B-B14F-4D97-AF65-F5344CB8AC3E}">
        <p14:creationId xmlns:p14="http://schemas.microsoft.com/office/powerpoint/2010/main" val="2120397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20BF-5A7E-001C-EB08-7CDBE18F2E9A}"/>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127942-EBA5-71C0-8263-88116D477C8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AFDC26F-6516-0879-BC81-A7A8154F99B9}"/>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B8B30-384B-0BAC-F7C4-53F8A2208BCA}"/>
              </a:ext>
            </a:extLst>
          </p:cNvPr>
          <p:cNvSpPr txBox="1"/>
          <p:nvPr/>
        </p:nvSpPr>
        <p:spPr>
          <a:xfrm>
            <a:off x="3038236" y="6301069"/>
            <a:ext cx="9170669" cy="461665"/>
          </a:xfrm>
          <a:prstGeom prst="rect">
            <a:avLst/>
          </a:prstGeom>
          <a:noFill/>
        </p:spPr>
        <p:txBody>
          <a:bodyPr wrap="square" rtlCol="0">
            <a:spAutoFit/>
          </a:bodyPr>
          <a:lstStyle/>
          <a:p>
            <a:pPr>
              <a:spcAft>
                <a:spcPts val="600"/>
              </a:spcAft>
            </a:pPr>
            <a:r>
              <a:rPr lang="en-GB" sz="1200" dirty="0">
                <a:hlinkClick r:id="rId3"/>
              </a:rPr>
              <a:t>https://www.gambleaware.org/media/hbcp3qgd/exploring-the-lived-experience-and-views-of-gambling-among-children-and-young-people_final_0.pdf</a:t>
            </a:r>
            <a:r>
              <a:rPr lang="en-GB" sz="1200" dirty="0"/>
              <a:t> </a:t>
            </a:r>
          </a:p>
        </p:txBody>
      </p:sp>
      <p:sp>
        <p:nvSpPr>
          <p:cNvPr id="5" name="TextBox 4">
            <a:extLst>
              <a:ext uri="{FF2B5EF4-FFF2-40B4-BE49-F238E27FC236}">
                <a16:creationId xmlns:a16="http://schemas.microsoft.com/office/drawing/2014/main" id="{211542FB-2399-65DC-663C-B47A83B88F7E}"/>
              </a:ext>
            </a:extLst>
          </p:cNvPr>
          <p:cNvSpPr txBox="1"/>
          <p:nvPr/>
        </p:nvSpPr>
        <p:spPr>
          <a:xfrm>
            <a:off x="2679405" y="4808108"/>
            <a:ext cx="9700164" cy="1384995"/>
          </a:xfrm>
          <a:prstGeom prst="rect">
            <a:avLst/>
          </a:prstGeom>
          <a:noFill/>
        </p:spPr>
        <p:txBody>
          <a:bodyPr wrap="square">
            <a:spAutoFit/>
          </a:bodyPr>
          <a:lstStyle/>
          <a:p>
            <a:r>
              <a:rPr lang="en-GB" sz="2800" dirty="0"/>
              <a:t>Do you </a:t>
            </a:r>
            <a:r>
              <a:rPr lang="en-GB" sz="2800" b="1" dirty="0">
                <a:solidFill>
                  <a:srgbClr val="FF0000"/>
                </a:solidFill>
              </a:rPr>
              <a:t>DISCUSS THIS </a:t>
            </a:r>
            <a:r>
              <a:rPr lang="en-GB" sz="2800" dirty="0"/>
              <a:t>when you talk about </a:t>
            </a:r>
            <a:r>
              <a:rPr lang="en-GB" sz="2800" b="1" dirty="0">
                <a:solidFill>
                  <a:srgbClr val="FF0000"/>
                </a:solidFill>
              </a:rPr>
              <a:t>MONEY</a:t>
            </a:r>
            <a:r>
              <a:rPr lang="en-GB" sz="2800" dirty="0"/>
              <a:t> to your children and how gambling is made to </a:t>
            </a:r>
            <a:r>
              <a:rPr lang="en-GB" sz="2800" b="1" dirty="0">
                <a:solidFill>
                  <a:srgbClr val="FF0000"/>
                </a:solidFill>
              </a:rPr>
              <a:t>LOOK ATTRACTIVE </a:t>
            </a:r>
            <a:r>
              <a:rPr lang="en-GB" sz="2800" dirty="0"/>
              <a:t>and  likely that you would </a:t>
            </a:r>
            <a:r>
              <a:rPr lang="en-GB" sz="2800" b="1" dirty="0">
                <a:solidFill>
                  <a:srgbClr val="FF0000"/>
                </a:solidFill>
              </a:rPr>
              <a:t>WIN</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94163F07-D964-994B-F15F-1393180C0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53" y="4644080"/>
            <a:ext cx="1656989" cy="1656989"/>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ADD2C0-E6EC-CDC6-36A4-50B845574B64}"/>
              </a:ext>
            </a:extLst>
          </p:cNvPr>
          <p:cNvSpPr txBox="1"/>
          <p:nvPr/>
        </p:nvSpPr>
        <p:spPr>
          <a:xfrm>
            <a:off x="346580" y="472886"/>
            <a:ext cx="10507625" cy="1077218"/>
          </a:xfrm>
          <a:prstGeom prst="rect">
            <a:avLst/>
          </a:prstGeom>
          <a:noFill/>
        </p:spPr>
        <p:txBody>
          <a:bodyPr wrap="square">
            <a:spAutoFit/>
          </a:bodyPr>
          <a:lstStyle/>
          <a:p>
            <a:pPr algn="l"/>
            <a:r>
              <a:rPr lang="en-GB" sz="3200" b="1" dirty="0">
                <a:solidFill>
                  <a:srgbClr val="000000"/>
                </a:solidFill>
              </a:rPr>
              <a:t>R</a:t>
            </a:r>
            <a:r>
              <a:rPr lang="en-GB" sz="3200" b="1" i="0" dirty="0">
                <a:solidFill>
                  <a:srgbClr val="000000"/>
                </a:solidFill>
                <a:effectLst/>
              </a:rPr>
              <a:t>esearch finds children’s </a:t>
            </a:r>
            <a:r>
              <a:rPr lang="en-GB" sz="3200" b="1" i="0" dirty="0">
                <a:effectLst/>
              </a:rPr>
              <a:t>online spaces “saturated” with </a:t>
            </a:r>
          </a:p>
          <a:p>
            <a:pPr algn="l"/>
            <a:r>
              <a:rPr lang="en-GB" sz="3200" b="1" i="0" dirty="0">
                <a:solidFill>
                  <a:srgbClr val="FF0000"/>
                </a:solidFill>
                <a:effectLst/>
              </a:rPr>
              <a:t>gambling-like</a:t>
            </a:r>
            <a:r>
              <a:rPr lang="en-GB" sz="3200" b="1" i="0" dirty="0">
                <a:effectLst/>
              </a:rPr>
              <a:t> content and advertising:</a:t>
            </a:r>
          </a:p>
        </p:txBody>
      </p:sp>
      <p:pic>
        <p:nvPicPr>
          <p:cNvPr id="7" name="Picture 6" descr="Free did you know speech balloon message illustration">
            <a:extLst>
              <a:ext uri="{FF2B5EF4-FFF2-40B4-BE49-F238E27FC236}">
                <a16:creationId xmlns:a16="http://schemas.microsoft.com/office/drawing/2014/main" id="{433FFDD5-7B69-2502-BDA3-D7B6F4D3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1366" y="580852"/>
            <a:ext cx="2527539" cy="2527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878681E-2161-4390-1FE6-E9B1FEA46B21}"/>
              </a:ext>
            </a:extLst>
          </p:cNvPr>
          <p:cNvSpPr/>
          <p:nvPr/>
        </p:nvSpPr>
        <p:spPr>
          <a:xfrm>
            <a:off x="521854" y="1802888"/>
            <a:ext cx="8973879" cy="1083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Roboto" panose="02000000000000000000" pitchFamily="2" charset="0"/>
              </a:rPr>
              <a:t>“</a:t>
            </a:r>
            <a:r>
              <a:rPr lang="en-GB" sz="2400" b="1" i="1" dirty="0">
                <a:solidFill>
                  <a:schemeClr val="bg1"/>
                </a:solidFill>
                <a:effectLst/>
                <a:latin typeface="Roboto" panose="02000000000000000000" pitchFamily="2" charset="0"/>
              </a:rPr>
              <a:t>They make it look like a game, it does not look like gambling.” </a:t>
            </a:r>
            <a:endParaRPr lang="en-GB" sz="2400" b="1" dirty="0">
              <a:solidFill>
                <a:schemeClr val="bg1"/>
              </a:solidFill>
            </a:endParaRPr>
          </a:p>
        </p:txBody>
      </p:sp>
      <p:sp>
        <p:nvSpPr>
          <p:cNvPr id="13" name="Rectangle: Top Corners One Rounded and One Snipped 12">
            <a:extLst>
              <a:ext uri="{FF2B5EF4-FFF2-40B4-BE49-F238E27FC236}">
                <a16:creationId xmlns:a16="http://schemas.microsoft.com/office/drawing/2014/main" id="{BAD83E2F-4284-48FA-E326-6E1569754AE5}"/>
              </a:ext>
            </a:extLst>
          </p:cNvPr>
          <p:cNvSpPr/>
          <p:nvPr/>
        </p:nvSpPr>
        <p:spPr>
          <a:xfrm>
            <a:off x="1159495" y="3006301"/>
            <a:ext cx="10590027" cy="1384995"/>
          </a:xfrm>
          <a:prstGeom prst="snip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b="1" dirty="0">
                <a:solidFill>
                  <a:schemeClr val="bg1"/>
                </a:solidFill>
              </a:rPr>
              <a:t>R</a:t>
            </a:r>
            <a:r>
              <a:rPr lang="en-GB" sz="2800" b="1" i="0" dirty="0">
                <a:solidFill>
                  <a:schemeClr val="bg1"/>
                </a:solidFill>
                <a:effectLst/>
              </a:rPr>
              <a:t>isks are not understood by children due to the blurred lines between gambling and gambling-like activity such as loot boxes</a:t>
            </a:r>
          </a:p>
        </p:txBody>
      </p:sp>
      <p:pic>
        <p:nvPicPr>
          <p:cNvPr id="16" name="Picture 15">
            <a:extLst>
              <a:ext uri="{FF2B5EF4-FFF2-40B4-BE49-F238E27FC236}">
                <a16:creationId xmlns:a16="http://schemas.microsoft.com/office/drawing/2014/main" id="{B8CE5EE3-DF33-64A1-B850-F6AFF264A8E2}"/>
              </a:ext>
            </a:extLst>
          </p:cNvPr>
          <p:cNvPicPr>
            <a:picLocks noChangeAspect="1"/>
          </p:cNvPicPr>
          <p:nvPr/>
        </p:nvPicPr>
        <p:blipFill>
          <a:blip r:embed="rId6"/>
          <a:stretch>
            <a:fillRect/>
          </a:stretch>
        </p:blipFill>
        <p:spPr>
          <a:xfrm>
            <a:off x="9745288" y="138539"/>
            <a:ext cx="2004234" cy="441998"/>
          </a:xfrm>
          <a:prstGeom prst="rect">
            <a:avLst/>
          </a:prstGeom>
        </p:spPr>
      </p:pic>
    </p:spTree>
    <p:extLst>
      <p:ext uri="{BB962C8B-B14F-4D97-AF65-F5344CB8AC3E}">
        <p14:creationId xmlns:p14="http://schemas.microsoft.com/office/powerpoint/2010/main" val="2959750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579120" y="1251292"/>
            <a:ext cx="12028414" cy="4467057"/>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ASK</a:t>
            </a:r>
            <a:r>
              <a:rPr lang="en-GB" sz="2400" b="1" i="0">
                <a:solidFill>
                  <a:srgbClr val="253045"/>
                </a:solidFill>
                <a:effectLst/>
                <a:highlight>
                  <a:srgbClr val="FFFFFF"/>
                </a:highlight>
                <a:latin typeface="inherit"/>
              </a:rPr>
              <a:t> </a:t>
            </a:r>
            <a:r>
              <a:rPr lang="en-GB" sz="2400" b="0" i="0">
                <a:effectLst/>
                <a:highlight>
                  <a:srgbClr val="FFFFFF"/>
                </a:highlight>
                <a:latin typeface="inherit"/>
              </a:rPr>
              <a:t>what type of games your child enjoys – are they </a:t>
            </a:r>
            <a:r>
              <a:rPr lang="en-GB" sz="2400" b="1" i="0">
                <a:effectLst/>
                <a:highlight>
                  <a:srgbClr val="FFFFFF"/>
                </a:highlight>
                <a:latin typeface="inherit"/>
              </a:rPr>
              <a:t>age-appropriate</a:t>
            </a:r>
            <a:r>
              <a:rPr lang="en-GB" sz="2400" b="0" i="0">
                <a:effectLst/>
                <a:highlight>
                  <a:srgbClr val="FFFFFF"/>
                </a:highlight>
                <a:latin typeface="inherit"/>
              </a:rPr>
              <a:t>?</a:t>
            </a:r>
            <a:endParaRPr lang="en-GB" sz="2400">
              <a:highlight>
                <a:srgbClr val="FFFFFF"/>
              </a:highlight>
              <a:latin typeface="inherit"/>
            </a:endParaRP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PLAY</a:t>
            </a:r>
            <a:r>
              <a:rPr lang="en-GB" sz="2400" b="1" i="0">
                <a:effectLst/>
                <a:highlight>
                  <a:srgbClr val="FFFFFF"/>
                </a:highlight>
                <a:latin typeface="inherit"/>
              </a:rPr>
              <a:t> </a:t>
            </a:r>
            <a:r>
              <a:rPr lang="en-GB" sz="2400" i="0">
                <a:effectLst/>
                <a:highlight>
                  <a:srgbClr val="FFFFFF"/>
                </a:highlight>
                <a:latin typeface="inherit"/>
              </a:rPr>
              <a:t>games together - </a:t>
            </a:r>
            <a:r>
              <a:rPr lang="en-GB" sz="2400" b="0" i="0">
                <a:effectLst/>
                <a:highlight>
                  <a:srgbClr val="FFFFFF"/>
                </a:highlight>
                <a:latin typeface="inherit"/>
              </a:rPr>
              <a:t>keep the tech in </a:t>
            </a:r>
            <a:r>
              <a:rPr lang="en-GB" sz="2400" b="1" i="0">
                <a:effectLst/>
                <a:highlight>
                  <a:srgbClr val="FFFFFF"/>
                </a:highlight>
                <a:latin typeface="inherit"/>
              </a:rPr>
              <a:t>shared spaces </a:t>
            </a:r>
            <a:r>
              <a:rPr lang="en-GB" sz="2400" b="0" i="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TALK</a:t>
            </a:r>
            <a:r>
              <a:rPr lang="en-GB" sz="2400" b="1" i="0">
                <a:effectLst/>
                <a:highlight>
                  <a:srgbClr val="FFFFFF"/>
                </a:highlight>
                <a:latin typeface="inherit"/>
              </a:rPr>
              <a:t> </a:t>
            </a:r>
            <a:r>
              <a:rPr lang="en-GB" sz="2400" b="0" i="0">
                <a:effectLst/>
                <a:highlight>
                  <a:srgbClr val="FFFFFF"/>
                </a:highlight>
                <a:latin typeface="inherit"/>
              </a:rPr>
              <a:t>about </a:t>
            </a:r>
            <a:r>
              <a:rPr lang="en-GB" sz="2400" b="1" i="0">
                <a:effectLst/>
                <a:highlight>
                  <a:srgbClr val="FFFFFF"/>
                </a:highlight>
                <a:latin typeface="inherit"/>
              </a:rPr>
              <a:t>who they are playing </a:t>
            </a:r>
            <a:r>
              <a:rPr lang="en-GB" sz="2400" b="0" i="0">
                <a:effectLst/>
                <a:highlight>
                  <a:srgbClr val="FFFFFF"/>
                </a:highlight>
                <a:latin typeface="inherit"/>
              </a:rPr>
              <a:t>with </a:t>
            </a:r>
            <a:r>
              <a:rPr lang="en-GB" sz="2400">
                <a:highlight>
                  <a:srgbClr val="FFFFFF"/>
                </a:highlight>
                <a:latin typeface="inherit"/>
              </a:rPr>
              <a:t>- </a:t>
            </a:r>
            <a:r>
              <a:rPr lang="en-GB" sz="2400" b="0" i="0">
                <a:effectLst/>
                <a:highlight>
                  <a:srgbClr val="FFFFFF"/>
                </a:highlight>
                <a:latin typeface="inherit"/>
              </a:rPr>
              <a:t>what </a:t>
            </a:r>
            <a:r>
              <a:rPr lang="en-GB" sz="2400" b="1" i="0">
                <a:effectLst/>
                <a:highlight>
                  <a:srgbClr val="FFFFFF"/>
                </a:highlight>
                <a:latin typeface="inherit"/>
              </a:rPr>
              <a:t>information</a:t>
            </a:r>
            <a:r>
              <a:rPr lang="en-GB" sz="2400" b="0" i="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EXPLAIN</a:t>
            </a:r>
            <a:r>
              <a:rPr lang="en-GB" sz="2400" b="0" i="0">
                <a:effectLst/>
                <a:highlight>
                  <a:srgbClr val="FFFFFF"/>
                </a:highlight>
                <a:latin typeface="inherit"/>
              </a:rPr>
              <a:t> what is/isn’t </a:t>
            </a:r>
            <a:r>
              <a:rPr lang="en-GB" sz="2400" b="1" i="0">
                <a:effectLst/>
                <a:highlight>
                  <a:srgbClr val="FFFFFF"/>
                </a:highlight>
                <a:latin typeface="inherit"/>
              </a:rPr>
              <a:t>appropriate to share</a:t>
            </a:r>
            <a:r>
              <a:rPr lang="en-GB" sz="2400" b="0" i="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400" b="1">
                <a:solidFill>
                  <a:srgbClr val="00B0F0"/>
                </a:solidFill>
                <a:highlight>
                  <a:srgbClr val="FFFFFF"/>
                </a:highlight>
                <a:latin typeface="inherit"/>
              </a:rPr>
              <a:t>AGREE</a:t>
            </a:r>
            <a:r>
              <a:rPr lang="en-GB" sz="2400" b="0" i="0">
                <a:effectLst/>
                <a:highlight>
                  <a:srgbClr val="FFFFFF"/>
                </a:highlight>
                <a:latin typeface="inherit"/>
              </a:rPr>
              <a:t> how they will spend their </a:t>
            </a:r>
            <a:r>
              <a:rPr lang="en-GB" sz="2400" b="1" i="0">
                <a:effectLst/>
                <a:highlight>
                  <a:srgbClr val="FFFFFF"/>
                </a:highlight>
                <a:latin typeface="inherit"/>
              </a:rPr>
              <a:t>money</a:t>
            </a:r>
            <a:r>
              <a:rPr lang="en-GB" sz="2400" b="0" i="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DISCUSS</a:t>
            </a:r>
            <a:r>
              <a:rPr lang="en-GB" sz="2400" b="0" i="0">
                <a:effectLst/>
                <a:highlight>
                  <a:srgbClr val="FFFFFF"/>
                </a:highlight>
                <a:latin typeface="inherit"/>
              </a:rPr>
              <a:t> what they would do if they were </a:t>
            </a:r>
            <a:r>
              <a:rPr lang="en-GB" sz="2400" b="1" i="0">
                <a:effectLst/>
                <a:highlight>
                  <a:srgbClr val="FFFFFF"/>
                </a:highlight>
                <a:latin typeface="inherit"/>
              </a:rPr>
              <a:t>bullied</a:t>
            </a:r>
            <a:r>
              <a:rPr lang="en-GB" sz="2400" b="0" i="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DECIDE</a:t>
            </a:r>
            <a:r>
              <a:rPr lang="en-GB" sz="2400" b="0" i="0">
                <a:effectLst/>
                <a:highlight>
                  <a:srgbClr val="FFFFFF"/>
                </a:highlight>
                <a:latin typeface="inherit"/>
              </a:rPr>
              <a:t> </a:t>
            </a:r>
            <a:r>
              <a:rPr lang="en-GB" sz="2400" b="1" i="0">
                <a:effectLst/>
                <a:highlight>
                  <a:srgbClr val="FFFFFF"/>
                </a:highlight>
                <a:latin typeface="inherit"/>
              </a:rPr>
              <a:t>how long is appropriate </a:t>
            </a:r>
            <a:r>
              <a:rPr lang="en-GB" sz="2400" b="0" i="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400" b="1">
                <a:solidFill>
                  <a:srgbClr val="00B0F0"/>
                </a:solidFill>
                <a:highlight>
                  <a:srgbClr val="FFFFFF"/>
                </a:highlight>
                <a:latin typeface="inherit"/>
              </a:rPr>
              <a:t>SETUP</a:t>
            </a:r>
            <a:r>
              <a:rPr lang="en-GB" sz="2400" b="0" i="0">
                <a:effectLst/>
                <a:highlight>
                  <a:srgbClr val="FFFFFF"/>
                </a:highlight>
                <a:latin typeface="inherit"/>
              </a:rPr>
              <a:t> these restrictions in </a:t>
            </a:r>
            <a:r>
              <a:rPr lang="en-GB" sz="2400" b="1" i="0">
                <a:effectLst/>
                <a:highlight>
                  <a:srgbClr val="FFFFFF"/>
                </a:highlight>
                <a:latin typeface="inherit"/>
              </a:rPr>
              <a:t>parental settings </a:t>
            </a:r>
            <a:r>
              <a:rPr lang="en-GB" sz="2400" b="0" i="0">
                <a:effectLst/>
                <a:highlight>
                  <a:srgbClr val="FFFFFF"/>
                </a:highlight>
                <a:latin typeface="inherit"/>
              </a:rPr>
              <a:t>with your child</a:t>
            </a:r>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611877"/>
            <a:ext cx="5115828" cy="523220"/>
          </a:xfrm>
          <a:prstGeom prst="rect">
            <a:avLst/>
          </a:prstGeom>
          <a:noFill/>
        </p:spPr>
        <p:txBody>
          <a:bodyPr wrap="square" rtlCol="0">
            <a:spAutoFit/>
          </a:bodyPr>
          <a:lstStyle/>
          <a:p>
            <a:r>
              <a:rPr lang="en-GB" sz="2800" b="1"/>
              <a:t>How </a:t>
            </a:r>
            <a:r>
              <a:rPr lang="en-GB" sz="2800"/>
              <a:t>can</a:t>
            </a:r>
            <a:r>
              <a:rPr lang="en-GB" sz="2800" b="1"/>
              <a:t> </a:t>
            </a:r>
            <a:r>
              <a:rPr lang="en-GB" sz="2800" b="1">
                <a:solidFill>
                  <a:srgbClr val="FF0000"/>
                </a:solidFill>
              </a:rPr>
              <a:t>YOU GET INVOLVED</a:t>
            </a:r>
            <a:r>
              <a:rPr lang="en-GB" sz="2800" b="1"/>
              <a:t>? </a:t>
            </a:r>
            <a:endParaRPr lang="en-GB" sz="280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1449" y="318432"/>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r>
              <a:rPr lang="en-GB" sz="2800" b="1"/>
              <a:t>PEGI helps parents to make informed decisions when buying video games:</a:t>
            </a:r>
          </a:p>
          <a:p>
            <a:pPr marL="342900" indent="-342900">
              <a:buFont typeface="Arial" panose="020B0604020202020204" pitchFamily="34" charset="0"/>
              <a:buChar char="•"/>
            </a:pPr>
            <a:r>
              <a:rPr lang="en-GB" sz="2000"/>
              <a:t>The age rating confirms that the game content is appropriate for players of certain age</a:t>
            </a:r>
          </a:p>
          <a:p>
            <a:pPr marL="342900" indent="-342900">
              <a:buFont typeface="Arial" panose="020B0604020202020204" pitchFamily="34" charset="0"/>
              <a:buChar char="•"/>
            </a:pPr>
            <a:r>
              <a:rPr lang="en-GB" sz="2000"/>
              <a:t>It considers the age </a:t>
            </a:r>
            <a:r>
              <a:rPr lang="en-GB" sz="2000" b="1">
                <a:solidFill>
                  <a:srgbClr val="FF0000"/>
                </a:solidFill>
              </a:rPr>
              <a:t>suitability</a:t>
            </a:r>
            <a:r>
              <a:rPr lang="en-GB" sz="2000"/>
              <a:t> of a game, </a:t>
            </a:r>
            <a:r>
              <a:rPr lang="en-GB" sz="2000" b="1">
                <a:solidFill>
                  <a:srgbClr val="FF0000"/>
                </a:solidFill>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r>
              <a:rPr lang="en-GB">
                <a:hlinkClick r:id="rId4"/>
              </a:rPr>
              <a:t>pegi.info</a:t>
            </a:r>
            <a:endParaRPr lang="en-GB"/>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0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a:t>Are </a:t>
            </a:r>
            <a:r>
              <a:rPr lang="en-GB" sz="2800" b="1">
                <a:solidFill>
                  <a:srgbClr val="FF0000"/>
                </a:solidFill>
              </a:rPr>
              <a:t>YOU</a:t>
            </a:r>
            <a:r>
              <a:rPr lang="en-GB" sz="2800" b="1"/>
              <a:t> aware of  the </a:t>
            </a:r>
            <a:r>
              <a:rPr lang="en-GB" sz="2800" b="1">
                <a:solidFill>
                  <a:srgbClr val="FF0000"/>
                </a:solidFill>
              </a:rPr>
              <a:t>MINIMUM AGE REQUIREMENT </a:t>
            </a:r>
            <a:r>
              <a:rPr lang="en-GB" sz="2800" b="1"/>
              <a:t>for social media? </a:t>
            </a:r>
            <a:endParaRPr lang="en-GB" sz="280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ln w="0"/>
                <a:solidFill>
                  <a:srgbClr val="FF0000"/>
                </a:solidFill>
                <a:latin typeface="Calibri" panose="020F0502020204030204" pitchFamily="34" charset="0"/>
                <a:ea typeface="Times New Roman" panose="02020603050405020304" pitchFamily="18" charset="0"/>
              </a:rPr>
              <a:t>83% of parents of 3-17s are aware of</a:t>
            </a:r>
            <a:r>
              <a:rPr lang="en-GB" sz="2000" b="1" dirty="0">
                <a:ln w="0"/>
                <a:solidFill>
                  <a:schemeClr val="tx1"/>
                </a:solidFill>
                <a:latin typeface="Calibri" panose="020F0502020204030204" pitchFamily="34" charset="0"/>
                <a:ea typeface="Times New Roman" panose="02020603050405020304" pitchFamily="18" charset="0"/>
              </a:rPr>
              <a:t> </a:t>
            </a:r>
            <a:r>
              <a:rPr lang="en-GB" sz="2000" b="1" dirty="0">
                <a:ln w="0"/>
                <a:solidFill>
                  <a:srgbClr val="FF0000"/>
                </a:solidFill>
                <a:latin typeface="Calibri" panose="020F0502020204030204" pitchFamily="34" charset="0"/>
                <a:ea typeface="Times New Roman" panose="02020603050405020304" pitchFamily="18" charset="0"/>
              </a:rPr>
              <a:t>a</a:t>
            </a:r>
            <a:r>
              <a:rPr lang="en-GB" sz="2000" b="1" dirty="0">
                <a:ln w="0"/>
                <a:solidFill>
                  <a:schemeClr val="tx1"/>
                </a:solidFill>
                <a:latin typeface="Calibri" panose="020F0502020204030204" pitchFamily="34" charset="0"/>
                <a:ea typeface="Times New Roman" panose="02020603050405020304" pitchFamily="18" charset="0"/>
              </a:rPr>
              <a:t> </a:t>
            </a:r>
            <a:r>
              <a:rPr lang="en-GB" sz="2000" b="1" dirty="0">
                <a:ln w="0"/>
                <a:solidFill>
                  <a:srgbClr val="FF0000"/>
                </a:solidFill>
                <a:latin typeface="Calibri" panose="020F0502020204030204" pitchFamily="34" charset="0"/>
                <a:ea typeface="Times New Roman" panose="02020603050405020304" pitchFamily="18" charset="0"/>
              </a:rPr>
              <a:t>minimum age </a:t>
            </a:r>
            <a:r>
              <a:rPr lang="en-GB"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a:t>
            </a:r>
            <a:r>
              <a:rPr lang="en-GB" sz="2000" b="1"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 </a:t>
            </a:r>
            <a:r>
              <a:rPr lang="en-GB"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to have a profile on social media apps </a:t>
            </a:r>
            <a:endParaRPr lang="en-GB" sz="2000" dirty="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00841" y="3948267"/>
            <a:ext cx="4302175"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solidFill>
                  <a:schemeClr val="tx1"/>
                </a:solidFill>
                <a:effectLst/>
                <a:latin typeface="Calibri" panose="020F0502020204030204" pitchFamily="34" charset="0"/>
                <a:ea typeface="Times New Roman" panose="02020603050405020304" pitchFamily="18" charset="0"/>
              </a:rPr>
              <a:t>BUT ONLY</a:t>
            </a:r>
          </a:p>
          <a:p>
            <a:pPr algn="ctr"/>
            <a:r>
              <a:rPr lang="en-GB" sz="2000" b="1">
                <a:solidFill>
                  <a:srgbClr val="FF0000"/>
                </a:solidFill>
                <a:effectLst/>
                <a:latin typeface="Calibri" panose="020F0502020204030204" pitchFamily="34" charset="0"/>
                <a:ea typeface="Times New Roman" panose="02020603050405020304" pitchFamily="18" charset="0"/>
              </a:rPr>
              <a:t>33% of parents knew the </a:t>
            </a:r>
          </a:p>
          <a:p>
            <a:pPr algn="ctr"/>
            <a:r>
              <a:rPr lang="en-GB" sz="2000" b="1">
                <a:solidFill>
                  <a:srgbClr val="FF0000"/>
                </a:solidFill>
                <a:effectLst/>
                <a:latin typeface="Calibri" panose="020F0502020204030204" pitchFamily="34" charset="0"/>
                <a:ea typeface="Times New Roman" panose="02020603050405020304" pitchFamily="18" charset="0"/>
              </a:rPr>
              <a:t>correct age requirement </a:t>
            </a:r>
          </a:p>
          <a:p>
            <a:pPr algn="ctr"/>
            <a:r>
              <a:rPr lang="en-GB" sz="2000">
                <a:solidFill>
                  <a:schemeClr val="tx1"/>
                </a:solidFill>
                <a:effectLst/>
                <a:latin typeface="Calibri" panose="020F0502020204030204" pitchFamily="34" charset="0"/>
                <a:ea typeface="Times New Roman" panose="02020603050405020304" pitchFamily="18" charset="0"/>
              </a:rPr>
              <a:t>(13 yrs)</a:t>
            </a:r>
            <a:endParaRPr lang="en-GB">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a:t>Find ratings and reviews for parents on apps, games and social media at </a:t>
            </a:r>
            <a:r>
              <a:rPr lang="en-GB" sz="1800">
                <a:hlinkClick r:id="rId3"/>
              </a:rPr>
              <a:t>www.commonsensemedia.org</a:t>
            </a:r>
            <a:r>
              <a:rPr lang="en-GB" sz="180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a:solidFill>
                  <a:schemeClr val="tx1"/>
                </a:solidFill>
              </a:rPr>
              <a:t>More than a third (37%) say they would allow their child to have a profile on sites or apps before they had reached the minimum age</a:t>
            </a:r>
            <a:r>
              <a:rPr lang="en-GB" sz="2800">
                <a:solidFill>
                  <a:schemeClr val="tx1"/>
                </a:solidFill>
              </a:rPr>
              <a:t>. </a:t>
            </a:r>
            <a:endParaRPr lang="en-GB" sz="2800" b="1">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E79AD0-8B8B-5D38-BC0E-1848E9FFC5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126" name="Picture 6" descr="The secret to making a great podcast ...">
            <a:extLst>
              <a:ext uri="{FF2B5EF4-FFF2-40B4-BE49-F238E27FC236}">
                <a16:creationId xmlns:a16="http://schemas.microsoft.com/office/drawing/2014/main" id="{FCCB6FBC-5551-7BDB-EE25-86B936C0A57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rot="21312842">
            <a:off x="8956626" y="4318082"/>
            <a:ext cx="3095245" cy="17166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a:hlinkClick r:id="rId4"/>
              </a:rPr>
              <a:t>Children’s Online User Ages 2025 Quantitative Research Study </a:t>
            </a:r>
            <a:endParaRPr lang="en-GB"/>
          </a:p>
        </p:txBody>
      </p:sp>
      <p:sp>
        <p:nvSpPr>
          <p:cNvPr id="13" name="TextBox 12">
            <a:extLst>
              <a:ext uri="{FF2B5EF4-FFF2-40B4-BE49-F238E27FC236}">
                <a16:creationId xmlns:a16="http://schemas.microsoft.com/office/drawing/2014/main" id="{DFA6FDE1-C344-E65A-53A7-0BB5BADFF700}"/>
              </a:ext>
            </a:extLst>
          </p:cNvPr>
          <p:cNvSpPr txBox="1"/>
          <p:nvPr/>
        </p:nvSpPr>
        <p:spPr>
          <a:xfrm>
            <a:off x="351004" y="1204271"/>
            <a:ext cx="11767084" cy="304698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panose="020B0604020202020204" pitchFamily="34" charset="0"/>
              <a:buChar char="•"/>
            </a:pPr>
            <a:r>
              <a:rPr lang="en-GB" sz="2400"/>
              <a:t>Three quarters </a:t>
            </a:r>
            <a:r>
              <a:rPr lang="en-GB" sz="2400" b="1">
                <a:solidFill>
                  <a:srgbClr val="FF0000"/>
                </a:solidFill>
              </a:rPr>
              <a:t>(75%) of children are aware of minimum age </a:t>
            </a:r>
            <a:r>
              <a:rPr lang="en-GB" sz="2400"/>
              <a:t>requirements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solidFill>
                  <a:schemeClr val="tx1"/>
                </a:solidFill>
              </a:rPr>
              <a:t>A third </a:t>
            </a:r>
            <a:r>
              <a:rPr lang="en-GB" sz="2400" b="1">
                <a:solidFill>
                  <a:srgbClr val="FF0000"/>
                </a:solidFill>
              </a:rPr>
              <a:t>(33%) of 8-17 yr-olds admit to giving a fake age online </a:t>
            </a:r>
            <a:r>
              <a:rPr lang="en-GB" sz="2400"/>
              <a:t>to access a new app/site</a:t>
            </a:r>
          </a:p>
          <a:p>
            <a:endParaRPr lang="en-GB" sz="2400"/>
          </a:p>
          <a:p>
            <a:pPr marL="342900" indent="-342900">
              <a:buFont typeface="Arial" panose="020B0604020202020204" pitchFamily="34" charset="0"/>
              <a:buChar char="•"/>
            </a:pPr>
            <a:r>
              <a:rPr lang="en-GB" sz="2400"/>
              <a:t>Up to a </a:t>
            </a:r>
            <a:r>
              <a:rPr lang="en-GB" sz="2400" b="1">
                <a:solidFill>
                  <a:srgbClr val="FF0000"/>
                </a:solidFill>
              </a:rPr>
              <a:t>quarter had changed their date of birth </a:t>
            </a:r>
            <a:r>
              <a:rPr lang="en-GB" sz="2400">
                <a:solidFill>
                  <a:schemeClr val="tx1"/>
                </a:solidFill>
              </a:rPr>
              <a:t>on their profile since initially setting it up</a:t>
            </a:r>
          </a:p>
          <a:p>
            <a:pPr marL="342900" indent="-342900">
              <a:buFont typeface="Arial" panose="020B0604020202020204" pitchFamily="34" charset="0"/>
              <a:buChar char="•"/>
            </a:pPr>
            <a:endParaRPr lang="en-GB" sz="2400">
              <a:solidFill>
                <a:schemeClr val="tx1"/>
              </a:solidFill>
            </a:endParaRPr>
          </a:p>
          <a:p>
            <a:pPr marL="342900" indent="-342900">
              <a:buFont typeface="Arial" panose="020B0604020202020204" pitchFamily="34" charset="0"/>
              <a:buChar char="•"/>
            </a:pPr>
            <a:r>
              <a:rPr lang="en-GB" sz="2400" b="1">
                <a:solidFill>
                  <a:srgbClr val="FF0000"/>
                </a:solidFill>
              </a:rPr>
              <a:t>25% of 8-12 yr-olds were more likely to change it on Snapchat</a:t>
            </a:r>
          </a:p>
          <a:p>
            <a:pPr marL="342900" indent="-342900">
              <a:buFont typeface="Arial" panose="020B0604020202020204" pitchFamily="34" charset="0"/>
              <a:buChar char="•"/>
            </a:pPr>
            <a:endParaRPr lang="en-GB" sz="2400"/>
          </a:p>
        </p:txBody>
      </p:sp>
      <p:sp>
        <p:nvSpPr>
          <p:cNvPr id="3" name="TextBox 2">
            <a:extLst>
              <a:ext uri="{FF2B5EF4-FFF2-40B4-BE49-F238E27FC236}">
                <a16:creationId xmlns:a16="http://schemas.microsoft.com/office/drawing/2014/main" id="{381FADC8-27EB-5618-3018-42F83A1D6EE0}"/>
              </a:ext>
            </a:extLst>
          </p:cNvPr>
          <p:cNvSpPr txBox="1"/>
          <p:nvPr/>
        </p:nvSpPr>
        <p:spPr>
          <a:xfrm>
            <a:off x="310024" y="290707"/>
            <a:ext cx="4850699"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about YOUNG PEOPLE?</a:t>
            </a:r>
            <a:endParaRPr lang="en-GB" sz="2800"/>
          </a:p>
        </p:txBody>
      </p:sp>
      <p:pic>
        <p:nvPicPr>
          <p:cNvPr id="6" name="Picture 5" descr="Free speech bubble talking chat illustration">
            <a:extLst>
              <a:ext uri="{FF2B5EF4-FFF2-40B4-BE49-F238E27FC236}">
                <a16:creationId xmlns:a16="http://schemas.microsoft.com/office/drawing/2014/main" id="{94AA4DCE-44C6-6C00-E592-3E6EAFA85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096" y="433477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408336-F9FC-9756-18F2-0CCDCA61BC43}"/>
              </a:ext>
            </a:extLst>
          </p:cNvPr>
          <p:cNvSpPr txBox="1"/>
          <p:nvPr/>
        </p:nvSpPr>
        <p:spPr>
          <a:xfrm>
            <a:off x="3532942" y="4791913"/>
            <a:ext cx="6093912" cy="646331"/>
          </a:xfrm>
          <a:prstGeom prst="rect">
            <a:avLst/>
          </a:prstGeom>
          <a:noFill/>
        </p:spPr>
        <p:txBody>
          <a:bodyPr wrap="square">
            <a:spAutoFit/>
          </a:bodyPr>
          <a:lstStyle/>
          <a:p>
            <a:r>
              <a:rPr lang="en-GB" sz="3600" b="1"/>
              <a:t>WHY is this </a:t>
            </a:r>
            <a:r>
              <a:rPr lang="en-GB" sz="3600" b="1">
                <a:solidFill>
                  <a:srgbClr val="FF0000"/>
                </a:solidFill>
              </a:rPr>
              <a:t>WORRYING</a:t>
            </a:r>
            <a:r>
              <a:rPr lang="en-GB" sz="3600" b="1"/>
              <a:t>?</a:t>
            </a:r>
            <a:endParaRPr lang="en-GB" sz="3600"/>
          </a:p>
        </p:txBody>
      </p:sp>
    </p:spTree>
    <p:extLst>
      <p:ext uri="{BB962C8B-B14F-4D97-AF65-F5344CB8AC3E}">
        <p14:creationId xmlns:p14="http://schemas.microsoft.com/office/powerpoint/2010/main" val="2956888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3"/>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852539" cy="923330"/>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Despite there being a minimum age requirement of 13 for using most social media apps, over half of</a:t>
            </a:r>
          </a:p>
          <a:p>
            <a:pPr marL="0" lvl="0" indent="0" algn="l">
              <a:buFont typeface="Arial" panose="020B0604020202020204" pitchFamily="34" charset="0"/>
              <a:buNone/>
            </a:pPr>
            <a:r>
              <a:rPr lang="en-GB" dirty="0">
                <a:highlight>
                  <a:srgbClr val="FFFF00"/>
                </a:highlight>
              </a:rPr>
              <a:t>3-12-year olds (55%) were reported as using at least one social media app or site, an increase on last</a:t>
            </a:r>
          </a:p>
          <a:p>
            <a:pPr marL="0" lvl="0" indent="0" algn="l">
              <a:buFont typeface="Arial" panose="020B0604020202020204" pitchFamily="34" charset="0"/>
              <a:buNone/>
            </a:pPr>
            <a:r>
              <a:rPr lang="en-GB" dirty="0">
                <a:highlight>
                  <a:srgbClr val="FFFF00"/>
                </a:highlight>
              </a:rPr>
              <a:t>year, when 51% of these children did so.</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Speech Bubble: Rectangle with Corners Rounded 7">
            <a:extLst>
              <a:ext uri="{FF2B5EF4-FFF2-40B4-BE49-F238E27FC236}">
                <a16:creationId xmlns:a16="http://schemas.microsoft.com/office/drawing/2014/main" id="{E152444E-B788-54C0-0C2F-F183E5E9EA43}"/>
              </a:ext>
            </a:extLst>
          </p:cNvPr>
          <p:cNvSpPr/>
          <p:nvPr/>
        </p:nvSpPr>
        <p:spPr>
          <a:xfrm>
            <a:off x="426307" y="212619"/>
            <a:ext cx="6237962" cy="2880986"/>
          </a:xfrm>
          <a:prstGeom prst="wedgeRoundRectCallout">
            <a:avLst>
              <a:gd name="adj1" fmla="val -5849"/>
              <a:gd name="adj2" fmla="val 65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600" b="1">
                <a:solidFill>
                  <a:srgbClr val="FF0000"/>
                </a:solidFill>
              </a:rPr>
              <a:t>Four in ten under-13s </a:t>
            </a:r>
            <a:r>
              <a:rPr lang="en-GB" sz="3600" b="1"/>
              <a:t>have a </a:t>
            </a:r>
            <a:r>
              <a:rPr lang="en-GB" sz="3600" b="1">
                <a:solidFill>
                  <a:srgbClr val="FF0000"/>
                </a:solidFill>
              </a:rPr>
              <a:t>profile</a:t>
            </a:r>
            <a:r>
              <a:rPr lang="en-GB" sz="3600" b="1"/>
              <a:t> on </a:t>
            </a:r>
            <a:r>
              <a:rPr lang="en-GB" sz="3600" b="1">
                <a:solidFill>
                  <a:srgbClr val="FF0000"/>
                </a:solidFill>
              </a:rPr>
              <a:t>social media </a:t>
            </a:r>
            <a:r>
              <a:rPr lang="en-GB" sz="3600" b="1"/>
              <a:t>apps or sites…</a:t>
            </a:r>
          </a:p>
        </p:txBody>
      </p:sp>
      <p:sp>
        <p:nvSpPr>
          <p:cNvPr id="9" name="Rectangle 8">
            <a:extLst>
              <a:ext uri="{FF2B5EF4-FFF2-40B4-BE49-F238E27FC236}">
                <a16:creationId xmlns:a16="http://schemas.microsoft.com/office/drawing/2014/main" id="{A6998478-5A09-B4C9-DD0D-34F69C5C44F9}"/>
              </a:ext>
            </a:extLst>
          </p:cNvPr>
          <p:cNvSpPr/>
          <p:nvPr/>
        </p:nvSpPr>
        <p:spPr>
          <a:xfrm>
            <a:off x="4450699" y="3277274"/>
            <a:ext cx="7185980" cy="1796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r>
              <a:rPr lang="en-GB" sz="2400" b="1" dirty="0"/>
              <a:t> YouTube/YouTube Kids </a:t>
            </a:r>
            <a:r>
              <a:rPr lang="en-GB" sz="2400" b="1" dirty="0">
                <a:solidFill>
                  <a:srgbClr val="FF0000"/>
                </a:solidFill>
              </a:rPr>
              <a:t>(44%)</a:t>
            </a:r>
          </a:p>
          <a:p>
            <a:pPr marL="285750" indent="-285750">
              <a:buFont typeface="Arial" panose="020B0604020202020204" pitchFamily="34" charset="0"/>
              <a:buChar char="•"/>
            </a:pPr>
            <a:r>
              <a:rPr lang="en-GB" sz="2400" b="1" dirty="0"/>
              <a:t> WhatsApp </a:t>
            </a:r>
            <a:r>
              <a:rPr lang="en-GB" sz="2400" b="1" dirty="0">
                <a:solidFill>
                  <a:srgbClr val="FF0000"/>
                </a:solidFill>
              </a:rPr>
              <a:t>(23%) </a:t>
            </a:r>
          </a:p>
          <a:p>
            <a:pPr marL="285750" indent="-285750">
              <a:buFont typeface="Arial" panose="020B0604020202020204" pitchFamily="34" charset="0"/>
              <a:buChar char="•"/>
            </a:pPr>
            <a:r>
              <a:rPr lang="en-GB" sz="2400" b="1" dirty="0"/>
              <a:t> TikTok </a:t>
            </a:r>
            <a:r>
              <a:rPr lang="en-GB" sz="2400" b="1" dirty="0">
                <a:solidFill>
                  <a:srgbClr val="FF0000"/>
                </a:solidFill>
              </a:rPr>
              <a:t>(23%)</a:t>
            </a:r>
          </a:p>
          <a:p>
            <a:pPr marL="285750" indent="-285750">
              <a:buFont typeface="Arial" panose="020B0604020202020204" pitchFamily="34" charset="0"/>
              <a:buChar char="•"/>
            </a:pPr>
            <a:r>
              <a:rPr lang="en-GB" sz="2400" dirty="0"/>
              <a:t>The proportion </a:t>
            </a:r>
            <a:r>
              <a:rPr lang="en-GB" sz="2400" dirty="0">
                <a:solidFill>
                  <a:srgbClr val="FF0000"/>
                </a:solidFill>
              </a:rPr>
              <a:t>of 8-9s with an </a:t>
            </a:r>
            <a:r>
              <a:rPr lang="en-GB" sz="2400" b="1" dirty="0">
                <a:solidFill>
                  <a:srgbClr val="FF0000"/>
                </a:solidFill>
              </a:rPr>
              <a:t>Instagram</a:t>
            </a:r>
            <a:r>
              <a:rPr lang="en-GB" sz="2400" dirty="0">
                <a:solidFill>
                  <a:srgbClr val="FF0000"/>
                </a:solidFill>
              </a:rPr>
              <a:t> profile increased from 8% in 2023 to 14% in 2024</a:t>
            </a:r>
            <a:endParaRPr lang="en-GB" sz="2400" b="1" dirty="0"/>
          </a:p>
        </p:txBody>
      </p:sp>
      <p:pic>
        <p:nvPicPr>
          <p:cNvPr id="10" name="Picture 9" descr="Free did you know speech balloon message illustration">
            <a:extLst>
              <a:ext uri="{FF2B5EF4-FFF2-40B4-BE49-F238E27FC236}">
                <a16:creationId xmlns:a16="http://schemas.microsoft.com/office/drawing/2014/main" id="{32BAE413-06D6-5687-B3BF-9CC49A81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570" y="-214285"/>
            <a:ext cx="2306425" cy="230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1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a:t>YOU don’t need to be an </a:t>
            </a:r>
            <a:r>
              <a:rPr lang="en-US" sz="4200" b="1">
                <a:solidFill>
                  <a:srgbClr val="FF0000"/>
                </a:solidFill>
              </a:rPr>
              <a:t>EXPERT </a:t>
            </a:r>
            <a:r>
              <a:rPr lang="en-US" sz="4200" b="1"/>
              <a:t>… be a </a:t>
            </a:r>
            <a:r>
              <a:rPr lang="en-US" sz="4200" b="1">
                <a:solidFill>
                  <a:srgbClr val="FF0000"/>
                </a:solidFill>
              </a:rPr>
              <a:t>PARENT</a:t>
            </a:r>
            <a:br>
              <a:rPr lang="en-US" sz="4200" b="1"/>
            </a:br>
            <a:endParaRPr lang="en-US" sz="42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a:t>
            </a:r>
            <a:r>
              <a:rPr lang="en-US" sz="1700" dirty="0">
                <a:solidFill>
                  <a:schemeClr val="tx1"/>
                </a:solidFill>
              </a:rPr>
              <a:t>–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a:t>
            </a:r>
            <a:r>
              <a:rPr lang="en-US" sz="1700" b="0" i="0" dirty="0" err="1">
                <a:solidFill>
                  <a:schemeClr val="tx1"/>
                </a:solidFill>
                <a:effectLst/>
                <a:highlight>
                  <a:srgbClr val="FFFFFF"/>
                </a:highlight>
              </a:rPr>
              <a:t>favourite</a:t>
            </a:r>
            <a:r>
              <a:rPr lang="en-US" sz="1700" b="0" i="0" dirty="0">
                <a:solidFill>
                  <a:schemeClr val="tx1"/>
                </a:solidFill>
                <a:effectLst/>
                <a:highlight>
                  <a:srgbClr val="FFFFFF"/>
                </a:highlight>
              </a:rPr>
              <a:t>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a:t>
            </a:r>
            <a:r>
              <a:rPr lang="en-GB" sz="1700" dirty="0">
                <a:solidFill>
                  <a:schemeClr val="tx1"/>
                </a:solidFill>
                <a:highlight>
                  <a:srgbClr val="FFFFFF"/>
                </a:highlight>
              </a:rPr>
              <a:t> – 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9C1A87-1956-A5B3-143D-6F0C0DA0E8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6E9767D-F4B4-323E-6011-B69E2BB7848C}"/>
              </a:ext>
            </a:extLst>
          </p:cNvPr>
          <p:cNvPicPr>
            <a:picLocks noChangeAspect="1"/>
          </p:cNvPicPr>
          <p:nvPr/>
        </p:nvPicPr>
        <p:blipFill>
          <a:blip r:embed="rId3"/>
          <a:stretch>
            <a:fillRect/>
          </a:stretch>
        </p:blipFill>
        <p:spPr>
          <a:xfrm>
            <a:off x="262384" y="513968"/>
            <a:ext cx="11667231" cy="5204911"/>
          </a:xfrm>
          <a:prstGeom prst="rect">
            <a:avLst/>
          </a:prstGeom>
        </p:spPr>
      </p:pic>
      <p:sp>
        <p:nvSpPr>
          <p:cNvPr id="7" name="TextBox 6">
            <a:extLst>
              <a:ext uri="{FF2B5EF4-FFF2-40B4-BE49-F238E27FC236}">
                <a16:creationId xmlns:a16="http://schemas.microsoft.com/office/drawing/2014/main" id="{81BFADA3-0CB0-D706-78D0-52ABD077EF69}"/>
              </a:ext>
            </a:extLst>
          </p:cNvPr>
          <p:cNvSpPr txBox="1"/>
          <p:nvPr/>
        </p:nvSpPr>
        <p:spPr>
          <a:xfrm>
            <a:off x="5901925" y="6379008"/>
            <a:ext cx="6205928" cy="369332"/>
          </a:xfrm>
          <a:prstGeom prst="rect">
            <a:avLst/>
          </a:prstGeom>
          <a:noFill/>
        </p:spPr>
        <p:txBody>
          <a:bodyPr wrap="square">
            <a:spAutoFit/>
          </a:bodyPr>
          <a:lstStyle/>
          <a:p>
            <a:r>
              <a:rPr lang="en-GB" dirty="0">
                <a:hlinkClick r:id="rId4"/>
              </a:rPr>
              <a:t>Children’s Online User Ages 2025 Quantitative Research Study </a:t>
            </a:r>
            <a:endParaRPr lang="en-GB" dirty="0"/>
          </a:p>
        </p:txBody>
      </p:sp>
    </p:spTree>
    <p:extLst>
      <p:ext uri="{BB962C8B-B14F-4D97-AF65-F5344CB8AC3E}">
        <p14:creationId xmlns:p14="http://schemas.microsoft.com/office/powerpoint/2010/main" val="4281402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DA9B-E9C9-CB3A-F335-4AEBAEC1E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AB2A3-BCED-D86B-A156-74DF9CDC5F58}"/>
              </a:ext>
            </a:extLst>
          </p:cNvPr>
          <p:cNvSpPr txBox="1"/>
          <p:nvPr/>
        </p:nvSpPr>
        <p:spPr>
          <a:xfrm>
            <a:off x="2254354" y="339420"/>
            <a:ext cx="6902174" cy="461665"/>
          </a:xfrm>
          <a:prstGeom prst="rect">
            <a:avLst/>
          </a:prstGeom>
          <a:noFill/>
        </p:spPr>
        <p:txBody>
          <a:bodyPr wrap="square" rtlCol="0">
            <a:spAutoFit/>
          </a:bodyPr>
          <a:lstStyle/>
          <a:p>
            <a:r>
              <a:rPr lang="en-GB" sz="2400" b="1"/>
              <a:t>Do you know what they </a:t>
            </a:r>
            <a:r>
              <a:rPr lang="en-GB" sz="2400" b="1">
                <a:solidFill>
                  <a:srgbClr val="FF0000"/>
                </a:solidFill>
              </a:rPr>
              <a:t>SHARE</a:t>
            </a:r>
            <a:r>
              <a:rPr lang="en-GB" sz="2400" b="1"/>
              <a:t>? </a:t>
            </a:r>
          </a:p>
        </p:txBody>
      </p:sp>
      <p:sp>
        <p:nvSpPr>
          <p:cNvPr id="9" name="TextBox 8">
            <a:extLst>
              <a:ext uri="{FF2B5EF4-FFF2-40B4-BE49-F238E27FC236}">
                <a16:creationId xmlns:a16="http://schemas.microsoft.com/office/drawing/2014/main" id="{4EE55531-A880-C23E-8381-9A3B4D79E86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F33BAF9C-8F20-F21D-0209-705A3C777389}"/>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C5FB44-BD40-4F25-79F3-5701A32070C1}"/>
              </a:ext>
            </a:extLst>
          </p:cNvPr>
          <p:cNvSpPr txBox="1"/>
          <p:nvPr/>
        </p:nvSpPr>
        <p:spPr>
          <a:xfrm>
            <a:off x="1093845" y="2274838"/>
            <a:ext cx="255122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16%</a:t>
            </a:r>
            <a:r>
              <a:rPr lang="en-GB" sz="2400" b="1">
                <a:solidFill>
                  <a:schemeClr val="tx1"/>
                </a:solidFill>
              </a:rPr>
              <a:t> of children who have a social media profile include a </a:t>
            </a:r>
            <a:r>
              <a:rPr lang="en-GB" sz="2400" b="1">
                <a:solidFill>
                  <a:srgbClr val="FF0000"/>
                </a:solidFill>
              </a:rPr>
              <a:t>photo of themselves which anyone can see </a:t>
            </a:r>
            <a:endParaRPr lang="en-GB" sz="2400">
              <a:solidFill>
                <a:srgbClr val="FF0000"/>
              </a:solidFill>
            </a:endParaRPr>
          </a:p>
        </p:txBody>
      </p:sp>
      <p:pic>
        <p:nvPicPr>
          <p:cNvPr id="3" name="Picture 2" descr="Free speech bubble talking chat illustration">
            <a:extLst>
              <a:ext uri="{FF2B5EF4-FFF2-40B4-BE49-F238E27FC236}">
                <a16:creationId xmlns:a16="http://schemas.microsoft.com/office/drawing/2014/main" id="{324608E9-17C6-BF78-782A-FA3BD974C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Picture 3" descr="A screenshot of a social media profile&#10;&#10;Description automatically generated">
            <a:extLst>
              <a:ext uri="{FF2B5EF4-FFF2-40B4-BE49-F238E27FC236}">
                <a16:creationId xmlns:a16="http://schemas.microsoft.com/office/drawing/2014/main" id="{4F02C365-D482-F830-00B2-BB2620957EAE}"/>
              </a:ext>
            </a:extLst>
          </p:cNvPr>
          <p:cNvPicPr>
            <a:picLocks noChangeAspect="1"/>
          </p:cNvPicPr>
          <p:nvPr/>
        </p:nvPicPr>
        <p:blipFill>
          <a:blip r:embed="rId4"/>
          <a:stretch>
            <a:fillRect/>
          </a:stretch>
        </p:blipFill>
        <p:spPr>
          <a:xfrm>
            <a:off x="3820438" y="925091"/>
            <a:ext cx="8371563" cy="4836882"/>
          </a:xfrm>
          <a:prstGeom prst="rect">
            <a:avLst/>
          </a:prstGeom>
        </p:spPr>
      </p:pic>
    </p:spTree>
    <p:extLst>
      <p:ext uri="{BB962C8B-B14F-4D97-AF65-F5344CB8AC3E}">
        <p14:creationId xmlns:p14="http://schemas.microsoft.com/office/powerpoint/2010/main" val="3852942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2AD19E-968B-ADBF-FD18-21E2A5A7289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851D7FE0-04A0-1D41-F902-DC5B3578FC9D}"/>
              </a:ext>
            </a:extLst>
          </p:cNvPr>
          <p:cNvSpPr txBox="1"/>
          <p:nvPr/>
        </p:nvSpPr>
        <p:spPr>
          <a:xfrm>
            <a:off x="590550" y="1565399"/>
            <a:ext cx="5825618" cy="4062651"/>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rgbClr val="333333"/>
                </a:solidFill>
                <a:highlight>
                  <a:srgbClr val="FFFFFF"/>
                </a:highlight>
              </a:rPr>
              <a:t>Y</a:t>
            </a:r>
            <a:r>
              <a:rPr lang="en-GB" sz="2400" i="0">
                <a:solidFill>
                  <a:srgbClr val="333333"/>
                </a:solidFill>
                <a:effectLst/>
                <a:highlight>
                  <a:srgbClr val="FFFFFF"/>
                </a:highlight>
              </a:rPr>
              <a:t>oung people </a:t>
            </a:r>
            <a:r>
              <a:rPr lang="en-GB" sz="2400" b="1" i="0">
                <a:solidFill>
                  <a:srgbClr val="333333"/>
                </a:solidFill>
                <a:effectLst/>
                <a:highlight>
                  <a:srgbClr val="FFFFFF"/>
                </a:highlight>
              </a:rPr>
              <a:t>can get around age restrictions </a:t>
            </a:r>
            <a:r>
              <a:rPr lang="en-GB" sz="2400" i="0">
                <a:solidFill>
                  <a:srgbClr val="333333"/>
                </a:solidFill>
                <a:effectLst/>
                <a:highlight>
                  <a:srgbClr val="FFFFFF"/>
                </a:highlight>
              </a:rPr>
              <a:t>on apps and websites, </a:t>
            </a:r>
            <a:r>
              <a:rPr lang="en-GB" sz="2400" b="1" i="0">
                <a:solidFill>
                  <a:srgbClr val="333333"/>
                </a:solidFill>
                <a:effectLst/>
                <a:highlight>
                  <a:srgbClr val="FFFFFF"/>
                </a:highlight>
              </a:rPr>
              <a:t>increasing the risk of them coming to harm online</a:t>
            </a:r>
          </a:p>
          <a:p>
            <a:endParaRPr lang="en-GB" sz="2400" b="1"/>
          </a:p>
          <a:p>
            <a:pPr marL="285750" indent="-285750">
              <a:buFont typeface="Arial" panose="020B0604020202020204" pitchFamily="34" charset="0"/>
              <a:buChar char="•"/>
            </a:pPr>
            <a:r>
              <a:rPr lang="en-GB" sz="2400" i="0">
                <a:solidFill>
                  <a:srgbClr val="333333"/>
                </a:solidFill>
                <a:effectLst/>
                <a:highlight>
                  <a:srgbClr val="FFFFFF"/>
                </a:highlight>
              </a:rPr>
              <a:t>To understand the </a:t>
            </a:r>
            <a:r>
              <a:rPr lang="en-GB" sz="2400" b="1" i="0">
                <a:solidFill>
                  <a:srgbClr val="333333"/>
                </a:solidFill>
                <a:effectLst/>
                <a:highlight>
                  <a:srgbClr val="FFFFFF"/>
                </a:highlight>
              </a:rPr>
              <a:t>extent to which children are bypassing age checks</a:t>
            </a:r>
            <a:r>
              <a:rPr lang="en-GB" sz="2400" i="0">
                <a:solidFill>
                  <a:srgbClr val="333333"/>
                </a:solidFill>
                <a:effectLst/>
                <a:highlight>
                  <a:srgbClr val="FFFFFF"/>
                </a:highlight>
              </a:rPr>
              <a:t>, Ofcom researched </a:t>
            </a:r>
            <a:r>
              <a:rPr lang="en-GB" sz="2400" b="1" i="0">
                <a:solidFill>
                  <a:srgbClr val="333333"/>
                </a:solidFill>
                <a:effectLst/>
                <a:highlight>
                  <a:srgbClr val="FFFFFF"/>
                </a:highlight>
              </a:rPr>
              <a:t>how many children have online profiles that make them appear older than they actually are.</a:t>
            </a:r>
            <a:endParaRPr lang="en-GB" sz="2400" b="1"/>
          </a:p>
          <a:p>
            <a:pPr marL="285750" indent="-28575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5AB731A0-E389-C73E-2EBD-B8522B60B009}"/>
              </a:ext>
            </a:extLst>
          </p:cNvPr>
          <p:cNvPicPr>
            <a:picLocks noChangeAspect="1"/>
          </p:cNvPicPr>
          <p:nvPr/>
        </p:nvPicPr>
        <p:blipFill>
          <a:blip r:embed="rId3"/>
          <a:srcRect l="10028" t="8254" r="15415" b="5510"/>
          <a:stretch/>
        </p:blipFill>
        <p:spPr>
          <a:xfrm>
            <a:off x="6876790" y="979565"/>
            <a:ext cx="3795386" cy="4613443"/>
          </a:xfrm>
          <a:prstGeom prst="rect">
            <a:avLst/>
          </a:prstGeom>
        </p:spPr>
      </p:pic>
      <p:sp>
        <p:nvSpPr>
          <p:cNvPr id="10" name="TextBox 9">
            <a:extLst>
              <a:ext uri="{FF2B5EF4-FFF2-40B4-BE49-F238E27FC236}">
                <a16:creationId xmlns:a16="http://schemas.microsoft.com/office/drawing/2014/main" id="{5B5E17DE-50F6-A3B3-7C7E-1C64D84DF54A}"/>
              </a:ext>
            </a:extLst>
          </p:cNvPr>
          <p:cNvSpPr txBox="1"/>
          <p:nvPr/>
        </p:nvSpPr>
        <p:spPr>
          <a:xfrm>
            <a:off x="2216775" y="463588"/>
            <a:ext cx="6902174" cy="461665"/>
          </a:xfrm>
          <a:prstGeom prst="rect">
            <a:avLst/>
          </a:prstGeom>
          <a:noFill/>
        </p:spPr>
        <p:txBody>
          <a:bodyPr wrap="square" rtlCol="0">
            <a:spAutoFit/>
          </a:bodyPr>
          <a:lstStyle/>
          <a:p>
            <a:r>
              <a:rPr lang="en-GB" sz="2400" b="1">
                <a:solidFill>
                  <a:srgbClr val="FF0000"/>
                </a:solidFill>
              </a:rPr>
              <a:t>Why</a:t>
            </a:r>
            <a:r>
              <a:rPr lang="en-GB" sz="2400" b="1"/>
              <a:t> does this </a:t>
            </a:r>
            <a:r>
              <a:rPr lang="en-GB" sz="2400" b="1">
                <a:solidFill>
                  <a:srgbClr val="FF0000"/>
                </a:solidFill>
              </a:rPr>
              <a:t>MATTER</a:t>
            </a:r>
            <a:r>
              <a:rPr lang="en-GB" sz="2400" b="1"/>
              <a:t>? </a:t>
            </a:r>
          </a:p>
        </p:txBody>
      </p:sp>
      <p:pic>
        <p:nvPicPr>
          <p:cNvPr id="11" name="Picture 10" descr="Free speech bubble talking chat illustration">
            <a:extLst>
              <a:ext uri="{FF2B5EF4-FFF2-40B4-BE49-F238E27FC236}">
                <a16:creationId xmlns:a16="http://schemas.microsoft.com/office/drawing/2014/main" id="{51C7BED3-5E30-F6BA-EB39-5C93B153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72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1AE7-64B0-9A6B-E8A9-5290016C4A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76F05B-A00F-620A-46F9-B521EF7DD906}"/>
              </a:ext>
            </a:extLst>
          </p:cNvPr>
          <p:cNvSpPr txBox="1"/>
          <p:nvPr/>
        </p:nvSpPr>
        <p:spPr>
          <a:xfrm>
            <a:off x="513238" y="463588"/>
            <a:ext cx="10409835" cy="461665"/>
          </a:xfrm>
          <a:prstGeom prst="rect">
            <a:avLst/>
          </a:prstGeom>
          <a:noFill/>
        </p:spPr>
        <p:txBody>
          <a:bodyPr wrap="square" rtlCol="0">
            <a:spAutoFit/>
          </a:bodyPr>
          <a:lstStyle/>
          <a:p>
            <a:r>
              <a:rPr lang="en-GB" sz="2400" b="1"/>
              <a:t>What do </a:t>
            </a:r>
            <a:r>
              <a:rPr lang="en-GB" sz="2400" b="1">
                <a:solidFill>
                  <a:srgbClr val="FF0000"/>
                </a:solidFill>
              </a:rPr>
              <a:t>YOUNG PEOPLE </a:t>
            </a:r>
            <a:r>
              <a:rPr lang="en-GB" sz="2400" b="1"/>
              <a:t>do to</a:t>
            </a:r>
            <a:r>
              <a:rPr lang="en-GB" sz="2400" b="1">
                <a:solidFill>
                  <a:srgbClr val="FF0000"/>
                </a:solidFill>
              </a:rPr>
              <a:t> STAY SAFE ONLINE</a:t>
            </a:r>
            <a:r>
              <a:rPr lang="en-GB" sz="2400" b="1"/>
              <a:t>? </a:t>
            </a:r>
          </a:p>
        </p:txBody>
      </p:sp>
      <p:sp>
        <p:nvSpPr>
          <p:cNvPr id="8" name="TextBox 7">
            <a:extLst>
              <a:ext uri="{FF2B5EF4-FFF2-40B4-BE49-F238E27FC236}">
                <a16:creationId xmlns:a16="http://schemas.microsoft.com/office/drawing/2014/main" id="{0D1B0D6F-09FB-85C2-DF06-2F388923389F}"/>
              </a:ext>
            </a:extLst>
          </p:cNvPr>
          <p:cNvSpPr txBox="1"/>
          <p:nvPr/>
        </p:nvSpPr>
        <p:spPr>
          <a:xfrm>
            <a:off x="1637136" y="5761825"/>
            <a:ext cx="10299542" cy="646331"/>
          </a:xfrm>
          <a:prstGeom prst="rect">
            <a:avLst/>
          </a:prstGeom>
          <a:noFill/>
        </p:spPr>
        <p:txBody>
          <a:bodyPr wrap="square">
            <a:spAutoFit/>
          </a:bodyPr>
          <a:lstStyle/>
          <a:p>
            <a:r>
              <a:rPr lang="en-GB" sz="1800"/>
              <a:t>Go to </a:t>
            </a:r>
            <a:r>
              <a:rPr lang="en-GB" sz="1800">
                <a:hlinkClick r:id="rId3"/>
              </a:rPr>
              <a:t>reporting.lgfl.net </a:t>
            </a:r>
            <a:r>
              <a:rPr lang="en-GB" sz="180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1E2B5070-B0F7-995F-90A2-C82C005FCDD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3DF2620D-ECF9-4220-D657-91F156B11F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8D1D3C1-7C46-FD5F-B1EC-8D15963161F8}"/>
              </a:ext>
            </a:extLst>
          </p:cNvPr>
          <p:cNvSpPr txBox="1"/>
          <p:nvPr/>
        </p:nvSpPr>
        <p:spPr>
          <a:xfrm>
            <a:off x="2344876" y="4596235"/>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15% had used a reporting or flagging function </a:t>
            </a:r>
          </a:p>
          <a:p>
            <a:r>
              <a:rPr lang="en-GB" sz="2400"/>
              <a:t>(36% were aware of these functions)</a:t>
            </a:r>
          </a:p>
        </p:txBody>
      </p:sp>
      <p:pic>
        <p:nvPicPr>
          <p:cNvPr id="4" name="Picture 3">
            <a:extLst>
              <a:ext uri="{FF2B5EF4-FFF2-40B4-BE49-F238E27FC236}">
                <a16:creationId xmlns:a16="http://schemas.microsoft.com/office/drawing/2014/main" id="{65515758-F480-FEEE-A310-2E5DA27B9169}"/>
              </a:ext>
            </a:extLst>
          </p:cNvPr>
          <p:cNvPicPr>
            <a:picLocks noChangeAspect="1"/>
          </p:cNvPicPr>
          <p:nvPr/>
        </p:nvPicPr>
        <p:blipFill>
          <a:blip r:embed="rId4"/>
          <a:stretch>
            <a:fillRect/>
          </a:stretch>
        </p:blipFill>
        <p:spPr>
          <a:xfrm>
            <a:off x="513604" y="925253"/>
            <a:ext cx="11165158" cy="3219528"/>
          </a:xfrm>
          <a:prstGeom prst="rect">
            <a:avLst/>
          </a:prstGeom>
        </p:spPr>
      </p:pic>
    </p:spTree>
    <p:extLst>
      <p:ext uri="{BB962C8B-B14F-4D97-AF65-F5344CB8AC3E}">
        <p14:creationId xmlns:p14="http://schemas.microsoft.com/office/powerpoint/2010/main" val="563794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r>
              <a:rPr lang="en-GB" sz="2400" b="1"/>
              <a:t>Do </a:t>
            </a:r>
            <a:r>
              <a:rPr lang="en-GB" sz="2400" b="1">
                <a:solidFill>
                  <a:srgbClr val="FF0000"/>
                </a:solidFill>
              </a:rPr>
              <a:t>YOU</a:t>
            </a:r>
            <a:r>
              <a:rPr lang="en-GB" sz="2400" b="1"/>
              <a:t> know </a:t>
            </a:r>
            <a:r>
              <a:rPr lang="en-GB" sz="2400" b="1">
                <a:solidFill>
                  <a:srgbClr val="FF0000"/>
                </a:solidFill>
              </a:rPr>
              <a:t>HOW TO REPORT </a:t>
            </a:r>
            <a:r>
              <a:rPr lang="en-GB" sz="2400" b="1"/>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r>
              <a:rPr lang="en-GB"/>
              <a:t>Internet Matters has helpful guides for social media apps and sites at </a:t>
            </a:r>
            <a:r>
              <a:rPr lang="en-GB">
                <a:hlinkClick r:id="rId3"/>
              </a:rPr>
              <a:t>internetmatters.org/parental-controls/social-media</a:t>
            </a:r>
            <a:endParaRPr lang="en-GB" sz="1800"/>
          </a:p>
          <a:p>
            <a:endParaRPr lang="en-GB"/>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2A6AF9-6B8E-C700-3B5A-A97BEEC5DA07}"/>
              </a:ext>
            </a:extLst>
          </p:cNvPr>
          <p:cNvPicPr>
            <a:picLocks noChangeAspect="1"/>
          </p:cNvPicPr>
          <p:nvPr/>
        </p:nvPicPr>
        <p:blipFill>
          <a:blip r:embed="rId3"/>
          <a:stretch>
            <a:fillRect/>
          </a:stretch>
        </p:blipFill>
        <p:spPr>
          <a:xfrm>
            <a:off x="595024" y="1441601"/>
            <a:ext cx="7036162" cy="41594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8448D5-8330-45BC-BDE6-44B12F285B00}"/>
              </a:ext>
            </a:extLst>
          </p:cNvPr>
          <p:cNvSpPr txBox="1"/>
          <p:nvPr/>
        </p:nvSpPr>
        <p:spPr>
          <a:xfrm>
            <a:off x="8355580" y="755739"/>
            <a:ext cx="3375660" cy="1754326"/>
          </a:xfrm>
          <a:prstGeom prst="rect">
            <a:avLst/>
          </a:prstGeom>
          <a:noFill/>
        </p:spPr>
        <p:txBody>
          <a:bodyPr wrap="square">
            <a:spAutoFit/>
          </a:bodyPr>
          <a:lstStyle/>
          <a:p>
            <a:r>
              <a:rPr lang="en-GB" sz="1800"/>
              <a:t>A simple </a:t>
            </a:r>
            <a:r>
              <a:rPr lang="en-GB" sz="1800" b="1"/>
              <a:t>Google search </a:t>
            </a:r>
            <a:r>
              <a:rPr lang="en-GB" sz="1800"/>
              <a:t>with the site name, </a:t>
            </a:r>
            <a:r>
              <a:rPr lang="en-GB" sz="1800" b="1"/>
              <a:t>e.g. ‘reporting in Snapchat’</a:t>
            </a:r>
            <a:r>
              <a:rPr lang="en-GB" sz="1800"/>
              <a:t> will bring up the steps to take and signpost to the reporting page</a:t>
            </a:r>
          </a:p>
          <a:p>
            <a:endParaRPr lang="en-GB"/>
          </a:p>
        </p:txBody>
      </p:sp>
      <p:cxnSp>
        <p:nvCxnSpPr>
          <p:cNvPr id="12" name="Straight Arrow Connector 11">
            <a:extLst>
              <a:ext uri="{FF2B5EF4-FFF2-40B4-BE49-F238E27FC236}">
                <a16:creationId xmlns:a16="http://schemas.microsoft.com/office/drawing/2014/main" id="{31BE5424-1823-F6A4-17B8-01A66BF8A0E5}"/>
              </a:ext>
            </a:extLst>
          </p:cNvPr>
          <p:cNvCxnSpPr>
            <a:cxnSpLocks/>
          </p:cNvCxnSpPr>
          <p:nvPr/>
        </p:nvCxnSpPr>
        <p:spPr>
          <a:xfrm flipH="1">
            <a:off x="2663687" y="1256935"/>
            <a:ext cx="5504953" cy="4745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4148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56523" y="108953"/>
            <a:ext cx="10409835" cy="800219"/>
          </a:xfrm>
          <a:prstGeom prst="rect">
            <a:avLst/>
          </a:prstGeom>
          <a:noFill/>
        </p:spPr>
        <p:txBody>
          <a:bodyPr wrap="square" rtlCol="0">
            <a:spAutoFit/>
          </a:bodyPr>
          <a:lstStyle/>
          <a:p>
            <a:r>
              <a:rPr lang="en-GB" sz="4600" b="1">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27CCC-AA6E-B8D9-A19E-9BFCFAAEFDF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241273" y="939679"/>
            <a:ext cx="11388112" cy="5724644"/>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GB" sz="2400" dirty="0"/>
              <a:t>Before signing up to any app/site, </a:t>
            </a:r>
            <a:r>
              <a:rPr lang="en-GB" sz="2400" b="1" dirty="0"/>
              <a:t>check that your child meets the minimum age </a:t>
            </a:r>
            <a:r>
              <a:rPr lang="en-GB" sz="2400" dirty="0"/>
              <a:t>requirement for the platform to understand the risks</a:t>
            </a:r>
          </a:p>
          <a:p>
            <a:pPr marL="342900" indent="-342900">
              <a:spcAft>
                <a:spcPts val="600"/>
              </a:spcAft>
              <a:buFont typeface="Wingdings" panose="05000000000000000000" pitchFamily="2" charset="2"/>
              <a:buChar char="ü"/>
            </a:pPr>
            <a:r>
              <a:rPr lang="en-GB" sz="2400" dirty="0"/>
              <a:t>Remind your child to be </a:t>
            </a:r>
            <a:r>
              <a:rPr lang="en-GB" sz="2400" b="1" dirty="0"/>
              <a:t>cautious about</a:t>
            </a:r>
            <a:r>
              <a:rPr lang="en-GB" sz="2400" dirty="0"/>
              <a:t> </a:t>
            </a:r>
            <a:r>
              <a:rPr lang="en-GB" sz="2400" b="1" dirty="0"/>
              <a:t>accepting friend requests  </a:t>
            </a:r>
            <a:r>
              <a:rPr lang="en-GB" sz="2400" dirty="0"/>
              <a:t>- a real friend is someone they/you know in real life, not a ‘friend’ they met gaming or in a chat room. Encourage them to </a:t>
            </a:r>
            <a:r>
              <a:rPr lang="en-GB" sz="2400" b="1" dirty="0"/>
              <a:t>ask you for advice </a:t>
            </a:r>
            <a:r>
              <a:rPr lang="en-GB" sz="2400" dirty="0"/>
              <a:t>if they are unsure.</a:t>
            </a:r>
          </a:p>
          <a:p>
            <a:pPr marL="342900" indent="-342900">
              <a:spcAft>
                <a:spcPts val="600"/>
              </a:spcAft>
              <a:buFont typeface="Wingdings" panose="05000000000000000000" pitchFamily="2" charset="2"/>
              <a:buChar char="ü"/>
            </a:pPr>
            <a:r>
              <a:rPr lang="en-GB" sz="2400" dirty="0"/>
              <a:t>Stress the importance of </a:t>
            </a:r>
            <a:r>
              <a:rPr lang="en-GB" sz="2400" b="1" dirty="0"/>
              <a:t>not sharing personal information </a:t>
            </a:r>
            <a:r>
              <a:rPr lang="en-GB" sz="2400" dirty="0"/>
              <a:t>with online ‘friends’</a:t>
            </a:r>
          </a:p>
          <a:p>
            <a:pPr marL="342900" indent="-342900">
              <a:spcAft>
                <a:spcPts val="600"/>
              </a:spcAft>
              <a:buFont typeface="Wingdings" panose="05000000000000000000" pitchFamily="2" charset="2"/>
              <a:buChar char="ü"/>
            </a:pPr>
            <a:r>
              <a:rPr lang="en-GB" sz="2400" dirty="0"/>
              <a:t>Keep </a:t>
            </a:r>
            <a:r>
              <a:rPr lang="en-GB" sz="2400" b="1" dirty="0"/>
              <a:t>passwords confidential</a:t>
            </a:r>
          </a:p>
          <a:p>
            <a:pPr marL="342900" indent="-342900">
              <a:spcAft>
                <a:spcPts val="600"/>
              </a:spcAft>
              <a:buFont typeface="Wingdings" panose="05000000000000000000" pitchFamily="2" charset="2"/>
              <a:buChar char="ü"/>
            </a:pPr>
            <a:r>
              <a:rPr lang="en-GB" sz="2400" b="1" dirty="0"/>
              <a:t>Check their privacy settings</a:t>
            </a:r>
            <a:r>
              <a:rPr lang="en-GB" sz="2400" dirty="0"/>
              <a:t>, emphasising the importance of not sharing personal information with strangers, and emphasising the confidentiality of passwords are all important steps</a:t>
            </a:r>
          </a:p>
          <a:p>
            <a:pPr marL="342900" indent="-342900">
              <a:spcAft>
                <a:spcPts val="600"/>
              </a:spcAft>
              <a:buFont typeface="Wingdings" panose="05000000000000000000" pitchFamily="2" charset="2"/>
              <a:buChar char="ü"/>
            </a:pPr>
            <a:r>
              <a:rPr lang="en-GB" sz="2400" dirty="0"/>
              <a:t>You can </a:t>
            </a:r>
            <a:r>
              <a:rPr lang="en-GB" sz="2400" b="1" dirty="0"/>
              <a:t>report any content</a:t>
            </a:r>
            <a:r>
              <a:rPr lang="en-GB" sz="2400" dirty="0"/>
              <a:t>, e.g. a post, image or harmful, misleading or damaging comment</a:t>
            </a:r>
          </a:p>
          <a:p>
            <a:pPr marL="342900" indent="-342900">
              <a:spcAft>
                <a:spcPts val="600"/>
              </a:spcAft>
              <a:buFont typeface="Wingdings" panose="05000000000000000000" pitchFamily="2" charset="2"/>
              <a:buChar char="ü"/>
            </a:pPr>
            <a:r>
              <a:rPr lang="en-GB" sz="2400" dirty="0"/>
              <a:t>Remember that </a:t>
            </a:r>
            <a:r>
              <a:rPr lang="en-GB" sz="2400" b="1" dirty="0"/>
              <a:t>reporting doesn't guarantee immediate </a:t>
            </a:r>
            <a:r>
              <a:rPr lang="en-GB" sz="2400" dirty="0"/>
              <a:t>removal, as platforms assess reported content based on their respective rules and policies</a:t>
            </a:r>
          </a:p>
        </p:txBody>
      </p:sp>
    </p:spTree>
    <p:extLst>
      <p:ext uri="{BB962C8B-B14F-4D97-AF65-F5344CB8AC3E}">
        <p14:creationId xmlns:p14="http://schemas.microsoft.com/office/powerpoint/2010/main" val="2838824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RESOURCES AND SUPPORT</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22B33F9D-0686-3338-4791-EA34B6B9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 y="5832090"/>
            <a:ext cx="1290918" cy="923613"/>
          </a:xfrm>
          <a:prstGeom prst="rect">
            <a:avLst/>
          </a:prstGeom>
        </p:spPr>
      </p:pic>
    </p:spTree>
    <p:extLst>
      <p:ext uri="{BB962C8B-B14F-4D97-AF65-F5344CB8AC3E}">
        <p14:creationId xmlns:p14="http://schemas.microsoft.com/office/powerpoint/2010/main" val="729340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61F-256D-47D6-9549-579636AA6AE6}"/>
              </a:ext>
            </a:extLst>
          </p:cNvPr>
          <p:cNvSpPr/>
          <p:nvPr/>
        </p:nvSpPr>
        <p:spPr>
          <a:xfrm>
            <a:off x="10128202" y="258266"/>
            <a:ext cx="1904691" cy="243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EEA3775-19A9-42FB-A058-97673AD4CD32}"/>
              </a:ext>
            </a:extLst>
          </p:cNvPr>
          <p:cNvSpPr txBox="1"/>
          <p:nvPr/>
        </p:nvSpPr>
        <p:spPr>
          <a:xfrm>
            <a:off x="64624" y="1193073"/>
            <a:ext cx="2551256" cy="393954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ea typeface="+mj-ea"/>
                <a:cs typeface="+mj-cs"/>
              </a:rPr>
              <a:t>Manage </a:t>
            </a:r>
            <a:r>
              <a:rPr lang="en-US" sz="2000" b="1" dirty="0">
                <a:ea typeface="+mj-ea"/>
                <a:cs typeface="+mj-cs"/>
              </a:rPr>
              <a:t>screen time </a:t>
            </a:r>
          </a:p>
          <a:p>
            <a:pPr marL="285750" indent="-285750">
              <a:spcAft>
                <a:spcPts val="1200"/>
              </a:spcAft>
              <a:buFont typeface="Arial" panose="020B0604020202020204" pitchFamily="34" charset="0"/>
              <a:buChar char="•"/>
            </a:pPr>
            <a:r>
              <a:rPr lang="en-US" sz="2000" dirty="0">
                <a:ea typeface="+mj-ea"/>
                <a:cs typeface="+mj-cs"/>
              </a:rPr>
              <a:t>Set controls</a:t>
            </a:r>
            <a:r>
              <a:rPr lang="en-US" sz="2000" b="1" dirty="0">
                <a:ea typeface="+mj-ea"/>
                <a:cs typeface="+mj-cs"/>
              </a:rPr>
              <a:t> and settings</a:t>
            </a:r>
          </a:p>
          <a:p>
            <a:pPr marL="285750" indent="-285750">
              <a:spcAft>
                <a:spcPts val="1200"/>
              </a:spcAft>
              <a:buFont typeface="Arial" panose="020B0604020202020204" pitchFamily="34" charset="0"/>
              <a:buChar char="•"/>
            </a:pPr>
            <a:r>
              <a:rPr lang="en-US" sz="2000" dirty="0">
                <a:ea typeface="+mj-ea"/>
                <a:cs typeface="+mj-cs"/>
              </a:rPr>
              <a:t>Understand </a:t>
            </a:r>
            <a:r>
              <a:rPr lang="en-US" sz="2000" b="1" dirty="0">
                <a:ea typeface="+mj-ea"/>
                <a:cs typeface="+mj-cs"/>
              </a:rPr>
              <a:t>apps and games</a:t>
            </a:r>
          </a:p>
          <a:p>
            <a:pPr marL="285750" indent="-285750">
              <a:spcAft>
                <a:spcPts val="1200"/>
              </a:spcAft>
              <a:buFont typeface="Arial" panose="020B0604020202020204" pitchFamily="34" charset="0"/>
              <a:buChar char="•"/>
            </a:pPr>
            <a:r>
              <a:rPr lang="en-US" sz="2000" dirty="0">
                <a:ea typeface="+mj-ea"/>
                <a:cs typeface="+mj-cs"/>
              </a:rPr>
              <a:t>Talk to children about </a:t>
            </a:r>
            <a:r>
              <a:rPr lang="en-US" sz="2000" b="1" dirty="0">
                <a:ea typeface="+mj-ea"/>
                <a:cs typeface="+mj-cs"/>
              </a:rPr>
              <a:t>risk</a:t>
            </a:r>
            <a:r>
              <a:rPr lang="en-US" sz="2000" dirty="0">
                <a:ea typeface="+mj-ea"/>
                <a:cs typeface="+mj-cs"/>
              </a:rPr>
              <a:t> - from bullying &amp; sharing content, to extremism &amp; gangs</a:t>
            </a:r>
          </a:p>
        </p:txBody>
      </p:sp>
      <p:sp>
        <p:nvSpPr>
          <p:cNvPr id="9" name="TextBox 8">
            <a:extLst>
              <a:ext uri="{FF2B5EF4-FFF2-40B4-BE49-F238E27FC236}">
                <a16:creationId xmlns:a16="http://schemas.microsoft.com/office/drawing/2014/main" id="{20A4D6DA-B808-419F-A936-3713EF9C5360}"/>
              </a:ext>
            </a:extLst>
          </p:cNvPr>
          <p:cNvSpPr txBox="1"/>
          <p:nvPr/>
        </p:nvSpPr>
        <p:spPr>
          <a:xfrm>
            <a:off x="159107" y="212628"/>
            <a:ext cx="8628212" cy="461665"/>
          </a:xfrm>
          <a:prstGeom prst="rect">
            <a:avLst/>
          </a:prstGeom>
          <a:noFill/>
        </p:spPr>
        <p:txBody>
          <a:bodyPr wrap="square">
            <a:spAutoFit/>
          </a:bodyPr>
          <a:lstStyle/>
          <a:p>
            <a:r>
              <a:rPr lang="en-US" sz="2400">
                <a:ea typeface="+mj-ea"/>
                <a:cs typeface="+mj-cs"/>
              </a:rPr>
              <a:t>Visit </a:t>
            </a:r>
            <a:r>
              <a:rPr lang="en-US" sz="2400">
                <a:ea typeface="+mj-ea"/>
                <a:cs typeface="+mj-cs"/>
                <a:hlinkClick r:id="rId3"/>
              </a:rPr>
              <a:t>parentsafe.lgfl.net </a:t>
            </a:r>
            <a:r>
              <a:rPr lang="en-US" sz="2400">
                <a:ea typeface="+mj-ea"/>
                <a:cs typeface="+mj-cs"/>
              </a:rPr>
              <a:t>for tips and ideas to help parents:</a:t>
            </a:r>
          </a:p>
        </p:txBody>
      </p:sp>
      <p:pic>
        <p:nvPicPr>
          <p:cNvPr id="3" name="Picture 2" descr="A group of people sitting at a table with a computer&#10;&#10;Description automatically generated">
            <a:extLst>
              <a:ext uri="{FF2B5EF4-FFF2-40B4-BE49-F238E27FC236}">
                <a16:creationId xmlns:a16="http://schemas.microsoft.com/office/drawing/2014/main" id="{7BBEC254-BB5D-6B25-5FA5-C0918F2BB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11" y="962580"/>
            <a:ext cx="9246724" cy="5283842"/>
          </a:xfrm>
          <a:prstGeom prst="rect">
            <a:avLst/>
          </a:prstGeom>
        </p:spPr>
      </p:pic>
    </p:spTree>
    <p:extLst>
      <p:ext uri="{BB962C8B-B14F-4D97-AF65-F5344CB8AC3E}">
        <p14:creationId xmlns:p14="http://schemas.microsoft.com/office/powerpoint/2010/main" val="1131875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558781" y="3812016"/>
            <a:ext cx="2568159" cy="19987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041579" y="1742315"/>
            <a:ext cx="2236975" cy="17502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389827" y="327915"/>
            <a:ext cx="2306987" cy="27470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8758448" y="3673283"/>
            <a:ext cx="2574635" cy="154703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673850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65241" y="1186097"/>
            <a:ext cx="4902496" cy="3600986"/>
          </a:xfrm>
          <a:prstGeom prst="rect">
            <a:avLst/>
          </a:prstGeom>
          <a:noFill/>
        </p:spPr>
        <p:txBody>
          <a:bodyPr wrap="square" rtlCol="0">
            <a:spAutoFit/>
          </a:bodyPr>
          <a:lstStyle/>
          <a:p>
            <a:r>
              <a:rPr lang="en-GB" sz="2400" b="1"/>
              <a:t>Why not have a family agreement to: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b="1"/>
              <a:t>clarify</a:t>
            </a:r>
            <a:r>
              <a:rPr lang="en-GB" sz="2000"/>
              <a:t> what is allowed...or not</a:t>
            </a:r>
          </a:p>
          <a:p>
            <a:endParaRPr lang="en-GB" sz="2000"/>
          </a:p>
          <a:p>
            <a:pPr marL="342900" indent="-342900">
              <a:buFont typeface="Arial" panose="020B0604020202020204" pitchFamily="34" charset="0"/>
              <a:buChar char="•"/>
            </a:pPr>
            <a:r>
              <a:rPr lang="en-GB" sz="2000" b="1"/>
              <a:t>establish</a:t>
            </a:r>
            <a:r>
              <a:rPr lang="en-GB" sz="2000"/>
              <a:t> ground rules like no phones at the table or in the bedroom at night-time</a:t>
            </a:r>
          </a:p>
          <a:p>
            <a:endParaRPr lang="en-GB" sz="2000"/>
          </a:p>
          <a:p>
            <a:pPr marL="342900" indent="-342900">
              <a:buFont typeface="Arial" panose="020B0604020202020204" pitchFamily="34" charset="0"/>
              <a:buChar char="•"/>
            </a:pPr>
            <a:r>
              <a:rPr lang="en-GB" sz="2000" b="1"/>
              <a:t>agree</a:t>
            </a:r>
            <a:r>
              <a:rPr lang="en-GB" sz="2000"/>
              <a:t> shared expectations to reduce arguments and keep everyone safe &amp; healthy</a:t>
            </a:r>
          </a:p>
          <a:p>
            <a:endParaRPr lang="en-GB" sz="2400" b="1"/>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593784" y="1240631"/>
            <a:ext cx="5612377" cy="3958271"/>
          </a:xfrm>
          <a:prstGeom prst="rect">
            <a:avLst/>
          </a:prstGeom>
        </p:spPr>
      </p:pic>
      <p:sp>
        <p:nvSpPr>
          <p:cNvPr id="8" name="TextBox 7">
            <a:extLst>
              <a:ext uri="{FF2B5EF4-FFF2-40B4-BE49-F238E27FC236}">
                <a16:creationId xmlns:a16="http://schemas.microsoft.com/office/drawing/2014/main" id="{18E08B5F-C18F-4EDB-A30B-F2E576142D71}"/>
              </a:ext>
            </a:extLst>
          </p:cNvPr>
          <p:cNvSpPr txBox="1"/>
          <p:nvPr/>
        </p:nvSpPr>
        <p:spPr>
          <a:xfrm>
            <a:off x="4429902" y="5337650"/>
            <a:ext cx="8083015" cy="461665"/>
          </a:xfrm>
          <a:prstGeom prst="rect">
            <a:avLst/>
          </a:prstGeom>
          <a:noFill/>
        </p:spPr>
        <p:txBody>
          <a:bodyPr wrap="square">
            <a:spAutoFit/>
          </a:bodyPr>
          <a:lstStyle/>
          <a:p>
            <a:r>
              <a:rPr lang="en-GB" sz="2400"/>
              <a:t>Download it at </a:t>
            </a:r>
            <a:r>
              <a:rPr lang="en-GB" sz="2400">
                <a:hlinkClick r:id="rId4"/>
              </a:rPr>
              <a:t>parentsafe.lgfl.net/digital-family-agreement</a:t>
            </a:r>
            <a:endParaRPr lang="en-GB" sz="2400"/>
          </a:p>
        </p:txBody>
      </p:sp>
    </p:spTree>
    <p:extLst>
      <p:ext uri="{BB962C8B-B14F-4D97-AF65-F5344CB8AC3E}">
        <p14:creationId xmlns:p14="http://schemas.microsoft.com/office/powerpoint/2010/main" val="3547699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Tree>
    <p:extLst>
      <p:ext uri="{BB962C8B-B14F-4D97-AF65-F5344CB8AC3E}">
        <p14:creationId xmlns:p14="http://schemas.microsoft.com/office/powerpoint/2010/main" val="290788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0AFD2F2-A120-E8E0-8D75-570E3290D6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640328" y="3699171"/>
            <a:ext cx="2892026" cy="22508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357708" y="1557014"/>
            <a:ext cx="2279655" cy="17836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154481" y="327915"/>
            <a:ext cx="2542334" cy="30273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9035380" y="4579655"/>
            <a:ext cx="2962220" cy="177993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30725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HOW MUCH DO YOU KNOW </a:t>
            </a:r>
            <a:r>
              <a:rPr lang="en-US" sz="2800" b="1">
                <a:ea typeface="+mj-ea"/>
                <a:cs typeface="+mj-cs"/>
              </a:rPr>
              <a:t>about</a:t>
            </a:r>
            <a:r>
              <a:rPr lang="en-US" sz="2800" b="1">
                <a:solidFill>
                  <a:srgbClr val="FF0000"/>
                </a:solidFill>
                <a:ea typeface="+mj-ea"/>
                <a:cs typeface="+mj-cs"/>
              </a:rPr>
              <a:t> </a:t>
            </a:r>
            <a:r>
              <a:rPr lang="en-US" sz="2800" b="1">
                <a:ea typeface="+mj-ea"/>
                <a:cs typeface="+mj-cs"/>
              </a:rPr>
              <a:t>your child’s life online? </a:t>
            </a: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2024</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A3A25A-179B-1862-ABAA-5C2F7460A179}"/>
              </a:ext>
            </a:extLst>
          </p:cNvPr>
          <p:cNvPicPr>
            <a:picLocks noChangeAspect="1"/>
          </p:cNvPicPr>
          <p:nvPr/>
        </p:nvPicPr>
        <p:blipFill>
          <a:blip r:embed="rId5"/>
          <a:stretch>
            <a:fillRect/>
          </a:stretch>
        </p:blipFill>
        <p:spPr>
          <a:xfrm>
            <a:off x="914400" y="1944896"/>
            <a:ext cx="10520265" cy="2130272"/>
          </a:xfrm>
          <a:prstGeom prst="rect">
            <a:avLst/>
          </a:prstGeom>
        </p:spPr>
      </p:pic>
    </p:spTree>
    <p:extLst>
      <p:ext uri="{BB962C8B-B14F-4D97-AF65-F5344CB8AC3E}">
        <p14:creationId xmlns:p14="http://schemas.microsoft.com/office/powerpoint/2010/main" val="3066559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9" ma:contentTypeDescription="Create a new document." ma:contentTypeScope="" ma:versionID="326c8723a2e5b99cee2e0aaf3884e39b">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4d84b791a414029111ba03e7fd636d7f"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28BD328-1411-4CD3-81F8-ED624F320C68}">
  <ds:schemaRefs>
    <ds:schemaRef ds:uri="3889ac6e-72bb-4955-a615-445659f1c972"/>
    <ds:schemaRef ds:uri="e4f34220-620c-47c3-89af-c4a6edab4c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622987-D106-4398-BE90-76CF5B72AC6A}">
  <ds:schemaRefs>
    <ds:schemaRef ds:uri="3889ac6e-72bb-4955-a615-445659f1c972"/>
    <ds:schemaRef ds:uri="e4f34220-620c-47c3-89af-c4a6edab4c8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421</TotalTime>
  <Words>7910</Words>
  <Application>Microsoft Office PowerPoint</Application>
  <PresentationFormat>Widescreen</PresentationFormat>
  <Paragraphs>506</Paragraphs>
  <Slides>63</Slides>
  <Notes>63</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63</vt:i4>
      </vt:variant>
    </vt:vector>
  </HeadingPairs>
  <TitlesOfParts>
    <vt:vector size="82" baseType="lpstr">
      <vt:lpstr>Arial</vt:lpstr>
      <vt:lpstr>Arial</vt:lpstr>
      <vt:lpstr>Calibri</vt:lpstr>
      <vt:lpstr>Calibri Light</vt:lpstr>
      <vt:lpstr>Droid Sans</vt:lpstr>
      <vt:lpstr>Helvetica Neue</vt:lpstr>
      <vt:lpstr>inherit</vt:lpstr>
      <vt:lpstr>karla</vt:lpstr>
      <vt:lpstr>Mark Pro</vt:lpstr>
      <vt:lpstr>Montserrat</vt:lpstr>
      <vt:lpstr>MuseoSans</vt:lpstr>
      <vt:lpstr>Myriad Pro</vt:lpstr>
      <vt:lpstr>Noto Sans</vt:lpstr>
      <vt:lpstr>Roboto</vt:lpstr>
      <vt:lpstr>SF Pro Display</vt:lpstr>
      <vt:lpstr>TwitterChirp</vt:lpstr>
      <vt:lpstr>Verdana</vt:lpstr>
      <vt:lpstr>Wingdings</vt:lpstr>
      <vt:lpstr>Office Theme</vt:lpstr>
      <vt:lpstr>PowerPoint Presentation</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J Flint</cp:lastModifiedBy>
  <cp:revision>4</cp:revision>
  <dcterms:created xsi:type="dcterms:W3CDTF">2020-02-10T12:15:47Z</dcterms:created>
  <dcterms:modified xsi:type="dcterms:W3CDTF">2026-02-23T16:47:31Z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