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A97FC-F74A-4C7F-B1A9-9AE8DD6DD960}" type="doc">
      <dgm:prSet loTypeId="urn:microsoft.com/office/officeart/2005/8/layout/pyramid1" loCatId="pyramid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F3D3468C-2991-4591-A589-80FF1204D35A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GB" dirty="0"/>
        </a:p>
      </dgm:t>
    </dgm:pt>
    <dgm:pt modelId="{5B985B10-5B94-4A4D-BFC6-B5C9CAC5BC66}" type="parTrans" cxnId="{9A61D8A1-B42E-4209-BB9E-8FDE0FBA765D}">
      <dgm:prSet/>
      <dgm:spPr/>
      <dgm:t>
        <a:bodyPr/>
        <a:lstStyle/>
        <a:p>
          <a:endParaRPr lang="en-GB"/>
        </a:p>
      </dgm:t>
    </dgm:pt>
    <dgm:pt modelId="{F305A591-7FAB-4300-AC28-E9E086EAE0B0}" type="sibTrans" cxnId="{9A61D8A1-B42E-4209-BB9E-8FDE0FBA765D}">
      <dgm:prSet/>
      <dgm:spPr/>
      <dgm:t>
        <a:bodyPr/>
        <a:lstStyle/>
        <a:p>
          <a:endParaRPr lang="en-GB"/>
        </a:p>
      </dgm:t>
    </dgm:pt>
    <dgm:pt modelId="{4021C1E8-558D-4373-B785-F5A9278EE8E0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rgbClr val="AD403D"/>
              </a:solidFill>
            </a:rPr>
            <a:t>.</a:t>
          </a:r>
        </a:p>
      </dgm:t>
    </dgm:pt>
    <dgm:pt modelId="{7B6BBD8C-DF6A-4FA6-B110-9246169CA78A}" type="sibTrans" cxnId="{B6270DFC-395B-4F45-A7F0-9261773C3B35}">
      <dgm:prSet/>
      <dgm:spPr/>
      <dgm:t>
        <a:bodyPr/>
        <a:lstStyle/>
        <a:p>
          <a:endParaRPr lang="en-GB"/>
        </a:p>
      </dgm:t>
    </dgm:pt>
    <dgm:pt modelId="{296AE7BF-8F84-4C4C-95A4-28C4F93FE4A0}" type="parTrans" cxnId="{B6270DFC-395B-4F45-A7F0-9261773C3B35}">
      <dgm:prSet/>
      <dgm:spPr/>
      <dgm:t>
        <a:bodyPr/>
        <a:lstStyle/>
        <a:p>
          <a:endParaRPr lang="en-GB"/>
        </a:p>
      </dgm:t>
    </dgm:pt>
    <dgm:pt modelId="{84ABDE52-3128-413A-80CC-1F64FCE7AB74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GB" dirty="0"/>
        </a:p>
      </dgm:t>
    </dgm:pt>
    <dgm:pt modelId="{CE3C2B41-8383-4C28-9A5F-ACA60F3191F5}" type="parTrans" cxnId="{85C14B10-85B8-4EBF-BB26-CD7C2D2D993B}">
      <dgm:prSet/>
      <dgm:spPr/>
      <dgm:t>
        <a:bodyPr/>
        <a:lstStyle/>
        <a:p>
          <a:endParaRPr lang="en-GB"/>
        </a:p>
      </dgm:t>
    </dgm:pt>
    <dgm:pt modelId="{A50C5799-B681-4A04-BEFA-3FABC93F659F}" type="sibTrans" cxnId="{85C14B10-85B8-4EBF-BB26-CD7C2D2D993B}">
      <dgm:prSet/>
      <dgm:spPr/>
      <dgm:t>
        <a:bodyPr/>
        <a:lstStyle/>
        <a:p>
          <a:endParaRPr lang="en-GB"/>
        </a:p>
      </dgm:t>
    </dgm:pt>
    <dgm:pt modelId="{9A75437B-43C3-4613-81F9-DF8917F64740}" type="pres">
      <dgm:prSet presAssocID="{769A97FC-F74A-4C7F-B1A9-9AE8DD6DD960}" presName="Name0" presStyleCnt="0">
        <dgm:presLayoutVars>
          <dgm:dir/>
          <dgm:animLvl val="lvl"/>
          <dgm:resizeHandles val="exact"/>
        </dgm:presLayoutVars>
      </dgm:prSet>
      <dgm:spPr/>
    </dgm:pt>
    <dgm:pt modelId="{20117BDB-BCFA-4201-B6FD-756DA4A7C6F3}" type="pres">
      <dgm:prSet presAssocID="{4021C1E8-558D-4373-B785-F5A9278EE8E0}" presName="Name8" presStyleCnt="0"/>
      <dgm:spPr/>
    </dgm:pt>
    <dgm:pt modelId="{23C2B924-6D6E-4BA0-AA7C-07B11AB58A6D}" type="pres">
      <dgm:prSet presAssocID="{4021C1E8-558D-4373-B785-F5A9278EE8E0}" presName="level" presStyleLbl="node1" presStyleIdx="0" presStyleCnt="3" custScaleX="102205" custScaleY="98370" custLinFactNeighborX="94" custLinFactNeighborY="-827">
        <dgm:presLayoutVars>
          <dgm:chMax val="1"/>
          <dgm:bulletEnabled val="1"/>
        </dgm:presLayoutVars>
      </dgm:prSet>
      <dgm:spPr/>
    </dgm:pt>
    <dgm:pt modelId="{5E06093E-5130-4D6D-A781-BB4A8BA87C4F}" type="pres">
      <dgm:prSet presAssocID="{4021C1E8-558D-4373-B785-F5A9278EE8E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240E899-3070-4AF2-8119-5DE1065C5A18}" type="pres">
      <dgm:prSet presAssocID="{84ABDE52-3128-413A-80CC-1F64FCE7AB74}" presName="Name8" presStyleCnt="0"/>
      <dgm:spPr/>
    </dgm:pt>
    <dgm:pt modelId="{F3E953DC-2561-4CFE-806B-5484D695CC31}" type="pres">
      <dgm:prSet presAssocID="{84ABDE52-3128-413A-80CC-1F64FCE7AB74}" presName="level" presStyleLbl="node1" presStyleIdx="1" presStyleCnt="3" custScaleX="100669" custScaleY="74656" custLinFactNeighborX="-81" custLinFactNeighborY="-110">
        <dgm:presLayoutVars>
          <dgm:chMax val="1"/>
          <dgm:bulletEnabled val="1"/>
        </dgm:presLayoutVars>
      </dgm:prSet>
      <dgm:spPr/>
    </dgm:pt>
    <dgm:pt modelId="{D38EB6A8-AEF4-4BD3-8FCA-133D41422D8A}" type="pres">
      <dgm:prSet presAssocID="{84ABDE52-3128-413A-80CC-1F64FCE7AB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99BA8E4-842E-4829-B5D8-AEB8D3599756}" type="pres">
      <dgm:prSet presAssocID="{F3D3468C-2991-4591-A589-80FF1204D35A}" presName="Name8" presStyleCnt="0"/>
      <dgm:spPr/>
    </dgm:pt>
    <dgm:pt modelId="{FBC5F5A5-2D05-4D46-940F-E0024A35DF26}" type="pres">
      <dgm:prSet presAssocID="{F3D3468C-2991-4591-A589-80FF1204D35A}" presName="level" presStyleLbl="node1" presStyleIdx="2" presStyleCnt="3" custScaleY="57299" custLinFactNeighborX="35" custLinFactNeighborY="6039">
        <dgm:presLayoutVars>
          <dgm:chMax val="1"/>
          <dgm:bulletEnabled val="1"/>
        </dgm:presLayoutVars>
      </dgm:prSet>
      <dgm:spPr/>
    </dgm:pt>
    <dgm:pt modelId="{3AC8C163-C2EF-4717-B875-A4F4DE906ADA}" type="pres">
      <dgm:prSet presAssocID="{F3D3468C-2991-4591-A589-80FF1204D35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17AA008-1F15-4507-ABFA-B3C44463F5B6}" type="presOf" srcId="{F3D3468C-2991-4591-A589-80FF1204D35A}" destId="{3AC8C163-C2EF-4717-B875-A4F4DE906ADA}" srcOrd="1" destOrd="0" presId="urn:microsoft.com/office/officeart/2005/8/layout/pyramid1"/>
    <dgm:cxn modelId="{85C14B10-85B8-4EBF-BB26-CD7C2D2D993B}" srcId="{769A97FC-F74A-4C7F-B1A9-9AE8DD6DD960}" destId="{84ABDE52-3128-413A-80CC-1F64FCE7AB74}" srcOrd="1" destOrd="0" parTransId="{CE3C2B41-8383-4C28-9A5F-ACA60F3191F5}" sibTransId="{A50C5799-B681-4A04-BEFA-3FABC93F659F}"/>
    <dgm:cxn modelId="{F95D1049-4A5E-44D3-A977-A21192C569B5}" type="presOf" srcId="{4021C1E8-558D-4373-B785-F5A9278EE8E0}" destId="{5E06093E-5130-4D6D-A781-BB4A8BA87C4F}" srcOrd="1" destOrd="0" presId="urn:microsoft.com/office/officeart/2005/8/layout/pyramid1"/>
    <dgm:cxn modelId="{CE54B06F-2674-4B83-BDA1-559C4F31E61C}" type="presOf" srcId="{4021C1E8-558D-4373-B785-F5A9278EE8E0}" destId="{23C2B924-6D6E-4BA0-AA7C-07B11AB58A6D}" srcOrd="0" destOrd="0" presId="urn:microsoft.com/office/officeart/2005/8/layout/pyramid1"/>
    <dgm:cxn modelId="{9A61D8A1-B42E-4209-BB9E-8FDE0FBA765D}" srcId="{769A97FC-F74A-4C7F-B1A9-9AE8DD6DD960}" destId="{F3D3468C-2991-4591-A589-80FF1204D35A}" srcOrd="2" destOrd="0" parTransId="{5B985B10-5B94-4A4D-BFC6-B5C9CAC5BC66}" sibTransId="{F305A591-7FAB-4300-AC28-E9E086EAE0B0}"/>
    <dgm:cxn modelId="{078447C4-27BC-41CB-AE0D-BF2E0AC6AB25}" type="presOf" srcId="{769A97FC-F74A-4C7F-B1A9-9AE8DD6DD960}" destId="{9A75437B-43C3-4613-81F9-DF8917F64740}" srcOrd="0" destOrd="0" presId="urn:microsoft.com/office/officeart/2005/8/layout/pyramid1"/>
    <dgm:cxn modelId="{B13221CE-5ED8-428A-9FE3-5D0FBFEC0AB7}" type="presOf" srcId="{84ABDE52-3128-413A-80CC-1F64FCE7AB74}" destId="{F3E953DC-2561-4CFE-806B-5484D695CC31}" srcOrd="0" destOrd="0" presId="urn:microsoft.com/office/officeart/2005/8/layout/pyramid1"/>
    <dgm:cxn modelId="{0A3899E1-EB9A-4CFE-89DA-5F360C01964E}" type="presOf" srcId="{84ABDE52-3128-413A-80CC-1F64FCE7AB74}" destId="{D38EB6A8-AEF4-4BD3-8FCA-133D41422D8A}" srcOrd="1" destOrd="0" presId="urn:microsoft.com/office/officeart/2005/8/layout/pyramid1"/>
    <dgm:cxn modelId="{1A2FA8EA-984F-4EA5-8EFC-07B5ABABF3A7}" type="presOf" srcId="{F3D3468C-2991-4591-A589-80FF1204D35A}" destId="{FBC5F5A5-2D05-4D46-940F-E0024A35DF26}" srcOrd="0" destOrd="0" presId="urn:microsoft.com/office/officeart/2005/8/layout/pyramid1"/>
    <dgm:cxn modelId="{B6270DFC-395B-4F45-A7F0-9261773C3B35}" srcId="{769A97FC-F74A-4C7F-B1A9-9AE8DD6DD960}" destId="{4021C1E8-558D-4373-B785-F5A9278EE8E0}" srcOrd="0" destOrd="0" parTransId="{296AE7BF-8F84-4C4C-95A4-28C4F93FE4A0}" sibTransId="{7B6BBD8C-DF6A-4FA6-B110-9246169CA78A}"/>
    <dgm:cxn modelId="{46B96A66-E63E-4927-875A-1DBC2E18858D}" type="presParOf" srcId="{9A75437B-43C3-4613-81F9-DF8917F64740}" destId="{20117BDB-BCFA-4201-B6FD-756DA4A7C6F3}" srcOrd="0" destOrd="0" presId="urn:microsoft.com/office/officeart/2005/8/layout/pyramid1"/>
    <dgm:cxn modelId="{50F6D274-2BA9-4284-A7C5-318D433C7B62}" type="presParOf" srcId="{20117BDB-BCFA-4201-B6FD-756DA4A7C6F3}" destId="{23C2B924-6D6E-4BA0-AA7C-07B11AB58A6D}" srcOrd="0" destOrd="0" presId="urn:microsoft.com/office/officeart/2005/8/layout/pyramid1"/>
    <dgm:cxn modelId="{7AF73623-273B-4DB1-BEDC-336793F2C62A}" type="presParOf" srcId="{20117BDB-BCFA-4201-B6FD-756DA4A7C6F3}" destId="{5E06093E-5130-4D6D-A781-BB4A8BA87C4F}" srcOrd="1" destOrd="0" presId="urn:microsoft.com/office/officeart/2005/8/layout/pyramid1"/>
    <dgm:cxn modelId="{96678FA6-86F7-414C-993C-51F2EBA891DB}" type="presParOf" srcId="{9A75437B-43C3-4613-81F9-DF8917F64740}" destId="{F240E899-3070-4AF2-8119-5DE1065C5A18}" srcOrd="1" destOrd="0" presId="urn:microsoft.com/office/officeart/2005/8/layout/pyramid1"/>
    <dgm:cxn modelId="{461E8522-621F-4365-B8CB-C74D81D6D8F0}" type="presParOf" srcId="{F240E899-3070-4AF2-8119-5DE1065C5A18}" destId="{F3E953DC-2561-4CFE-806B-5484D695CC31}" srcOrd="0" destOrd="0" presId="urn:microsoft.com/office/officeart/2005/8/layout/pyramid1"/>
    <dgm:cxn modelId="{C1AF56D1-56F8-4F63-ADEA-722873139B82}" type="presParOf" srcId="{F240E899-3070-4AF2-8119-5DE1065C5A18}" destId="{D38EB6A8-AEF4-4BD3-8FCA-133D41422D8A}" srcOrd="1" destOrd="0" presId="urn:microsoft.com/office/officeart/2005/8/layout/pyramid1"/>
    <dgm:cxn modelId="{35FC049F-80F8-4C57-9A3F-1BB0857B38D7}" type="presParOf" srcId="{9A75437B-43C3-4613-81F9-DF8917F64740}" destId="{D99BA8E4-842E-4829-B5D8-AEB8D3599756}" srcOrd="2" destOrd="0" presId="urn:microsoft.com/office/officeart/2005/8/layout/pyramid1"/>
    <dgm:cxn modelId="{047C814F-C061-4BE2-825E-117253EB4735}" type="presParOf" srcId="{D99BA8E4-842E-4829-B5D8-AEB8D3599756}" destId="{FBC5F5A5-2D05-4D46-940F-E0024A35DF26}" srcOrd="0" destOrd="0" presId="urn:microsoft.com/office/officeart/2005/8/layout/pyramid1"/>
    <dgm:cxn modelId="{95C588A6-6CFA-4B6C-8419-E4158E79ABE8}" type="presParOf" srcId="{D99BA8E4-842E-4829-B5D8-AEB8D3599756}" destId="{3AC8C163-C2EF-4717-B875-A4F4DE906AD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2B924-6D6E-4BA0-AA7C-07B11AB58A6D}">
      <dsp:nvSpPr>
        <dsp:cNvPr id="0" name=""/>
        <dsp:cNvSpPr/>
      </dsp:nvSpPr>
      <dsp:spPr>
        <a:xfrm>
          <a:off x="2487860" y="0"/>
          <a:ext cx="3848972" cy="2629877"/>
        </a:xfrm>
        <a:prstGeom prst="trapezoid">
          <a:avLst>
            <a:gd name="adj" fmla="val 71599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>
              <a:solidFill>
                <a:srgbClr val="AD403D"/>
              </a:solidFill>
            </a:rPr>
            <a:t>.</a:t>
          </a:r>
        </a:p>
      </dsp:txBody>
      <dsp:txXfrm>
        <a:off x="2487860" y="0"/>
        <a:ext cx="3848972" cy="2629877"/>
      </dsp:txXfrm>
    </dsp:sp>
    <dsp:sp modelId="{F3E953DC-2561-4CFE-806B-5484D695CC31}">
      <dsp:nvSpPr>
        <dsp:cNvPr id="0" name=""/>
        <dsp:cNvSpPr/>
      </dsp:nvSpPr>
      <dsp:spPr>
        <a:xfrm>
          <a:off x="1069276" y="2626936"/>
          <a:ext cx="6668330" cy="1995894"/>
        </a:xfrm>
        <a:prstGeom prst="trapezoid">
          <a:avLst>
            <a:gd name="adj" fmla="val 71599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2236234" y="2626936"/>
        <a:ext cx="4334414" cy="1995894"/>
      </dsp:txXfrm>
    </dsp:sp>
    <dsp:sp modelId="{FBC5F5A5-2D05-4D46-940F-E0024A35DF26}">
      <dsp:nvSpPr>
        <dsp:cNvPr id="0" name=""/>
        <dsp:cNvSpPr/>
      </dsp:nvSpPr>
      <dsp:spPr>
        <a:xfrm>
          <a:off x="0" y="4625771"/>
          <a:ext cx="8817614" cy="1531862"/>
        </a:xfrm>
        <a:prstGeom prst="trapezoid">
          <a:avLst>
            <a:gd name="adj" fmla="val 71599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1543082" y="4625771"/>
        <a:ext cx="5731449" cy="1531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3373-5C16-495D-A6DA-9DA39FF1A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86448-850E-46E9-A47F-9CE20501A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C7289-1276-4EDC-8A94-D8A10A51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FDBCB-2BCF-4FBB-9E91-5220D9AA9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1622B-4080-418E-AA5B-E7D62A70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48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F853-3754-4E44-A481-255F2C261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87897-80FC-4C4F-87B9-957AFBFA7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70D95-2FCB-4860-9776-272DD169B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325D1-4E18-43C6-BAA3-5A072AF7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355B1-6A5C-43EE-93F1-055AB292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05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375BE-4C2A-404F-834E-E4DF134BE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AA6F7-9D42-45A2-A4FA-6AA58E535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DC590-5420-4F67-B4BE-2AF0A740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D1BAC-C7BE-4C00-AE6E-C1C184F6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3946-1E2A-46F5-9E09-EC899D83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0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4A24-B474-448C-BF79-7390D80A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5D31F-1B25-4443-959D-290B36398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0997F-8E8B-440A-8AF0-6AA41079A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A8BD5-DA60-45DE-B4C8-3D2EA516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52BE4-74C1-4499-9CA0-80259D97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229DE-B2AB-450F-A2F3-E39C81885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8E0AE-CD93-42D4-A5E9-A6EEE72E2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3ED8B-31B9-455D-A7C8-FB10A56E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F152-95C0-49D1-8986-E7276A20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08A96-4EA3-434E-BBC4-6048F4D1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4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CF006-E7DC-4056-97C1-94D5D504E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25B7E-9909-4E01-8506-68C8A397B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0F39F-648C-40EC-9F89-BA5BE1365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8995C-8FB6-4130-A035-20C365C0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F3827-370E-45E7-9310-729F3322E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B765E-895C-4C70-B52B-0EF73CE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50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FE0CB-EA95-4AA6-94DC-4C52AB413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03944-8211-42DC-B5B8-9CCACA3D1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B4827-C221-4FB1-986B-DEEFB29A0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1597F1-15EF-46D2-B6C5-840AC1649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DF2316-17F4-47E2-A9B2-A338A603F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778D3-78C3-4FBD-BAF3-1BF43EE2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35F9F3-E117-43FD-B845-43F0B5C8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06577-46EA-4D91-890B-3570DF67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2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7BBBD-1518-45FF-8898-18C71B9C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0359BF-6BD8-4E0B-B935-512554CD5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BD278-910C-4DD7-9210-46E86440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466AA4-543F-422D-8CF9-36A40B59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3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F8D29-5571-4158-B7E7-A0F0FFBB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B3E8A-48FB-4B6F-9F32-30FFD3D8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E95E7-68F3-487E-800B-9861A785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69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BAF5-9AD3-4F55-B470-DB9AD3100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4BCAA-7C3D-48B6-9543-1EE2C3902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510EE-A36C-4769-B04B-9EE307314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ED42C-487D-4D2F-B74C-88BDBD16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4FC5D-71AA-4C3B-A93F-8C0A70D8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E607F-2DAC-470E-A1A4-9C258A0C9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8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DDB6-51D9-413F-AAA1-B7714635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1EE808-ECE7-42E9-AC14-0E90FB187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88155-19FF-46FC-A339-8F74D4F7E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3792B-7674-4B4E-9FB7-0BB782B9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5412-E5E5-4943-B106-8F91285E9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982ED-C67E-4936-8D9C-D5FEA292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9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5CE6AB-66D8-4A59-AA8B-6B909415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4D301-6271-4CC1-958D-2B0A2A20A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D04B0-6300-4B2A-994B-B7229261D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B157-6ED5-4255-9151-C8291FEF890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13F7A-283A-422F-8246-B9E369502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37F96-D12A-404A-B9D7-CEA515729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C086-83B8-41FB-AA5F-EE025FCAD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8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566591285"/>
              </p:ext>
            </p:extLst>
          </p:nvPr>
        </p:nvGraphicFramePr>
        <p:xfrm>
          <a:off x="1631369" y="367710"/>
          <a:ext cx="8817614" cy="6157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876712" y="1175303"/>
            <a:ext cx="2427546" cy="27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475A1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en-GB" sz="1600" b="1" dirty="0">
                <a:latin typeface="Letter-join Plus 1" panose="02000505000000020003" pitchFamily="50" charset="0"/>
                <a:cs typeface="Calibri Light" panose="020F0302020204030204" pitchFamily="34" charset="0"/>
              </a:rPr>
              <a:t>Individualised</a:t>
            </a:r>
          </a:p>
          <a:p>
            <a:pPr fontAlgn="base">
              <a:spcBef>
                <a:spcPct val="0"/>
              </a:spcBef>
            </a:pPr>
            <a:endParaRPr lang="en-GB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fontAlgn="base">
              <a:spcBef>
                <a:spcPct val="0"/>
              </a:spcBef>
            </a:pPr>
            <a:endParaRPr lang="en-GB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031673" y="3100646"/>
            <a:ext cx="4524472" cy="168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C3E6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en-GB" sz="1600" b="1" dirty="0">
                <a:latin typeface="Letter-join Plus 1" panose="02000505000000020003" pitchFamily="50" charset="0"/>
                <a:cs typeface="Calibri Light" panose="020F0302020204030204" pitchFamily="34" charset="0"/>
              </a:rPr>
              <a:t>Targeted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solidFill>
                  <a:srgbClr val="000000"/>
                </a:solidFill>
                <a:latin typeface="Letter-join Plus 1" panose="02000505000000020003" pitchFamily="50" charset="0"/>
              </a:rPr>
              <a:t>Pre-teaching of new concepts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solidFill>
                  <a:srgbClr val="000000"/>
                </a:solidFill>
                <a:latin typeface="Letter-join Plus 1" panose="02000505000000020003" pitchFamily="50" charset="0"/>
              </a:rPr>
              <a:t>Targeted additional support </a:t>
            </a:r>
            <a:r>
              <a:rPr lang="en-US" altLang="en-US" sz="1000" dirty="0">
                <a:solidFill>
                  <a:srgbClr val="000000"/>
                </a:solidFill>
                <a:latin typeface="Letter-join Plus 1" panose="02000505000000020003" pitchFamily="50" charset="0"/>
              </a:rPr>
              <a:t>where needed.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solidFill>
                  <a:srgbClr val="000000"/>
                </a:solidFill>
                <a:latin typeface="Letter-join Plus 1" panose="02000505000000020003" pitchFamily="50" charset="0"/>
              </a:rPr>
              <a:t>Independent activities adapted by the teacher for class and children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solidFill>
                  <a:srgbClr val="000000"/>
                </a:solidFill>
                <a:latin typeface="Letter-join Plus 1" panose="02000505000000020003" pitchFamily="50" charset="0"/>
              </a:rPr>
              <a:t>Word banks with spellings/key words to use in lesson</a:t>
            </a:r>
          </a:p>
          <a:p>
            <a:pPr lvl="0">
              <a:spcBef>
                <a:spcPct val="0"/>
              </a:spcBef>
            </a:pPr>
            <a:r>
              <a:rPr lang="en-US" altLang="en-US" sz="1000" dirty="0">
                <a:solidFill>
                  <a:srgbClr val="000000"/>
                </a:solidFill>
                <a:latin typeface="Letter-join Plus 1" panose="02000505000000020003" pitchFamily="50" charset="0"/>
              </a:rPr>
              <a:t>Resources purchased to support visual learning.</a:t>
            </a: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Use of creativity to record learning outcomes – role play, drama, art, videos.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1000" dirty="0">
              <a:solidFill>
                <a:srgbClr val="000000"/>
              </a:solidFill>
              <a:latin typeface="Letter-join Plus 1" panose="02000505000000020003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11061" y="329752"/>
            <a:ext cx="3437742" cy="379781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3607AB"/>
                </a:solidFill>
                <a:latin typeface="Letter-join Plus 1" panose="02000505000000020003" pitchFamily="50" charset="0"/>
                <a:cs typeface="Calibri Light" panose="020F0302020204030204" pitchFamily="34" charset="0"/>
              </a:rPr>
              <a:t>RE Graduated Response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7537" y="5074023"/>
            <a:ext cx="745019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Letter-join Plus 1" panose="02000505000000020003" pitchFamily="50" charset="0"/>
                <a:cs typeface="Calibri Light" panose="020F0302020204030204" pitchFamily="34" charset="0"/>
              </a:rPr>
              <a:t>Universal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altLang="en-US" sz="1100" dirty="0">
                <a:solidFill>
                  <a:srgbClr val="000000"/>
                </a:solidFill>
                <a:latin typeface="Letter-join Plus 1" panose="02000505000000020003" pitchFamily="50" charset="0"/>
              </a:rPr>
              <a:t>Quality First Teaching 			           Use of the RE display board to support learning.</a:t>
            </a:r>
          </a:p>
          <a:p>
            <a:r>
              <a:rPr lang="en-GB" altLang="en-US" sz="1100" dirty="0">
                <a:solidFill>
                  <a:srgbClr val="000000"/>
                </a:solidFill>
                <a:latin typeface="Letter-join Plus 1" panose="02000505000000020003" pitchFamily="50" charset="0"/>
              </a:rPr>
              <a:t>Support from additional adults in the classroom as required              Come and See Scheme followed to meet the RE</a:t>
            </a:r>
          </a:p>
          <a:p>
            <a:r>
              <a:rPr lang="en-GB" altLang="en-US" sz="1100" dirty="0">
                <a:solidFill>
                  <a:srgbClr val="000000"/>
                </a:solidFill>
                <a:latin typeface="Letter-join Plus 1" panose="02000505000000020003" pitchFamily="50" charset="0"/>
              </a:rPr>
              <a:t>Use of </a:t>
            </a:r>
            <a:r>
              <a:rPr lang="en-GB" altLang="en-US" sz="1100" dirty="0" err="1">
                <a:solidFill>
                  <a:srgbClr val="000000"/>
                </a:solidFill>
                <a:latin typeface="Letter-join Plus 1" panose="02000505000000020003" pitchFamily="50" charset="0"/>
              </a:rPr>
              <a:t>Kagan</a:t>
            </a:r>
            <a:r>
              <a:rPr lang="en-GB" altLang="en-US" sz="1100" dirty="0">
                <a:solidFill>
                  <a:srgbClr val="000000"/>
                </a:solidFill>
                <a:latin typeface="Letter-join Plus 1" panose="02000505000000020003" pitchFamily="50" charset="0"/>
              </a:rPr>
              <a:t> strategies                                                         Involvement in the Catholic mission of the school.</a:t>
            </a:r>
          </a:p>
          <a:p>
            <a:r>
              <a:rPr lang="en-GB" altLang="en-US" sz="1100" dirty="0">
                <a:solidFill>
                  <a:srgbClr val="000000"/>
                </a:solidFill>
                <a:latin typeface="Letter-join Plus 1" panose="02000505000000020003" pitchFamily="50" charset="0"/>
              </a:rPr>
              <a:t>Social Teachings of the Catholic Church taught using CARITAS        Prayer and liturgy daily led by staff and pupils</a:t>
            </a:r>
          </a:p>
          <a:p>
            <a:r>
              <a:rPr lang="en-GB" altLang="en-US" sz="1100" dirty="0">
                <a:solidFill>
                  <a:srgbClr val="000000"/>
                </a:solidFill>
                <a:latin typeface="Letter-join Plus 1" panose="02000505000000020003" pitchFamily="50" charset="0"/>
              </a:rPr>
              <a:t>Class altars in each class in line with the Church’s liturgical year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896195" y="1444672"/>
            <a:ext cx="24470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</a:pP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Strategies identified on EHCP</a:t>
            </a:r>
          </a:p>
          <a:p>
            <a:pPr lvl="0" algn="ctr" fontAlgn="base">
              <a:spcBef>
                <a:spcPct val="0"/>
              </a:spcBef>
            </a:pP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 followed.</a:t>
            </a:r>
          </a:p>
          <a:p>
            <a:pPr lvl="0" algn="ctr" fontAlgn="base">
              <a:spcBef>
                <a:spcPct val="0"/>
              </a:spcBef>
            </a:pP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Use of IPADs / laptops to support </a:t>
            </a:r>
          </a:p>
          <a:p>
            <a:pPr lvl="0" algn="ctr" fontAlgn="base">
              <a:spcBef>
                <a:spcPct val="0"/>
              </a:spcBef>
            </a:pP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recording of work.</a:t>
            </a:r>
          </a:p>
          <a:p>
            <a:pPr lvl="0" algn="ctr" fontAlgn="base">
              <a:spcBef>
                <a:spcPct val="0"/>
              </a:spcBef>
            </a:pP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Simplified extracts from Scripture / stories.</a:t>
            </a:r>
          </a:p>
          <a:p>
            <a:pPr lvl="0" algn="ctr" fontAlgn="base">
              <a:spcBef>
                <a:spcPct val="0"/>
              </a:spcBef>
            </a:pP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Adaptation of tasks </a:t>
            </a:r>
          </a:p>
          <a:p>
            <a:pPr lvl="0" algn="ctr" fontAlgn="base">
              <a:spcBef>
                <a:spcPct val="0"/>
              </a:spcBef>
            </a:pP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1:1 adult support</a:t>
            </a:r>
          </a:p>
          <a:p>
            <a:pPr lvl="0" algn="ctr" fontAlgn="base">
              <a:spcBef>
                <a:spcPct val="0"/>
              </a:spcBef>
            </a:pPr>
            <a:r>
              <a:rPr lang="en-US" sz="1000" dirty="0">
                <a:latin typeface="Letter-join Plus 1" panose="02000505000000020003" pitchFamily="50" charset="0"/>
                <a:cs typeface="Calibri Light" panose="020F0302020204030204" pitchFamily="34" charset="0"/>
              </a:rPr>
              <a:t>Use of visual aids</a:t>
            </a:r>
          </a:p>
        </p:txBody>
      </p:sp>
      <p:sp>
        <p:nvSpPr>
          <p:cNvPr id="5" name="Rectangle 4"/>
          <p:cNvSpPr/>
          <p:nvPr/>
        </p:nvSpPr>
        <p:spPr>
          <a:xfrm>
            <a:off x="3643114" y="3697673"/>
            <a:ext cx="49582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endParaRPr lang="en-GB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5680" y="4227378"/>
            <a:ext cx="58326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en-GB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269" y="198046"/>
            <a:ext cx="2087188" cy="19351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3C973C-2466-401D-B24A-844BD1725F26}"/>
              </a:ext>
            </a:extLst>
          </p:cNvPr>
          <p:cNvSpPr txBox="1"/>
          <p:nvPr/>
        </p:nvSpPr>
        <p:spPr>
          <a:xfrm>
            <a:off x="411061" y="1057013"/>
            <a:ext cx="3137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3607AB"/>
                </a:solidFill>
                <a:latin typeface="Letter-join Plus 1" panose="02000505000000020003" pitchFamily="50" charset="0"/>
              </a:rPr>
              <a:t>Guided by Jesus Christ, our</a:t>
            </a:r>
          </a:p>
          <a:p>
            <a:r>
              <a:rPr lang="en-GB" dirty="0">
                <a:solidFill>
                  <a:srgbClr val="3607AB"/>
                </a:solidFill>
                <a:latin typeface="Letter-join Plus 1" panose="02000505000000020003" pitchFamily="50" charset="0"/>
              </a:rPr>
              <a:t>teacher, we journey together learning to dream, believe and achieve.</a:t>
            </a:r>
          </a:p>
        </p:txBody>
      </p:sp>
    </p:spTree>
    <p:extLst>
      <p:ext uri="{BB962C8B-B14F-4D97-AF65-F5344CB8AC3E}">
        <p14:creationId xmlns:p14="http://schemas.microsoft.com/office/powerpoint/2010/main" val="1314593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Hitchcock</dc:creator>
  <cp:lastModifiedBy>Colette Howe</cp:lastModifiedBy>
  <cp:revision>10</cp:revision>
  <dcterms:created xsi:type="dcterms:W3CDTF">2022-11-14T14:13:44Z</dcterms:created>
  <dcterms:modified xsi:type="dcterms:W3CDTF">2023-11-21T08:35:12Z</dcterms:modified>
</cp:coreProperties>
</file>