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88364" autoAdjust="0"/>
  </p:normalViewPr>
  <p:slideViewPr>
    <p:cSldViewPr snapToGrid="0">
      <p:cViewPr varScale="1">
        <p:scale>
          <a:sx n="75" d="100"/>
          <a:sy n="75" d="100"/>
        </p:scale>
        <p:origin x="92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43871D4-B7FE-4973-BA21-D8D7234C2E60}" type="datetimeFigureOut">
              <a:rPr lang="en-GB" smtClean="0"/>
              <a:t>28/08/2025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100377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3871D4-B7FE-4973-BA21-D8D7234C2E60}" type="datetimeFigureOut">
              <a:rPr lang="en-GB" smtClean="0"/>
              <a:t>28/08/2025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2708556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3871D4-B7FE-4973-BA21-D8D7234C2E60}" type="datetimeFigureOut">
              <a:rPr lang="en-GB" smtClean="0"/>
              <a:t>28/08/2025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57530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3871D4-B7FE-4973-BA21-D8D7234C2E60}" type="datetimeFigureOut">
              <a:rPr lang="en-GB" smtClean="0"/>
              <a:t>28/08/2025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221569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3871D4-B7FE-4973-BA21-D8D7234C2E60}" type="datetimeFigureOut">
              <a:rPr lang="en-GB" smtClean="0"/>
              <a:t>28/08/2025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242044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43871D4-B7FE-4973-BA21-D8D7234C2E60}" type="datetimeFigureOut">
              <a:rPr lang="en-GB" smtClean="0"/>
              <a:t>28/08/2025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376454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43871D4-B7FE-4973-BA21-D8D7234C2E60}" type="datetimeFigureOut">
              <a:rPr lang="en-GB" smtClean="0"/>
              <a:t>28/08/2025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162550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43871D4-B7FE-4973-BA21-D8D7234C2E60}" type="datetimeFigureOut">
              <a:rPr lang="en-GB" smtClean="0"/>
              <a:t>28/08/2025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337004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3871D4-B7FE-4973-BA21-D8D7234C2E60}" type="datetimeFigureOut">
              <a:rPr lang="en-GB" smtClean="0"/>
              <a:t>28/08/2025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268422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3871D4-B7FE-4973-BA21-D8D7234C2E60}" type="datetimeFigureOut">
              <a:rPr lang="en-GB" smtClean="0"/>
              <a:t>28/08/2025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34015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3871D4-B7FE-4973-BA21-D8D7234C2E60}" type="datetimeFigureOut">
              <a:rPr lang="en-GB" smtClean="0"/>
              <a:t>28/08/2025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E84F8B-1A21-410E-A12A-3F5A27BA1560}" type="slidenum">
              <a:rPr lang="en-GB" smtClean="0"/>
              <a:t>‹#›</a:t>
            </a:fld>
            <a:endParaRPr lang="en-GB"/>
          </a:p>
        </p:txBody>
      </p:sp>
    </p:spTree>
    <p:extLst>
      <p:ext uri="{BB962C8B-B14F-4D97-AF65-F5344CB8AC3E}">
        <p14:creationId xmlns:p14="http://schemas.microsoft.com/office/powerpoint/2010/main" val="257111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871D4-B7FE-4973-BA21-D8D7234C2E60}" type="datetimeFigureOut">
              <a:rPr lang="en-GB" smtClean="0"/>
              <a:t>28/08/2025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84F8B-1A21-410E-A12A-3F5A27BA1560}" type="slidenum">
              <a:rPr lang="en-GB" smtClean="0"/>
              <a:t>‹#›</a:t>
            </a:fld>
            <a:endParaRPr lang="en-GB"/>
          </a:p>
        </p:txBody>
      </p:sp>
    </p:spTree>
    <p:extLst>
      <p:ext uri="{BB962C8B-B14F-4D97-AF65-F5344CB8AC3E}">
        <p14:creationId xmlns:p14="http://schemas.microsoft.com/office/powerpoint/2010/main" val="4225848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867963196"/>
              </p:ext>
            </p:extLst>
          </p:nvPr>
        </p:nvGraphicFramePr>
        <p:xfrm>
          <a:off x="648928" y="-457188"/>
          <a:ext cx="10736827" cy="8938238"/>
        </p:xfrm>
        <a:graphic>
          <a:graphicData uri="http://schemas.openxmlformats.org/drawingml/2006/table">
            <a:tbl>
              <a:tblPr firstRow="1" bandRow="1">
                <a:tableStyleId>{5C22544A-7EE6-4342-B048-85BDC9FD1C3A}</a:tableStyleId>
              </a:tblPr>
              <a:tblGrid>
                <a:gridCol w="1071475">
                  <a:extLst>
                    <a:ext uri="{9D8B030D-6E8A-4147-A177-3AD203B41FA5}">
                      <a16:colId xmlns:a16="http://schemas.microsoft.com/office/drawing/2014/main" val="3676987627"/>
                    </a:ext>
                  </a:extLst>
                </a:gridCol>
                <a:gridCol w="1239398">
                  <a:extLst>
                    <a:ext uri="{9D8B030D-6E8A-4147-A177-3AD203B41FA5}">
                      <a16:colId xmlns:a16="http://schemas.microsoft.com/office/drawing/2014/main" val="3405666209"/>
                    </a:ext>
                  </a:extLst>
                </a:gridCol>
                <a:gridCol w="1347173">
                  <a:extLst>
                    <a:ext uri="{9D8B030D-6E8A-4147-A177-3AD203B41FA5}">
                      <a16:colId xmlns:a16="http://schemas.microsoft.com/office/drawing/2014/main" val="4045224249"/>
                    </a:ext>
                  </a:extLst>
                </a:gridCol>
                <a:gridCol w="1374115">
                  <a:extLst>
                    <a:ext uri="{9D8B030D-6E8A-4147-A177-3AD203B41FA5}">
                      <a16:colId xmlns:a16="http://schemas.microsoft.com/office/drawing/2014/main" val="3329520594"/>
                    </a:ext>
                  </a:extLst>
                </a:gridCol>
                <a:gridCol w="1521921">
                  <a:extLst>
                    <a:ext uri="{9D8B030D-6E8A-4147-A177-3AD203B41FA5}">
                      <a16:colId xmlns:a16="http://schemas.microsoft.com/office/drawing/2014/main" val="840957153"/>
                    </a:ext>
                  </a:extLst>
                </a:gridCol>
                <a:gridCol w="1324463">
                  <a:extLst>
                    <a:ext uri="{9D8B030D-6E8A-4147-A177-3AD203B41FA5}">
                      <a16:colId xmlns:a16="http://schemas.microsoft.com/office/drawing/2014/main" val="1462467516"/>
                    </a:ext>
                  </a:extLst>
                </a:gridCol>
                <a:gridCol w="1503445">
                  <a:extLst>
                    <a:ext uri="{9D8B030D-6E8A-4147-A177-3AD203B41FA5}">
                      <a16:colId xmlns:a16="http://schemas.microsoft.com/office/drawing/2014/main" val="2125506453"/>
                    </a:ext>
                  </a:extLst>
                </a:gridCol>
                <a:gridCol w="1354837">
                  <a:extLst>
                    <a:ext uri="{9D8B030D-6E8A-4147-A177-3AD203B41FA5}">
                      <a16:colId xmlns:a16="http://schemas.microsoft.com/office/drawing/2014/main" val="3227715269"/>
                    </a:ext>
                  </a:extLst>
                </a:gridCol>
              </a:tblGrid>
              <a:tr h="319053">
                <a:tc>
                  <a:txBody>
                    <a:bodyPr/>
                    <a:lstStyle/>
                    <a:p>
                      <a:r>
                        <a:rPr lang="en-GB" sz="1600" baseline="0" dirty="0"/>
                        <a:t>Science</a:t>
                      </a:r>
                      <a:endParaRPr lang="en-GB" sz="1600" dirty="0"/>
                    </a:p>
                  </a:txBody>
                  <a:tcPr/>
                </a:tc>
                <a:tc>
                  <a:txBody>
                    <a:bodyPr/>
                    <a:lstStyle/>
                    <a:p>
                      <a:r>
                        <a:rPr lang="en-GB" sz="1600" dirty="0"/>
                        <a:t>EYFS</a:t>
                      </a:r>
                    </a:p>
                  </a:txBody>
                  <a:tcPr/>
                </a:tc>
                <a:tc>
                  <a:txBody>
                    <a:bodyPr/>
                    <a:lstStyle/>
                    <a:p>
                      <a:pPr algn="ctr"/>
                      <a:r>
                        <a:rPr lang="en-GB" dirty="0"/>
                        <a:t>Year 1</a:t>
                      </a:r>
                    </a:p>
                  </a:txBody>
                  <a:tcPr/>
                </a:tc>
                <a:tc>
                  <a:txBody>
                    <a:bodyPr/>
                    <a:lstStyle/>
                    <a:p>
                      <a:pPr algn="ctr"/>
                      <a:r>
                        <a:rPr lang="en-GB" dirty="0"/>
                        <a:t>Year 2</a:t>
                      </a:r>
                    </a:p>
                  </a:txBody>
                  <a:tcPr/>
                </a:tc>
                <a:tc>
                  <a:txBody>
                    <a:bodyPr/>
                    <a:lstStyle/>
                    <a:p>
                      <a:pPr algn="ctr"/>
                      <a:r>
                        <a:rPr lang="en-GB" dirty="0"/>
                        <a:t>Year 3</a:t>
                      </a:r>
                    </a:p>
                  </a:txBody>
                  <a:tcPr/>
                </a:tc>
                <a:tc>
                  <a:txBody>
                    <a:bodyPr/>
                    <a:lstStyle/>
                    <a:p>
                      <a:pPr algn="ctr"/>
                      <a:r>
                        <a:rPr lang="en-GB" dirty="0"/>
                        <a:t>Year 4</a:t>
                      </a:r>
                    </a:p>
                  </a:txBody>
                  <a:tcPr/>
                </a:tc>
                <a:tc>
                  <a:txBody>
                    <a:bodyPr/>
                    <a:lstStyle/>
                    <a:p>
                      <a:pPr algn="ctr"/>
                      <a:r>
                        <a:rPr lang="en-GB" dirty="0"/>
                        <a:t>Year 5</a:t>
                      </a:r>
                    </a:p>
                  </a:txBody>
                  <a:tcPr/>
                </a:tc>
                <a:tc>
                  <a:txBody>
                    <a:bodyPr/>
                    <a:lstStyle/>
                    <a:p>
                      <a:pPr algn="ctr"/>
                      <a:r>
                        <a:rPr lang="en-GB" dirty="0"/>
                        <a:t>Year 6</a:t>
                      </a:r>
                    </a:p>
                  </a:txBody>
                  <a:tcPr/>
                </a:tc>
                <a:extLst>
                  <a:ext uri="{0D108BD9-81ED-4DB2-BD59-A6C34878D82A}">
                    <a16:rowId xmlns:a16="http://schemas.microsoft.com/office/drawing/2014/main" val="3185583046"/>
                  </a:ext>
                </a:extLst>
              </a:tr>
              <a:tr h="558343">
                <a:tc>
                  <a:txBody>
                    <a:bodyPr/>
                    <a:lstStyle/>
                    <a:p>
                      <a:r>
                        <a:rPr lang="en-GB" sz="1200" dirty="0"/>
                        <a:t>Autumn 1</a:t>
                      </a:r>
                    </a:p>
                  </a:txBody>
                  <a:tcPr/>
                </a:tc>
                <a:tc>
                  <a:txBody>
                    <a:bodyPr/>
                    <a:lstStyle/>
                    <a:p>
                      <a:r>
                        <a:rPr lang="en-GB" sz="1050" b="1" dirty="0"/>
                        <a:t>Physical Development </a:t>
                      </a:r>
                    </a:p>
                  </a:txBody>
                  <a:tcPr/>
                </a:tc>
                <a:tc>
                  <a:txBody>
                    <a:bodyPr/>
                    <a:lstStyle/>
                    <a:p>
                      <a:pPr algn="ctr"/>
                      <a:r>
                        <a:rPr lang="en-US" sz="1200" b="1" dirty="0">
                          <a:latin typeface="Arial" panose="020B0604020202020204" pitchFamily="34" charset="0"/>
                          <a:cs typeface="Arial" panose="020B0604020202020204" pitchFamily="34" charset="0"/>
                        </a:rPr>
                        <a:t>Animals including Humans</a:t>
                      </a:r>
                      <a:endParaRPr lang="en-GB" sz="1200" b="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latin typeface="Arial" panose="020B0604020202020204" pitchFamily="34" charset="0"/>
                          <a:cs typeface="Arial" panose="020B0604020202020204" pitchFamily="34" charset="0"/>
                        </a:rPr>
                        <a:t>Materials</a:t>
                      </a:r>
                    </a:p>
                    <a:p>
                      <a:pPr algn="ctr"/>
                      <a:endParaRPr lang="en-GB" sz="900"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Rocks</a:t>
                      </a:r>
                      <a:endParaRPr lang="en-GB" sz="1200" b="1" dirty="0">
                        <a:latin typeface="Arial" panose="020B0604020202020204" pitchFamily="34" charset="0"/>
                        <a:cs typeface="Arial" panose="020B0604020202020204" pitchFamily="34" charset="0"/>
                      </a:endParaRPr>
                    </a:p>
                  </a:txBody>
                  <a:tcPr/>
                </a:tc>
                <a:tc>
                  <a:txBody>
                    <a:bodyPr/>
                    <a:lstStyle/>
                    <a:p>
                      <a:r>
                        <a:rPr lang="en-US" sz="1200" b="1" i="0" dirty="0">
                          <a:latin typeface="Arial" panose="020B0604020202020204" pitchFamily="34" charset="0"/>
                          <a:cs typeface="Arial" panose="020B0604020202020204" pitchFamily="34" charset="0"/>
                        </a:rPr>
                        <a:t>Animals, including humans</a:t>
                      </a:r>
                      <a:endParaRPr lang="en-GB" sz="1200" b="1" i="0"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Properties of</a:t>
                      </a:r>
                      <a:r>
                        <a:rPr lang="en-US" sz="1200" b="1" baseline="0" dirty="0">
                          <a:latin typeface="Arial" panose="020B0604020202020204" pitchFamily="34" charset="0"/>
                          <a:cs typeface="Arial" panose="020B0604020202020204" pitchFamily="34" charset="0"/>
                        </a:rPr>
                        <a:t> materials</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Light</a:t>
                      </a:r>
                      <a:endParaRPr lang="en-GB"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27821560"/>
                  </a:ext>
                </a:extLst>
              </a:tr>
              <a:tr h="6164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b="0" dirty="0"/>
                        <a:t>Super me, Super you/</a:t>
                      </a:r>
                      <a:r>
                        <a:rPr lang="en-GB" sz="1050" b="0" baseline="0" dirty="0"/>
                        <a:t> Me and my world</a:t>
                      </a:r>
                      <a:endParaRPr lang="en-GB" sz="1050" b="0" dirty="0"/>
                    </a:p>
                    <a:p>
                      <a:endParaRPr lang="en-GB" sz="1050" b="0" dirty="0"/>
                    </a:p>
                  </a:txBody>
                  <a:tcPr/>
                </a:tc>
                <a:tc>
                  <a:txBody>
                    <a:bodyPr/>
                    <a:lstStyle/>
                    <a:p>
                      <a:pPr algn="ctr"/>
                      <a:r>
                        <a:rPr lang="en-US" sz="1050" b="0" dirty="0">
                          <a:latin typeface="Arial" panose="020B0604020202020204" pitchFamily="34" charset="0"/>
                          <a:cs typeface="Arial" panose="020B0604020202020204" pitchFamily="34" charset="0"/>
                        </a:rPr>
                        <a:t>What</a:t>
                      </a:r>
                      <a:r>
                        <a:rPr lang="en-US" sz="1050" b="0" baseline="0" dirty="0">
                          <a:latin typeface="Arial" panose="020B0604020202020204" pitchFamily="34" charset="0"/>
                          <a:cs typeface="Arial" panose="020B0604020202020204" pitchFamily="34" charset="0"/>
                        </a:rPr>
                        <a:t> makes me, me?</a:t>
                      </a:r>
                      <a:endParaRPr lang="en-GB" sz="1050" b="0" dirty="0">
                        <a:latin typeface="Arial" panose="020B0604020202020204" pitchFamily="34" charset="0"/>
                        <a:cs typeface="Arial" panose="020B0604020202020204" pitchFamily="34" charset="0"/>
                      </a:endParaRPr>
                    </a:p>
                  </a:txBody>
                  <a:tcPr/>
                </a:tc>
                <a:tc>
                  <a:txBody>
                    <a:bodyPr/>
                    <a:lstStyle/>
                    <a:p>
                      <a:pPr algn="ctr"/>
                      <a:r>
                        <a:rPr lang="en-GB" sz="1050" b="0" dirty="0">
                          <a:latin typeface="Arial" panose="020B0604020202020204" pitchFamily="34" charset="0"/>
                          <a:cs typeface="Arial" panose="020B0604020202020204" pitchFamily="34" charset="0"/>
                        </a:rPr>
                        <a:t>Which materials are the strongest?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0" dirty="0">
                          <a:latin typeface="Arial" panose="020B0604020202020204" pitchFamily="34" charset="0"/>
                          <a:cs typeface="Arial" panose="020B0604020202020204" pitchFamily="34" charset="0"/>
                        </a:rPr>
                        <a:t>Which soil absorbs the most water</a:t>
                      </a:r>
                      <a:r>
                        <a:rPr lang="en-US" sz="1050" b="0" dirty="0">
                          <a:latin typeface="Arial" panose="020B0604020202020204" pitchFamily="34" charset="0"/>
                          <a:cs typeface="Arial" panose="020B0604020202020204" pitchFamily="34" charset="0"/>
                        </a:rPr>
                        <a:t>?</a:t>
                      </a:r>
                      <a:endParaRPr lang="en-GB" sz="1050" b="0" dirty="0">
                        <a:latin typeface="Arial" panose="020B0604020202020204" pitchFamily="34" charset="0"/>
                        <a:cs typeface="Arial" panose="020B0604020202020204" pitchFamily="34" charset="0"/>
                      </a:endParaRPr>
                    </a:p>
                  </a:txBody>
                  <a:tcPr/>
                </a:tc>
                <a:tc>
                  <a:txBody>
                    <a:bodyPr/>
                    <a:lstStyle/>
                    <a:p>
                      <a:r>
                        <a:rPr lang="en-US" sz="1050" b="0" i="0" dirty="0">
                          <a:latin typeface="Arial" panose="020B0604020202020204" pitchFamily="34" charset="0"/>
                          <a:cs typeface="Arial" panose="020B0604020202020204" pitchFamily="34" charset="0"/>
                        </a:rPr>
                        <a:t>What happens to the food we eat?</a:t>
                      </a:r>
                      <a:endParaRPr lang="en-GB" sz="1050" b="0" i="0" dirty="0">
                        <a:latin typeface="Arial" panose="020B0604020202020204" pitchFamily="34" charset="0"/>
                        <a:cs typeface="Arial" panose="020B0604020202020204" pitchFamily="34" charset="0"/>
                      </a:endParaRPr>
                    </a:p>
                  </a:txBody>
                  <a:tcPr/>
                </a:tc>
                <a:tc>
                  <a:txBody>
                    <a:bodyPr/>
                    <a:lstStyle/>
                    <a:p>
                      <a:pPr algn="ctr"/>
                      <a:r>
                        <a:rPr lang="en-GB" sz="1050" b="0" dirty="0">
                          <a:latin typeface="Arial" panose="020B0604020202020204" pitchFamily="34" charset="0"/>
                          <a:cs typeface="Arial" panose="020B0604020202020204" pitchFamily="34" charset="0"/>
                        </a:rPr>
                        <a:t>Solid, liquid, or gas?</a:t>
                      </a:r>
                    </a:p>
                  </a:txBody>
                  <a:tcPr/>
                </a:tc>
                <a:tc>
                  <a:txBody>
                    <a:bodyPr/>
                    <a:lstStyle/>
                    <a:p>
                      <a:pPr algn="ctr"/>
                      <a:r>
                        <a:rPr lang="en-US" sz="1050" b="0" dirty="0">
                          <a:latin typeface="Arial" panose="020B0604020202020204" pitchFamily="34" charset="0"/>
                          <a:cs typeface="Arial" panose="020B0604020202020204" pitchFamily="34" charset="0"/>
                        </a:rPr>
                        <a:t>How do we see things?</a:t>
                      </a:r>
                      <a:endParaRPr lang="en-GB" sz="10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84504415"/>
                  </a:ext>
                </a:extLst>
              </a:tr>
              <a:tr h="651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a:t>Autumn 2</a:t>
                      </a:r>
                      <a:endParaRPr lang="en-GB" sz="1100" baseline="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b="1" dirty="0"/>
                        <a:t>Understanding the World </a:t>
                      </a:r>
                    </a:p>
                    <a:p>
                      <a:endParaRPr lang="en-GB" sz="12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latin typeface="Arial" panose="020B0604020202020204" pitchFamily="34" charset="0"/>
                          <a:cs typeface="Arial" panose="020B0604020202020204" pitchFamily="34" charset="0"/>
                        </a:rPr>
                        <a:t>Materials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Animals including Humans</a:t>
                      </a:r>
                      <a:endParaRPr lang="en-GB" sz="1200" b="1" i="1"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i="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Forces</a:t>
                      </a:r>
                      <a:r>
                        <a:rPr lang="en-US" sz="1200" b="1" i="1" baseline="0" dirty="0">
                          <a:latin typeface="Arial" panose="020B0604020202020204" pitchFamily="34" charset="0"/>
                          <a:cs typeface="Arial" panose="020B0604020202020204" pitchFamily="34" charset="0"/>
                        </a:rPr>
                        <a:t> and Magnets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i="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Sound</a:t>
                      </a:r>
                      <a:r>
                        <a:rPr lang="en-US" sz="1200" b="1" i="1" baseline="0" dirty="0">
                          <a:latin typeface="Arial" panose="020B0604020202020204" pitchFamily="34" charset="0"/>
                          <a:cs typeface="Arial" panose="020B0604020202020204" pitchFamily="34" charset="0"/>
                        </a:rPr>
                        <a:t> </a:t>
                      </a:r>
                      <a:endParaRPr lang="en-GB" sz="1200" b="1" i="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Changes of</a:t>
                      </a:r>
                      <a:r>
                        <a:rPr lang="en-US" sz="1200" b="1" baseline="0" dirty="0">
                          <a:latin typeface="Arial" panose="020B0604020202020204" pitchFamily="34" charset="0"/>
                          <a:cs typeface="Arial" panose="020B0604020202020204" pitchFamily="34" charset="0"/>
                        </a:rPr>
                        <a:t> materials </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Animals including humans</a:t>
                      </a:r>
                      <a:endParaRPr lang="en-GB"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6344747"/>
                  </a:ext>
                </a:extLst>
              </a:tr>
              <a:tr h="566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rPr>
                        <a:t>Senses/</a:t>
                      </a:r>
                      <a:r>
                        <a:rPr lang="en-GB" sz="1000" b="0" baseline="0" dirty="0">
                          <a:latin typeface="+mn-lt"/>
                        </a:rPr>
                        <a:t> Let’s Celebrate </a:t>
                      </a:r>
                      <a:endParaRPr lang="en-GB" sz="1000" b="0" dirty="0">
                        <a:latin typeface="+mn-lt"/>
                      </a:endParaRPr>
                    </a:p>
                  </a:txBody>
                  <a:tcPr/>
                </a:tc>
                <a:tc>
                  <a:txBody>
                    <a:bodyPr/>
                    <a:lstStyle/>
                    <a:p>
                      <a:r>
                        <a:rPr lang="en-GB" sz="1000" b="0" dirty="0">
                          <a:latin typeface="+mn-lt"/>
                          <a:cs typeface="Arial" panose="020B0604020202020204" pitchFamily="34" charset="0"/>
                        </a:rPr>
                        <a:t>Which materials are the most flexible?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i="1" dirty="0">
                          <a:latin typeface="+mn-lt"/>
                          <a:cs typeface="Arial" panose="020B0604020202020204" pitchFamily="34" charset="0"/>
                        </a:rPr>
                        <a:t>How can I grow up to be healthy?</a:t>
                      </a:r>
                      <a:endParaRPr lang="en-GB" sz="1000" b="0" i="1" dirty="0">
                        <a:latin typeface="+mn-lt"/>
                        <a:cs typeface="Arial" panose="020B0604020202020204" pitchFamily="34" charset="0"/>
                      </a:endParaRPr>
                    </a:p>
                    <a:p>
                      <a:pPr algn="ctr"/>
                      <a:endParaRPr lang="en-GB" sz="1000" b="0" dirty="0">
                        <a:latin typeface="+mn-lt"/>
                        <a:cs typeface="Arial" panose="020B0604020202020204" pitchFamily="34" charset="0"/>
                      </a:endParaRPr>
                    </a:p>
                  </a:txBody>
                  <a:tcPr/>
                </a:tc>
                <a:tc>
                  <a:txBody>
                    <a:bodyPr/>
                    <a:lstStyle/>
                    <a:p>
                      <a:pPr algn="ctr"/>
                      <a:r>
                        <a:rPr lang="en-US" sz="1000" b="0" dirty="0">
                          <a:latin typeface="+mn-lt"/>
                          <a:cs typeface="Arial" panose="020B0604020202020204" pitchFamily="34" charset="0"/>
                        </a:rPr>
                        <a:t>Do opposites attract?</a:t>
                      </a:r>
                      <a:endParaRPr lang="en-GB" sz="1000" b="0" dirty="0">
                        <a:latin typeface="+mn-lt"/>
                        <a:cs typeface="Arial" panose="020B0604020202020204" pitchFamily="34" charset="0"/>
                      </a:endParaRPr>
                    </a:p>
                  </a:txBody>
                  <a:tcPr/>
                </a:tc>
                <a:tc>
                  <a:txBody>
                    <a:bodyPr/>
                    <a:lstStyle/>
                    <a:p>
                      <a:pPr algn="ctr"/>
                      <a:r>
                        <a:rPr lang="en-US" sz="1000" b="0" i="1" dirty="0">
                          <a:latin typeface="+mn-lt"/>
                          <a:cs typeface="Arial" panose="020B0604020202020204" pitchFamily="34" charset="0"/>
                        </a:rPr>
                        <a:t>How do we hear?</a:t>
                      </a:r>
                      <a:endParaRPr lang="en-GB" sz="1000" b="0" i="1" dirty="0">
                        <a:latin typeface="+mn-lt"/>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Which type of sugar dissolves the fastest?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Which type of exercise has the greatest effect on our heart rate?</a:t>
                      </a:r>
                    </a:p>
                  </a:txBody>
                  <a:tcPr/>
                </a:tc>
                <a:extLst>
                  <a:ext uri="{0D108BD9-81ED-4DB2-BD59-A6C34878D82A}">
                    <a16:rowId xmlns:a16="http://schemas.microsoft.com/office/drawing/2014/main" val="1313014331"/>
                  </a:ext>
                </a:extLst>
              </a:tr>
              <a:tr h="558343">
                <a:tc>
                  <a:txBody>
                    <a:bodyPr/>
                    <a:lstStyle/>
                    <a:p>
                      <a:r>
                        <a:rPr lang="en-US" sz="1100" dirty="0"/>
                        <a:t>Spring 1</a:t>
                      </a:r>
                      <a:endParaRPr lang="en-GB" sz="1100" dirty="0"/>
                    </a:p>
                  </a:txBody>
                  <a:tcPr/>
                </a:tc>
                <a:tc>
                  <a:txBody>
                    <a:bodyPr/>
                    <a:lstStyle/>
                    <a:p>
                      <a:r>
                        <a:rPr lang="en-GB" sz="1100" b="1" dirty="0"/>
                        <a:t>Understanding the World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latin typeface="Arial" panose="020B0604020202020204" pitchFamily="34" charset="0"/>
                          <a:cs typeface="Arial" panose="020B0604020202020204" pitchFamily="34" charset="0"/>
                        </a:rPr>
                        <a:t>Materials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b="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Animals including Humans</a:t>
                      </a:r>
                      <a:endParaRPr lang="en-GB" sz="1200" b="1" i="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Animals including Humans</a:t>
                      </a:r>
                      <a:endParaRPr lang="en-GB" sz="1200" b="1" i="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States</a:t>
                      </a:r>
                      <a:r>
                        <a:rPr lang="en-US" sz="1200" b="1" baseline="0" dirty="0">
                          <a:latin typeface="Arial" panose="020B0604020202020204" pitchFamily="34" charset="0"/>
                          <a:cs typeface="Arial" panose="020B0604020202020204" pitchFamily="34" charset="0"/>
                        </a:rPr>
                        <a:t> of matter</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Forces</a:t>
                      </a:r>
                      <a:endParaRPr lang="en-GB" sz="1200" b="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a:latin typeface="Arial" panose="020B0604020202020204" pitchFamily="34" charset="0"/>
                          <a:cs typeface="Arial" panose="020B0604020202020204" pitchFamily="34" charset="0"/>
                        </a:rPr>
                        <a:t>Electricity</a:t>
                      </a:r>
                      <a:endParaRPr lang="en-GB" sz="12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46798162"/>
                  </a:ext>
                </a:extLst>
              </a:tr>
              <a:tr h="5184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rPr>
                        <a:t>My</a:t>
                      </a:r>
                      <a:r>
                        <a:rPr lang="en-GB" sz="1000" b="0" baseline="0" dirty="0">
                          <a:latin typeface="+mn-lt"/>
                        </a:rPr>
                        <a:t> world and  beyond/ Treasure Island </a:t>
                      </a:r>
                      <a:endParaRPr lang="en-GB" sz="1000" b="0" dirty="0">
                        <a:latin typeface="+mn-lt"/>
                      </a:endParaRPr>
                    </a:p>
                  </a:txBody>
                  <a:tcPr/>
                </a:tc>
                <a:tc>
                  <a:txBody>
                    <a:bodyPr/>
                    <a:lstStyle/>
                    <a:p>
                      <a:r>
                        <a:rPr lang="en-GB" sz="1000" b="0" dirty="0">
                          <a:solidFill>
                            <a:schemeClr val="tx1"/>
                          </a:solidFill>
                          <a:latin typeface="+mn-lt"/>
                          <a:cs typeface="Arial" panose="020B0604020202020204" pitchFamily="34" charset="0"/>
                        </a:rPr>
                        <a:t>Which materials are the most absorbent?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solidFill>
                          <a:latin typeface="+mn-lt"/>
                          <a:cs typeface="Arial" panose="020B0604020202020204" pitchFamily="34" charset="0"/>
                        </a:rPr>
                        <a:t>What</a:t>
                      </a:r>
                      <a:r>
                        <a:rPr lang="en-US" sz="1000" b="0" i="1" baseline="0" dirty="0">
                          <a:solidFill>
                            <a:schemeClr val="tx1"/>
                          </a:solidFill>
                          <a:latin typeface="+mn-lt"/>
                          <a:cs typeface="Arial" panose="020B0604020202020204" pitchFamily="34" charset="0"/>
                        </a:rPr>
                        <a:t> is a life cycle?</a:t>
                      </a:r>
                      <a:endParaRPr lang="en-GB" sz="1000" b="0" i="1" dirty="0">
                        <a:solidFill>
                          <a:schemeClr val="tx1"/>
                        </a:solidFill>
                        <a:latin typeface="+mn-lt"/>
                        <a:cs typeface="Arial" panose="020B0604020202020204" pitchFamily="34" charset="0"/>
                      </a:endParaRPr>
                    </a:p>
                  </a:txBody>
                  <a:tcPr/>
                </a:tc>
                <a:tc>
                  <a:txBody>
                    <a:bodyPr/>
                    <a:lstStyle/>
                    <a:p>
                      <a:pPr algn="ctr"/>
                      <a:r>
                        <a:rPr lang="en-US" sz="1000" b="0" dirty="0">
                          <a:solidFill>
                            <a:schemeClr val="tx1"/>
                          </a:solidFill>
                          <a:latin typeface="+mn-lt"/>
                          <a:cs typeface="Arial" panose="020B0604020202020204" pitchFamily="34" charset="0"/>
                        </a:rPr>
                        <a:t>what would happen if humans did not have skeletons</a:t>
                      </a:r>
                      <a:endParaRPr lang="en-GB" sz="1000" b="0" dirty="0">
                        <a:solidFill>
                          <a:schemeClr val="tx1"/>
                        </a:solidFill>
                        <a:latin typeface="+mn-lt"/>
                        <a:cs typeface="Arial" panose="020B0604020202020204" pitchFamily="34" charset="0"/>
                      </a:endParaRPr>
                    </a:p>
                  </a:txBody>
                  <a:tcPr/>
                </a:tc>
                <a:tc>
                  <a:txBody>
                    <a:bodyPr/>
                    <a:lstStyle/>
                    <a:p>
                      <a:pPr algn="ctr"/>
                      <a:r>
                        <a:rPr lang="en-GB" sz="1000" b="0" dirty="0">
                          <a:solidFill>
                            <a:schemeClr val="tx1"/>
                          </a:solidFill>
                          <a:latin typeface="+mn-lt"/>
                          <a:cs typeface="Arial" panose="020B0604020202020204" pitchFamily="34" charset="0"/>
                        </a:rPr>
                        <a:t>Does seawater evaporate faster than fresh water?</a:t>
                      </a:r>
                    </a:p>
                  </a:txBody>
                  <a:tcPr/>
                </a:tc>
                <a:tc>
                  <a:txBody>
                    <a:bodyPr/>
                    <a:lstStyle/>
                    <a:p>
                      <a:pPr algn="ctr"/>
                      <a:r>
                        <a:rPr lang="en-GB" sz="1000" b="0" dirty="0">
                          <a:solidFill>
                            <a:schemeClr val="tx1"/>
                          </a:solidFill>
                          <a:latin typeface="+mn-lt"/>
                          <a:cs typeface="Arial" panose="020B0604020202020204" pitchFamily="34" charset="0"/>
                        </a:rPr>
                        <a:t>Which shape/size of parachute takes the longest to fall?</a:t>
                      </a:r>
                    </a:p>
                  </a:txBody>
                  <a:tcPr/>
                </a:tc>
                <a:tc>
                  <a:txBody>
                    <a:bodyPr/>
                    <a:lstStyle/>
                    <a:p>
                      <a:r>
                        <a:rPr lang="en-US" sz="1000" b="0" u="none" dirty="0">
                          <a:solidFill>
                            <a:schemeClr val="tx1"/>
                          </a:solidFill>
                          <a:latin typeface="+mn-lt"/>
                          <a:cs typeface="Arial" panose="020B0604020202020204" pitchFamily="34" charset="0"/>
                        </a:rPr>
                        <a:t>How does a series circuit work?</a:t>
                      </a:r>
                    </a:p>
                  </a:txBody>
                  <a:tcPr/>
                </a:tc>
                <a:extLst>
                  <a:ext uri="{0D108BD9-81ED-4DB2-BD59-A6C34878D82A}">
                    <a16:rowId xmlns:a16="http://schemas.microsoft.com/office/drawing/2014/main" val="571025784"/>
                  </a:ext>
                </a:extLst>
              </a:tr>
              <a:tr h="664694">
                <a:tc>
                  <a:txBody>
                    <a:bodyPr/>
                    <a:lstStyle/>
                    <a:p>
                      <a:r>
                        <a:rPr lang="en-US" sz="1100" dirty="0"/>
                        <a:t>Spring 2</a:t>
                      </a:r>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dirty="0"/>
                        <a:t>Expressive Arts and Design/  Understanding the World </a:t>
                      </a:r>
                    </a:p>
                  </a:txBody>
                  <a:tcPr/>
                </a:tc>
                <a:tc>
                  <a:txBody>
                    <a:bodyPr/>
                    <a:lstStyle/>
                    <a:p>
                      <a:pPr algn="ctr"/>
                      <a:r>
                        <a:rPr lang="en-US" sz="1200" b="1" dirty="0">
                          <a:solidFill>
                            <a:schemeClr val="tx1"/>
                          </a:solidFill>
                          <a:latin typeface="Arial" panose="020B0604020202020204" pitchFamily="34" charset="0"/>
                          <a:cs typeface="Arial" panose="020B0604020202020204" pitchFamily="34" charset="0"/>
                        </a:rPr>
                        <a:t>Plants</a:t>
                      </a:r>
                    </a:p>
                    <a:p>
                      <a:pPr algn="ctr"/>
                      <a:r>
                        <a:rPr lang="en-US" sz="1200" b="1" dirty="0">
                          <a:solidFill>
                            <a:schemeClr val="tx1"/>
                          </a:solidFill>
                          <a:latin typeface="Arial" panose="020B0604020202020204" pitchFamily="34" charset="0"/>
                          <a:cs typeface="Arial" panose="020B0604020202020204" pitchFamily="34" charset="0"/>
                        </a:rPr>
                        <a:t>Seasonal changes </a:t>
                      </a:r>
                      <a:endParaRPr lang="en-GB" sz="1200" b="1"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Arial" panose="020B0604020202020204" pitchFamily="34" charset="0"/>
                          <a:cs typeface="Arial" panose="020B0604020202020204" pitchFamily="34" charset="0"/>
                        </a:rPr>
                        <a:t>Plants</a:t>
                      </a:r>
                      <a:endParaRPr lang="en-GB" sz="1200" b="1"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Arial" panose="020B0604020202020204" pitchFamily="34" charset="0"/>
                          <a:cs typeface="Arial" panose="020B0604020202020204" pitchFamily="34" charset="0"/>
                        </a:rPr>
                        <a:t>Plants</a:t>
                      </a:r>
                      <a:endParaRPr lang="en-GB" sz="1200" b="1" dirty="0">
                        <a:solidFill>
                          <a:schemeClr val="tx1"/>
                        </a:solidFill>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b="1" i="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dirty="0">
                          <a:latin typeface="Arial" panose="020B0604020202020204" pitchFamily="34" charset="0"/>
                          <a:cs typeface="Arial" panose="020B0604020202020204" pitchFamily="34" charset="0"/>
                        </a:rPr>
                        <a:t>Living things and</a:t>
                      </a:r>
                      <a:r>
                        <a:rPr lang="en-US" sz="1200" b="1" i="0" baseline="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their habitats</a:t>
                      </a:r>
                      <a:endParaRPr lang="en-GB" sz="1200" b="1" i="0"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Earth and Space </a:t>
                      </a:r>
                      <a:endParaRPr lang="en-GB" sz="1200" b="1" dirty="0">
                        <a:latin typeface="Arial" panose="020B0604020202020204" pitchFamily="34" charset="0"/>
                        <a:cs typeface="Arial" panose="020B0604020202020204" pitchFamily="34" charset="0"/>
                      </a:endParaRPr>
                    </a:p>
                  </a:txBody>
                  <a:tcPr/>
                </a:tc>
                <a:tc>
                  <a:txBody>
                    <a:bodyPr/>
                    <a:lstStyle/>
                    <a:p>
                      <a:pPr algn="ctr"/>
                      <a:r>
                        <a:rPr lang="en-GB" sz="1200" b="1" dirty="0">
                          <a:latin typeface="Arial" panose="020B0604020202020204" pitchFamily="34" charset="0"/>
                          <a:cs typeface="Arial" panose="020B0604020202020204" pitchFamily="34" charset="0"/>
                        </a:rPr>
                        <a:t>Evolution and</a:t>
                      </a:r>
                      <a:r>
                        <a:rPr lang="en-GB" sz="1200" b="1" baseline="0" dirty="0">
                          <a:latin typeface="Arial" panose="020B0604020202020204" pitchFamily="34" charset="0"/>
                          <a:cs typeface="Arial" panose="020B0604020202020204" pitchFamily="34" charset="0"/>
                        </a:rPr>
                        <a:t> inheritance </a:t>
                      </a:r>
                      <a:endParaRPr lang="en-GB"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76751967"/>
                  </a:ext>
                </a:extLst>
              </a:tr>
              <a:tr h="6381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dirty="0"/>
                        <a:t>Colours/</a:t>
                      </a:r>
                      <a:r>
                        <a:rPr lang="en-GB" sz="1100" b="0" baseline="0" dirty="0"/>
                        <a:t> Growing </a:t>
                      </a:r>
                      <a:endParaRPr lang="en-GB" sz="1100" b="0" dirty="0"/>
                    </a:p>
                  </a:txBody>
                  <a:tcPr/>
                </a:tc>
                <a:tc>
                  <a:txBody>
                    <a:bodyPr/>
                    <a:lstStyle/>
                    <a:p>
                      <a:pPr algn="ctr"/>
                      <a:r>
                        <a:rPr lang="en-US" sz="1050" b="0" dirty="0">
                          <a:solidFill>
                            <a:schemeClr val="tx1"/>
                          </a:solidFill>
                          <a:latin typeface="Arial" panose="020B0604020202020204" pitchFamily="34" charset="0"/>
                          <a:cs typeface="Arial" panose="020B0604020202020204" pitchFamily="34" charset="0"/>
                        </a:rPr>
                        <a:t>Are all leaves</a:t>
                      </a:r>
                      <a:r>
                        <a:rPr lang="en-US" sz="1050" b="0" baseline="0" dirty="0">
                          <a:solidFill>
                            <a:schemeClr val="tx1"/>
                          </a:solidFill>
                          <a:latin typeface="Arial" panose="020B0604020202020204" pitchFamily="34" charset="0"/>
                          <a:cs typeface="Arial" panose="020B0604020202020204" pitchFamily="34" charset="0"/>
                        </a:rPr>
                        <a:t> the same?</a:t>
                      </a:r>
                      <a:endParaRPr lang="en-GB" sz="105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050" b="0" dirty="0">
                          <a:latin typeface="Arial" panose="020B0604020202020204" pitchFamily="34" charset="0"/>
                          <a:cs typeface="Arial" panose="020B0604020202020204" pitchFamily="34" charset="0"/>
                        </a:rPr>
                        <a:t>How does your garden grow?</a:t>
                      </a:r>
                      <a:endParaRPr lang="en-GB" sz="1050" b="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0" dirty="0">
                          <a:latin typeface="Arial" panose="020B0604020202020204" pitchFamily="34" charset="0"/>
                          <a:cs typeface="Arial" panose="020B0604020202020204" pitchFamily="34" charset="0"/>
                        </a:rPr>
                        <a:t>Which conditions help seeds germinate faster?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0" dirty="0">
                          <a:latin typeface="Arial" panose="020B0604020202020204" pitchFamily="34" charset="0"/>
                          <a:cs typeface="Arial" panose="020B0604020202020204" pitchFamily="34" charset="0"/>
                        </a:rPr>
                        <a:t>In our class, are omnivores taller than herbivores?</a:t>
                      </a:r>
                      <a:endParaRPr lang="en-GB" sz="1050" b="0" i="1" dirty="0">
                        <a:latin typeface="Arial" panose="020B0604020202020204" pitchFamily="34" charset="0"/>
                        <a:cs typeface="Arial" panose="020B0604020202020204" pitchFamily="34" charset="0"/>
                      </a:endParaRPr>
                    </a:p>
                  </a:txBody>
                  <a:tcPr/>
                </a:tc>
                <a:tc>
                  <a:txBody>
                    <a:bodyPr/>
                    <a:lstStyle/>
                    <a:p>
                      <a:r>
                        <a:rPr lang="en-GB" sz="1050" b="0" dirty="0">
                          <a:latin typeface="Arial" panose="020B0604020202020204" pitchFamily="34" charset="0"/>
                          <a:cs typeface="Arial" panose="020B0604020202020204" pitchFamily="34" charset="0"/>
                        </a:rPr>
                        <a:t>How does the length of daylight hours change in each season?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0" dirty="0">
                          <a:latin typeface="Arial" panose="020B0604020202020204" pitchFamily="34" charset="0"/>
                          <a:cs typeface="Arial" panose="020B0604020202020204" pitchFamily="34" charset="0"/>
                        </a:rPr>
                        <a:t>Who am I?</a:t>
                      </a:r>
                    </a:p>
                    <a:p>
                      <a:pPr algn="ctr"/>
                      <a:endParaRPr lang="en-GB" sz="10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608259"/>
                  </a:ext>
                </a:extLst>
              </a:tr>
              <a:tr h="717869">
                <a:tc>
                  <a:txBody>
                    <a:bodyPr/>
                    <a:lstStyle/>
                    <a:p>
                      <a:r>
                        <a:rPr lang="en-US" sz="1100" dirty="0"/>
                        <a:t>Summer 1</a:t>
                      </a:r>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b="1" dirty="0"/>
                        <a:t>Understanding the World </a:t>
                      </a:r>
                    </a:p>
                    <a:p>
                      <a:endParaRPr lang="en-GB" sz="1050" b="0" dirty="0"/>
                    </a:p>
                  </a:txBody>
                  <a:tcPr/>
                </a:tc>
                <a:tc>
                  <a:txBody>
                    <a:bodyPr/>
                    <a:lstStyle/>
                    <a:p>
                      <a:pPr algn="ctr"/>
                      <a:r>
                        <a:rPr lang="en-US" sz="1200" b="1" dirty="0">
                          <a:solidFill>
                            <a:schemeClr val="tx1"/>
                          </a:solidFill>
                          <a:latin typeface="Arial" panose="020B0604020202020204" pitchFamily="34" charset="0"/>
                          <a:cs typeface="Arial" panose="020B0604020202020204" pitchFamily="34" charset="0"/>
                        </a:rPr>
                        <a:t>Plants</a:t>
                      </a:r>
                    </a:p>
                    <a:p>
                      <a:pPr algn="ctr"/>
                      <a:r>
                        <a:rPr lang="en-US" sz="1200" b="1" dirty="0">
                          <a:solidFill>
                            <a:schemeClr val="tx1"/>
                          </a:solidFill>
                          <a:latin typeface="Arial" panose="020B0604020202020204" pitchFamily="34" charset="0"/>
                          <a:cs typeface="Arial" panose="020B0604020202020204" pitchFamily="34" charset="0"/>
                        </a:rPr>
                        <a:t>Seasonal</a:t>
                      </a:r>
                      <a:r>
                        <a:rPr lang="en-US" sz="1200" b="1" baseline="0" dirty="0">
                          <a:solidFill>
                            <a:schemeClr val="tx1"/>
                          </a:solidFill>
                          <a:latin typeface="Arial" panose="020B0604020202020204" pitchFamily="34" charset="0"/>
                          <a:cs typeface="Arial" panose="020B0604020202020204" pitchFamily="34" charset="0"/>
                        </a:rPr>
                        <a:t> changes </a:t>
                      </a:r>
                      <a:endParaRPr lang="en-GB" sz="1200" b="1"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Arial" panose="020B0604020202020204" pitchFamily="34" charset="0"/>
                          <a:cs typeface="Arial" panose="020B0604020202020204" pitchFamily="34" charset="0"/>
                        </a:rPr>
                        <a:t>Plants</a:t>
                      </a:r>
                      <a:endParaRPr lang="en-GB"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GB" sz="1200" b="1" dirty="0">
                          <a:latin typeface="Arial" panose="020B0604020202020204" pitchFamily="34" charset="0"/>
                          <a:cs typeface="Arial" panose="020B0604020202020204" pitchFamily="34" charset="0"/>
                        </a:rPr>
                        <a:t>Scientific enquiry</a:t>
                      </a:r>
                      <a:r>
                        <a:rPr lang="en-GB" sz="1200" b="1" baseline="0" dirty="0">
                          <a:latin typeface="Arial" panose="020B0604020202020204" pitchFamily="34" charset="0"/>
                          <a:cs typeface="Arial" panose="020B0604020202020204" pitchFamily="34" charset="0"/>
                        </a:rPr>
                        <a:t> </a:t>
                      </a:r>
                      <a:endParaRPr lang="en-GB" sz="1200" b="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a:latin typeface="Arial" panose="020B0604020202020204" pitchFamily="34" charset="0"/>
                          <a:cs typeface="Arial" panose="020B0604020202020204" pitchFamily="34" charset="0"/>
                        </a:rPr>
                        <a:t>Living things and</a:t>
                      </a:r>
                      <a:r>
                        <a:rPr lang="en-US" sz="1200" b="1" i="1" baseline="0" dirty="0">
                          <a:latin typeface="Arial" panose="020B0604020202020204" pitchFamily="34" charset="0"/>
                          <a:cs typeface="Arial" panose="020B0604020202020204" pitchFamily="34" charset="0"/>
                        </a:rPr>
                        <a:t> </a:t>
                      </a:r>
                      <a:r>
                        <a:rPr lang="en-US" sz="1200" b="1" i="1" dirty="0">
                          <a:latin typeface="Arial" panose="020B0604020202020204" pitchFamily="34" charset="0"/>
                          <a:cs typeface="Arial" panose="020B0604020202020204" pitchFamily="34" charset="0"/>
                        </a:rPr>
                        <a:t>their habitats – conservation </a:t>
                      </a:r>
                      <a:endParaRPr lang="en-GB" sz="1200" b="1" i="1"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dirty="0">
                          <a:latin typeface="Arial" panose="020B0604020202020204" pitchFamily="34" charset="0"/>
                          <a:cs typeface="Arial" panose="020B0604020202020204" pitchFamily="34" charset="0"/>
                        </a:rPr>
                        <a:t>Animals including Humans</a:t>
                      </a:r>
                      <a:r>
                        <a:rPr lang="en-US" sz="1200" b="1" i="0" baseline="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Life Cycles</a:t>
                      </a:r>
                      <a:endParaRPr lang="en-GB" sz="1200" b="1" i="0"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txBody>
                  <a:tcPr/>
                </a:tc>
                <a:tc>
                  <a:txBody>
                    <a:bodyPr/>
                    <a:lstStyle/>
                    <a:p>
                      <a:r>
                        <a:rPr lang="en-GB" sz="1200" b="1" dirty="0">
                          <a:latin typeface="Arial" panose="020B0604020202020204" pitchFamily="34" charset="0"/>
                          <a:cs typeface="Arial" panose="020B0604020202020204" pitchFamily="34" charset="0"/>
                        </a:rPr>
                        <a:t>Living things</a:t>
                      </a:r>
                      <a:r>
                        <a:rPr lang="en-GB" sz="1200" b="1" baseline="0" dirty="0">
                          <a:latin typeface="Arial" panose="020B0604020202020204" pitchFamily="34" charset="0"/>
                          <a:cs typeface="Arial" panose="020B0604020202020204" pitchFamily="34" charset="0"/>
                        </a:rPr>
                        <a:t> and their habitats </a:t>
                      </a:r>
                      <a:endParaRPr lang="en-GB"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65502705"/>
                  </a:ext>
                </a:extLst>
              </a:tr>
              <a:tr h="79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dirty="0">
                          <a:latin typeface="+mn-lt"/>
                        </a:rPr>
                        <a:t>All creatures</a:t>
                      </a:r>
                      <a:r>
                        <a:rPr lang="en-GB" sz="900" b="0" baseline="0" dirty="0">
                          <a:latin typeface="+mn-lt"/>
                        </a:rPr>
                        <a:t> great and small/dinosaurs </a:t>
                      </a:r>
                      <a:endParaRPr lang="en-GB" sz="900" dirty="0">
                        <a:latin typeface="+mn-lt"/>
                      </a:endParaRPr>
                    </a:p>
                  </a:txBody>
                  <a:tcPr/>
                </a:tc>
                <a:tc>
                  <a:txBody>
                    <a:bodyPr/>
                    <a:lstStyle/>
                    <a:p>
                      <a:pPr algn="ctr"/>
                      <a:r>
                        <a:rPr lang="en-US" sz="900" b="0" dirty="0">
                          <a:solidFill>
                            <a:schemeClr val="tx1"/>
                          </a:solidFill>
                          <a:latin typeface="+mn-lt"/>
                          <a:cs typeface="Arial" panose="020B0604020202020204" pitchFamily="34" charset="0"/>
                        </a:rPr>
                        <a:t>Which</a:t>
                      </a:r>
                      <a:r>
                        <a:rPr lang="en-US" sz="900" b="0" baseline="0" dirty="0">
                          <a:solidFill>
                            <a:schemeClr val="tx1"/>
                          </a:solidFill>
                          <a:latin typeface="+mn-lt"/>
                          <a:cs typeface="Arial" panose="020B0604020202020204" pitchFamily="34" charset="0"/>
                        </a:rPr>
                        <a:t> plants and trees are on our school grounds?</a:t>
                      </a:r>
                      <a:endParaRPr lang="en-GB" sz="900" b="0" dirty="0">
                        <a:solidFill>
                          <a:schemeClr val="tx1"/>
                        </a:solidFill>
                        <a:latin typeface="+mn-lt"/>
                        <a:cs typeface="Arial" panose="020B0604020202020204" pitchFamily="34" charset="0"/>
                      </a:endParaRPr>
                    </a:p>
                  </a:txBody>
                  <a:tcPr/>
                </a:tc>
                <a:tc>
                  <a:txBody>
                    <a:bodyPr/>
                    <a:lstStyle/>
                    <a:p>
                      <a:pPr algn="ctr"/>
                      <a:r>
                        <a:rPr lang="en-US" sz="900" b="0" dirty="0">
                          <a:latin typeface="+mn-lt"/>
                          <a:cs typeface="Arial" panose="020B0604020202020204" pitchFamily="34" charset="0"/>
                        </a:rPr>
                        <a:t>How does our</a:t>
                      </a:r>
                      <a:r>
                        <a:rPr lang="en-US" sz="900" b="0" baseline="0" dirty="0">
                          <a:latin typeface="+mn-lt"/>
                          <a:cs typeface="Arial" panose="020B0604020202020204" pitchFamily="34" charset="0"/>
                        </a:rPr>
                        <a:t> school</a:t>
                      </a:r>
                      <a:r>
                        <a:rPr lang="en-US" sz="900" b="0" dirty="0">
                          <a:latin typeface="+mn-lt"/>
                          <a:cs typeface="Arial" panose="020B0604020202020204" pitchFamily="34" charset="0"/>
                        </a:rPr>
                        <a:t> garden grow?</a:t>
                      </a:r>
                      <a:endParaRPr lang="en-GB" sz="900" b="0" dirty="0">
                        <a:latin typeface="+mn-lt"/>
                        <a:cs typeface="Arial" panose="020B0604020202020204" pitchFamily="34" charset="0"/>
                      </a:endParaRPr>
                    </a:p>
                  </a:txBody>
                  <a:tcPr/>
                </a:tc>
                <a:tc>
                  <a:txBody>
                    <a:bodyPr/>
                    <a:lstStyle/>
                    <a:p>
                      <a:pPr algn="ctr"/>
                      <a:r>
                        <a:rPr lang="en-GB" sz="900" b="0" dirty="0">
                          <a:latin typeface="+mn-lt"/>
                          <a:cs typeface="Arial" panose="020B0604020202020204" pitchFamily="34" charset="0"/>
                        </a:rPr>
                        <a:t>learn the scientific skills they will need to apply during each unit of learning</a:t>
                      </a:r>
                    </a:p>
                  </a:txBody>
                  <a:tcPr/>
                </a:tc>
                <a:tc>
                  <a:txBody>
                    <a:bodyPr/>
                    <a:lstStyle/>
                    <a:p>
                      <a:pPr algn="ctr"/>
                      <a:r>
                        <a:rPr lang="en-GB" sz="900" b="0" dirty="0">
                          <a:latin typeface="+mn-lt"/>
                          <a:cs typeface="Arial" panose="020B0604020202020204" pitchFamily="34" charset="0"/>
                        </a:rPr>
                        <a:t>recognise that environments can change and that this can sometimes pose dangers to living things.</a:t>
                      </a:r>
                    </a:p>
                  </a:txBody>
                  <a:tcPr/>
                </a:tc>
                <a:tc>
                  <a:txBody>
                    <a:bodyPr/>
                    <a:lstStyle/>
                    <a:p>
                      <a:r>
                        <a:rPr lang="en-GB" sz="900" b="0" dirty="0">
                          <a:latin typeface="+mn-lt"/>
                          <a:cs typeface="Arial" panose="020B0604020202020204" pitchFamily="34" charset="0"/>
                        </a:rPr>
                        <a:t>How are the life cycles of a mammal, bird and reptile different?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dirty="0">
                          <a:latin typeface="+mn-lt"/>
                          <a:cs typeface="Arial" panose="020B0604020202020204" pitchFamily="34" charset="0"/>
                        </a:rPr>
                        <a:t>Which is the most common invertebrate on our school playing field?</a:t>
                      </a:r>
                    </a:p>
                  </a:txBody>
                  <a:tcPr/>
                </a:tc>
                <a:extLst>
                  <a:ext uri="{0D108BD9-81ED-4DB2-BD59-A6C34878D82A}">
                    <a16:rowId xmlns:a16="http://schemas.microsoft.com/office/drawing/2014/main" val="295963439"/>
                  </a:ext>
                </a:extLst>
              </a:tr>
              <a:tr h="558343">
                <a:tc>
                  <a:txBody>
                    <a:bodyPr/>
                    <a:lstStyle/>
                    <a:p>
                      <a:r>
                        <a:rPr lang="en-US" sz="1100" dirty="0"/>
                        <a:t>Summer 2</a:t>
                      </a:r>
                      <a:endParaRPr lang="en-GB" sz="1100" dirty="0"/>
                    </a:p>
                  </a:txBody>
                  <a:tcPr/>
                </a:tc>
                <a:tc>
                  <a:txBody>
                    <a:bodyPr/>
                    <a:lstStyle/>
                    <a:p>
                      <a:r>
                        <a:rPr lang="en-GB" sz="1100" b="1" dirty="0"/>
                        <a:t>Understanding the World </a:t>
                      </a:r>
                    </a:p>
                  </a:txBody>
                  <a:tcPr/>
                </a:tc>
                <a:tc>
                  <a:txBody>
                    <a:bodyPr/>
                    <a:lstStyle/>
                    <a:p>
                      <a:pPr algn="ctr"/>
                      <a:r>
                        <a:rPr lang="en-US" sz="1200" b="1" dirty="0">
                          <a:latin typeface="Arial" panose="020B0604020202020204" pitchFamily="34" charset="0"/>
                          <a:cs typeface="Arial" panose="020B0604020202020204" pitchFamily="34" charset="0"/>
                        </a:rPr>
                        <a:t>Animals including Humans</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Living</a:t>
                      </a:r>
                      <a:r>
                        <a:rPr lang="en-US" sz="1200" b="1" baseline="0" dirty="0">
                          <a:latin typeface="Arial" panose="020B0604020202020204" pitchFamily="34" charset="0"/>
                          <a:cs typeface="Arial" panose="020B0604020202020204" pitchFamily="34" charset="0"/>
                        </a:rPr>
                        <a:t> things and their </a:t>
                      </a:r>
                      <a:r>
                        <a:rPr lang="en-US" sz="1200" b="1" dirty="0">
                          <a:latin typeface="Arial" panose="020B0604020202020204" pitchFamily="34" charset="0"/>
                          <a:cs typeface="Arial" panose="020B0604020202020204" pitchFamily="34" charset="0"/>
                        </a:rPr>
                        <a:t>Habitats</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Light</a:t>
                      </a:r>
                      <a:endParaRPr lang="en-GB"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Electricity</a:t>
                      </a:r>
                      <a:endParaRPr lang="en-GB" sz="1200" b="1"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dirty="0">
                          <a:latin typeface="Arial" panose="020B0604020202020204" pitchFamily="34" charset="0"/>
                          <a:cs typeface="Arial" panose="020B0604020202020204" pitchFamily="34" charset="0"/>
                        </a:rPr>
                        <a:t>Living things and their habitats</a:t>
                      </a:r>
                      <a:endParaRPr lang="en-GB" sz="1200" b="1" i="0" dirty="0">
                        <a:latin typeface="Arial" panose="020B0604020202020204" pitchFamily="34" charset="0"/>
                        <a:cs typeface="Arial" panose="020B0604020202020204" pitchFamily="34" charset="0"/>
                      </a:endParaRPr>
                    </a:p>
                  </a:txBody>
                  <a:tcPr/>
                </a:tc>
                <a:tc>
                  <a:txBody>
                    <a:bodyPr/>
                    <a:lstStyle/>
                    <a:p>
                      <a:pPr algn="ctr"/>
                      <a:r>
                        <a:rPr lang="en-GB" sz="1200" b="1" dirty="0">
                          <a:latin typeface="Arial" panose="020B0604020202020204" pitchFamily="34" charset="0"/>
                          <a:cs typeface="Arial" panose="020B0604020202020204" pitchFamily="34" charset="0"/>
                        </a:rPr>
                        <a:t>Looking after our environment</a:t>
                      </a:r>
                      <a:r>
                        <a:rPr lang="en-GB" sz="1200" b="1" baseline="0" dirty="0">
                          <a:latin typeface="Arial" panose="020B0604020202020204" pitchFamily="34" charset="0"/>
                          <a:cs typeface="Arial" panose="020B0604020202020204" pitchFamily="34" charset="0"/>
                        </a:rPr>
                        <a:t> </a:t>
                      </a:r>
                      <a:endParaRPr lang="en-GB"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41118664"/>
                  </a:ext>
                </a:extLst>
              </a:tr>
              <a:tr h="7577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Enquiry 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On the Move/Space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dirty="0"/>
                        <a:t>Am I an Animal?</a:t>
                      </a:r>
                      <a:endParaRPr lang="en-GB" sz="1050" b="0" dirty="0"/>
                    </a:p>
                    <a:p>
                      <a:pPr algn="ctr"/>
                      <a:endParaRPr lang="en-GB" sz="1050" b="0" dirty="0"/>
                    </a:p>
                  </a:txBody>
                  <a:tcPr/>
                </a:tc>
                <a:tc>
                  <a:txBody>
                    <a:bodyPr/>
                    <a:lstStyle/>
                    <a:p>
                      <a:pPr algn="ctr"/>
                      <a:r>
                        <a:rPr lang="en-US" sz="1050" b="0" dirty="0"/>
                        <a:t>Do living things depend on each other?</a:t>
                      </a:r>
                      <a:endParaRPr lang="en-GB" sz="1050" b="0" dirty="0"/>
                    </a:p>
                  </a:txBody>
                  <a:tcPr/>
                </a:tc>
                <a:tc>
                  <a:txBody>
                    <a:bodyPr/>
                    <a:lstStyle/>
                    <a:p>
                      <a:pPr algn="ctr"/>
                      <a:r>
                        <a:rPr lang="en-US" sz="1050" b="0" dirty="0"/>
                        <a:t>How are shadows formed?</a:t>
                      </a:r>
                      <a:endParaRPr lang="en-GB" sz="1050" b="0" dirty="0"/>
                    </a:p>
                  </a:txBody>
                  <a:tcPr/>
                </a:tc>
                <a:tc>
                  <a:txBody>
                    <a:bodyPr/>
                    <a:lstStyle/>
                    <a:p>
                      <a:pPr algn="ctr"/>
                      <a:r>
                        <a:rPr lang="en-GB" sz="1050" b="0" dirty="0"/>
                        <a:t>Which metal is the best conductor of electricity?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u="none" dirty="0">
                          <a:latin typeface="Century Gothic" panose="020B0502020202020204" pitchFamily="34" charset="0"/>
                        </a:rPr>
                        <a:t>How do plants reproduce?</a:t>
                      </a:r>
                    </a:p>
                    <a:p>
                      <a:pPr algn="ctr"/>
                      <a:endParaRPr lang="en-GB" sz="1050" b="0" dirty="0"/>
                    </a:p>
                  </a:txBody>
                  <a:tcPr/>
                </a:tc>
                <a:tc>
                  <a:txBody>
                    <a:bodyPr/>
                    <a:lstStyle/>
                    <a:p>
                      <a:pPr algn="ctr"/>
                      <a:r>
                        <a:rPr lang="en-GB" sz="1050" b="0" dirty="0"/>
                        <a:t>What is climate</a:t>
                      </a:r>
                      <a:r>
                        <a:rPr lang="en-GB" sz="1050" b="0" baseline="0" dirty="0"/>
                        <a:t> change?</a:t>
                      </a:r>
                      <a:endParaRPr lang="en-GB" sz="1050" b="0" dirty="0"/>
                    </a:p>
                  </a:txBody>
                  <a:tcPr/>
                </a:tc>
                <a:extLst>
                  <a:ext uri="{0D108BD9-81ED-4DB2-BD59-A6C34878D82A}">
                    <a16:rowId xmlns:a16="http://schemas.microsoft.com/office/drawing/2014/main" val="659454745"/>
                  </a:ext>
                </a:extLst>
              </a:tr>
            </a:tbl>
          </a:graphicData>
        </a:graphic>
      </p:graphicFrame>
    </p:spTree>
    <p:extLst>
      <p:ext uri="{BB962C8B-B14F-4D97-AF65-F5344CB8AC3E}">
        <p14:creationId xmlns:p14="http://schemas.microsoft.com/office/powerpoint/2010/main" val="2762197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49019204"/>
              </p:ext>
            </p:extLst>
          </p:nvPr>
        </p:nvGraphicFramePr>
        <p:xfrm>
          <a:off x="257580" y="206064"/>
          <a:ext cx="11797045" cy="3383280"/>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36297">
                <a:tc>
                  <a:txBody>
                    <a:bodyPr/>
                    <a:lstStyle/>
                    <a:p>
                      <a:r>
                        <a:rPr lang="en-GB" sz="1600" dirty="0"/>
                        <a:t>SCIENCE</a:t>
                      </a:r>
                      <a:r>
                        <a:rPr lang="en-GB" sz="1600" baseline="0" dirty="0"/>
                        <a:t> Nursery </a:t>
                      </a:r>
                      <a:endParaRPr lang="en-GB" sz="1600"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336297">
                <a:tc>
                  <a:txBody>
                    <a:bodyPr/>
                    <a:lstStyle/>
                    <a:p>
                      <a:r>
                        <a:rPr lang="en-GB" dirty="0"/>
                        <a:t>FOCUS</a:t>
                      </a:r>
                    </a:p>
                  </a:txBody>
                  <a:tcPr/>
                </a:tc>
                <a:tc rowSpan="3" gridSpan="6">
                  <a:txBody>
                    <a:bodyPr/>
                    <a:lstStyle/>
                    <a:p>
                      <a:r>
                        <a:rPr lang="en-US" sz="1200" dirty="0"/>
                        <a:t>Throughout</a:t>
                      </a:r>
                      <a:r>
                        <a:rPr lang="en-US" sz="1200" baseline="0" dirty="0"/>
                        <a:t> </a:t>
                      </a:r>
                      <a:r>
                        <a:rPr lang="en-US" sz="1200" dirty="0"/>
                        <a:t> EYFS</a:t>
                      </a:r>
                      <a:r>
                        <a:rPr lang="en-US" sz="1200" baseline="0" dirty="0"/>
                        <a:t> focus is to be placed on the statutory framework for EYFS and the ELG. This includes: physical development, communication and language</a:t>
                      </a:r>
                      <a:r>
                        <a:rPr lang="en-US" sz="1200" dirty="0"/>
                        <a:t> and understanding</a:t>
                      </a:r>
                      <a:r>
                        <a:rPr lang="en-US" sz="1200" baseline="0" dirty="0"/>
                        <a:t> of the world. </a:t>
                      </a:r>
                    </a:p>
                    <a:p>
                      <a:endParaRPr lang="en-US" sz="1200" baseline="0" dirty="0"/>
                    </a:p>
                    <a:p>
                      <a:r>
                        <a:rPr lang="en-US" sz="1200" b="1" baseline="0" dirty="0"/>
                        <a:t>Communication and language</a:t>
                      </a:r>
                      <a:r>
                        <a:rPr lang="en-GB" sz="1200" baseline="0" dirty="0"/>
                        <a:t>: </a:t>
                      </a:r>
                      <a:r>
                        <a:rPr lang="en-US" sz="1200" baseline="0" dirty="0"/>
                        <a:t>Understanding: children follow instructions involving several ideas or actions. They answer ‘how’ and ‘why’ questions about their experiences and in response to stories or events.</a:t>
                      </a:r>
                    </a:p>
                    <a:p>
                      <a:r>
                        <a:rPr lang="en-US" sz="1200" b="1" baseline="0" dirty="0"/>
                        <a:t>Physical development: </a:t>
                      </a:r>
                      <a:r>
                        <a:rPr lang="en-US" sz="1200" baseline="0" dirty="0"/>
                        <a:t>Health and self-care: children know the importance for good health of physical exercise, and a healthy diet, and talk about ways to keep healthy and safe. They manage their own basic hygiene and personal needs successfully, including dressing and going to the toilet independently</a:t>
                      </a:r>
                    </a:p>
                    <a:p>
                      <a:r>
                        <a:rPr lang="en-US" sz="1200" b="1" baseline="0" dirty="0"/>
                        <a:t>Understanding the world</a:t>
                      </a:r>
                      <a:r>
                        <a:rPr lang="en-US" sz="1200" baseline="0" dirty="0"/>
                        <a:t>: People and communities: children talk about past and present events in their own lives and in the lives of family members. They know that other children don’t always enjoy the same things, and are sensitive to this. They know about similarities and differences between themselves and others, and among families, communities and traditions. The world: children know about similarities and differences in relation to places, objects, materials and living things. They talk about the features of their own immediate environment and how environments might vary from one another. They make observations of animals and</a:t>
                      </a:r>
                      <a:r>
                        <a:rPr lang="en-US" sz="1000" baseline="0" dirty="0"/>
                        <a:t> </a:t>
                      </a:r>
                      <a:r>
                        <a:rPr lang="en-US" sz="1200" baseline="0" dirty="0"/>
                        <a:t>plants and explain why some things occur, and talk about changes. Technology: children </a:t>
                      </a:r>
                      <a:r>
                        <a:rPr lang="en-US" sz="1200" baseline="0" dirty="0" err="1"/>
                        <a:t>recognise</a:t>
                      </a:r>
                      <a:r>
                        <a:rPr lang="en-US" sz="1200" baseline="0" dirty="0"/>
                        <a:t> that a range of technology is used in places such as homes and schools. They select and use technology for particular purposes</a:t>
                      </a:r>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extLst>
                  <a:ext uri="{0D108BD9-81ED-4DB2-BD59-A6C34878D82A}">
                    <a16:rowId xmlns:a16="http://schemas.microsoft.com/office/drawing/2014/main" val="1727821560"/>
                  </a:ext>
                </a:extLst>
              </a:tr>
              <a:tr h="336297">
                <a:tc>
                  <a:txBody>
                    <a:bodyPr/>
                    <a:lstStyle/>
                    <a:p>
                      <a:r>
                        <a:rPr lang="en-GB" dirty="0"/>
                        <a:t>QUESTION</a:t>
                      </a:r>
                    </a:p>
                  </a:txBody>
                  <a:tcPr/>
                </a:tc>
                <a:tc gridSpan="6" vMerge="1">
                  <a:txBody>
                    <a:bodyPr/>
                    <a:lstStyle/>
                    <a:p>
                      <a:endParaRPr lang="en-GB" sz="1000" dirty="0"/>
                    </a:p>
                  </a:txBody>
                  <a:tcPr/>
                </a:tc>
                <a:tc hMerge="1" vMerge="1">
                  <a:txBody>
                    <a:bodyPr/>
                    <a:lstStyle/>
                    <a:p>
                      <a:endParaRPr lang="en-GB" dirty="0"/>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dirty="0"/>
                    </a:p>
                  </a:txBody>
                  <a:tcPr/>
                </a:tc>
                <a:extLst>
                  <a:ext uri="{0D108BD9-81ED-4DB2-BD59-A6C34878D82A}">
                    <a16:rowId xmlns:a16="http://schemas.microsoft.com/office/drawing/2014/main" val="3606344747"/>
                  </a:ext>
                </a:extLst>
              </a:tr>
              <a:tr h="2185930">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gridSpan="6"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extLst>
                  <a:ext uri="{0D108BD9-81ED-4DB2-BD59-A6C34878D82A}">
                    <a16:rowId xmlns:a16="http://schemas.microsoft.com/office/drawing/2014/main" val="13130143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55933598"/>
              </p:ext>
            </p:extLst>
          </p:nvPr>
        </p:nvGraphicFramePr>
        <p:xfrm>
          <a:off x="257579" y="3905301"/>
          <a:ext cx="11797046" cy="247017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564310">
                <a:tc>
                  <a:txBody>
                    <a:bodyPr/>
                    <a:lstStyle/>
                    <a:p>
                      <a:r>
                        <a:rPr lang="en-GB" sz="1200" dirty="0"/>
                        <a:t>Questioning and Enquiring</a:t>
                      </a:r>
                    </a:p>
                  </a:txBody>
                  <a:tcPr/>
                </a:tc>
                <a:tc>
                  <a:txBody>
                    <a:bodyPr/>
                    <a:lstStyle/>
                    <a:p>
                      <a:r>
                        <a:rPr lang="en-US" sz="1000" dirty="0"/>
                        <a:t>Show curiosity about objects, events and people Playing &amp; Exploring Questions why things happen Speaking: 30-50 months Engage in open-ended activity Playing &amp; Exploring  </a:t>
                      </a:r>
                    </a:p>
                    <a:p>
                      <a:r>
                        <a:rPr lang="en-US" sz="1000" dirty="0"/>
                        <a:t> </a:t>
                      </a:r>
                    </a:p>
                    <a:p>
                      <a:r>
                        <a:rPr lang="en-US" sz="1000" dirty="0"/>
                        <a:t>Take a risk, engage in new experiences and learn by trial and error Playing &amp; Exploring </a:t>
                      </a:r>
                      <a:endParaRPr lang="en-GB" sz="1000" dirty="0"/>
                    </a:p>
                  </a:txBody>
                  <a:tcPr/>
                </a:tc>
                <a:extLst>
                  <a:ext uri="{0D108BD9-81ED-4DB2-BD59-A6C34878D82A}">
                    <a16:rowId xmlns:a16="http://schemas.microsoft.com/office/drawing/2014/main" val="881721428"/>
                  </a:ext>
                </a:extLst>
              </a:tr>
              <a:tr h="564310">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US" sz="900" dirty="0"/>
                        <a:t>Find ways to solve problems / find new ways to do things / test their ideas Creating &amp; Thinking Critically </a:t>
                      </a:r>
                    </a:p>
                    <a:p>
                      <a:r>
                        <a:rPr lang="en-US" sz="900" dirty="0"/>
                        <a:t>Develop ideas of grouping, sequences, cause and effect Creating &amp;Thinking Critically Know about similarities and differences in relation to places, objects, materials and living things ELG: The World </a:t>
                      </a:r>
                    </a:p>
                    <a:p>
                      <a:r>
                        <a:rPr lang="en-US" sz="900" dirty="0"/>
                        <a:t>Comments and asks questions about aspects of their familiar world such as the place where they live or the natural world The World: 30-50 months </a:t>
                      </a:r>
                    </a:p>
                    <a:p>
                      <a:r>
                        <a:rPr lang="en-US" sz="900" dirty="0"/>
                        <a:t>Closely observes what animals, people and vehicles do The World 8-20 months </a:t>
                      </a:r>
                    </a:p>
                    <a:p>
                      <a:r>
                        <a:rPr lang="en-US" sz="900" dirty="0"/>
                        <a:t>Use senses to explore the world around them Playing &amp; Exploring</a:t>
                      </a:r>
                      <a:endParaRPr lang="en-GB" sz="900" dirty="0"/>
                    </a:p>
                  </a:txBody>
                  <a:tcPr/>
                </a:tc>
                <a:extLst>
                  <a:ext uri="{0D108BD9-81ED-4DB2-BD59-A6C34878D82A}">
                    <a16:rowId xmlns:a16="http://schemas.microsoft.com/office/drawing/2014/main" val="1560185760"/>
                  </a:ext>
                </a:extLst>
              </a:tr>
              <a:tr h="564310">
                <a:tc>
                  <a:txBody>
                    <a:bodyPr/>
                    <a:lstStyle/>
                    <a:p>
                      <a:r>
                        <a:rPr lang="en-GB" sz="1200" dirty="0"/>
                        <a:t>Observing,</a:t>
                      </a:r>
                      <a:r>
                        <a:rPr lang="en-GB" sz="1200" baseline="0" dirty="0"/>
                        <a:t> measuring and pattern-seeking.</a:t>
                      </a:r>
                      <a:endParaRPr lang="en-GB" sz="1200" dirty="0"/>
                    </a:p>
                  </a:txBody>
                  <a:tcPr/>
                </a:tc>
                <a:tc>
                  <a:txBody>
                    <a:bodyPr/>
                    <a:lstStyle/>
                    <a:p>
                      <a:r>
                        <a:rPr lang="en-US" sz="900" dirty="0"/>
                        <a:t>Make links and notice patterns in their experience Creating &amp; Thinking Critically  </a:t>
                      </a:r>
                    </a:p>
                    <a:p>
                      <a:r>
                        <a:rPr lang="en-US" sz="900" dirty="0"/>
                        <a:t>Choose the resources they need for their chosen activities ELG: Self Confidence &amp; Self Awareness Handle equipment and tools effectively ELG: Moving &amp; Handling </a:t>
                      </a:r>
                    </a:p>
                    <a:p>
                      <a:r>
                        <a:rPr lang="en-US" sz="900" dirty="0"/>
                        <a:t>Create simple representations of events, people and objects Being Imaginative: 40-60+ months </a:t>
                      </a:r>
                      <a:endParaRPr lang="en-GB" sz="900" dirty="0"/>
                    </a:p>
                  </a:txBody>
                  <a:tcPr/>
                </a:tc>
                <a:extLst>
                  <a:ext uri="{0D108BD9-81ED-4DB2-BD59-A6C34878D82A}">
                    <a16:rowId xmlns:a16="http://schemas.microsoft.com/office/drawing/2014/main" val="1626995855"/>
                  </a:ext>
                </a:extLst>
              </a:tr>
              <a:tr h="564310">
                <a:tc>
                  <a:txBody>
                    <a:bodyPr/>
                    <a:lstStyle/>
                    <a:p>
                      <a:r>
                        <a:rPr lang="en-GB" sz="1200" dirty="0"/>
                        <a:t>Identifying, grouping and classifying.</a:t>
                      </a:r>
                    </a:p>
                  </a:txBody>
                  <a:tcPr/>
                </a:tc>
                <a:tc>
                  <a:txBody>
                    <a:bodyPr/>
                    <a:lstStyle/>
                    <a:p>
                      <a:r>
                        <a:rPr lang="en-US" sz="1000" b="0" dirty="0"/>
                        <a:t>Answer how and why questions about their experiences ELG: Understanding Make observations of animals and plants and explain why some things occur, and talk about changes ELG: The World Develop their own narratives and explanations by connecting ideas or events ELG: Speaking Builds up vocabulary that reflects the breadth of their experience Understanding: 30-50 months </a:t>
                      </a:r>
                      <a:endParaRPr lang="en-GB" sz="1000" b="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399359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8708382"/>
              </p:ext>
            </p:extLst>
          </p:nvPr>
        </p:nvGraphicFramePr>
        <p:xfrm>
          <a:off x="257580" y="206064"/>
          <a:ext cx="11797045" cy="3383280"/>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46370">
                <a:tc>
                  <a:txBody>
                    <a:bodyPr/>
                    <a:lstStyle/>
                    <a:p>
                      <a:r>
                        <a:rPr lang="en-GB" sz="1400" dirty="0"/>
                        <a:t>SCIENCE</a:t>
                      </a:r>
                      <a:r>
                        <a:rPr lang="en-GB" sz="1400" baseline="0" dirty="0"/>
                        <a:t> RECEPTION</a:t>
                      </a:r>
                      <a:endParaRPr lang="en-GB" sz="1400"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346370">
                <a:tc>
                  <a:txBody>
                    <a:bodyPr/>
                    <a:lstStyle/>
                    <a:p>
                      <a:r>
                        <a:rPr lang="en-GB" dirty="0"/>
                        <a:t>FOCUS</a:t>
                      </a:r>
                    </a:p>
                  </a:txBody>
                  <a:tcPr/>
                </a:tc>
                <a:tc rowSpan="3" gridSpan="6">
                  <a:txBody>
                    <a:bodyPr/>
                    <a:lstStyle/>
                    <a:p>
                      <a:r>
                        <a:rPr lang="en-US" sz="1200" dirty="0"/>
                        <a:t>Throughout</a:t>
                      </a:r>
                      <a:r>
                        <a:rPr lang="en-US" sz="1200" baseline="0" dirty="0"/>
                        <a:t> </a:t>
                      </a:r>
                      <a:r>
                        <a:rPr lang="en-US" sz="1200" dirty="0"/>
                        <a:t> EYFS</a:t>
                      </a:r>
                      <a:r>
                        <a:rPr lang="en-US" sz="1200" baseline="0" dirty="0"/>
                        <a:t> focus is to be placed on the statutory framework for EYFS and the ELG. This includes: physical development, communication and language</a:t>
                      </a:r>
                      <a:r>
                        <a:rPr lang="en-US" sz="1200" dirty="0"/>
                        <a:t> and understanding</a:t>
                      </a:r>
                      <a:r>
                        <a:rPr lang="en-US" sz="1200" baseline="0" dirty="0"/>
                        <a:t> of the world. </a:t>
                      </a:r>
                    </a:p>
                    <a:p>
                      <a:endParaRPr lang="en-US" sz="1200" baseline="0" dirty="0"/>
                    </a:p>
                    <a:p>
                      <a:r>
                        <a:rPr lang="en-US" sz="1200" b="1" baseline="0" dirty="0"/>
                        <a:t>Communication and language</a:t>
                      </a:r>
                      <a:r>
                        <a:rPr lang="en-GB" sz="1200" baseline="0" dirty="0"/>
                        <a:t>: </a:t>
                      </a:r>
                      <a:r>
                        <a:rPr lang="en-US" sz="1200" baseline="0" dirty="0"/>
                        <a:t>Understanding: children follow instructions involving several ideas or actions. They answer ‘how’ and ‘why’ questions about their experiences and in response to stories or events.</a:t>
                      </a:r>
                    </a:p>
                    <a:p>
                      <a:r>
                        <a:rPr lang="en-US" sz="1200" b="1" baseline="0" dirty="0"/>
                        <a:t>Physical development: </a:t>
                      </a:r>
                      <a:r>
                        <a:rPr lang="en-US" sz="1200" baseline="0" dirty="0"/>
                        <a:t>Health and self-care: children know the importance for good health of physical exercise, and a healthy diet, and talk about ways to keep healthy and safe. They manage their own basic hygiene and personal needs successfully, including dressing and going to the toilet independently</a:t>
                      </a:r>
                    </a:p>
                    <a:p>
                      <a:r>
                        <a:rPr lang="en-US" sz="1200" b="1" baseline="0" dirty="0"/>
                        <a:t>Understanding the world</a:t>
                      </a:r>
                      <a:r>
                        <a:rPr lang="en-US" sz="1200" baseline="0" dirty="0"/>
                        <a:t>: People and communities: children talk about past and present events in their own lives and in the lives of family members. They know that other children don’t always enjoy the same things, and are sensitive to this. They know about similarities and differences between themselves and others, and among families, communities and traditions. The world: children know about similarities and differences in relation to places, objects, materials and living things. They talk about the features of their own immediate environment and how environments might vary from one another. They make observations of animals and</a:t>
                      </a:r>
                      <a:r>
                        <a:rPr lang="en-US" sz="1000" baseline="0" dirty="0"/>
                        <a:t> </a:t>
                      </a:r>
                      <a:r>
                        <a:rPr lang="en-US" sz="1200" baseline="0" dirty="0"/>
                        <a:t>plants and explain why some things occur, and talk about changes. Technology: children </a:t>
                      </a:r>
                      <a:r>
                        <a:rPr lang="en-US" sz="1200" baseline="0" dirty="0" err="1"/>
                        <a:t>recognise</a:t>
                      </a:r>
                      <a:r>
                        <a:rPr lang="en-US" sz="1200" baseline="0" dirty="0"/>
                        <a:t> that a range of technology is used in places such as homes and schools. They select and use technology for particular purposes</a:t>
                      </a:r>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extLst>
                  <a:ext uri="{0D108BD9-81ED-4DB2-BD59-A6C34878D82A}">
                    <a16:rowId xmlns:a16="http://schemas.microsoft.com/office/drawing/2014/main" val="1727821560"/>
                  </a:ext>
                </a:extLst>
              </a:tr>
              <a:tr h="346370">
                <a:tc>
                  <a:txBody>
                    <a:bodyPr/>
                    <a:lstStyle/>
                    <a:p>
                      <a:r>
                        <a:rPr lang="en-GB" dirty="0"/>
                        <a:t>QUESTION</a:t>
                      </a:r>
                    </a:p>
                  </a:txBody>
                  <a:tcPr/>
                </a:tc>
                <a:tc gridSpan="6" vMerge="1">
                  <a:txBody>
                    <a:bodyPr/>
                    <a:lstStyle/>
                    <a:p>
                      <a:endParaRPr lang="en-GB" sz="1000" dirty="0"/>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dirty="0"/>
                    </a:p>
                  </a:txBody>
                  <a:tcPr/>
                </a:tc>
                <a:extLst>
                  <a:ext uri="{0D108BD9-81ED-4DB2-BD59-A6C34878D82A}">
                    <a16:rowId xmlns:a16="http://schemas.microsoft.com/office/drawing/2014/main" val="3606344747"/>
                  </a:ext>
                </a:extLst>
              </a:tr>
              <a:tr h="2164812">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gridSpan="6"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tc hMerge="1" vMerge="1">
                  <a:txBody>
                    <a:bodyPr/>
                    <a:lstStyle/>
                    <a:p>
                      <a:endParaRPr lang="en-GB" sz="1000" dirty="0"/>
                    </a:p>
                  </a:txBody>
                  <a:tcPr/>
                </a:tc>
                <a:extLst>
                  <a:ext uri="{0D108BD9-81ED-4DB2-BD59-A6C34878D82A}">
                    <a16:rowId xmlns:a16="http://schemas.microsoft.com/office/drawing/2014/main" val="131301433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26212551"/>
              </p:ext>
            </p:extLst>
          </p:nvPr>
        </p:nvGraphicFramePr>
        <p:xfrm>
          <a:off x="257579" y="3764403"/>
          <a:ext cx="11797046" cy="260690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564310">
                <a:tc>
                  <a:txBody>
                    <a:bodyPr/>
                    <a:lstStyle/>
                    <a:p>
                      <a:r>
                        <a:rPr lang="en-GB" sz="1200" dirty="0"/>
                        <a:t>Questioning and Enquiring</a:t>
                      </a:r>
                    </a:p>
                  </a:txBody>
                  <a:tcPr/>
                </a:tc>
                <a:tc>
                  <a:txBody>
                    <a:bodyPr/>
                    <a:lstStyle/>
                    <a:p>
                      <a:r>
                        <a:rPr lang="en-US" sz="1000" dirty="0"/>
                        <a:t>Show curiosity about objects, events and people Playing &amp; Exploring Questions why things happen Speaking: 30-50 months Engage in open-ended activity Playing &amp; Exploring  </a:t>
                      </a:r>
                    </a:p>
                    <a:p>
                      <a:r>
                        <a:rPr lang="en-US" sz="1000" dirty="0"/>
                        <a:t> </a:t>
                      </a:r>
                    </a:p>
                    <a:p>
                      <a:r>
                        <a:rPr lang="en-US" sz="1000" dirty="0"/>
                        <a:t>Take a risk, engage in new experiences and learn by trial and error Playing &amp; Exploring </a:t>
                      </a:r>
                      <a:endParaRPr lang="en-GB" sz="1000" dirty="0"/>
                    </a:p>
                    <a:p>
                      <a:endParaRPr lang="en-GB" sz="1000" dirty="0"/>
                    </a:p>
                  </a:txBody>
                  <a:tcPr/>
                </a:tc>
                <a:extLst>
                  <a:ext uri="{0D108BD9-81ED-4DB2-BD59-A6C34878D82A}">
                    <a16:rowId xmlns:a16="http://schemas.microsoft.com/office/drawing/2014/main" val="881721428"/>
                  </a:ext>
                </a:extLst>
              </a:tr>
              <a:tr h="564310">
                <a:tc>
                  <a:txBody>
                    <a:bodyPr/>
                    <a:lstStyle/>
                    <a:p>
                      <a:r>
                        <a:rPr lang="en-GB" sz="1200" dirty="0"/>
                        <a:t>Investigating,</a:t>
                      </a:r>
                      <a:r>
                        <a:rPr lang="en-GB" sz="1200" baseline="0" dirty="0"/>
                        <a:t> recording and reporting findings, drawing conclusions.</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Find ways to solve problems / find new ways to do things / test their ideas Creating &amp; Thinking Critically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Develop ideas of grouping, sequences, cause and effect Creating &amp;Thinking Critically Know about similarities and differences in relation to places, objects, materials and living things ELG: The World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Comments and asks questions about aspects of their familiar world such as the place where they live or the natural world The World: 30-50 months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Closely observes what animals, people and vehicles do The World 8-20 months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Use senses to explore the world around them Playing &amp; Exploring. </a:t>
                      </a:r>
                      <a:endParaRPr kumimoji="0" lang="en-GB" sz="9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560185760"/>
                  </a:ext>
                </a:extLst>
              </a:tr>
              <a:tr h="564310">
                <a:tc>
                  <a:txBody>
                    <a:bodyPr/>
                    <a:lstStyle/>
                    <a:p>
                      <a:r>
                        <a:rPr lang="en-GB" sz="1200" dirty="0"/>
                        <a:t>Observing,</a:t>
                      </a:r>
                      <a:r>
                        <a:rPr lang="en-GB" sz="1200" baseline="0" dirty="0"/>
                        <a:t> measuring and pattern-seeking.</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Make links and notice patterns in their experience Creating &amp; Thinking Critically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Choose the resources they need for their chosen activities ELG: Self Confidence &amp; Self Awareness Handle equipment and tools effectively ELG: Moving &amp; Handling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Create simple representations of events, people and objects Being Imaginative: 40-60+ months </a:t>
                      </a:r>
                      <a:endParaRPr kumimoji="0" lang="en-GB" sz="9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626995855"/>
                  </a:ext>
                </a:extLst>
              </a:tr>
              <a:tr h="564310">
                <a:tc>
                  <a:txBody>
                    <a:bodyPr/>
                    <a:lstStyle/>
                    <a:p>
                      <a:r>
                        <a:rPr lang="en-GB" sz="1200" dirty="0"/>
                        <a:t>Identifying, grouping and classifying.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Answer how and why questions about their experiences ELG: Understanding Make observations of animals and plants and explain why some things occur, and talk about changes ELG: The World Develop their own narratives and explanations by connecting ideas or events ELG: Speaking Builds up vocabulary that reflects the breadth of their experience Understanding: 30-50 months </a:t>
                      </a: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221951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44442723"/>
              </p:ext>
            </p:extLst>
          </p:nvPr>
        </p:nvGraphicFramePr>
        <p:xfrm>
          <a:off x="257580" y="206064"/>
          <a:ext cx="11797045" cy="4912926"/>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54981">
                <a:tc>
                  <a:txBody>
                    <a:bodyPr/>
                    <a:lstStyle/>
                    <a:p>
                      <a:r>
                        <a:rPr lang="en-GB" dirty="0"/>
                        <a:t>SCIENCE</a:t>
                      </a:r>
                      <a:r>
                        <a:rPr lang="en-GB" baseline="0" dirty="0"/>
                        <a:t> Y1</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563611">
                <a:tc>
                  <a:txBody>
                    <a:bodyPr/>
                    <a:lstStyle/>
                    <a:p>
                      <a:r>
                        <a:rPr lang="en-GB" dirty="0"/>
                        <a:t>FOCUS</a:t>
                      </a:r>
                    </a:p>
                  </a:txBody>
                  <a:tcPr/>
                </a:tc>
                <a:tc>
                  <a:txBody>
                    <a:bodyPr/>
                    <a:lstStyle/>
                    <a:p>
                      <a:r>
                        <a:rPr lang="en-GB" sz="1200" dirty="0">
                          <a:latin typeface="+mn-lt"/>
                        </a:rPr>
                        <a:t>ANIMALS</a:t>
                      </a:r>
                      <a:r>
                        <a:rPr lang="en-GB" sz="1200" baseline="0" dirty="0">
                          <a:latin typeface="+mn-lt"/>
                        </a:rPr>
                        <a:t> INCLUDING HUMANS</a:t>
                      </a:r>
                      <a:endParaRPr lang="en-GB" sz="1200" dirty="0">
                        <a:latin typeface="+mn-lt"/>
                      </a:endParaRPr>
                    </a:p>
                  </a:txBody>
                  <a:tcPr/>
                </a:tc>
                <a:tc>
                  <a:txBody>
                    <a:bodyPr/>
                    <a:lstStyle/>
                    <a:p>
                      <a:r>
                        <a:rPr lang="en-GB" sz="1200" dirty="0">
                          <a:latin typeface="+mn-lt"/>
                        </a:rPr>
                        <a:t>Materials </a:t>
                      </a:r>
                    </a:p>
                  </a:txBody>
                  <a:tcPr/>
                </a:tc>
                <a:tc>
                  <a:txBody>
                    <a:bodyPr/>
                    <a:lstStyle/>
                    <a:p>
                      <a:r>
                        <a:rPr lang="en-GB" sz="1200" dirty="0">
                          <a:latin typeface="+mn-lt"/>
                        </a:rPr>
                        <a:t>Materials </a:t>
                      </a:r>
                    </a:p>
                  </a:txBody>
                  <a:tcPr/>
                </a:tc>
                <a:tc>
                  <a:txBody>
                    <a:bodyPr/>
                    <a:lstStyle/>
                    <a:p>
                      <a:r>
                        <a:rPr lang="en-GB" sz="1200" dirty="0">
                          <a:latin typeface="+mn-lt"/>
                        </a:rPr>
                        <a:t>Plants </a:t>
                      </a:r>
                    </a:p>
                  </a:txBody>
                  <a:tcPr/>
                </a:tc>
                <a:tc>
                  <a:txBody>
                    <a:bodyPr/>
                    <a:lstStyle/>
                    <a:p>
                      <a:r>
                        <a:rPr lang="en-GB" sz="1200" dirty="0">
                          <a:latin typeface="+mn-lt"/>
                        </a:rPr>
                        <a:t>Plants </a:t>
                      </a:r>
                    </a:p>
                  </a:txBody>
                  <a:tcPr/>
                </a:tc>
                <a:tc>
                  <a:txBody>
                    <a:bodyPr/>
                    <a:lstStyle/>
                    <a:p>
                      <a:r>
                        <a:rPr lang="en-US" sz="1200" b="1" baseline="0" dirty="0">
                          <a:latin typeface="+mn-lt"/>
                        </a:rPr>
                        <a:t>Animals including humans </a:t>
                      </a:r>
                    </a:p>
                  </a:txBody>
                  <a:tcPr/>
                </a:tc>
                <a:extLst>
                  <a:ext uri="{0D108BD9-81ED-4DB2-BD59-A6C34878D82A}">
                    <a16:rowId xmlns:a16="http://schemas.microsoft.com/office/drawing/2014/main" val="1727821560"/>
                  </a:ext>
                </a:extLst>
              </a:tr>
              <a:tr h="354981">
                <a:tc>
                  <a:txBody>
                    <a:bodyPr/>
                    <a:lstStyle/>
                    <a:p>
                      <a:r>
                        <a:rPr lang="en-GB" dirty="0"/>
                        <a:t>QUESTION</a:t>
                      </a:r>
                    </a:p>
                  </a:txBody>
                  <a:tcPr/>
                </a:tc>
                <a:tc>
                  <a:txBody>
                    <a:bodyPr/>
                    <a:lstStyle/>
                    <a:p>
                      <a:r>
                        <a:rPr lang="en-US" sz="1100" dirty="0">
                          <a:latin typeface="+mn-lt"/>
                        </a:rPr>
                        <a:t>What</a:t>
                      </a:r>
                      <a:r>
                        <a:rPr lang="en-US" sz="1100" baseline="0" dirty="0">
                          <a:latin typeface="+mn-lt"/>
                        </a:rPr>
                        <a:t> makes me, me?</a:t>
                      </a:r>
                      <a:endParaRPr lang="en-GB" sz="1100" dirty="0">
                        <a:latin typeface="+mn-lt"/>
                      </a:endParaRPr>
                    </a:p>
                  </a:txBody>
                  <a:tcPr/>
                </a:tc>
                <a:tc>
                  <a:txBody>
                    <a:bodyPr/>
                    <a:lstStyle/>
                    <a:p>
                      <a:r>
                        <a:rPr lang="en-GB" sz="1100" b="0" dirty="0">
                          <a:latin typeface="+mn-lt"/>
                          <a:cs typeface="Arial" panose="020B0604020202020204" pitchFamily="34" charset="0"/>
                        </a:rPr>
                        <a:t>Which materials are the most flexible?</a:t>
                      </a:r>
                    </a:p>
                  </a:txBody>
                  <a:tcPr/>
                </a:tc>
                <a:tc>
                  <a:txBody>
                    <a:bodyPr/>
                    <a:lstStyle/>
                    <a:p>
                      <a:r>
                        <a:rPr lang="en-GB" sz="1100" b="0" dirty="0">
                          <a:solidFill>
                            <a:schemeClr val="tx1"/>
                          </a:solidFill>
                          <a:latin typeface="+mn-lt"/>
                          <a:cs typeface="Arial" panose="020B0604020202020204" pitchFamily="34" charset="0"/>
                        </a:rPr>
                        <a:t>Which materials are the most absorbent?</a:t>
                      </a:r>
                    </a:p>
                  </a:txBody>
                  <a:tcPr/>
                </a:tc>
                <a:tc>
                  <a:txBody>
                    <a:bodyPr/>
                    <a:lstStyle/>
                    <a:p>
                      <a:r>
                        <a:rPr lang="en-GB" sz="1100" dirty="0">
                          <a:latin typeface="+mn-lt"/>
                        </a:rPr>
                        <a:t>Are all leaves the same?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latin typeface="+mn-lt"/>
                          <a:cs typeface="Arial" panose="020B0604020202020204" pitchFamily="34" charset="0"/>
                        </a:rPr>
                        <a:t>Which</a:t>
                      </a:r>
                      <a:r>
                        <a:rPr lang="en-US" sz="1100" b="0" baseline="0" dirty="0">
                          <a:solidFill>
                            <a:schemeClr val="tx1"/>
                          </a:solidFill>
                          <a:latin typeface="+mn-lt"/>
                          <a:cs typeface="Arial" panose="020B0604020202020204" pitchFamily="34" charset="0"/>
                        </a:rPr>
                        <a:t> plants and trees are on our school grounds?</a:t>
                      </a:r>
                      <a:endParaRPr lang="en-GB" sz="1100" b="0" dirty="0">
                        <a:solidFill>
                          <a:schemeClr val="tx1"/>
                        </a:solidFill>
                        <a:latin typeface="+mn-lt"/>
                        <a:cs typeface="Arial" panose="020B0604020202020204" pitchFamily="34" charset="0"/>
                      </a:endParaRPr>
                    </a:p>
                    <a:p>
                      <a:endParaRPr lang="en-GB" sz="1100" dirty="0">
                        <a:latin typeface="+mn-lt"/>
                      </a:endParaRPr>
                    </a:p>
                  </a:txBody>
                  <a:tcPr/>
                </a:tc>
                <a:tc>
                  <a:txBody>
                    <a:bodyPr/>
                    <a:lstStyle/>
                    <a:p>
                      <a:r>
                        <a:rPr lang="en-GB" sz="1100" dirty="0">
                          <a:latin typeface="+mn-lt"/>
                        </a:rPr>
                        <a:t>Am I an animal?</a:t>
                      </a:r>
                    </a:p>
                  </a:txBody>
                  <a:tcPr/>
                </a:tc>
                <a:extLst>
                  <a:ext uri="{0D108BD9-81ED-4DB2-BD59-A6C34878D82A}">
                    <a16:rowId xmlns:a16="http://schemas.microsoft.com/office/drawing/2014/main" val="3606344747"/>
                  </a:ext>
                </a:extLst>
              </a:tr>
              <a:tr h="2544032">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kern="1200" dirty="0">
                          <a:solidFill>
                            <a:schemeClr val="dk1"/>
                          </a:solidFill>
                          <a:effectLst/>
                          <a:latin typeface="+mn-lt"/>
                          <a:ea typeface="+mn-ea"/>
                          <a:cs typeface="+mn-cs"/>
                        </a:rPr>
                        <a:t>identify and name a variety of common animals including fish, amphibians, reptiles, birds and mammals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chemeClr val="dk1"/>
                          </a:solidFill>
                          <a:effectLst/>
                          <a:latin typeface="+mn-lt"/>
                          <a:ea typeface="+mn-ea"/>
                          <a:cs typeface="+mn-cs"/>
                        </a:rPr>
                        <a:t>identify and name a variety of common animals that are carnivores, herbivores and omnivores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chemeClr val="dk1"/>
                          </a:solidFill>
                          <a:effectLst/>
                          <a:latin typeface="+mn-lt"/>
                          <a:ea typeface="+mn-ea"/>
                          <a:cs typeface="+mn-cs"/>
                        </a:rPr>
                        <a:t>describe and compare the structure of a variety of common animals (fish, amphibians, reptiles, birds and mammals including pets)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800" kern="1200" dirty="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a:solidFill>
                            <a:schemeClr val="dk1"/>
                          </a:solidFill>
                          <a:effectLst/>
                          <a:latin typeface="+mn-lt"/>
                          <a:ea typeface="+mn-ea"/>
                          <a:cs typeface="+mn-cs"/>
                        </a:rPr>
                        <a:t>identify, name, draw and label the basic parts of the human body and say which part of the body is associated with each sense</a:t>
                      </a:r>
                      <a:endParaRPr lang="en-GB" sz="800" kern="1200" dirty="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700" kern="1200" dirty="0">
                        <a:solidFill>
                          <a:schemeClr val="dk1"/>
                        </a:solidFill>
                        <a:effectLst/>
                        <a:latin typeface="+mn-lt"/>
                        <a:ea typeface="+mn-ea"/>
                        <a:cs typeface="+mn-cs"/>
                      </a:endParaRPr>
                    </a:p>
                    <a:p>
                      <a:endParaRPr lang="en-GB" sz="1100" b="1" dirty="0"/>
                    </a:p>
                  </a:txBody>
                  <a:tcPr/>
                </a:tc>
                <a:tc>
                  <a:txBody>
                    <a:bodyPr/>
                    <a:lstStyle/>
                    <a:p>
                      <a:r>
                        <a:rPr lang="en-US" sz="1000" dirty="0"/>
                        <a:t>•distinguish between an object and the material from which it is made</a:t>
                      </a:r>
                    </a:p>
                    <a:p>
                      <a:r>
                        <a:rPr lang="en-US" sz="1000" dirty="0"/>
                        <a:t>•identify and name a variety of everyday materials, including wood, plastic, glass, metal, water, and rock</a:t>
                      </a:r>
                    </a:p>
                    <a:p>
                      <a:r>
                        <a:rPr lang="en-US" sz="1000" dirty="0"/>
                        <a:t>•describe the simple physical properties of a variety of everyday materials</a:t>
                      </a:r>
                    </a:p>
                    <a:p>
                      <a:r>
                        <a:rPr lang="en-US" sz="1000" dirty="0"/>
                        <a:t>•compare and group together a variety of everyday materials on the basis of their simple physical properties</a:t>
                      </a:r>
                    </a:p>
                  </a:txBody>
                  <a:tcPr/>
                </a:tc>
                <a:tc>
                  <a:txBody>
                    <a:bodyPr/>
                    <a:lstStyle/>
                    <a:p>
                      <a:r>
                        <a:rPr lang="en-US" sz="1000" dirty="0"/>
                        <a:t>•distinguish between an object and the material from which it is made</a:t>
                      </a:r>
                    </a:p>
                    <a:p>
                      <a:r>
                        <a:rPr lang="en-US" sz="1000" dirty="0"/>
                        <a:t>•identify and name a variety of everyday materials, including wood, plastic, glass, metal, water, and rock</a:t>
                      </a:r>
                    </a:p>
                    <a:p>
                      <a:r>
                        <a:rPr lang="en-US" sz="1000" dirty="0"/>
                        <a:t>•describe the simple physical properties of a variety of everyday materials</a:t>
                      </a:r>
                    </a:p>
                    <a:p>
                      <a:r>
                        <a:rPr lang="en-US" sz="1000" dirty="0"/>
                        <a:t>•compare and group together a variety of everyday materials on the basis of their simple physical properties</a:t>
                      </a:r>
                    </a:p>
                    <a:p>
                      <a:endParaRPr lang="en-GB" sz="1000" dirty="0"/>
                    </a:p>
                  </a:txBody>
                  <a:tcPr/>
                </a:tc>
                <a:tc>
                  <a:txBody>
                    <a:bodyPr/>
                    <a:lstStyle/>
                    <a:p>
                      <a:r>
                        <a:rPr lang="en-US" sz="1000" dirty="0"/>
                        <a:t>• identify and name a variety of common wild and garden plants, including deciduous and evergreen trees</a:t>
                      </a:r>
                    </a:p>
                    <a:p>
                      <a:r>
                        <a:rPr lang="en-US" sz="1000" dirty="0"/>
                        <a:t>•</a:t>
                      </a:r>
                      <a:r>
                        <a:rPr lang="en-US" sz="1000" baseline="0" dirty="0"/>
                        <a:t> </a:t>
                      </a:r>
                      <a:r>
                        <a:rPr lang="en-US" sz="1000" dirty="0"/>
                        <a:t>identify and describe the basic structure of a variety of common flowering plants, including trees</a:t>
                      </a:r>
                    </a:p>
                    <a:p>
                      <a:endParaRPr lang="en-GB" sz="1000" dirty="0"/>
                    </a:p>
                  </a:txBody>
                  <a:tcPr/>
                </a:tc>
                <a:tc>
                  <a:txBody>
                    <a:bodyPr/>
                    <a:lstStyle/>
                    <a:p>
                      <a:r>
                        <a:rPr lang="en-US" sz="1000" dirty="0"/>
                        <a:t>•• identify and name a variety of common wild and garden plants, including deciduous and evergreen trees</a:t>
                      </a:r>
                    </a:p>
                    <a:p>
                      <a:r>
                        <a:rPr lang="en-US" sz="1000" dirty="0"/>
                        <a:t>•</a:t>
                      </a:r>
                      <a:r>
                        <a:rPr lang="en-US" sz="1000" baseline="0" dirty="0"/>
                        <a:t> </a:t>
                      </a:r>
                      <a:r>
                        <a:rPr lang="en-US" sz="1000" dirty="0"/>
                        <a:t>identify and describe the basic structure of a variety of common flowering plants, including trees</a:t>
                      </a:r>
                    </a:p>
                    <a:p>
                      <a:endParaRPr lang="en-GB" sz="1000" dirty="0"/>
                    </a:p>
                  </a:txBody>
                  <a:tcPr/>
                </a:tc>
                <a:tc>
                  <a:txBody>
                    <a:bodyPr/>
                    <a:lstStyle/>
                    <a:p>
                      <a:pPr marL="171450" indent="-171450">
                        <a:buFont typeface="Arial" panose="020B0604020202020204" pitchFamily="34" charset="0"/>
                        <a:buChar char="•"/>
                      </a:pPr>
                      <a:r>
                        <a:rPr lang="en-US" sz="1000" b="0" dirty="0"/>
                        <a:t>observe changes across the four seasons </a:t>
                      </a:r>
                    </a:p>
                    <a:p>
                      <a:pPr marL="171450" indent="-171450">
                        <a:buFont typeface="Arial" panose="020B0604020202020204" pitchFamily="34" charset="0"/>
                        <a:buChar char="•"/>
                      </a:pPr>
                      <a:r>
                        <a:rPr lang="en-US" sz="1000" b="0" dirty="0"/>
                        <a:t>observe and describe weather associated with the seasons and how day length varies</a:t>
                      </a:r>
                    </a:p>
                    <a:p>
                      <a:pPr marL="171450" indent="-171450">
                        <a:buFont typeface="Arial" panose="020B0604020202020204" pitchFamily="34" charset="0"/>
                        <a:buChar char="•"/>
                      </a:pPr>
                      <a:endParaRPr lang="en-US" sz="1000" b="0" dirty="0"/>
                    </a:p>
                    <a:p>
                      <a:pPr marL="171450" indent="-171450">
                        <a:buFont typeface="Arial" panose="020B0604020202020204" pitchFamily="34" charset="0"/>
                        <a:buChar char="•"/>
                      </a:pPr>
                      <a:endParaRPr lang="en-US" sz="1000" b="0" dirty="0"/>
                    </a:p>
                    <a:p>
                      <a:pPr marL="171450" indent="-171450">
                        <a:buFont typeface="Arial" panose="020B0604020202020204" pitchFamily="34" charset="0"/>
                        <a:buChar char="•"/>
                      </a:pPr>
                      <a:endParaRPr lang="en-US" sz="1000" b="0" dirty="0"/>
                    </a:p>
                    <a:p>
                      <a:pPr marL="171450" indent="-171450">
                        <a:buFont typeface="Arial" panose="020B0604020202020204" pitchFamily="34" charset="0"/>
                        <a:buChar char="•"/>
                      </a:pPr>
                      <a:r>
                        <a:rPr lang="en-US" sz="1000" b="1" u="sng" dirty="0"/>
                        <a:t>Seasonal changes to be taught throughout</a:t>
                      </a:r>
                      <a:r>
                        <a:rPr lang="en-US" sz="1000" b="1" u="sng" baseline="0" dirty="0"/>
                        <a:t> the year. </a:t>
                      </a:r>
                      <a:endParaRPr lang="en-GB" sz="1000" b="1" u="sng" dirty="0"/>
                    </a:p>
                  </a:txBody>
                  <a:tcPr/>
                </a:tc>
                <a:extLst>
                  <a:ext uri="{0D108BD9-81ED-4DB2-BD59-A6C34878D82A}">
                    <a16:rowId xmlns:a16="http://schemas.microsoft.com/office/drawing/2014/main" val="1313014331"/>
                  </a:ext>
                </a:extLst>
              </a:tr>
              <a:tr h="600275">
                <a:tc>
                  <a:txBody>
                    <a:bodyPr/>
                    <a:lstStyle/>
                    <a:p>
                      <a:r>
                        <a:rPr lang="en-GB" dirty="0"/>
                        <a:t>TEXT</a:t>
                      </a:r>
                    </a:p>
                  </a:txBody>
                  <a:tcPr/>
                </a:tc>
                <a:tc>
                  <a:txBody>
                    <a:bodyPr/>
                    <a:lstStyle/>
                    <a:p>
                      <a:endParaRPr lang="en-GB" sz="1200" dirty="0"/>
                    </a:p>
                  </a:txBody>
                  <a:tcPr/>
                </a:tc>
                <a:tc>
                  <a:txBody>
                    <a:bodyPr/>
                    <a:lstStyle/>
                    <a:p>
                      <a:endParaRPr lang="en-GB" dirty="0"/>
                    </a:p>
                  </a:txBody>
                  <a:tcPr/>
                </a:tc>
                <a:tc>
                  <a:txBody>
                    <a:bodyPr/>
                    <a:lstStyle/>
                    <a:p>
                      <a:r>
                        <a:rPr lang="en-US" sz="1200" baseline="0" dirty="0"/>
                        <a:t> </a:t>
                      </a:r>
                      <a:endParaRPr lang="en-GB" sz="1200" dirty="0"/>
                    </a:p>
                  </a:txBody>
                  <a:tcPr/>
                </a:tc>
                <a:tc>
                  <a:txBody>
                    <a:bodyPr/>
                    <a:lstStyle/>
                    <a:p>
                      <a:endParaRPr lang="en-GB" dirty="0"/>
                    </a:p>
                  </a:txBody>
                  <a:tcPr/>
                </a:tc>
                <a:tc>
                  <a:txBody>
                    <a:bodyPr/>
                    <a:lstStyle/>
                    <a:p>
                      <a:r>
                        <a:rPr lang="en-US" sz="1100" dirty="0" err="1"/>
                        <a:t>Beegu</a:t>
                      </a:r>
                      <a:endParaRPr lang="en-GB" sz="1100" dirty="0"/>
                    </a:p>
                  </a:txBody>
                  <a:tcPr/>
                </a:tc>
                <a:tc>
                  <a:txBody>
                    <a:bodyPr/>
                    <a:lstStyle/>
                    <a:p>
                      <a:endParaRPr lang="en-GB" dirty="0"/>
                    </a:p>
                  </a:txBody>
                  <a:tcPr/>
                </a:tc>
                <a:extLst>
                  <a:ext uri="{0D108BD9-81ED-4DB2-BD59-A6C34878D82A}">
                    <a16:rowId xmlns:a16="http://schemas.microsoft.com/office/drawing/2014/main" val="946798162"/>
                  </a:ext>
                </a:extLst>
              </a:tr>
            </a:tbl>
          </a:graphicData>
        </a:graphic>
      </p:graphicFrame>
      <p:graphicFrame>
        <p:nvGraphicFramePr>
          <p:cNvPr id="6" name="Table 5"/>
          <p:cNvGraphicFramePr>
            <a:graphicFrameLocks noGrp="1"/>
          </p:cNvGraphicFramePr>
          <p:nvPr/>
        </p:nvGraphicFramePr>
        <p:xfrm>
          <a:off x="257579" y="4609924"/>
          <a:ext cx="11797046" cy="219091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461034">
                <a:tc>
                  <a:txBody>
                    <a:bodyPr/>
                    <a:lstStyle/>
                    <a:p>
                      <a:r>
                        <a:rPr lang="en-GB" sz="1100" dirty="0"/>
                        <a:t>Questioning and Enquiring</a:t>
                      </a:r>
                    </a:p>
                  </a:txBody>
                  <a:tcPr/>
                </a:tc>
                <a:tc>
                  <a:txBody>
                    <a:bodyPr/>
                    <a:lstStyle/>
                    <a:p>
                      <a:r>
                        <a:rPr lang="en-GB" sz="1100" b="1" kern="1200" dirty="0">
                          <a:solidFill>
                            <a:schemeClr val="lt1"/>
                          </a:solidFill>
                          <a:effectLst/>
                          <a:latin typeface="+mn-lt"/>
                          <a:ea typeface="+mn-ea"/>
                          <a:cs typeface="+mn-cs"/>
                        </a:rPr>
                        <a:t>Ask simple questions </a:t>
                      </a:r>
                      <a:r>
                        <a:rPr lang="en-GB" sz="1100" b="0" kern="1200" dirty="0">
                          <a:solidFill>
                            <a:schemeClr val="lt1"/>
                          </a:solidFill>
                          <a:effectLst/>
                          <a:latin typeface="+mn-lt"/>
                          <a:ea typeface="+mn-ea"/>
                          <a:cs typeface="+mn-cs"/>
                        </a:rPr>
                        <a:t>about the world around them stimulated by their exploration of the world.</a:t>
                      </a:r>
                    </a:p>
                    <a:p>
                      <a:r>
                        <a:rPr lang="en-GB" sz="1100" b="0" kern="1200" dirty="0">
                          <a:solidFill>
                            <a:schemeClr val="lt1"/>
                          </a:solidFill>
                          <a:effectLst/>
                          <a:latin typeface="+mn-lt"/>
                          <a:ea typeface="+mn-ea"/>
                          <a:cs typeface="+mn-cs"/>
                        </a:rPr>
                        <a:t>Use what they see and their own ideas to offer answers to questions. Use</a:t>
                      </a:r>
                      <a:r>
                        <a:rPr lang="en-GB" sz="1100" b="0" kern="1200" baseline="0" dirty="0">
                          <a:solidFill>
                            <a:schemeClr val="lt1"/>
                          </a:solidFill>
                          <a:effectLst/>
                          <a:latin typeface="+mn-lt"/>
                          <a:ea typeface="+mn-ea"/>
                          <a:cs typeface="+mn-cs"/>
                        </a:rPr>
                        <a:t> simple secondary resources to find answers.</a:t>
                      </a:r>
                      <a:endParaRPr lang="en-GB" sz="600" b="0" dirty="0"/>
                    </a:p>
                  </a:txBody>
                  <a:tcPr/>
                </a:tc>
                <a:extLst>
                  <a:ext uri="{0D108BD9-81ED-4DB2-BD59-A6C34878D82A}">
                    <a16:rowId xmlns:a16="http://schemas.microsoft.com/office/drawing/2014/main" val="881721428"/>
                  </a:ext>
                </a:extLst>
              </a:tr>
              <a:tr h="626880">
                <a:tc>
                  <a:txBody>
                    <a:bodyPr/>
                    <a:lstStyle/>
                    <a:p>
                      <a:r>
                        <a:rPr lang="en-GB" sz="900" dirty="0"/>
                        <a:t>Investigating,</a:t>
                      </a:r>
                      <a:r>
                        <a:rPr lang="en-GB" sz="900" baseline="0" dirty="0"/>
                        <a:t> recording and reporting findings, drawing conclusions. (comparative and fair testing)</a:t>
                      </a:r>
                      <a:endParaRPr lang="en-GB" sz="900" dirty="0"/>
                    </a:p>
                  </a:txBody>
                  <a:tcPr/>
                </a:tc>
                <a:tc>
                  <a:txBody>
                    <a:bodyPr/>
                    <a:lstStyle/>
                    <a:p>
                      <a:r>
                        <a:rPr lang="en-GB" sz="1100" b="1" dirty="0">
                          <a:effectLst/>
                          <a:latin typeface="Calibri" panose="020F0502020204030204" pitchFamily="34" charset="0"/>
                          <a:ea typeface="Calibri" panose="020F0502020204030204" pitchFamily="34" charset="0"/>
                          <a:cs typeface="Calibri" panose="020F0502020204030204" pitchFamily="34" charset="0"/>
                        </a:rPr>
                        <a:t>Perform simple tests </a:t>
                      </a:r>
                      <a:r>
                        <a:rPr lang="en-GB" sz="1100" dirty="0">
                          <a:effectLst/>
                          <a:latin typeface="Calibri" panose="020F0502020204030204" pitchFamily="34" charset="0"/>
                          <a:ea typeface="Calibri" panose="020F0502020204030204" pitchFamily="34" charset="0"/>
                          <a:cs typeface="Calibri" panose="020F0502020204030204" pitchFamily="34" charset="0"/>
                        </a:rPr>
                        <a:t>to explore a question or idea suggested to them,</a:t>
                      </a:r>
                      <a:r>
                        <a:rPr lang="en-GB" sz="1100" baseline="0" dirty="0">
                          <a:effectLst/>
                          <a:latin typeface="Calibri" panose="020F0502020204030204" pitchFamily="34" charset="0"/>
                          <a:ea typeface="Calibri" panose="020F0502020204030204" pitchFamily="34" charset="0"/>
                          <a:cs typeface="Calibri" panose="020F0502020204030204" pitchFamily="34"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and discuss ideas of how to find things out</a:t>
                      </a:r>
                      <a:r>
                        <a:rPr lang="en-GB" sz="900" dirty="0">
                          <a:effectLst/>
                          <a:latin typeface="Calibri" panose="020F0502020204030204" pitchFamily="34" charset="0"/>
                          <a:ea typeface="Calibri" panose="020F0502020204030204" pitchFamily="34" charset="0"/>
                          <a:cs typeface="Calibri" panose="020F0502020204030204" pitchFamily="34" charset="0"/>
                        </a:rPr>
                        <a:t>. </a:t>
                      </a:r>
                      <a:r>
                        <a:rPr lang="en-GB" sz="1100" b="1" kern="1200" dirty="0">
                          <a:solidFill>
                            <a:schemeClr val="dk1"/>
                          </a:solidFill>
                          <a:effectLst/>
                          <a:latin typeface="+mn-lt"/>
                          <a:ea typeface="+mn-ea"/>
                          <a:cs typeface="+mn-cs"/>
                        </a:rPr>
                        <a:t>Present evidence they have collected</a:t>
                      </a:r>
                      <a:r>
                        <a:rPr lang="en-GB" sz="1100" kern="1200" dirty="0">
                          <a:solidFill>
                            <a:schemeClr val="dk1"/>
                          </a:solidFill>
                          <a:effectLst/>
                          <a:latin typeface="+mn-lt"/>
                          <a:ea typeface="+mn-ea"/>
                          <a:cs typeface="+mn-cs"/>
                        </a:rPr>
                        <a:t> in simple tables,</a:t>
                      </a:r>
                      <a:r>
                        <a:rPr lang="en-GB" sz="1100" kern="1200" baseline="0" dirty="0">
                          <a:solidFill>
                            <a:schemeClr val="dk1"/>
                          </a:solidFill>
                          <a:effectLst/>
                          <a:latin typeface="+mn-lt"/>
                          <a:ea typeface="+mn-ea"/>
                          <a:cs typeface="+mn-cs"/>
                        </a:rPr>
                        <a:t> charts or diagrams</a:t>
                      </a:r>
                      <a:r>
                        <a:rPr lang="en-GB" sz="1100" kern="1200" dirty="0">
                          <a:solidFill>
                            <a:schemeClr val="dk1"/>
                          </a:solidFill>
                          <a:effectLst/>
                          <a:latin typeface="+mn-lt"/>
                          <a:ea typeface="+mn-ea"/>
                          <a:cs typeface="+mn-cs"/>
                        </a:rPr>
                        <a:t> </a:t>
                      </a:r>
                      <a:r>
                        <a:rPr lang="en-GB" sz="1100" b="1" kern="1200" dirty="0">
                          <a:solidFill>
                            <a:schemeClr val="dk1"/>
                          </a:solidFill>
                          <a:effectLst/>
                          <a:latin typeface="+mn-lt"/>
                          <a:ea typeface="+mn-ea"/>
                          <a:cs typeface="+mn-cs"/>
                        </a:rPr>
                        <a:t>to help in answering questions. Present Findings</a:t>
                      </a:r>
                      <a:r>
                        <a:rPr lang="en-GB" sz="1100" b="1" kern="1200" baseline="0" dirty="0">
                          <a:solidFill>
                            <a:schemeClr val="dk1"/>
                          </a:solidFill>
                          <a:effectLst/>
                          <a:latin typeface="+mn-lt"/>
                          <a:ea typeface="+mn-ea"/>
                          <a:cs typeface="+mn-cs"/>
                        </a:rPr>
                        <a:t> </a:t>
                      </a:r>
                      <a:r>
                        <a:rPr lang="en-GB" sz="1100" b="0" kern="1200" baseline="0" dirty="0">
                          <a:solidFill>
                            <a:schemeClr val="dk1"/>
                          </a:solidFill>
                          <a:effectLst/>
                          <a:latin typeface="+mn-lt"/>
                          <a:ea typeface="+mn-ea"/>
                          <a:cs typeface="+mn-cs"/>
                        </a:rPr>
                        <a:t>by d</a:t>
                      </a:r>
                      <a:r>
                        <a:rPr lang="en-GB" sz="1100" kern="1200" dirty="0">
                          <a:solidFill>
                            <a:schemeClr val="dk1"/>
                          </a:solidFill>
                          <a:effectLst/>
                          <a:latin typeface="+mn-lt"/>
                          <a:ea typeface="+mn-ea"/>
                          <a:cs typeface="+mn-cs"/>
                        </a:rPr>
                        <a:t>rawing or photographing evidence and label with support. Make suggestions to connect what has been observed and</a:t>
                      </a:r>
                      <a:r>
                        <a:rPr lang="en-GB" sz="1100" kern="1200" baseline="0" dirty="0">
                          <a:solidFill>
                            <a:schemeClr val="dk1"/>
                          </a:solidFill>
                          <a:effectLst/>
                          <a:latin typeface="+mn-lt"/>
                          <a:ea typeface="+mn-ea"/>
                          <a:cs typeface="+mn-cs"/>
                        </a:rPr>
                        <a:t> begin </a:t>
                      </a:r>
                      <a:r>
                        <a:rPr lang="en-GB" sz="1100" kern="1200" dirty="0">
                          <a:solidFill>
                            <a:schemeClr val="dk1"/>
                          </a:solidFill>
                          <a:effectLst/>
                          <a:latin typeface="+mn-lt"/>
                          <a:ea typeface="+mn-ea"/>
                          <a:cs typeface="+mn-cs"/>
                        </a:rPr>
                        <a:t>to recognise links between observations and answers to questions</a:t>
                      </a:r>
                      <a:r>
                        <a:rPr lang="en-GB" sz="1050" kern="1200" dirty="0">
                          <a:solidFill>
                            <a:schemeClr val="dk1"/>
                          </a:solidFill>
                          <a:effectLst/>
                          <a:latin typeface="Calibri" panose="020F0502020204030204" pitchFamily="34" charset="0"/>
                          <a:ea typeface="+mn-ea"/>
                          <a:cs typeface="Times New Roman" panose="02020603050405020304" pitchFamily="18" charset="0"/>
                        </a:rPr>
                        <a:t>.</a:t>
                      </a:r>
                      <a:endParaRPr lang="en-GB" sz="7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560185760"/>
                  </a:ext>
                </a:extLst>
              </a:tr>
              <a:tr h="431315">
                <a:tc>
                  <a:txBody>
                    <a:bodyPr/>
                    <a:lstStyle/>
                    <a:p>
                      <a:r>
                        <a:rPr lang="en-GB" sz="1000" dirty="0"/>
                        <a:t>Observing,</a:t>
                      </a:r>
                      <a:r>
                        <a:rPr lang="en-GB" sz="1000" baseline="0" dirty="0"/>
                        <a:t> measuring and pattern-seeking.</a:t>
                      </a:r>
                      <a:endParaRPr lang="en-GB"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Make measurements using non-standard units of measure,</a:t>
                      </a:r>
                      <a:r>
                        <a:rPr lang="en-GB" sz="1100" kern="1200" baseline="0" dirty="0">
                          <a:solidFill>
                            <a:schemeClr val="dk1"/>
                          </a:solidFill>
                          <a:effectLst/>
                          <a:latin typeface="+mn-lt"/>
                          <a:ea typeface="+mn-ea"/>
                          <a:cs typeface="+mn-cs"/>
                        </a:rPr>
                        <a:t> using </a:t>
                      </a:r>
                      <a:r>
                        <a:rPr lang="en-GB" sz="1100" kern="1200" dirty="0">
                          <a:solidFill>
                            <a:schemeClr val="dk1"/>
                          </a:solidFill>
                          <a:effectLst/>
                          <a:latin typeface="+mn-lt"/>
                          <a:ea typeface="+mn-ea"/>
                          <a:cs typeface="+mn-cs"/>
                        </a:rPr>
                        <a:t>equipment with whole number scales. </a:t>
                      </a:r>
                      <a:r>
                        <a:rPr lang="en-GB" sz="1200" b="1" kern="1200" dirty="0">
                          <a:solidFill>
                            <a:schemeClr val="dk1"/>
                          </a:solidFill>
                          <a:effectLst/>
                          <a:latin typeface="+mn-lt"/>
                          <a:ea typeface="+mn-ea"/>
                          <a:cs typeface="+mn-cs"/>
                        </a:rPr>
                        <a:t>Observe</a:t>
                      </a:r>
                      <a:r>
                        <a:rPr lang="en-GB" sz="1200" kern="1200" dirty="0">
                          <a:solidFill>
                            <a:schemeClr val="dk1"/>
                          </a:solidFill>
                          <a:effectLst/>
                          <a:latin typeface="+mn-lt"/>
                          <a:ea typeface="+mn-ea"/>
                          <a:cs typeface="+mn-cs"/>
                        </a:rPr>
                        <a:t> objects, living things, events and the world around them </a:t>
                      </a:r>
                      <a:r>
                        <a:rPr lang="en-GB" sz="1200" b="1" kern="1200" dirty="0">
                          <a:solidFill>
                            <a:schemeClr val="dk1"/>
                          </a:solidFill>
                          <a:effectLst/>
                          <a:latin typeface="+mn-lt"/>
                          <a:ea typeface="+mn-ea"/>
                          <a:cs typeface="+mn-cs"/>
                        </a:rPr>
                        <a:t>closely, using</a:t>
                      </a:r>
                      <a:r>
                        <a:rPr lang="en-GB" sz="1200" kern="1200" dirty="0">
                          <a:solidFill>
                            <a:schemeClr val="dk1"/>
                          </a:solidFill>
                          <a:effectLst/>
                          <a:latin typeface="+mn-lt"/>
                          <a:ea typeface="+mn-ea"/>
                          <a:cs typeface="+mn-cs"/>
                        </a:rPr>
                        <a:t> their senses and </a:t>
                      </a:r>
                      <a:r>
                        <a:rPr lang="en-GB" sz="1200" b="1" kern="1200" dirty="0">
                          <a:solidFill>
                            <a:schemeClr val="dk1"/>
                          </a:solidFill>
                          <a:effectLst/>
                          <a:latin typeface="+mn-lt"/>
                          <a:ea typeface="+mn-ea"/>
                          <a:cs typeface="+mn-cs"/>
                        </a:rPr>
                        <a:t>simple equipment</a:t>
                      </a:r>
                      <a:r>
                        <a:rPr lang="en-GB" sz="1200" kern="1200" dirty="0">
                          <a:solidFill>
                            <a:schemeClr val="dk1"/>
                          </a:solidFill>
                          <a:effectLst/>
                          <a:latin typeface="+mn-lt"/>
                          <a:ea typeface="+mn-ea"/>
                          <a:cs typeface="+mn-cs"/>
                        </a:rPr>
                        <a:t>. Recognise links and patterns between observations and answers to questions</a:t>
                      </a:r>
                      <a:r>
                        <a:rPr lang="en-GB" sz="1100" kern="1200" dirty="0">
                          <a:solidFill>
                            <a:schemeClr val="dk1"/>
                          </a:solidFill>
                          <a:effectLst/>
                          <a:latin typeface="Calibri" panose="020F0502020204030204" pitchFamily="34" charset="0"/>
                          <a:ea typeface="+mn-ea"/>
                          <a:cs typeface="Times New Roman" panose="02020603050405020304" pitchFamily="18" charset="0"/>
                        </a:rPr>
                        <a:t>.</a:t>
                      </a:r>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626995855"/>
                  </a:ext>
                </a:extLst>
              </a:tr>
              <a:tr h="632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Identifying, grouping and classifying.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Recognise</a:t>
                      </a:r>
                      <a:r>
                        <a:rPr lang="en-GB" sz="1200" kern="1200" dirty="0">
                          <a:solidFill>
                            <a:schemeClr val="dk1"/>
                          </a:solidFill>
                          <a:effectLst/>
                          <a:latin typeface="+mn-lt"/>
                          <a:ea typeface="+mn-ea"/>
                          <a:cs typeface="+mn-cs"/>
                        </a:rPr>
                        <a:t> basic features, similarities and differences of objects or living things and using this to sort and group them</a:t>
                      </a:r>
                      <a:r>
                        <a:rPr lang="en-GB" sz="1200" kern="1200" baseline="0" dirty="0">
                          <a:solidFill>
                            <a:schemeClr val="dk1"/>
                          </a:solidFill>
                          <a:effectLst/>
                          <a:latin typeface="+mn-lt"/>
                          <a:ea typeface="+mn-ea"/>
                          <a:cs typeface="+mn-cs"/>
                        </a:rPr>
                        <a:t> based on simple features </a:t>
                      </a:r>
                      <a:r>
                        <a:rPr lang="en-GB" sz="1200" kern="1200" baseline="0" dirty="0" err="1">
                          <a:solidFill>
                            <a:schemeClr val="dk1"/>
                          </a:solidFill>
                          <a:effectLst/>
                          <a:latin typeface="+mn-lt"/>
                          <a:ea typeface="+mn-ea"/>
                          <a:cs typeface="+mn-cs"/>
                        </a:rPr>
                        <a:t>eg</a:t>
                      </a:r>
                      <a:r>
                        <a:rPr lang="en-GB" sz="1200" kern="1200" baseline="0" dirty="0">
                          <a:solidFill>
                            <a:schemeClr val="dk1"/>
                          </a:solidFill>
                          <a:effectLst/>
                          <a:latin typeface="+mn-lt"/>
                          <a:ea typeface="+mn-ea"/>
                          <a:cs typeface="+mn-cs"/>
                        </a:rPr>
                        <a:t>: colour.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Sort and group objects or living things in different ways by observing, comparing and describing.</a:t>
                      </a:r>
                      <a:endParaRPr lang="en-GB" sz="1050" kern="1200" baseline="0" dirty="0">
                        <a:solidFill>
                          <a:schemeClr val="dk1"/>
                        </a:solidFill>
                        <a:effectLst/>
                        <a:latin typeface="+mn-lt"/>
                        <a:ea typeface="+mn-ea"/>
                        <a:cs typeface="+mn-cs"/>
                      </a:endParaRPr>
                    </a:p>
                  </a:txBody>
                  <a:tcPr/>
                </a:tc>
                <a:extLst>
                  <a:ext uri="{0D108BD9-81ED-4DB2-BD59-A6C34878D82A}">
                    <a16:rowId xmlns:a16="http://schemas.microsoft.com/office/drawing/2014/main" val="1667272570"/>
                  </a:ext>
                </a:extLst>
              </a:tr>
            </a:tbl>
          </a:graphicData>
        </a:graphic>
      </p:graphicFrame>
    </p:spTree>
    <p:extLst>
      <p:ext uri="{BB962C8B-B14F-4D97-AF65-F5344CB8AC3E}">
        <p14:creationId xmlns:p14="http://schemas.microsoft.com/office/powerpoint/2010/main" val="3518829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3719877"/>
              </p:ext>
            </p:extLst>
          </p:nvPr>
        </p:nvGraphicFramePr>
        <p:xfrm>
          <a:off x="257580" y="206064"/>
          <a:ext cx="11797045" cy="3916680"/>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36297">
                <a:tc>
                  <a:txBody>
                    <a:bodyPr/>
                    <a:lstStyle/>
                    <a:p>
                      <a:r>
                        <a:rPr lang="en-GB" baseline="0" dirty="0"/>
                        <a:t>SCIENCE Y2</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336297">
                <a:tc>
                  <a:txBody>
                    <a:bodyPr/>
                    <a:lstStyle/>
                    <a:p>
                      <a:r>
                        <a:rPr lang="en-GB" dirty="0"/>
                        <a:t>FOCUS</a:t>
                      </a:r>
                    </a:p>
                  </a:txBody>
                  <a:tcPr/>
                </a:tc>
                <a:tc>
                  <a:txBody>
                    <a:bodyPr/>
                    <a:lstStyle/>
                    <a:p>
                      <a:r>
                        <a:rPr lang="en-GB" sz="1100" b="0" dirty="0">
                          <a:latin typeface="+mn-lt"/>
                        </a:rPr>
                        <a:t>Use of everyday</a:t>
                      </a:r>
                      <a:r>
                        <a:rPr lang="en-GB" sz="1100" b="0" baseline="0" dirty="0">
                          <a:latin typeface="+mn-lt"/>
                        </a:rPr>
                        <a:t> materials</a:t>
                      </a:r>
                      <a:endParaRPr lang="en-GB" sz="11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i="1" dirty="0">
                          <a:latin typeface="+mn-lt"/>
                          <a:cs typeface="Arial" panose="020B0604020202020204" pitchFamily="34" charset="0"/>
                        </a:rPr>
                        <a:t>Living things and their habitats</a:t>
                      </a:r>
                    </a:p>
                    <a:p>
                      <a:endParaRPr lang="en-GB" sz="11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b="0" i="1" dirty="0">
                          <a:latin typeface="+mn-lt"/>
                          <a:cs typeface="Arial" panose="020B0604020202020204" pitchFamily="34" charset="0"/>
                        </a:rPr>
                        <a:t>Living things and their habitats</a:t>
                      </a:r>
                    </a:p>
                    <a:p>
                      <a:endParaRPr lang="en-GB" sz="1400" b="0" dirty="0">
                        <a:latin typeface="+mn-lt"/>
                      </a:endParaRPr>
                    </a:p>
                  </a:txBody>
                  <a:tcPr/>
                </a:tc>
                <a:tc>
                  <a:txBody>
                    <a:bodyPr/>
                    <a:lstStyle/>
                    <a:p>
                      <a:r>
                        <a:rPr lang="en-GB" sz="1100" b="0" dirty="0">
                          <a:latin typeface="+mn-lt"/>
                        </a:rPr>
                        <a:t>Animals including humans - Growth</a:t>
                      </a:r>
                    </a:p>
                  </a:txBody>
                  <a:tcPr/>
                </a:tc>
                <a:tc>
                  <a:txBody>
                    <a:bodyPr/>
                    <a:lstStyle/>
                    <a:p>
                      <a:r>
                        <a:rPr lang="en-GB" sz="1100" b="0" dirty="0">
                          <a:latin typeface="+mn-lt"/>
                        </a:rPr>
                        <a:t>Animals including humans – life cycles </a:t>
                      </a:r>
                    </a:p>
                  </a:txBody>
                  <a:tcPr/>
                </a:tc>
                <a:tc>
                  <a:txBody>
                    <a:bodyPr/>
                    <a:lstStyle/>
                    <a:p>
                      <a:r>
                        <a:rPr lang="en-GB" sz="1100" b="0" dirty="0">
                          <a:latin typeface="+mn-lt"/>
                        </a:rPr>
                        <a:t>Plants </a:t>
                      </a:r>
                    </a:p>
                  </a:txBody>
                  <a:tcPr/>
                </a:tc>
                <a:extLst>
                  <a:ext uri="{0D108BD9-81ED-4DB2-BD59-A6C34878D82A}">
                    <a16:rowId xmlns:a16="http://schemas.microsoft.com/office/drawing/2014/main" val="1727821560"/>
                  </a:ext>
                </a:extLst>
              </a:tr>
              <a:tr h="336297">
                <a:tc>
                  <a:txBody>
                    <a:bodyPr/>
                    <a:lstStyle/>
                    <a:p>
                      <a:r>
                        <a:rPr lang="en-GB" dirty="0"/>
                        <a:t>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cs typeface="Arial" panose="020B0604020202020204" pitchFamily="34" charset="0"/>
                        </a:rPr>
                        <a:t>Which materials are the strongest?</a:t>
                      </a:r>
                    </a:p>
                  </a:txBody>
                  <a:tcPr/>
                </a:tc>
                <a:tc>
                  <a:txBody>
                    <a:bodyPr/>
                    <a:lstStyle/>
                    <a:p>
                      <a:r>
                        <a:rPr lang="en-GB" sz="1000" i="0" dirty="0">
                          <a:latin typeface="+mn-lt"/>
                        </a:rPr>
                        <a:t>What makes a habitat a home?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0" i="0" dirty="0">
                          <a:solidFill>
                            <a:schemeClr val="tx1"/>
                          </a:solidFill>
                          <a:latin typeface="+mn-lt"/>
                          <a:cs typeface="Arial" panose="020B0604020202020204" pitchFamily="34" charset="0"/>
                        </a:rPr>
                        <a:t>Could a polar bear live in the desert?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mn-lt"/>
                          <a:cs typeface="Arial" panose="020B0604020202020204" pitchFamily="34" charset="0"/>
                        </a:rPr>
                        <a:t>How can I grow up to be healthy?</a:t>
                      </a:r>
                      <a:endParaRPr lang="en-GB" sz="1000" b="0" i="0" dirty="0">
                        <a:latin typeface="+mn-lt"/>
                        <a:cs typeface="Arial" panose="020B0604020202020204" pitchFamily="34" charset="0"/>
                      </a:endParaRPr>
                    </a:p>
                    <a:p>
                      <a:endParaRPr lang="en-GB" sz="1000" i="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latin typeface="+mn-lt"/>
                          <a:cs typeface="Arial" panose="020B0604020202020204" pitchFamily="34" charset="0"/>
                        </a:rPr>
                        <a:t>What</a:t>
                      </a:r>
                      <a:r>
                        <a:rPr lang="en-US" sz="1000" b="0" i="0" baseline="0" dirty="0">
                          <a:solidFill>
                            <a:schemeClr val="tx1"/>
                          </a:solidFill>
                          <a:latin typeface="+mn-lt"/>
                          <a:cs typeface="Arial" panose="020B0604020202020204" pitchFamily="34" charset="0"/>
                        </a:rPr>
                        <a:t> is a life cycle?</a:t>
                      </a:r>
                      <a:endParaRPr lang="en-GB" sz="1000" b="0" i="0" dirty="0">
                        <a:solidFill>
                          <a:schemeClr val="tx1"/>
                        </a:solidFill>
                        <a:latin typeface="+mn-lt"/>
                        <a:cs typeface="Arial" panose="020B0604020202020204" pitchFamily="34" charset="0"/>
                      </a:endParaRPr>
                    </a:p>
                    <a:p>
                      <a:endParaRPr lang="en-GB" sz="1000" i="0" dirty="0">
                        <a:latin typeface="+mn-lt"/>
                      </a:endParaRPr>
                    </a:p>
                  </a:txBody>
                  <a:tcPr/>
                </a:tc>
                <a:tc>
                  <a:txBody>
                    <a:bodyPr/>
                    <a:lstStyle/>
                    <a:p>
                      <a:r>
                        <a:rPr lang="en-GB" sz="1000" i="0" dirty="0">
                          <a:latin typeface="+mn-lt"/>
                        </a:rPr>
                        <a:t>How does our</a:t>
                      </a:r>
                      <a:r>
                        <a:rPr lang="en-GB" sz="1000" i="0" baseline="0" dirty="0">
                          <a:latin typeface="+mn-lt"/>
                        </a:rPr>
                        <a:t> school garden grow</a:t>
                      </a:r>
                      <a:endParaRPr lang="en-GB" sz="1000" i="0" dirty="0">
                        <a:latin typeface="+mn-lt"/>
                      </a:endParaRPr>
                    </a:p>
                  </a:txBody>
                  <a:tcPr/>
                </a:tc>
                <a:extLst>
                  <a:ext uri="{0D108BD9-81ED-4DB2-BD59-A6C34878D82A}">
                    <a16:rowId xmlns:a16="http://schemas.microsoft.com/office/drawing/2014/main" val="3606344747"/>
                  </a:ext>
                </a:extLst>
              </a:tr>
              <a:tr h="2185930">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a:txBody>
                    <a:bodyPr/>
                    <a:lstStyle/>
                    <a:p>
                      <a:r>
                        <a:rPr lang="en-US" sz="1000" dirty="0"/>
                        <a:t>•identify and compare the suitability of a variety of everyday materials, including wood, metal, plastic, glass, brick, rock, paper and cardboard for particular uses</a:t>
                      </a:r>
                    </a:p>
                    <a:p>
                      <a:r>
                        <a:rPr lang="en-US" sz="1000" dirty="0"/>
                        <a:t>•find out how the shapes of solid objects made from some materials can be changed by squashing, bending, twisting and stretching</a:t>
                      </a:r>
                    </a:p>
                    <a:p>
                      <a:endParaRPr lang="en-GB" sz="1000" dirty="0"/>
                    </a:p>
                  </a:txBody>
                  <a:tcPr/>
                </a:tc>
                <a:tc>
                  <a:txBody>
                    <a:bodyPr/>
                    <a:lstStyle/>
                    <a:p>
                      <a:r>
                        <a:rPr lang="en-GB" sz="1000" dirty="0"/>
                        <a:t>explore and compare the differences between things that are living, dead, and things that have never been alive. They learn how to identify and name a variety of plants and animals in their habitats, including microhabitats; and describe how animals obtain their food from plants and other animals, using the idea of a simple food chain, and identify and name different sources of food.</a:t>
                      </a:r>
                    </a:p>
                  </a:txBody>
                  <a:tcPr/>
                </a:tc>
                <a:tc>
                  <a:txBody>
                    <a:bodyPr/>
                    <a:lstStyle/>
                    <a:p>
                      <a:r>
                        <a:rPr lang="en-GB" sz="1000" dirty="0"/>
                        <a:t>learn how to identify that most living things live in habitats to which they are suited and describe how different habitats provide for the basic needs of different kinds of animals and plants, and how they depend on each other</a:t>
                      </a:r>
                    </a:p>
                  </a:txBody>
                  <a:tcPr/>
                </a:tc>
                <a:tc>
                  <a:txBody>
                    <a:bodyPr/>
                    <a:lstStyle/>
                    <a:p>
                      <a:r>
                        <a:rPr lang="en-US" sz="1000" dirty="0"/>
                        <a:t>•find out about and describe the basic needs of animals, including humans, for survival (water, food and air)</a:t>
                      </a:r>
                    </a:p>
                    <a:p>
                      <a:r>
                        <a:rPr lang="en-US" sz="1000" dirty="0"/>
                        <a:t>•describe the importance for humans of exercise, eating the right amounts of different types of food, and hygiene</a:t>
                      </a:r>
                    </a:p>
                    <a:p>
                      <a:endParaRPr lang="en-GB"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notice that animals, including humans, have offspring which grow into adults</a:t>
                      </a:r>
                    </a:p>
                    <a:p>
                      <a:endParaRPr lang="en-GB" sz="1000" dirty="0"/>
                    </a:p>
                  </a:txBody>
                  <a:tcPr/>
                </a:tc>
                <a:tc>
                  <a:txBody>
                    <a:bodyPr/>
                    <a:lstStyle/>
                    <a:p>
                      <a:r>
                        <a:rPr lang="en-US" sz="800" dirty="0"/>
                        <a:t>observe and describe how seeds and bulbs grow into mature plants</a:t>
                      </a:r>
                    </a:p>
                    <a:p>
                      <a:r>
                        <a:rPr lang="en-US" sz="800" dirty="0"/>
                        <a:t>•find out and describe how plants need water, light and a suitable temperature to grow and stay healthy</a:t>
                      </a:r>
                    </a:p>
                    <a:p>
                      <a:endParaRPr lang="en-GB" sz="1000" dirty="0"/>
                    </a:p>
                  </a:txBody>
                  <a:tcPr/>
                </a:tc>
                <a:extLst>
                  <a:ext uri="{0D108BD9-81ED-4DB2-BD59-A6C34878D82A}">
                    <a16:rowId xmlns:a16="http://schemas.microsoft.com/office/drawing/2014/main" val="13130143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24634205"/>
              </p:ext>
            </p:extLst>
          </p:nvPr>
        </p:nvGraphicFramePr>
        <p:xfrm>
          <a:off x="257579" y="4008444"/>
          <a:ext cx="11797046" cy="254637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564310">
                <a:tc>
                  <a:txBody>
                    <a:bodyPr/>
                    <a:lstStyle/>
                    <a:p>
                      <a:r>
                        <a:rPr lang="en-GB" sz="1200" dirty="0"/>
                        <a:t>Questioning and Enquiring</a:t>
                      </a:r>
                    </a:p>
                  </a:txBody>
                  <a:tcPr/>
                </a:tc>
                <a:tc>
                  <a:txBody>
                    <a:bodyPr/>
                    <a:lstStyle/>
                    <a:p>
                      <a:r>
                        <a:rPr lang="en-GB" sz="1200" b="1" kern="1200" dirty="0">
                          <a:solidFill>
                            <a:schemeClr val="tx1"/>
                          </a:solidFill>
                          <a:effectLst/>
                          <a:latin typeface="+mn-lt"/>
                          <a:ea typeface="+mn-ea"/>
                          <a:cs typeface="+mn-cs"/>
                        </a:rPr>
                        <a:t>Ask simple questions </a:t>
                      </a:r>
                      <a:r>
                        <a:rPr lang="en-GB" sz="1200" b="0" kern="1200" dirty="0">
                          <a:solidFill>
                            <a:schemeClr val="tx1"/>
                          </a:solidFill>
                          <a:effectLst/>
                          <a:latin typeface="+mn-lt"/>
                          <a:ea typeface="+mn-ea"/>
                          <a:cs typeface="+mn-cs"/>
                        </a:rPr>
                        <a:t>about their experiences and observations of objects, living things or events, use these observations to suggest ways to discover an answer or solve a problem, </a:t>
                      </a:r>
                      <a:r>
                        <a:rPr lang="en-GB" sz="1200" b="1" kern="1200" dirty="0">
                          <a:solidFill>
                            <a:schemeClr val="tx1"/>
                          </a:solidFill>
                          <a:effectLst/>
                          <a:latin typeface="+mn-lt"/>
                          <a:ea typeface="+mn-ea"/>
                          <a:cs typeface="+mn-cs"/>
                        </a:rPr>
                        <a:t>recognising that some questions can be answered in a variety of ways. </a:t>
                      </a:r>
                      <a:r>
                        <a:rPr lang="en-GB" sz="1200" b="0" kern="1200" dirty="0">
                          <a:solidFill>
                            <a:schemeClr val="tx1"/>
                          </a:solidFill>
                          <a:effectLst/>
                          <a:latin typeface="+mn-lt"/>
                          <a:ea typeface="+mn-ea"/>
                          <a:cs typeface="+mn-cs"/>
                        </a:rPr>
                        <a:t>Find information using secondary sources.</a:t>
                      </a:r>
                      <a:r>
                        <a:rPr lang="en-GB" sz="1200" b="0" kern="1200" baseline="0" dirty="0">
                          <a:solidFill>
                            <a:schemeClr val="tx1"/>
                          </a:solidFill>
                          <a:effectLst/>
                          <a:latin typeface="+mn-lt"/>
                          <a:ea typeface="+mn-ea"/>
                          <a:cs typeface="+mn-cs"/>
                        </a:rPr>
                        <a:t> </a:t>
                      </a:r>
                      <a:endParaRPr lang="en-GB" sz="700" b="0" dirty="0">
                        <a:solidFill>
                          <a:schemeClr val="tx1"/>
                        </a:solidFill>
                      </a:endParaRPr>
                    </a:p>
                  </a:txBody>
                  <a:tcPr/>
                </a:tc>
                <a:extLst>
                  <a:ext uri="{0D108BD9-81ED-4DB2-BD59-A6C34878D82A}">
                    <a16:rowId xmlns:a16="http://schemas.microsoft.com/office/drawing/2014/main" val="881721428"/>
                  </a:ext>
                </a:extLst>
              </a:tr>
              <a:tr h="564310">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GB" sz="1000" kern="1200" dirty="0">
                          <a:solidFill>
                            <a:schemeClr val="dk1"/>
                          </a:solidFill>
                          <a:effectLst/>
                          <a:latin typeface="+mn-lt"/>
                          <a:ea typeface="+mn-ea"/>
                          <a:cs typeface="+mn-cs"/>
                        </a:rPr>
                        <a:t>Identify things to measure or observe that are relevant to the question or ideas they are investigating </a:t>
                      </a:r>
                      <a:r>
                        <a:rPr lang="en-GB" sz="1000" b="1" kern="1200" dirty="0">
                          <a:solidFill>
                            <a:schemeClr val="dk1"/>
                          </a:solidFill>
                          <a:effectLst/>
                          <a:latin typeface="+mn-lt"/>
                          <a:ea typeface="+mn-ea"/>
                          <a:cs typeface="+mn-cs"/>
                        </a:rPr>
                        <a:t>using a simple test</a:t>
                      </a:r>
                      <a:endParaRPr lang="en-GB" sz="1000" kern="1200" dirty="0">
                        <a:solidFill>
                          <a:schemeClr val="dk1"/>
                        </a:solidFill>
                        <a:effectLst/>
                        <a:latin typeface="+mn-lt"/>
                        <a:ea typeface="+mn-ea"/>
                        <a:cs typeface="+mn-cs"/>
                      </a:endParaRPr>
                    </a:p>
                    <a:p>
                      <a:r>
                        <a:rPr lang="en-GB" sz="1000" kern="1200" dirty="0">
                          <a:solidFill>
                            <a:schemeClr val="dk1"/>
                          </a:solidFill>
                          <a:effectLst/>
                          <a:latin typeface="+mn-lt"/>
                          <a:ea typeface="+mn-ea"/>
                          <a:cs typeface="+mn-cs"/>
                        </a:rPr>
                        <a:t>Suggest a practical way of how to find things out, recognising that some ways of investigating a question or idea are more appropriate than others.</a:t>
                      </a:r>
                      <a:r>
                        <a:rPr lang="en-GB" sz="1000" b="1" kern="1200" dirty="0">
                          <a:solidFill>
                            <a:schemeClr val="dk1"/>
                          </a:solidFill>
                          <a:effectLst/>
                          <a:latin typeface="+mn-lt"/>
                          <a:ea typeface="+mn-ea"/>
                          <a:cs typeface="+mn-cs"/>
                        </a:rPr>
                        <a:t> Gather and record data </a:t>
                      </a:r>
                      <a:r>
                        <a:rPr lang="en-GB" sz="1000" kern="1200" dirty="0">
                          <a:solidFill>
                            <a:schemeClr val="dk1"/>
                          </a:solidFill>
                          <a:effectLst/>
                          <a:latin typeface="+mn-lt"/>
                          <a:ea typeface="+mn-ea"/>
                          <a:cs typeface="+mn-cs"/>
                        </a:rPr>
                        <a:t>in appropriate ways with increasing independence </a:t>
                      </a:r>
                      <a:r>
                        <a:rPr lang="en-GB" sz="1000" b="1" kern="1200" dirty="0">
                          <a:solidFill>
                            <a:schemeClr val="dk1"/>
                          </a:solidFill>
                          <a:effectLst/>
                          <a:latin typeface="+mn-lt"/>
                          <a:ea typeface="+mn-ea"/>
                          <a:cs typeface="+mn-cs"/>
                        </a:rPr>
                        <a:t>to help in answering questions</a:t>
                      </a:r>
                      <a:r>
                        <a:rPr lang="en-GB" sz="1000" b="1" kern="1200" baseline="0" dirty="0">
                          <a:solidFill>
                            <a:schemeClr val="dk1"/>
                          </a:solidFill>
                          <a:effectLst/>
                          <a:latin typeface="+mn-lt"/>
                          <a:ea typeface="+mn-ea"/>
                          <a:cs typeface="+mn-cs"/>
                        </a:rPr>
                        <a:t> </a:t>
                      </a:r>
                      <a:r>
                        <a:rPr lang="en-GB" sz="1000" b="0" kern="1200" baseline="0" dirty="0">
                          <a:solidFill>
                            <a:schemeClr val="dk1"/>
                          </a:solidFill>
                          <a:effectLst/>
                          <a:latin typeface="+mn-lt"/>
                          <a:ea typeface="+mn-ea"/>
                          <a:cs typeface="+mn-cs"/>
                        </a:rPr>
                        <a:t>by drawing tables and bar charts, including labels. </a:t>
                      </a:r>
                      <a:r>
                        <a:rPr lang="en-GB" sz="1000" b="1" kern="1200" dirty="0">
                          <a:solidFill>
                            <a:schemeClr val="dk1"/>
                          </a:solidFill>
                          <a:effectLst/>
                          <a:latin typeface="+mn-lt"/>
                          <a:ea typeface="+mn-ea"/>
                          <a:cs typeface="+mn-cs"/>
                        </a:rPr>
                        <a:t>Report on and record findings</a:t>
                      </a:r>
                      <a:r>
                        <a:rPr lang="en-GB" sz="1000" kern="1200" dirty="0">
                          <a:solidFill>
                            <a:schemeClr val="dk1"/>
                          </a:solidFill>
                          <a:effectLst/>
                          <a:latin typeface="+mn-lt"/>
                          <a:ea typeface="+mn-ea"/>
                          <a:cs typeface="+mn-cs"/>
                        </a:rPr>
                        <a:t> as drawings, photographs, labelled diagrams, orally, as displays, or in simple prepared tables or charts using appropriate simple scientific.</a:t>
                      </a:r>
                      <a:r>
                        <a:rPr lang="en-GB" sz="1000" kern="1200" baseline="0" dirty="0">
                          <a:solidFill>
                            <a:schemeClr val="dk1"/>
                          </a:solidFill>
                          <a:effectLst/>
                          <a:latin typeface="+mn-lt"/>
                          <a:ea typeface="+mn-ea"/>
                          <a:cs typeface="+mn-cs"/>
                        </a:rPr>
                        <a:t> </a:t>
                      </a:r>
                      <a:r>
                        <a:rPr lang="en-GB" sz="1000" kern="1200" dirty="0">
                          <a:solidFill>
                            <a:schemeClr val="dk1"/>
                          </a:solidFill>
                          <a:effectLst/>
                          <a:latin typeface="+mn-lt"/>
                          <a:ea typeface="+mn-ea"/>
                          <a:cs typeface="+mn-cs"/>
                        </a:rPr>
                        <a:t>Recognise when results meet predictions or not</a:t>
                      </a:r>
                    </a:p>
                    <a:p>
                      <a:r>
                        <a:rPr lang="en-GB" sz="1000" kern="1200" dirty="0">
                          <a:solidFill>
                            <a:schemeClr val="dk1"/>
                          </a:solidFill>
                          <a:effectLst/>
                          <a:latin typeface="+mn-lt"/>
                          <a:ea typeface="+mn-ea"/>
                          <a:cs typeface="+mn-cs"/>
                        </a:rPr>
                        <a:t>Ask a new question based on observations or own experience, which may be testable</a:t>
                      </a:r>
                      <a:endParaRPr lang="en-GB" sz="700" b="0" dirty="0"/>
                    </a:p>
                  </a:txBody>
                  <a:tcPr/>
                </a:tc>
                <a:extLst>
                  <a:ext uri="{0D108BD9-81ED-4DB2-BD59-A6C34878D82A}">
                    <a16:rowId xmlns:a16="http://schemas.microsoft.com/office/drawing/2014/main" val="1560185760"/>
                  </a:ext>
                </a:extLst>
              </a:tr>
              <a:tr h="564310">
                <a:tc>
                  <a:txBody>
                    <a:bodyPr/>
                    <a:lstStyle/>
                    <a:p>
                      <a:r>
                        <a:rPr lang="en-GB" sz="1200" dirty="0"/>
                        <a:t>Observing,</a:t>
                      </a:r>
                      <a:r>
                        <a:rPr lang="en-GB" sz="1200" baseline="0" dirty="0"/>
                        <a:t> measuring and pattern-seeking.</a:t>
                      </a:r>
                      <a:endParaRPr lang="en-GB" sz="1200" dirty="0"/>
                    </a:p>
                  </a:txBody>
                  <a:tcPr/>
                </a:tc>
                <a:tc>
                  <a:txBody>
                    <a:bodyPr/>
                    <a:lstStyle/>
                    <a:p>
                      <a:r>
                        <a:rPr lang="en-GB" sz="1000" kern="1200" dirty="0">
                          <a:solidFill>
                            <a:schemeClr val="dk1"/>
                          </a:solidFill>
                          <a:effectLst/>
                          <a:latin typeface="+mn-lt"/>
                          <a:ea typeface="+mn-ea"/>
                          <a:cs typeface="+mn-cs"/>
                        </a:rPr>
                        <a:t>Make measurements using non-standard and standard units of measure. </a:t>
                      </a:r>
                      <a:r>
                        <a:rPr lang="en-GB" sz="1000" b="1" kern="1200" dirty="0">
                          <a:solidFill>
                            <a:schemeClr val="dk1"/>
                          </a:solidFill>
                          <a:effectLst/>
                          <a:latin typeface="+mn-lt"/>
                          <a:ea typeface="+mn-ea"/>
                          <a:cs typeface="+mn-cs"/>
                        </a:rPr>
                        <a:t>Use equipment</a:t>
                      </a:r>
                      <a:r>
                        <a:rPr lang="en-GB" sz="1000" kern="1200" dirty="0">
                          <a:solidFill>
                            <a:schemeClr val="dk1"/>
                          </a:solidFill>
                          <a:effectLst/>
                          <a:latin typeface="+mn-lt"/>
                          <a:ea typeface="+mn-ea"/>
                          <a:cs typeface="+mn-cs"/>
                        </a:rPr>
                        <a:t> that is provided for observation and measuring </a:t>
                      </a:r>
                      <a:r>
                        <a:rPr lang="en-GB" sz="1000" b="1" kern="1200" dirty="0">
                          <a:solidFill>
                            <a:schemeClr val="dk1"/>
                          </a:solidFill>
                          <a:effectLst/>
                          <a:latin typeface="+mn-lt"/>
                          <a:ea typeface="+mn-ea"/>
                          <a:cs typeface="+mn-cs"/>
                        </a:rPr>
                        <a:t>correctly.</a:t>
                      </a:r>
                      <a:r>
                        <a:rPr lang="en-GB" sz="1000" kern="1200" dirty="0">
                          <a:solidFill>
                            <a:schemeClr val="dk1"/>
                          </a:solidFill>
                          <a:effectLst/>
                          <a:latin typeface="+mn-lt"/>
                          <a:ea typeface="+mn-ea"/>
                          <a:cs typeface="+mn-cs"/>
                        </a:rPr>
                        <a:t> </a:t>
                      </a:r>
                      <a:r>
                        <a:rPr lang="en-GB" sz="1000" b="1" kern="1200" dirty="0">
                          <a:solidFill>
                            <a:schemeClr val="dk1"/>
                          </a:solidFill>
                          <a:effectLst/>
                          <a:latin typeface="+mn-lt"/>
                          <a:ea typeface="+mn-ea"/>
                          <a:cs typeface="+mn-cs"/>
                        </a:rPr>
                        <a:t>Observe closely</a:t>
                      </a:r>
                      <a:r>
                        <a:rPr lang="en-GB" sz="1000" kern="1200" dirty="0">
                          <a:solidFill>
                            <a:schemeClr val="dk1"/>
                          </a:solidFill>
                          <a:effectLst/>
                          <a:latin typeface="+mn-lt"/>
                          <a:ea typeface="+mn-ea"/>
                          <a:cs typeface="+mn-cs"/>
                        </a:rPr>
                        <a:t>, using simple equipment. Use observations and ideas to suggest answers to questions. Observe changes over time and with support begin to notice patterns and relationships.</a:t>
                      </a:r>
                      <a:endParaRPr lang="en-GB" sz="800" b="0" dirty="0"/>
                    </a:p>
                  </a:txBody>
                  <a:tcPr/>
                </a:tc>
                <a:extLst>
                  <a:ext uri="{0D108BD9-81ED-4DB2-BD59-A6C34878D82A}">
                    <a16:rowId xmlns:a16="http://schemas.microsoft.com/office/drawing/2014/main" val="1626995855"/>
                  </a:ext>
                </a:extLst>
              </a:tr>
              <a:tr h="564310">
                <a:tc>
                  <a:txBody>
                    <a:bodyPr/>
                    <a:lstStyle/>
                    <a:p>
                      <a:r>
                        <a:rPr lang="en-GB" sz="1200" dirty="0"/>
                        <a:t>Identifying, grouping and classifying.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effectLst/>
                          <a:latin typeface="+mn-lt"/>
                          <a:ea typeface="+mn-ea"/>
                          <a:cs typeface="+mn-cs"/>
                        </a:rPr>
                        <a:t>Make comparisons </a:t>
                      </a:r>
                      <a:r>
                        <a:rPr lang="en-GB" sz="900" kern="1200" dirty="0">
                          <a:solidFill>
                            <a:schemeClr val="dk1"/>
                          </a:solidFill>
                          <a:effectLst/>
                          <a:latin typeface="+mn-lt"/>
                          <a:ea typeface="+mn-ea"/>
                          <a:cs typeface="+mn-cs"/>
                        </a:rPr>
                        <a:t>Identify differences, similarities or changes within things to do with science</a:t>
                      </a:r>
                    </a:p>
                    <a:p>
                      <a:r>
                        <a:rPr lang="en-GB" sz="1000" kern="1200" dirty="0">
                          <a:solidFill>
                            <a:schemeClr val="dk1"/>
                          </a:solidFill>
                          <a:effectLst/>
                          <a:latin typeface="+mn-lt"/>
                          <a:ea typeface="+mn-ea"/>
                          <a:cs typeface="+mn-cs"/>
                        </a:rPr>
                        <a:t> between basic features or components of objects, living things or events to support </a:t>
                      </a:r>
                      <a:r>
                        <a:rPr lang="en-GB" sz="1000" b="1" kern="1200" dirty="0">
                          <a:solidFill>
                            <a:schemeClr val="dk1"/>
                          </a:solidFill>
                          <a:effectLst/>
                          <a:latin typeface="+mn-lt"/>
                          <a:ea typeface="+mn-ea"/>
                          <a:cs typeface="+mn-cs"/>
                        </a:rPr>
                        <a:t>identification and/or classification</a:t>
                      </a:r>
                      <a:endParaRPr lang="en-GB" sz="1000" kern="1200" dirty="0">
                        <a:solidFill>
                          <a:schemeClr val="dk1"/>
                        </a:solidFill>
                        <a:effectLst/>
                        <a:latin typeface="+mn-lt"/>
                        <a:ea typeface="+mn-ea"/>
                        <a:cs typeface="+mn-cs"/>
                      </a:endParaRPr>
                    </a:p>
                    <a:p>
                      <a:r>
                        <a:rPr lang="en-GB" sz="1000" b="1" kern="1200" dirty="0">
                          <a:solidFill>
                            <a:schemeClr val="dk1"/>
                          </a:solidFill>
                          <a:effectLst/>
                          <a:latin typeface="+mn-lt"/>
                          <a:ea typeface="+mn-ea"/>
                          <a:cs typeface="+mn-cs"/>
                        </a:rPr>
                        <a:t>Sort and group</a:t>
                      </a:r>
                      <a:r>
                        <a:rPr lang="en-GB" sz="1000" kern="1200" dirty="0">
                          <a:solidFill>
                            <a:schemeClr val="dk1"/>
                          </a:solidFill>
                          <a:effectLst/>
                          <a:latin typeface="+mn-lt"/>
                          <a:ea typeface="+mn-ea"/>
                          <a:cs typeface="+mn-cs"/>
                        </a:rPr>
                        <a:t> objects, living things or events on the basis of their observations by</a:t>
                      </a:r>
                      <a:r>
                        <a:rPr lang="en-GB" sz="1000" kern="1200" baseline="0" dirty="0">
                          <a:solidFill>
                            <a:schemeClr val="dk1"/>
                          </a:solidFill>
                          <a:effectLst/>
                          <a:latin typeface="+mn-lt"/>
                          <a:ea typeface="+mn-ea"/>
                          <a:cs typeface="+mn-cs"/>
                        </a:rPr>
                        <a:t> making</a:t>
                      </a:r>
                      <a:r>
                        <a:rPr lang="en-GB" sz="1000" kern="1200" dirty="0">
                          <a:solidFill>
                            <a:schemeClr val="dk1"/>
                          </a:solidFill>
                          <a:effectLst/>
                          <a:latin typeface="+mn-lt"/>
                          <a:ea typeface="+mn-ea"/>
                          <a:cs typeface="+mn-cs"/>
                        </a:rPr>
                        <a:t> drawings of things in the real world</a:t>
                      </a:r>
                      <a:r>
                        <a:rPr lang="en-GB" sz="700" kern="1200" dirty="0">
                          <a:solidFill>
                            <a:schemeClr val="dk1"/>
                          </a:solidFill>
                          <a:effectLst/>
                          <a:latin typeface="+mn-lt"/>
                          <a:ea typeface="+mn-ea"/>
                          <a:cs typeface="+mn-cs"/>
                        </a:rPr>
                        <a:t> </a:t>
                      </a:r>
                      <a:r>
                        <a:rPr lang="en-GB" sz="1000" kern="1200" dirty="0">
                          <a:solidFill>
                            <a:schemeClr val="dk1"/>
                          </a:solidFill>
                          <a:effectLst/>
                          <a:latin typeface="+mn-lt"/>
                          <a:ea typeface="+mn-ea"/>
                          <a:cs typeface="+mn-cs"/>
                        </a:rPr>
                        <a:t>and explain why</a:t>
                      </a:r>
                      <a:endParaRPr lang="en-GB" sz="100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1915802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87152070"/>
              </p:ext>
            </p:extLst>
          </p:nvPr>
        </p:nvGraphicFramePr>
        <p:xfrm>
          <a:off x="257580" y="90318"/>
          <a:ext cx="11797045" cy="5642138"/>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44073">
                <a:tc>
                  <a:txBody>
                    <a:bodyPr/>
                    <a:lstStyle/>
                    <a:p>
                      <a:r>
                        <a:rPr lang="en-GB" dirty="0"/>
                        <a:t>SCIENCE</a:t>
                      </a:r>
                      <a:r>
                        <a:rPr lang="en-GB" baseline="0" dirty="0"/>
                        <a:t> Y3</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430092">
                <a:tc>
                  <a:txBody>
                    <a:bodyPr/>
                    <a:lstStyle/>
                    <a:p>
                      <a:r>
                        <a:rPr lang="en-GB" dirty="0"/>
                        <a:t>FOCUS</a:t>
                      </a:r>
                    </a:p>
                  </a:txBody>
                  <a:tcPr/>
                </a:tc>
                <a:tc>
                  <a:txBody>
                    <a:bodyPr/>
                    <a:lstStyle/>
                    <a:p>
                      <a:r>
                        <a:rPr lang="en-GB" sz="1200" b="0" dirty="0">
                          <a:latin typeface="+mn-lt"/>
                        </a:rPr>
                        <a:t>Rocks and soil </a:t>
                      </a:r>
                    </a:p>
                  </a:txBody>
                  <a:tcPr/>
                </a:tc>
                <a:tc>
                  <a:txBody>
                    <a:bodyPr/>
                    <a:lstStyle/>
                    <a:p>
                      <a:r>
                        <a:rPr lang="en-GB" sz="1200" b="0" dirty="0">
                          <a:latin typeface="+mn-lt"/>
                        </a:rPr>
                        <a:t>FORCES</a:t>
                      </a:r>
                      <a:r>
                        <a:rPr lang="en-GB" sz="1200" b="0" baseline="0" dirty="0">
                          <a:latin typeface="+mn-lt"/>
                        </a:rPr>
                        <a:t> AND MAGNETS</a:t>
                      </a:r>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latin typeface="+mn-lt"/>
                        </a:rPr>
                        <a:t>ANIMALS INCLUDING HUMANS</a:t>
                      </a:r>
                    </a:p>
                    <a:p>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latin typeface="+mn-lt"/>
                        </a:rPr>
                        <a:t>PLANTS</a:t>
                      </a:r>
                    </a:p>
                    <a:p>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latin typeface="+mn-lt"/>
                          <a:cs typeface="Arial" panose="020B0604020202020204" pitchFamily="34" charset="0"/>
                        </a:rPr>
                        <a:t>Scientific enquiry</a:t>
                      </a:r>
                      <a:r>
                        <a:rPr lang="en-GB" sz="1200" b="0" baseline="0" dirty="0">
                          <a:latin typeface="+mn-lt"/>
                          <a:cs typeface="Arial" panose="020B0604020202020204" pitchFamily="34" charset="0"/>
                        </a:rPr>
                        <a:t> </a:t>
                      </a:r>
                      <a:endParaRPr lang="en-GB" sz="1200" b="0" dirty="0">
                        <a:latin typeface="+mn-lt"/>
                        <a:cs typeface="Arial" panose="020B0604020202020204" pitchFamily="34" charset="0"/>
                      </a:endParaRPr>
                    </a:p>
                    <a:p>
                      <a:endParaRPr lang="en-GB" sz="1200" b="0" dirty="0">
                        <a:latin typeface="+mn-lt"/>
                      </a:endParaRPr>
                    </a:p>
                  </a:txBody>
                  <a:tcPr/>
                </a:tc>
                <a:tc>
                  <a:txBody>
                    <a:bodyPr/>
                    <a:lstStyle/>
                    <a:p>
                      <a:r>
                        <a:rPr lang="en-GB" sz="1200" b="0" dirty="0">
                          <a:latin typeface="+mn-lt"/>
                        </a:rPr>
                        <a:t>LIGHT</a:t>
                      </a:r>
                    </a:p>
                  </a:txBody>
                  <a:tcPr/>
                </a:tc>
                <a:extLst>
                  <a:ext uri="{0D108BD9-81ED-4DB2-BD59-A6C34878D82A}">
                    <a16:rowId xmlns:a16="http://schemas.microsoft.com/office/drawing/2014/main" val="1727821560"/>
                  </a:ext>
                </a:extLst>
              </a:tr>
              <a:tr h="344073">
                <a:tc>
                  <a:txBody>
                    <a:bodyPr/>
                    <a:lstStyle/>
                    <a:p>
                      <a:r>
                        <a:rPr lang="en-GB" sz="1600" dirty="0"/>
                        <a:t>QUESTION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0" dirty="0">
                          <a:latin typeface="+mn-lt"/>
                          <a:cs typeface="Arial" panose="020B0604020202020204" pitchFamily="34" charset="0"/>
                        </a:rPr>
                        <a:t>Which soil absorbs the most water</a:t>
                      </a:r>
                      <a:r>
                        <a:rPr lang="en-US" sz="1100" b="0" dirty="0">
                          <a:latin typeface="+mn-lt"/>
                          <a:cs typeface="Arial" panose="020B0604020202020204" pitchFamily="34" charset="0"/>
                        </a:rPr>
                        <a:t>?</a:t>
                      </a:r>
                      <a:endParaRPr lang="en-GB" sz="1100" b="0" dirty="0">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a:latin typeface="+mn-lt"/>
                          <a:cs typeface="Arial" panose="020B0604020202020204" pitchFamily="34" charset="0"/>
                        </a:rPr>
                        <a:t>Do opposites attract?</a:t>
                      </a:r>
                      <a:endParaRPr lang="en-GB" sz="1100" b="0" dirty="0">
                        <a:latin typeface="+mn-lt"/>
                        <a:cs typeface="Arial" panose="020B0604020202020204" pitchFamily="34" charset="0"/>
                      </a:endParaRPr>
                    </a:p>
                    <a:p>
                      <a:endParaRPr lang="en-GB" sz="11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latin typeface="+mn-lt"/>
                          <a:cs typeface="Arial" panose="020B0604020202020204" pitchFamily="34" charset="0"/>
                        </a:rPr>
                        <a:t>what would happen if humans did not have skeletons</a:t>
                      </a:r>
                      <a:endParaRPr lang="en-GB" sz="1100" b="0" dirty="0">
                        <a:solidFill>
                          <a:schemeClr val="tx1"/>
                        </a:solidFill>
                        <a:latin typeface="+mn-lt"/>
                        <a:cs typeface="Arial" panose="020B0604020202020204" pitchFamily="34" charset="0"/>
                      </a:endParaRPr>
                    </a:p>
                    <a:p>
                      <a:endParaRPr lang="en-GB" sz="1100" dirty="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0" dirty="0">
                          <a:latin typeface="+mn-lt"/>
                          <a:cs typeface="Arial" panose="020B0604020202020204" pitchFamily="34" charset="0"/>
                        </a:rPr>
                        <a:t>Which conditions help seeds germinate faster?</a:t>
                      </a:r>
                    </a:p>
                    <a:p>
                      <a:pPr algn="ctr"/>
                      <a:endParaRPr lang="en-GB" sz="1100" b="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dirty="0">
                          <a:latin typeface="+mn-lt"/>
                          <a:cs typeface="Arial" panose="020B0604020202020204" pitchFamily="34" charset="0"/>
                        </a:rPr>
                        <a:t>learn the scientific skills they will need to apply during each unit of learning</a:t>
                      </a:r>
                    </a:p>
                    <a:p>
                      <a:endParaRPr lang="en-GB" sz="1100" dirty="0">
                        <a:latin typeface="+mn-lt"/>
                      </a:endParaRPr>
                    </a:p>
                  </a:txBody>
                  <a:tcPr/>
                </a:tc>
                <a:tc>
                  <a:txBody>
                    <a:bodyPr/>
                    <a:lstStyle/>
                    <a:p>
                      <a:r>
                        <a:rPr lang="en-GB" sz="1100" dirty="0">
                          <a:latin typeface="+mn-lt"/>
                        </a:rPr>
                        <a:t>How are shadows formed?</a:t>
                      </a:r>
                    </a:p>
                  </a:txBody>
                  <a:tcPr/>
                </a:tc>
                <a:extLst>
                  <a:ext uri="{0D108BD9-81ED-4DB2-BD59-A6C34878D82A}">
                    <a16:rowId xmlns:a16="http://schemas.microsoft.com/office/drawing/2014/main" val="3606344747"/>
                  </a:ext>
                </a:extLst>
              </a:tr>
              <a:tr h="2580551">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a:txBody>
                    <a:bodyPr/>
                    <a:lstStyle/>
                    <a:p>
                      <a:pPr marL="0" marR="0" lvl="0" indent="0" algn="l" defTabSz="914400" rtl="0" fontAlgn="auto" hangingPunct="1">
                        <a:lnSpc>
                          <a:spcPct val="100000"/>
                        </a:lnSpc>
                        <a:spcBef>
                          <a:spcPts val="0"/>
                        </a:spcBef>
                        <a:spcAft>
                          <a:spcPts val="0"/>
                        </a:spcAft>
                        <a:buNone/>
                        <a:tabLst/>
                      </a:pPr>
                      <a:r>
                        <a:rPr lang="en-US" sz="900" dirty="0">
                          <a:latin typeface="+mn-lt"/>
                        </a:rPr>
                        <a:t>•compare and group together different kinds of rocks on the basis of their appearance and simple physical properties</a:t>
                      </a:r>
                    </a:p>
                    <a:p>
                      <a:pPr marL="0" marR="0" lvl="0" indent="0" algn="l" defTabSz="914400" rtl="0" fontAlgn="auto" hangingPunct="1">
                        <a:lnSpc>
                          <a:spcPct val="100000"/>
                        </a:lnSpc>
                        <a:spcBef>
                          <a:spcPts val="0"/>
                        </a:spcBef>
                        <a:spcAft>
                          <a:spcPts val="0"/>
                        </a:spcAft>
                        <a:buNone/>
                        <a:tabLst/>
                      </a:pPr>
                      <a:r>
                        <a:rPr lang="en-US" sz="900" dirty="0">
                          <a:latin typeface="+mn-lt"/>
                        </a:rPr>
                        <a:t>•describe in simple terms how fossils are formed when things that have lived are trapped within rock</a:t>
                      </a:r>
                    </a:p>
                    <a:p>
                      <a:pPr marL="0" marR="0" lvl="0" indent="0" algn="l" defTabSz="914400" rtl="0" fontAlgn="auto" hangingPunct="1">
                        <a:lnSpc>
                          <a:spcPct val="100000"/>
                        </a:lnSpc>
                        <a:spcBef>
                          <a:spcPts val="0"/>
                        </a:spcBef>
                        <a:spcAft>
                          <a:spcPts val="0"/>
                        </a:spcAft>
                        <a:buNone/>
                        <a:tabLst/>
                      </a:pPr>
                      <a:r>
                        <a:rPr lang="en-US" sz="900" dirty="0">
                          <a:latin typeface="+mn-lt"/>
                        </a:rPr>
                        <a:t>•recognise that soils are made from rocks and organic matter</a:t>
                      </a:r>
                    </a:p>
                    <a:p>
                      <a:pPr marL="0" marR="0" lvl="0" indent="0" algn="l" defTabSz="914400" rtl="0" fontAlgn="auto" hangingPunct="1">
                        <a:lnSpc>
                          <a:spcPct val="100000"/>
                        </a:lnSpc>
                        <a:spcBef>
                          <a:spcPts val="0"/>
                        </a:spcBef>
                        <a:spcAft>
                          <a:spcPts val="0"/>
                        </a:spcAft>
                        <a:buNone/>
                        <a:tabLst/>
                      </a:pPr>
                      <a:endParaRPr lang="en-GB" sz="900" dirty="0">
                        <a:latin typeface="+mn-lt"/>
                      </a:endParaRPr>
                    </a:p>
                  </a:txBody>
                  <a:tcPr/>
                </a:tc>
                <a:tc>
                  <a:txBody>
                    <a:bodyPr/>
                    <a:lstStyle/>
                    <a:p>
                      <a:r>
                        <a:rPr lang="en-US" sz="900" dirty="0">
                          <a:latin typeface="+mn-lt"/>
                        </a:rPr>
                        <a:t>•compare how things move on different surfaces</a:t>
                      </a:r>
                    </a:p>
                    <a:p>
                      <a:r>
                        <a:rPr lang="en-US" sz="900" dirty="0">
                          <a:latin typeface="+mn-lt"/>
                        </a:rPr>
                        <a:t>•notice that some forces need contact between 2 objects, but magnetic forces can act at a distance</a:t>
                      </a:r>
                    </a:p>
                    <a:p>
                      <a:r>
                        <a:rPr lang="en-US" sz="900" dirty="0">
                          <a:latin typeface="+mn-lt"/>
                        </a:rPr>
                        <a:t>•observe how magnets attract or repel each other and attract some materials and not others</a:t>
                      </a:r>
                    </a:p>
                    <a:p>
                      <a:r>
                        <a:rPr lang="en-US" sz="900" dirty="0">
                          <a:latin typeface="+mn-lt"/>
                        </a:rPr>
                        <a:t>•compare and group together a variety of everyday materials on the basis of whether they are attracted to a magnet, and identify some magnetic materials</a:t>
                      </a:r>
                    </a:p>
                    <a:p>
                      <a:r>
                        <a:rPr lang="en-US" sz="900" dirty="0">
                          <a:latin typeface="+mn-lt"/>
                        </a:rPr>
                        <a:t>•describe magnets as having 2 poles</a:t>
                      </a:r>
                    </a:p>
                    <a:p>
                      <a:r>
                        <a:rPr lang="en-US" sz="900" dirty="0">
                          <a:latin typeface="+mn-lt"/>
                        </a:rPr>
                        <a:t>•predict whether 2 magnets will attract or repel each other, depending on which poles are facing</a:t>
                      </a:r>
                    </a:p>
                    <a:p>
                      <a:endParaRPr lang="en-GB" sz="900" dirty="0">
                        <a:latin typeface="+mn-lt"/>
                      </a:endParaRPr>
                    </a:p>
                  </a:txBody>
                  <a:tcPr/>
                </a:tc>
                <a:tc>
                  <a:txBody>
                    <a:bodyPr/>
                    <a:lstStyle/>
                    <a:p>
                      <a:r>
                        <a:rPr lang="en-US" sz="900" dirty="0">
                          <a:latin typeface="+mn-lt"/>
                        </a:rPr>
                        <a:t>•identify that animals, including humans, need the right types and amount of nutrition, and that they cannot make their own food; they get nutrition from what they eat</a:t>
                      </a:r>
                    </a:p>
                    <a:p>
                      <a:r>
                        <a:rPr lang="en-US" sz="900" dirty="0">
                          <a:latin typeface="+mn-lt"/>
                        </a:rPr>
                        <a:t>•identify that humans and some other animals have skeletons and muscles for support, protection and movement</a:t>
                      </a:r>
                    </a:p>
                    <a:p>
                      <a:endParaRPr lang="en-GB" sz="900" dirty="0">
                        <a:latin typeface="+mn-lt"/>
                      </a:endParaRPr>
                    </a:p>
                  </a:txBody>
                  <a:tcPr/>
                </a:tc>
                <a:tc>
                  <a:txBody>
                    <a:bodyPr/>
                    <a:lstStyle/>
                    <a:p>
                      <a:r>
                        <a:rPr lang="en-US" sz="900" dirty="0">
                          <a:latin typeface="+mn-lt"/>
                        </a:rPr>
                        <a:t>•identify and describe the functions of different parts of flowering plants: roots, stem/trunk, leaves and flowers</a:t>
                      </a:r>
                    </a:p>
                    <a:p>
                      <a:r>
                        <a:rPr lang="en-US" sz="900" dirty="0">
                          <a:latin typeface="+mn-lt"/>
                        </a:rPr>
                        <a:t>•explore the requirements of plants for life and growth (air, light, water, nutrients from soil, and room to grow) and how they vary from plant to plant</a:t>
                      </a:r>
                    </a:p>
                    <a:p>
                      <a:r>
                        <a:rPr lang="en-US" sz="900" dirty="0">
                          <a:latin typeface="+mn-lt"/>
                        </a:rPr>
                        <a:t>•investigate the way in which water is transported within plants</a:t>
                      </a:r>
                    </a:p>
                    <a:p>
                      <a:endParaRPr lang="en-GB" sz="900" dirty="0">
                        <a:latin typeface="+mn-lt"/>
                      </a:endParaRPr>
                    </a:p>
                  </a:txBody>
                  <a:tcPr/>
                </a:tc>
                <a:tc>
                  <a:txBody>
                    <a:bodyPr/>
                    <a:lstStyle/>
                    <a:p>
                      <a:r>
                        <a:rPr lang="en-GB" sz="900" dirty="0">
                          <a:latin typeface="+mn-lt"/>
                        </a:rPr>
                        <a:t>Chn will work on the working scientifically skills from the national curriculum in this unit.</a:t>
                      </a:r>
                      <a:r>
                        <a:rPr lang="en-GB" sz="900" baseline="0" dirty="0">
                          <a:latin typeface="+mn-lt"/>
                        </a:rPr>
                        <a:t> </a:t>
                      </a:r>
                      <a:endParaRPr lang="en-GB" sz="900" dirty="0">
                        <a:latin typeface="+mn-lt"/>
                      </a:endParaRPr>
                    </a:p>
                  </a:txBody>
                  <a:tcPr/>
                </a:tc>
                <a:tc>
                  <a:txBody>
                    <a:bodyPr/>
                    <a:lstStyle/>
                    <a:p>
                      <a:r>
                        <a:rPr lang="en-US" sz="900" dirty="0">
                          <a:latin typeface="+mn-lt"/>
                        </a:rPr>
                        <a:t>•recognise that they need light in order to see things and that dark is the absence of light</a:t>
                      </a:r>
                    </a:p>
                    <a:p>
                      <a:r>
                        <a:rPr lang="en-US" sz="900" dirty="0">
                          <a:latin typeface="+mn-lt"/>
                        </a:rPr>
                        <a:t>•notice that light is reflected from surfaces</a:t>
                      </a:r>
                    </a:p>
                    <a:p>
                      <a:r>
                        <a:rPr lang="en-US" sz="900" dirty="0">
                          <a:latin typeface="+mn-lt"/>
                        </a:rPr>
                        <a:t>•recognise that light from the sun can be dangerous and that there are ways to protect their eyes</a:t>
                      </a:r>
                    </a:p>
                    <a:p>
                      <a:r>
                        <a:rPr lang="en-US" sz="900" dirty="0">
                          <a:latin typeface="+mn-lt"/>
                        </a:rPr>
                        <a:t>•recognise that shadows are formed when the light from a light source is blocked by a solid object</a:t>
                      </a:r>
                    </a:p>
                    <a:p>
                      <a:r>
                        <a:rPr lang="en-US" sz="900" dirty="0">
                          <a:latin typeface="+mn-lt"/>
                        </a:rPr>
                        <a:t>•find patterns in the way that the size of shadows change</a:t>
                      </a:r>
                    </a:p>
                  </a:txBody>
                  <a:tcPr/>
                </a:tc>
                <a:extLst>
                  <a:ext uri="{0D108BD9-81ED-4DB2-BD59-A6C34878D82A}">
                    <a16:rowId xmlns:a16="http://schemas.microsoft.com/office/drawing/2014/main" val="1313014331"/>
                  </a:ext>
                </a:extLst>
              </a:tr>
              <a:tr h="597698">
                <a:tc>
                  <a:txBody>
                    <a:bodyPr/>
                    <a:lstStyle/>
                    <a:p>
                      <a:r>
                        <a:rPr lang="en-GB" dirty="0"/>
                        <a:t>TEXT</a:t>
                      </a:r>
                    </a:p>
                  </a:txBody>
                  <a:tcPr/>
                </a:tc>
                <a:tc>
                  <a:txBody>
                    <a:bodyPr/>
                    <a:lstStyle/>
                    <a:p>
                      <a:r>
                        <a:rPr lang="en-US" sz="1200" dirty="0"/>
                        <a:t>The</a:t>
                      </a:r>
                      <a:r>
                        <a:rPr lang="en-US" sz="1200" baseline="0" dirty="0"/>
                        <a:t> pebble in my pocket. </a:t>
                      </a:r>
                      <a:endParaRPr lang="en-GB" sz="1200" dirty="0"/>
                    </a:p>
                  </a:txBody>
                  <a:tcPr/>
                </a:tc>
                <a:tc>
                  <a:txBody>
                    <a:bodyPr/>
                    <a:lstStyle/>
                    <a:p>
                      <a:r>
                        <a:rPr lang="en-US" sz="1400" dirty="0"/>
                        <a:t>The iron man  - not a driver. </a:t>
                      </a:r>
                      <a:endParaRPr lang="en-GB" sz="1400" dirty="0"/>
                    </a:p>
                  </a:txBody>
                  <a:tcPr/>
                </a:tc>
                <a:tc>
                  <a:txBody>
                    <a:bodyPr/>
                    <a:lstStyle/>
                    <a:p>
                      <a:r>
                        <a:rPr lang="en-US" sz="1400" dirty="0"/>
                        <a:t>The boy</a:t>
                      </a:r>
                      <a:r>
                        <a:rPr lang="en-US" sz="1400" baseline="0" dirty="0"/>
                        <a:t> who grew dragons </a:t>
                      </a:r>
                      <a:endParaRPr lang="en-GB" sz="1400" dirty="0"/>
                    </a:p>
                  </a:txBody>
                  <a:tcPr/>
                </a:tc>
                <a:tc>
                  <a:txBody>
                    <a:bodyPr/>
                    <a:lstStyle/>
                    <a:p>
                      <a:r>
                        <a:rPr lang="en-US" sz="1000" dirty="0"/>
                        <a:t>Funny</a:t>
                      </a:r>
                      <a:r>
                        <a:rPr lang="en-US" sz="1000" baseline="0" dirty="0"/>
                        <a:t> bones</a:t>
                      </a:r>
                      <a:endParaRPr lang="en-GB" sz="1000" dirty="0"/>
                    </a:p>
                  </a:txBody>
                  <a:tcPr/>
                </a:tc>
                <a:tc>
                  <a:txBody>
                    <a:bodyPr/>
                    <a:lstStyle/>
                    <a:p>
                      <a:endParaRPr lang="en-GB" dirty="0"/>
                    </a:p>
                  </a:txBody>
                  <a:tcPr/>
                </a:tc>
                <a:tc>
                  <a:txBody>
                    <a:bodyPr/>
                    <a:lstStyle/>
                    <a:p>
                      <a:r>
                        <a:rPr lang="en-US" sz="1400" dirty="0"/>
                        <a:t>Orion and the dark</a:t>
                      </a:r>
                      <a:r>
                        <a:rPr lang="en-US" sz="1400" baseline="0" dirty="0"/>
                        <a:t> </a:t>
                      </a:r>
                      <a:endParaRPr lang="en-GB" sz="1400" dirty="0"/>
                    </a:p>
                  </a:txBody>
                  <a:tcPr/>
                </a:tc>
                <a:extLst>
                  <a:ext uri="{0D108BD9-81ED-4DB2-BD59-A6C34878D82A}">
                    <a16:rowId xmlns:a16="http://schemas.microsoft.com/office/drawing/2014/main" val="94679816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26634653"/>
              </p:ext>
            </p:extLst>
          </p:nvPr>
        </p:nvGraphicFramePr>
        <p:xfrm>
          <a:off x="257579" y="4548851"/>
          <a:ext cx="11797046" cy="2416265"/>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468788">
                <a:tc>
                  <a:txBody>
                    <a:bodyPr/>
                    <a:lstStyle/>
                    <a:p>
                      <a:r>
                        <a:rPr lang="en-GB" sz="1200" dirty="0"/>
                        <a:t>Questioning and Enquiring</a:t>
                      </a:r>
                    </a:p>
                  </a:txBody>
                  <a:tcPr/>
                </a:tc>
                <a:tc>
                  <a:txBody>
                    <a:bodyPr/>
                    <a:lstStyle/>
                    <a:p>
                      <a:r>
                        <a:rPr lang="en-GB" sz="1200" b="1" kern="1200" dirty="0">
                          <a:solidFill>
                            <a:schemeClr val="lt1"/>
                          </a:solidFill>
                          <a:effectLst/>
                          <a:latin typeface="+mn-lt"/>
                          <a:ea typeface="+mn-ea"/>
                          <a:cs typeface="+mn-cs"/>
                        </a:rPr>
                        <a:t>Suggest relevant questions </a:t>
                      </a:r>
                      <a:r>
                        <a:rPr lang="en-GB" sz="1200" b="0" kern="1200" dirty="0">
                          <a:solidFill>
                            <a:schemeClr val="lt1"/>
                          </a:solidFill>
                          <a:effectLst/>
                          <a:latin typeface="+mn-lt"/>
                          <a:ea typeface="+mn-ea"/>
                          <a:cs typeface="+mn-cs"/>
                        </a:rPr>
                        <a:t>that can be explored,</a:t>
                      </a:r>
                      <a:r>
                        <a:rPr lang="en-GB" sz="1200" b="0" kern="1200" baseline="0" dirty="0">
                          <a:solidFill>
                            <a:schemeClr val="lt1"/>
                          </a:solidFill>
                          <a:effectLst/>
                          <a:latin typeface="+mn-lt"/>
                          <a:ea typeface="+mn-ea"/>
                          <a:cs typeface="+mn-cs"/>
                        </a:rPr>
                        <a:t> </a:t>
                      </a:r>
                      <a:r>
                        <a:rPr lang="en-GB" sz="1200" b="0" kern="1200" dirty="0">
                          <a:solidFill>
                            <a:schemeClr val="lt1"/>
                          </a:solidFill>
                          <a:effectLst/>
                          <a:latin typeface="+mn-lt"/>
                          <a:ea typeface="+mn-ea"/>
                          <a:cs typeface="+mn-cs"/>
                        </a:rPr>
                        <a:t>investigated and tested further using different types of science enquiry,</a:t>
                      </a:r>
                      <a:r>
                        <a:rPr lang="en-GB" sz="1200" b="0" kern="1200" baseline="0" dirty="0">
                          <a:solidFill>
                            <a:schemeClr val="lt1"/>
                          </a:solidFill>
                          <a:effectLst/>
                          <a:latin typeface="+mn-lt"/>
                          <a:ea typeface="+mn-ea"/>
                          <a:cs typeface="+mn-cs"/>
                        </a:rPr>
                        <a:t> identifying which questions can be tested and which can’t in a classroom environment. </a:t>
                      </a:r>
                      <a:r>
                        <a:rPr lang="en-US" sz="1200" b="0" kern="1200" baseline="0" dirty="0">
                          <a:solidFill>
                            <a:schemeClr val="lt1"/>
                          </a:solidFill>
                          <a:effectLst/>
                          <a:latin typeface="+mn-lt"/>
                          <a:ea typeface="+mn-ea"/>
                          <a:cs typeface="+mn-cs"/>
                        </a:rPr>
                        <a:t>Begin to decide when and how to use secondary sources and carry out own research. </a:t>
                      </a:r>
                      <a:endParaRPr lang="en-GB" sz="700" b="0" dirty="0"/>
                    </a:p>
                  </a:txBody>
                  <a:tcPr/>
                </a:tc>
                <a:extLst>
                  <a:ext uri="{0D108BD9-81ED-4DB2-BD59-A6C34878D82A}">
                    <a16:rowId xmlns:a16="http://schemas.microsoft.com/office/drawing/2014/main" val="881721428"/>
                  </a:ext>
                </a:extLst>
              </a:tr>
              <a:tr h="937575">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GB" sz="900" b="1" kern="1200" dirty="0">
                          <a:solidFill>
                            <a:schemeClr val="dk1"/>
                          </a:solidFill>
                          <a:effectLst/>
                          <a:latin typeface="+mn-lt"/>
                          <a:ea typeface="+mn-ea"/>
                          <a:cs typeface="+mn-cs"/>
                        </a:rPr>
                        <a:t>Plan and carry out simple practical enquiries, comparative and fair tests </a:t>
                      </a:r>
                      <a:r>
                        <a:rPr lang="en-GB" sz="900" kern="1200" dirty="0">
                          <a:solidFill>
                            <a:schemeClr val="dk1"/>
                          </a:solidFill>
                          <a:effectLst/>
                          <a:latin typeface="+mn-lt"/>
                          <a:ea typeface="+mn-ea"/>
                          <a:cs typeface="+mn-cs"/>
                        </a:rPr>
                        <a:t>relevant to the questions or ideas they are investigating, identifying that at least one variable that needs to be kept the same when conducting a fair test</a:t>
                      </a:r>
                      <a:r>
                        <a:rPr lang="en-GB" sz="900" kern="1200" baseline="0" dirty="0">
                          <a:solidFill>
                            <a:schemeClr val="dk1"/>
                          </a:solidFill>
                          <a:effectLst/>
                          <a:latin typeface="+mn-lt"/>
                          <a:ea typeface="+mn-ea"/>
                          <a:cs typeface="+mn-cs"/>
                        </a:rPr>
                        <a:t> and begin to recognise </a:t>
                      </a:r>
                      <a:r>
                        <a:rPr lang="en-GB" sz="900" kern="1200" dirty="0">
                          <a:solidFill>
                            <a:schemeClr val="dk1"/>
                          </a:solidFill>
                          <a:effectLst/>
                          <a:latin typeface="+mn-lt"/>
                          <a:ea typeface="+mn-ea"/>
                          <a:cs typeface="+mn-cs"/>
                        </a:rPr>
                        <a:t>when a test is not fair, suggesting</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improvements. </a:t>
                      </a:r>
                      <a:r>
                        <a:rPr lang="en-GB" sz="900" b="1" kern="1200" dirty="0">
                          <a:solidFill>
                            <a:schemeClr val="dk1"/>
                          </a:solidFill>
                          <a:effectLst/>
                          <a:latin typeface="+mn-lt"/>
                          <a:ea typeface="+mn-ea"/>
                          <a:cs typeface="+mn-cs"/>
                        </a:rPr>
                        <a:t>Gather and present evidence and data</a:t>
                      </a:r>
                      <a:r>
                        <a:rPr lang="en-GB" sz="900" kern="1200" dirty="0">
                          <a:solidFill>
                            <a:schemeClr val="dk1"/>
                          </a:solidFill>
                          <a:effectLst/>
                          <a:latin typeface="+mn-lt"/>
                          <a:ea typeface="+mn-ea"/>
                          <a:cs typeface="+mn-cs"/>
                        </a:rPr>
                        <a:t> </a:t>
                      </a:r>
                      <a:r>
                        <a:rPr lang="en-GB" sz="900" b="1" kern="1200" dirty="0">
                          <a:solidFill>
                            <a:schemeClr val="dk1"/>
                          </a:solidFill>
                          <a:effectLst/>
                          <a:latin typeface="+mn-lt"/>
                          <a:ea typeface="+mn-ea"/>
                          <a:cs typeface="+mn-cs"/>
                        </a:rPr>
                        <a:t>using simple scientific language and vocabulary. </a:t>
                      </a:r>
                      <a:r>
                        <a:rPr lang="en-GB" sz="900" b="0" kern="1200" dirty="0">
                          <a:solidFill>
                            <a:schemeClr val="dk1"/>
                          </a:solidFill>
                          <a:effectLst/>
                          <a:latin typeface="+mn-lt"/>
                          <a:ea typeface="+mn-ea"/>
                          <a:cs typeface="+mn-cs"/>
                        </a:rPr>
                        <a:t>Make independent choices to present</a:t>
                      </a:r>
                      <a:r>
                        <a:rPr lang="en-GB" sz="900" kern="1200" dirty="0">
                          <a:solidFill>
                            <a:schemeClr val="dk1"/>
                          </a:solidFill>
                          <a:effectLst/>
                          <a:latin typeface="+mn-lt"/>
                          <a:ea typeface="+mn-ea"/>
                          <a:cs typeface="+mn-cs"/>
                        </a:rPr>
                        <a:t> as writing, </a:t>
                      </a:r>
                      <a:r>
                        <a:rPr lang="en-GB" sz="900" b="1" kern="1200" dirty="0">
                          <a:solidFill>
                            <a:schemeClr val="dk1"/>
                          </a:solidFill>
                          <a:effectLst/>
                          <a:latin typeface="+mn-lt"/>
                          <a:ea typeface="+mn-ea"/>
                          <a:cs typeface="+mn-cs"/>
                        </a:rPr>
                        <a:t>drawing, labelled diagrams</a:t>
                      </a:r>
                      <a:r>
                        <a:rPr lang="en-GB" sz="900" kern="1200" dirty="0">
                          <a:solidFill>
                            <a:schemeClr val="dk1"/>
                          </a:solidFill>
                          <a:effectLst/>
                          <a:latin typeface="+mn-lt"/>
                          <a:ea typeface="+mn-ea"/>
                          <a:cs typeface="+mn-cs"/>
                        </a:rPr>
                        <a:t>, display, through ICT, </a:t>
                      </a:r>
                      <a:r>
                        <a:rPr lang="en-GB" sz="900" b="1" kern="1200" dirty="0">
                          <a:solidFill>
                            <a:schemeClr val="dk1"/>
                          </a:solidFill>
                          <a:effectLst/>
                          <a:latin typeface="+mn-lt"/>
                          <a:ea typeface="+mn-ea"/>
                          <a:cs typeface="+mn-cs"/>
                        </a:rPr>
                        <a:t>keys</a:t>
                      </a:r>
                      <a:r>
                        <a:rPr lang="en-GB" sz="900" kern="1200" dirty="0">
                          <a:solidFill>
                            <a:schemeClr val="dk1"/>
                          </a:solidFill>
                          <a:effectLst/>
                          <a:latin typeface="+mn-lt"/>
                          <a:ea typeface="+mn-ea"/>
                          <a:cs typeface="+mn-cs"/>
                        </a:rPr>
                        <a:t>, </a:t>
                      </a:r>
                      <a:r>
                        <a:rPr lang="en-GB" sz="900" b="1" kern="1200" dirty="0">
                          <a:solidFill>
                            <a:schemeClr val="dk1"/>
                          </a:solidFill>
                          <a:effectLst/>
                          <a:latin typeface="+mn-lt"/>
                          <a:ea typeface="+mn-ea"/>
                          <a:cs typeface="+mn-cs"/>
                        </a:rPr>
                        <a:t>bar charts or</a:t>
                      </a:r>
                      <a:r>
                        <a:rPr lang="en-GB" sz="900" kern="1200" dirty="0">
                          <a:solidFill>
                            <a:schemeClr val="dk1"/>
                          </a:solidFill>
                          <a:effectLst/>
                          <a:latin typeface="+mn-lt"/>
                          <a:ea typeface="+mn-ea"/>
                          <a:cs typeface="+mn-cs"/>
                        </a:rPr>
                        <a:t> </a:t>
                      </a:r>
                      <a:r>
                        <a:rPr lang="en-GB" sz="900" b="1" kern="1200" dirty="0">
                          <a:solidFill>
                            <a:schemeClr val="dk1"/>
                          </a:solidFill>
                          <a:effectLst/>
                          <a:latin typeface="+mn-lt"/>
                          <a:ea typeface="+mn-ea"/>
                          <a:cs typeface="+mn-cs"/>
                        </a:rPr>
                        <a:t>tables to help in answering questions. Report on findings from enquiries, including oral and written explanations, displays or presentations of results and conclusions</a:t>
                      </a:r>
                      <a:r>
                        <a:rPr lang="en-GB" sz="900" kern="1200" dirty="0">
                          <a:solidFill>
                            <a:schemeClr val="dk1"/>
                          </a:solidFill>
                          <a:effectLst/>
                          <a:latin typeface="+mn-lt"/>
                          <a:ea typeface="+mn-ea"/>
                          <a:cs typeface="+mn-cs"/>
                        </a:rPr>
                        <a:t> using notes, simple tables and standard units to help decide how to record and analyse data. </a:t>
                      </a:r>
                      <a:r>
                        <a:rPr lang="en-GB" sz="900" b="1" kern="1200" dirty="0">
                          <a:solidFill>
                            <a:schemeClr val="dk1"/>
                          </a:solidFill>
                          <a:effectLst/>
                          <a:latin typeface="+mn-lt"/>
                          <a:ea typeface="+mn-ea"/>
                          <a:cs typeface="+mn-cs"/>
                        </a:rPr>
                        <a:t>Use results</a:t>
                      </a:r>
                      <a:r>
                        <a:rPr lang="en-GB" sz="900" kern="1200" dirty="0">
                          <a:solidFill>
                            <a:schemeClr val="dk1"/>
                          </a:solidFill>
                          <a:effectLst/>
                          <a:latin typeface="+mn-lt"/>
                          <a:ea typeface="+mn-ea"/>
                          <a:cs typeface="+mn-cs"/>
                        </a:rPr>
                        <a:t> of enquiries to consider whether they meet predictions and explain why.</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With help </a:t>
                      </a:r>
                      <a:r>
                        <a:rPr lang="en-GB" sz="900" b="1" kern="1200" dirty="0">
                          <a:solidFill>
                            <a:schemeClr val="dk1"/>
                          </a:solidFill>
                          <a:effectLst/>
                          <a:latin typeface="+mn-lt"/>
                          <a:ea typeface="+mn-ea"/>
                          <a:cs typeface="+mn-cs"/>
                        </a:rPr>
                        <a:t>use results, </a:t>
                      </a:r>
                      <a:r>
                        <a:rPr lang="en-GB" sz="900" kern="1200" dirty="0">
                          <a:solidFill>
                            <a:schemeClr val="dk1"/>
                          </a:solidFill>
                          <a:effectLst/>
                          <a:latin typeface="+mn-lt"/>
                          <a:ea typeface="+mn-ea"/>
                          <a:cs typeface="+mn-cs"/>
                        </a:rPr>
                        <a:t>observations or own experience </a:t>
                      </a:r>
                      <a:r>
                        <a:rPr lang="en-GB" sz="900" b="1" kern="1200" dirty="0">
                          <a:solidFill>
                            <a:schemeClr val="dk1"/>
                          </a:solidFill>
                          <a:effectLst/>
                          <a:latin typeface="+mn-lt"/>
                          <a:ea typeface="+mn-ea"/>
                          <a:cs typeface="+mn-cs"/>
                        </a:rPr>
                        <a:t>to prompt new questions and predictions for a further test  Use straightforward scientific evidence to answer questions</a:t>
                      </a:r>
                      <a:r>
                        <a:rPr lang="en-GB" sz="900" kern="1200" dirty="0">
                          <a:solidFill>
                            <a:schemeClr val="dk1"/>
                          </a:solidFill>
                          <a:effectLst/>
                          <a:latin typeface="+mn-lt"/>
                          <a:ea typeface="+mn-ea"/>
                          <a:cs typeface="+mn-cs"/>
                        </a:rPr>
                        <a:t>, support findings and make predictions.</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Say whether what happened was what they expected, acknowledging any unexpected outcomes.</a:t>
                      </a:r>
                      <a:endParaRPr lang="en-GB" sz="100" kern="1200" dirty="0">
                        <a:solidFill>
                          <a:schemeClr val="dk1"/>
                        </a:solidFill>
                        <a:effectLst/>
                        <a:latin typeface="+mn-lt"/>
                        <a:ea typeface="+mn-ea"/>
                        <a:cs typeface="+mn-cs"/>
                      </a:endParaRPr>
                    </a:p>
                  </a:txBody>
                  <a:tcPr/>
                </a:tc>
                <a:extLst>
                  <a:ext uri="{0D108BD9-81ED-4DB2-BD59-A6C34878D82A}">
                    <a16:rowId xmlns:a16="http://schemas.microsoft.com/office/drawing/2014/main" val="1560185760"/>
                  </a:ext>
                </a:extLst>
              </a:tr>
              <a:tr h="515666">
                <a:tc>
                  <a:txBody>
                    <a:bodyPr/>
                    <a:lstStyle/>
                    <a:p>
                      <a:r>
                        <a:rPr lang="en-GB" sz="1100" dirty="0"/>
                        <a:t>Observing,</a:t>
                      </a:r>
                      <a:r>
                        <a:rPr lang="en-GB" sz="1100" baseline="0" dirty="0"/>
                        <a:t> measuring and pattern-seeking.</a:t>
                      </a:r>
                      <a:endParaRPr lang="en-GB" sz="1100" dirty="0"/>
                    </a:p>
                  </a:txBody>
                  <a:tcPr/>
                </a:tc>
                <a:tc>
                  <a:txBody>
                    <a:bodyPr/>
                    <a:lstStyle/>
                    <a:p>
                      <a:r>
                        <a:rPr lang="en-GB" sz="900" b="1" kern="1200" dirty="0">
                          <a:solidFill>
                            <a:schemeClr val="dk1"/>
                          </a:solidFill>
                          <a:effectLst/>
                          <a:latin typeface="+mn-lt"/>
                          <a:ea typeface="+mn-ea"/>
                          <a:cs typeface="+mn-cs"/>
                        </a:rPr>
                        <a:t>Take simple, accurate measurements and/or careful observations using standard units</a:t>
                      </a:r>
                      <a:r>
                        <a:rPr lang="en-GB" sz="900" kern="1200" dirty="0">
                          <a:solidFill>
                            <a:schemeClr val="dk1"/>
                          </a:solidFill>
                          <a:effectLst/>
                          <a:latin typeface="+mn-lt"/>
                          <a:ea typeface="+mn-ea"/>
                          <a:cs typeface="+mn-cs"/>
                        </a:rPr>
                        <a:t> (including time in minutes and seconds) relevant to questions or ideas under investigation. Begin to make systematic, careful observations and look for naturally occurring patterns and relationships. Learn to </a:t>
                      </a:r>
                      <a:r>
                        <a:rPr lang="en-GB" sz="900" b="1" kern="1200" dirty="0">
                          <a:solidFill>
                            <a:schemeClr val="dk1"/>
                          </a:solidFill>
                          <a:effectLst/>
                          <a:latin typeface="+mn-lt"/>
                          <a:ea typeface="+mn-ea"/>
                          <a:cs typeface="+mn-cs"/>
                        </a:rPr>
                        <a:t>use a range of equipment</a:t>
                      </a:r>
                      <a:r>
                        <a:rPr lang="en-GB" sz="900" kern="1200" dirty="0">
                          <a:solidFill>
                            <a:schemeClr val="dk1"/>
                          </a:solidFill>
                          <a:effectLst/>
                          <a:latin typeface="+mn-lt"/>
                          <a:ea typeface="+mn-ea"/>
                          <a:cs typeface="+mn-cs"/>
                        </a:rPr>
                        <a:t> for measuring and observing </a:t>
                      </a:r>
                      <a:r>
                        <a:rPr lang="en-GB" sz="900" b="1" kern="1200" dirty="0">
                          <a:solidFill>
                            <a:schemeClr val="dk1"/>
                          </a:solidFill>
                          <a:effectLst/>
                          <a:latin typeface="+mn-lt"/>
                          <a:ea typeface="+mn-ea"/>
                          <a:cs typeface="+mn-cs"/>
                        </a:rPr>
                        <a:t>including thermometers and data loggers. </a:t>
                      </a:r>
                      <a:r>
                        <a:rPr lang="en-GB" sz="900" kern="1200" dirty="0">
                          <a:solidFill>
                            <a:schemeClr val="dk1"/>
                          </a:solidFill>
                          <a:effectLst/>
                          <a:latin typeface="+mn-lt"/>
                          <a:ea typeface="+mn-ea"/>
                          <a:cs typeface="+mn-cs"/>
                        </a:rPr>
                        <a:t>Begin to draw simple conclusions by looking for changes, patterns, similarities and differences. </a:t>
                      </a:r>
                      <a:endParaRPr lang="en-GB" sz="200" dirty="0"/>
                    </a:p>
                  </a:txBody>
                  <a:tcPr/>
                </a:tc>
                <a:extLst>
                  <a:ext uri="{0D108BD9-81ED-4DB2-BD59-A6C34878D82A}">
                    <a16:rowId xmlns:a16="http://schemas.microsoft.com/office/drawing/2014/main" val="1626995855"/>
                  </a:ext>
                </a:extLst>
              </a:tr>
              <a:tr h="494236">
                <a:tc>
                  <a:txBody>
                    <a:bodyPr/>
                    <a:lstStyle/>
                    <a:p>
                      <a:r>
                        <a:rPr lang="en-GB" sz="1100" dirty="0"/>
                        <a:t>Identifying, grouping and classifying.</a:t>
                      </a:r>
                    </a:p>
                  </a:txBody>
                  <a:tcPr/>
                </a:tc>
                <a:tc>
                  <a:txBody>
                    <a:bodyPr/>
                    <a:lstStyle/>
                    <a:p>
                      <a:r>
                        <a:rPr lang="en-GB" sz="1050" b="1" kern="1200" dirty="0">
                          <a:solidFill>
                            <a:schemeClr val="dk1"/>
                          </a:solidFill>
                          <a:effectLst/>
                          <a:latin typeface="+mn-lt"/>
                          <a:ea typeface="+mn-ea"/>
                          <a:cs typeface="+mn-cs"/>
                        </a:rPr>
                        <a:t>Identify and group</a:t>
                      </a:r>
                      <a:r>
                        <a:rPr lang="en-GB" sz="1050" kern="1200" dirty="0">
                          <a:solidFill>
                            <a:schemeClr val="dk1"/>
                          </a:solidFill>
                          <a:effectLst/>
                          <a:latin typeface="+mn-lt"/>
                          <a:ea typeface="+mn-ea"/>
                          <a:cs typeface="+mn-cs"/>
                        </a:rPr>
                        <a:t> objects, living things, processes or events by linking them to the characteristics of known objects, living things, processes or events. Begin to identify similarities, differences or changes related to simple scientific ideas and processes. Discuss criteria for sorting, grouping and classifying and use simple keys.</a:t>
                      </a:r>
                      <a:endParaRPr lang="en-GB" sz="105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128671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32360851"/>
              </p:ext>
            </p:extLst>
          </p:nvPr>
        </p:nvGraphicFramePr>
        <p:xfrm>
          <a:off x="257579" y="0"/>
          <a:ext cx="11797045" cy="4683105"/>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53510">
                <a:tc>
                  <a:txBody>
                    <a:bodyPr/>
                    <a:lstStyle/>
                    <a:p>
                      <a:r>
                        <a:rPr lang="en-GB" dirty="0"/>
                        <a:t>SCIENCE</a:t>
                      </a:r>
                      <a:r>
                        <a:rPr lang="en-GB" baseline="0" dirty="0"/>
                        <a:t> Y4</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622382">
                <a:tc>
                  <a:txBody>
                    <a:bodyPr/>
                    <a:lstStyle/>
                    <a:p>
                      <a:r>
                        <a:rPr lang="en-GB" dirty="0"/>
                        <a:t>FOCUS</a:t>
                      </a:r>
                    </a:p>
                  </a:txBody>
                  <a:tcPr/>
                </a:tc>
                <a:tc>
                  <a:txBody>
                    <a:bodyPr/>
                    <a:lstStyle/>
                    <a:p>
                      <a:r>
                        <a:rPr lang="en-GB" sz="1200" dirty="0">
                          <a:latin typeface="+mn-lt"/>
                        </a:rPr>
                        <a:t>ANIMALS INCLUDING HUMANS –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SOUND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STATES</a:t>
                      </a:r>
                      <a:r>
                        <a:rPr lang="en-GB" sz="1200" baseline="0" dirty="0">
                          <a:latin typeface="+mn-lt"/>
                        </a:rPr>
                        <a:t> OF MATTER</a:t>
                      </a:r>
                      <a:endParaRPr lang="en-GB" sz="1200" dirty="0">
                        <a:latin typeface="+mn-lt"/>
                      </a:endParaRPr>
                    </a:p>
                    <a:p>
                      <a:endParaRPr lang="en-GB" sz="1200" dirty="0">
                        <a:latin typeface="+mn-lt"/>
                      </a:endParaRPr>
                    </a:p>
                  </a:txBody>
                  <a:tcPr/>
                </a:tc>
                <a:tc>
                  <a:txBody>
                    <a:bodyPr/>
                    <a:lstStyle/>
                    <a:p>
                      <a:r>
                        <a:rPr lang="en-GB" sz="1200" dirty="0">
                          <a:latin typeface="+mn-lt"/>
                        </a:rPr>
                        <a:t>Living things and their habitats</a:t>
                      </a:r>
                      <a:r>
                        <a:rPr lang="en-GB" sz="1200" baseline="0" dirty="0">
                          <a:latin typeface="+mn-lt"/>
                        </a:rPr>
                        <a:t> </a:t>
                      </a:r>
                      <a:endParaRPr lang="en-GB"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Living things and their habitats</a:t>
                      </a:r>
                      <a:r>
                        <a:rPr lang="en-GB" sz="1200" baseline="0" dirty="0">
                          <a:latin typeface="+mn-lt"/>
                        </a:rPr>
                        <a:t> – conservation </a:t>
                      </a:r>
                      <a:endParaRPr lang="en-GB" sz="1200" dirty="0">
                        <a:latin typeface="+mn-lt"/>
                      </a:endParaRPr>
                    </a:p>
                  </a:txBody>
                  <a:tcPr/>
                </a:tc>
                <a:tc>
                  <a:txBody>
                    <a:bodyPr/>
                    <a:lstStyle/>
                    <a:p>
                      <a:r>
                        <a:rPr lang="en-GB" sz="1200" dirty="0">
                          <a:latin typeface="+mn-lt"/>
                        </a:rPr>
                        <a:t>ELECTRICITY</a:t>
                      </a:r>
                    </a:p>
                  </a:txBody>
                  <a:tcPr/>
                </a:tc>
                <a:extLst>
                  <a:ext uri="{0D108BD9-81ED-4DB2-BD59-A6C34878D82A}">
                    <a16:rowId xmlns:a16="http://schemas.microsoft.com/office/drawing/2014/main" val="1727821560"/>
                  </a:ext>
                </a:extLst>
              </a:tr>
              <a:tr h="707923">
                <a:tc>
                  <a:txBody>
                    <a:bodyPr/>
                    <a:lstStyle/>
                    <a:p>
                      <a:r>
                        <a:rPr lang="en-GB" dirty="0"/>
                        <a:t>QUESTION</a:t>
                      </a:r>
                    </a:p>
                  </a:txBody>
                  <a:tcPr/>
                </a:tc>
                <a:tc>
                  <a:txBody>
                    <a:bodyPr/>
                    <a:lstStyle/>
                    <a:p>
                      <a:r>
                        <a:rPr lang="en-US" sz="1000" dirty="0">
                          <a:latin typeface="+mn-lt"/>
                        </a:rPr>
                        <a:t>What happens to the food we eat?</a:t>
                      </a:r>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How</a:t>
                      </a:r>
                      <a:r>
                        <a:rPr lang="en-GB" sz="1000" baseline="0" dirty="0">
                          <a:latin typeface="+mn-lt"/>
                        </a:rPr>
                        <a:t> do we hear?</a:t>
                      </a:r>
                      <a:endParaRPr lang="en-GB" sz="1000" dirty="0">
                        <a:latin typeface="+mn-lt"/>
                      </a:endParaRPr>
                    </a:p>
                    <a:p>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mn-lt"/>
                          <a:cs typeface="Arial" panose="020B0604020202020204" pitchFamily="34" charset="0"/>
                        </a:rPr>
                        <a:t>Does seawater evaporate faster than fresh water?</a:t>
                      </a:r>
                    </a:p>
                    <a:p>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In our class, are omnivores taller than herbivores?</a:t>
                      </a:r>
                      <a:endParaRPr lang="en-GB" sz="1000" b="0" i="1" dirty="0">
                        <a:latin typeface="+mn-lt"/>
                        <a:cs typeface="Arial" panose="020B0604020202020204" pitchFamily="34" charset="0"/>
                      </a:endParaRPr>
                    </a:p>
                    <a:p>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recognise that environments can change and that this can sometimes pose dangers to living things.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rPr>
                        <a:t>Which metal is the best conductor of electricity?</a:t>
                      </a:r>
                    </a:p>
                    <a:p>
                      <a:endParaRPr lang="en-GB" sz="1000" dirty="0">
                        <a:latin typeface="+mn-lt"/>
                      </a:endParaRPr>
                    </a:p>
                  </a:txBody>
                  <a:tcPr/>
                </a:tc>
                <a:extLst>
                  <a:ext uri="{0D108BD9-81ED-4DB2-BD59-A6C34878D82A}">
                    <a16:rowId xmlns:a16="http://schemas.microsoft.com/office/drawing/2014/main" val="3606344747"/>
                  </a:ext>
                </a:extLst>
              </a:tr>
              <a:tr h="2887002">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a:txBody>
                    <a:bodyPr/>
                    <a:lstStyle/>
                    <a:p>
                      <a:pPr marL="0" marR="0" lvl="0" indent="0" algn="l" defTabSz="914400" rtl="0" fontAlgn="auto" hangingPunct="1">
                        <a:lnSpc>
                          <a:spcPct val="100000"/>
                        </a:lnSpc>
                        <a:spcBef>
                          <a:spcPts val="0"/>
                        </a:spcBef>
                        <a:spcAft>
                          <a:spcPts val="0"/>
                        </a:spcAft>
                        <a:buNone/>
                        <a:tabLst/>
                      </a:pPr>
                      <a:endParaRPr lang="en-GB" sz="1000" dirty="0">
                        <a:latin typeface="Century Gothic" pitchFamily="34"/>
                      </a:endParaRPr>
                    </a:p>
                    <a:p>
                      <a:r>
                        <a:rPr lang="en-US" sz="1000" dirty="0"/>
                        <a:t>•describe the simple functions of the basic parts of the digestive system in humans</a:t>
                      </a:r>
                    </a:p>
                    <a:p>
                      <a:r>
                        <a:rPr lang="en-US" sz="1000" dirty="0"/>
                        <a:t>•identify the different types of teeth in humans and their simple functions</a:t>
                      </a:r>
                    </a:p>
                    <a:p>
                      <a:r>
                        <a:rPr lang="en-US" sz="1000" dirty="0"/>
                        <a:t>•construct and interpret a variety of food chains, identifying producers, predators and prey</a:t>
                      </a:r>
                    </a:p>
                    <a:p>
                      <a:endParaRPr lang="en-GB" sz="1000" dirty="0"/>
                    </a:p>
                  </a:txBody>
                  <a:tcPr/>
                </a:tc>
                <a:tc>
                  <a:txBody>
                    <a:bodyPr/>
                    <a:lstStyle/>
                    <a:p>
                      <a:r>
                        <a:rPr lang="en-US" sz="1000" dirty="0"/>
                        <a:t>•identify how sounds are made, associating some of them with something vibrating</a:t>
                      </a:r>
                    </a:p>
                    <a:p>
                      <a:r>
                        <a:rPr lang="en-US" sz="1000" dirty="0"/>
                        <a:t>•</a:t>
                      </a:r>
                      <a:r>
                        <a:rPr lang="en-US" sz="1000" dirty="0" err="1"/>
                        <a:t>recognise</a:t>
                      </a:r>
                      <a:r>
                        <a:rPr lang="en-US" sz="1000" dirty="0"/>
                        <a:t> that vibrations from sounds travel through a medium to the ear</a:t>
                      </a:r>
                    </a:p>
                    <a:p>
                      <a:r>
                        <a:rPr lang="en-US" sz="1000" dirty="0"/>
                        <a:t>•find patterns between the pitch of a sound and features of the object that produced it</a:t>
                      </a:r>
                    </a:p>
                    <a:p>
                      <a:r>
                        <a:rPr lang="en-US" sz="1000" dirty="0"/>
                        <a:t>•find patterns between the volume of a sound and the strength of the vibrations that produced it</a:t>
                      </a:r>
                    </a:p>
                    <a:p>
                      <a:r>
                        <a:rPr lang="en-US" sz="1000" dirty="0"/>
                        <a:t>•</a:t>
                      </a:r>
                      <a:r>
                        <a:rPr lang="en-US" sz="1000" dirty="0" err="1"/>
                        <a:t>recognise</a:t>
                      </a:r>
                      <a:r>
                        <a:rPr lang="en-US" sz="1000" dirty="0"/>
                        <a:t> that sounds get fainter as the distance from the sound source increases</a:t>
                      </a:r>
                    </a:p>
                    <a:p>
                      <a:endParaRPr lang="en-GB" sz="1000" dirty="0"/>
                    </a:p>
                  </a:txBody>
                  <a:tcPr/>
                </a:tc>
                <a:tc>
                  <a:txBody>
                    <a:bodyPr/>
                    <a:lstStyle/>
                    <a:p>
                      <a:r>
                        <a:rPr lang="en-US" sz="900" dirty="0"/>
                        <a:t>•compare and group materials together, according to whether they are solids, liquids or gases</a:t>
                      </a:r>
                    </a:p>
                    <a:p>
                      <a:r>
                        <a:rPr lang="en-US" sz="900" dirty="0"/>
                        <a:t>•observe that some materials change state when they are heated or cooled, and measure or research the temperature at which this happens in degrees Celsius (°C)</a:t>
                      </a:r>
                    </a:p>
                    <a:p>
                      <a:r>
                        <a:rPr lang="en-US" sz="900" dirty="0"/>
                        <a:t>•identify the part played by evaporation and condensation in the water cycle and associate the rate of evaporation with temperature</a:t>
                      </a:r>
                    </a:p>
                    <a:p>
                      <a:endParaRPr lang="en-GB" sz="900" dirty="0"/>
                    </a:p>
                  </a:txBody>
                  <a:tcPr/>
                </a:tc>
                <a:tc>
                  <a:txBody>
                    <a:bodyPr/>
                    <a:lstStyle/>
                    <a:p>
                      <a:r>
                        <a:rPr lang="en-GB" sz="1000" dirty="0"/>
                        <a:t>recognise that living things can be grouped in a variety of ways</a:t>
                      </a:r>
                    </a:p>
                    <a:p>
                      <a:r>
                        <a:rPr lang="en-GB" sz="1000" dirty="0"/>
                        <a:t> explore and use classification keys to help group, identify and name a variety of living</a:t>
                      </a:r>
                    </a:p>
                    <a:p>
                      <a:r>
                        <a:rPr lang="en-GB" sz="1000" dirty="0"/>
                        <a:t>things in their local and wider environment</a:t>
                      </a:r>
                    </a:p>
                    <a:p>
                      <a:r>
                        <a:rPr lang="en-GB" sz="1000" dirty="0"/>
                        <a:t> recognise that environments can change and that this can sometimes pose dangers</a:t>
                      </a:r>
                    </a:p>
                    <a:p>
                      <a:r>
                        <a:rPr lang="en-GB" sz="1000" dirty="0"/>
                        <a:t>to living things.</a:t>
                      </a:r>
                    </a:p>
                  </a:txBody>
                  <a:tcPr/>
                </a:tc>
                <a:tc>
                  <a:txBody>
                    <a:bodyPr/>
                    <a:lstStyle/>
                    <a:p>
                      <a:r>
                        <a:rPr lang="en-GB" sz="1000" dirty="0"/>
                        <a:t>recognise that environments can change and that this can sometimes pose dangers</a:t>
                      </a:r>
                    </a:p>
                    <a:p>
                      <a:r>
                        <a:rPr lang="en-GB" sz="1000" dirty="0"/>
                        <a:t>to living things.</a:t>
                      </a:r>
                    </a:p>
                    <a:p>
                      <a:endParaRPr lang="en-GB" sz="1000" dirty="0"/>
                    </a:p>
                  </a:txBody>
                  <a:tcPr/>
                </a:tc>
                <a:tc>
                  <a:txBody>
                    <a:bodyPr/>
                    <a:lstStyle/>
                    <a:p>
                      <a:r>
                        <a:rPr lang="en-US" sz="1000" dirty="0"/>
                        <a:t>•</a:t>
                      </a:r>
                      <a:r>
                        <a:rPr lang="en-US" sz="850" dirty="0"/>
                        <a:t>identify common appliances that run on electricity</a:t>
                      </a:r>
                    </a:p>
                    <a:p>
                      <a:r>
                        <a:rPr lang="en-US" sz="850" dirty="0"/>
                        <a:t>•construct a simple series electrical circuit, identifying and naming its basic parts, including cells, wires, bulbs, switches and buzzers</a:t>
                      </a:r>
                    </a:p>
                    <a:p>
                      <a:r>
                        <a:rPr lang="en-US" sz="850" dirty="0"/>
                        <a:t>•identify whether or not a lamp will light in a simple series circuit, based on whether or not the lamp is part of a complete loop with a battery</a:t>
                      </a:r>
                    </a:p>
                    <a:p>
                      <a:r>
                        <a:rPr lang="en-US" sz="850" dirty="0"/>
                        <a:t>•recognise that a switch opens and closes a circuit and associate this with whether or not a lamp lights in a simple series circuit</a:t>
                      </a:r>
                    </a:p>
                    <a:p>
                      <a:r>
                        <a:rPr lang="en-US" sz="850" dirty="0"/>
                        <a:t>•recognise some common conductors and insulators, and associate metals with being good conductors</a:t>
                      </a:r>
                    </a:p>
                  </a:txBody>
                  <a:tcPr/>
                </a:tc>
                <a:extLst>
                  <a:ext uri="{0D108BD9-81ED-4DB2-BD59-A6C34878D82A}">
                    <a16:rowId xmlns:a16="http://schemas.microsoft.com/office/drawing/2014/main" val="13130143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231360186"/>
              </p:ext>
            </p:extLst>
          </p:nvPr>
        </p:nvGraphicFramePr>
        <p:xfrm>
          <a:off x="257578" y="4579740"/>
          <a:ext cx="11797046" cy="2816209"/>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480552">
                <a:tc>
                  <a:txBody>
                    <a:bodyPr/>
                    <a:lstStyle/>
                    <a:p>
                      <a:r>
                        <a:rPr lang="en-GB" sz="1200" dirty="0"/>
                        <a:t>Questioning and Enquiring</a:t>
                      </a:r>
                    </a:p>
                  </a:txBody>
                  <a:tcPr/>
                </a:tc>
                <a:tc>
                  <a:txBody>
                    <a:bodyPr/>
                    <a:lstStyle/>
                    <a:p>
                      <a:r>
                        <a:rPr lang="en-GB" sz="1200" b="1" kern="1200" dirty="0">
                          <a:solidFill>
                            <a:schemeClr val="lt1"/>
                          </a:solidFill>
                          <a:effectLst/>
                          <a:latin typeface="+mn-lt"/>
                          <a:ea typeface="+mn-ea"/>
                          <a:cs typeface="+mn-cs"/>
                        </a:rPr>
                        <a:t>Ask relevant questions that can be answered by using the appropriate scientific enquiry, research or experiment/test. Refine the question asked so that any test or experiment carried out can give a more precise outcome.</a:t>
                      </a:r>
                      <a:r>
                        <a:rPr lang="en-US" sz="1200" b="1" kern="1200" dirty="0">
                          <a:solidFill>
                            <a:schemeClr val="lt1"/>
                          </a:solidFill>
                          <a:effectLst/>
                          <a:latin typeface="+mn-lt"/>
                          <a:ea typeface="+mn-ea"/>
                          <a:cs typeface="+mn-cs"/>
                        </a:rPr>
                        <a:t> I can decide when and how research will help and carry out research on my own.</a:t>
                      </a:r>
                      <a:endParaRPr lang="en-GB" sz="700" dirty="0"/>
                    </a:p>
                  </a:txBody>
                  <a:tcPr/>
                </a:tc>
                <a:extLst>
                  <a:ext uri="{0D108BD9-81ED-4DB2-BD59-A6C34878D82A}">
                    <a16:rowId xmlns:a16="http://schemas.microsoft.com/office/drawing/2014/main" val="881721428"/>
                  </a:ext>
                </a:extLst>
              </a:tr>
              <a:tr h="1305241">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GB" sz="800" b="1" kern="1200" dirty="0">
                          <a:solidFill>
                            <a:schemeClr val="dk1"/>
                          </a:solidFill>
                          <a:effectLst/>
                          <a:latin typeface="+mn-lt"/>
                          <a:ea typeface="+mn-ea"/>
                          <a:cs typeface="+mn-cs"/>
                        </a:rPr>
                        <a:t>Plan and carry out simple practical enquiries, comparative and fair tests </a:t>
                      </a:r>
                      <a:r>
                        <a:rPr lang="en-GB" sz="800" kern="1200" dirty="0">
                          <a:solidFill>
                            <a:schemeClr val="dk1"/>
                          </a:solidFill>
                          <a:effectLst/>
                          <a:latin typeface="+mn-lt"/>
                          <a:ea typeface="+mn-ea"/>
                          <a:cs typeface="+mn-cs"/>
                        </a:rPr>
                        <a:t>relevant to the questions or ideas they are investigating.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mn-lt"/>
                          <a:ea typeface="+mn-ea"/>
                          <a:cs typeface="+mn-cs"/>
                        </a:rPr>
                        <a:t>Identify one or more control variables from those provided when conducting a fair test. Decide whether a fair test is the best way to investigate their question or idea.</a:t>
                      </a:r>
                    </a:p>
                    <a:p>
                      <a:pPr>
                        <a:lnSpc>
                          <a:spcPct val="107000"/>
                        </a:lnSpc>
                        <a:spcAft>
                          <a:spcPts val="0"/>
                        </a:spcAft>
                      </a:pPr>
                      <a:r>
                        <a:rPr lang="en-GB" sz="800" b="1" dirty="0">
                          <a:effectLst/>
                          <a:latin typeface="+mn-lt"/>
                          <a:ea typeface="Calibri" panose="020F0502020204030204" pitchFamily="34" charset="0"/>
                          <a:cs typeface="Times New Roman" panose="02020603050405020304" pitchFamily="18" charset="0"/>
                        </a:rPr>
                        <a:t>Gather and present simple scientific data in a variety of ways </a:t>
                      </a:r>
                      <a:r>
                        <a:rPr lang="en-GB" sz="1000" kern="1200" dirty="0">
                          <a:solidFill>
                            <a:schemeClr val="dk1"/>
                          </a:solidFill>
                          <a:effectLst/>
                          <a:latin typeface="+mn-lt"/>
                          <a:ea typeface="+mn-ea"/>
                          <a:cs typeface="+mn-cs"/>
                        </a:rPr>
                        <a:t>Select the most useful ways of presenting information given a range of choices</a:t>
                      </a:r>
                      <a:endParaRPr lang="en-GB" sz="800" b="1"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800" dirty="0">
                          <a:effectLst/>
                          <a:latin typeface="+mn-lt"/>
                          <a:ea typeface="Calibri" panose="020F0502020204030204" pitchFamily="34" charset="0"/>
                          <a:cs typeface="Times New Roman" panose="02020603050405020304" pitchFamily="18" charset="0"/>
                        </a:rPr>
                        <a:t> including tables and bar charts where intervals and ranges agreed through discussion, </a:t>
                      </a:r>
                      <a:r>
                        <a:rPr lang="en-GB" sz="800" b="1" dirty="0">
                          <a:effectLst/>
                          <a:latin typeface="+mn-lt"/>
                          <a:ea typeface="Calibri" panose="020F0502020204030204" pitchFamily="34" charset="0"/>
                          <a:cs typeface="Times New Roman" panose="02020603050405020304" pitchFamily="18" charset="0"/>
                        </a:rPr>
                        <a:t>to help in answering questions. </a:t>
                      </a:r>
                      <a:endParaRPr lang="en-GB" sz="600" dirty="0">
                        <a:effectLst/>
                        <a:latin typeface="+mn-lt"/>
                        <a:ea typeface="Calibri" panose="020F0502020204030204" pitchFamily="34" charset="0"/>
                        <a:cs typeface="Times New Roman" panose="02020603050405020304" pitchFamily="18" charset="0"/>
                      </a:endParaRPr>
                    </a:p>
                    <a:p>
                      <a:r>
                        <a:rPr lang="en-GB" sz="800" b="1" kern="1200" dirty="0">
                          <a:solidFill>
                            <a:schemeClr val="dk1"/>
                          </a:solidFill>
                          <a:effectLst/>
                          <a:latin typeface="+mn-lt"/>
                          <a:ea typeface="+mn-ea"/>
                          <a:cs typeface="+mn-cs"/>
                        </a:rPr>
                        <a:t>Report on findings from enquiries, including oral and written explanations, displays or presentations of results and conclusions .</a:t>
                      </a:r>
                      <a:r>
                        <a:rPr lang="en-GB" sz="800" kern="1200" dirty="0">
                          <a:solidFill>
                            <a:schemeClr val="dk1"/>
                          </a:solidFill>
                          <a:effectLst/>
                          <a:latin typeface="+mn-lt"/>
                          <a:ea typeface="+mn-ea"/>
                          <a:cs typeface="+mn-cs"/>
                        </a:rPr>
                        <a:t>Use notes, simple tables and standard units to help decide how to record and analyse data</a:t>
                      </a:r>
                    </a:p>
                    <a:p>
                      <a:r>
                        <a:rPr lang="en-GB" sz="800" b="1" kern="1200" dirty="0">
                          <a:solidFill>
                            <a:schemeClr val="dk1"/>
                          </a:solidFill>
                          <a:effectLst/>
                          <a:latin typeface="+mn-lt"/>
                          <a:ea typeface="+mn-ea"/>
                          <a:cs typeface="+mn-cs"/>
                        </a:rPr>
                        <a:t>Record findings using more</a:t>
                      </a:r>
                      <a:r>
                        <a:rPr lang="en-GB" sz="800" b="1" kern="1200" baseline="0" dirty="0">
                          <a:solidFill>
                            <a:schemeClr val="dk1"/>
                          </a:solidFill>
                          <a:effectLst/>
                          <a:latin typeface="+mn-lt"/>
                          <a:ea typeface="+mn-ea"/>
                          <a:cs typeface="+mn-cs"/>
                        </a:rPr>
                        <a:t> complex</a:t>
                      </a:r>
                      <a:r>
                        <a:rPr lang="en-GB" sz="800" b="1" kern="1200" dirty="0">
                          <a:solidFill>
                            <a:schemeClr val="dk1"/>
                          </a:solidFill>
                          <a:effectLst/>
                          <a:latin typeface="+mn-lt"/>
                          <a:ea typeface="+mn-ea"/>
                          <a:cs typeface="+mn-cs"/>
                        </a:rPr>
                        <a:t> scientific language, drawings, labelled diagrams, keys, bar charts and tables</a:t>
                      </a:r>
                    </a:p>
                    <a:p>
                      <a:r>
                        <a:rPr lang="en-GB" sz="900" b="1" kern="1200" dirty="0">
                          <a:solidFill>
                            <a:schemeClr val="dk1"/>
                          </a:solidFill>
                          <a:effectLst/>
                          <a:latin typeface="+mn-lt"/>
                          <a:ea typeface="+mn-ea"/>
                          <a:cs typeface="+mn-cs"/>
                        </a:rPr>
                        <a:t>Use results to draw simple conclusions, make predictions for new values, suggest improvements and raise further questions,</a:t>
                      </a:r>
                      <a:r>
                        <a:rPr lang="en-GB" sz="900" b="1"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Identify when repeated results may be appropriate</a:t>
                      </a:r>
                    </a:p>
                    <a:p>
                      <a:r>
                        <a:rPr lang="en-GB" sz="900" b="1" kern="1200" dirty="0">
                          <a:solidFill>
                            <a:schemeClr val="dk1"/>
                          </a:solidFill>
                          <a:effectLst/>
                          <a:latin typeface="+mn-lt"/>
                          <a:ea typeface="+mn-ea"/>
                          <a:cs typeface="+mn-cs"/>
                        </a:rPr>
                        <a:t>Use straightforward scientific evidence to support their findings</a:t>
                      </a:r>
                      <a:r>
                        <a:rPr lang="en-GB" sz="900" kern="1200" dirty="0">
                          <a:solidFill>
                            <a:schemeClr val="dk1"/>
                          </a:solidFill>
                          <a:effectLst/>
                          <a:latin typeface="+mn-lt"/>
                          <a:ea typeface="+mn-ea"/>
                          <a:cs typeface="+mn-cs"/>
                        </a:rPr>
                        <a:t>, make further predictions and explain their findings. Identify new questions that may arise from the data and suggest ways of improving their enquiry based on the data. Look for changes, patterns, similarities and differences to help draw conclusions and answer questions.</a:t>
                      </a:r>
                    </a:p>
                    <a:p>
                      <a:r>
                        <a:rPr lang="en-GB" sz="900" kern="1200" dirty="0">
                          <a:solidFill>
                            <a:schemeClr val="dk1"/>
                          </a:solidFill>
                          <a:effectLst/>
                          <a:latin typeface="+mn-lt"/>
                          <a:ea typeface="+mn-ea"/>
                          <a:cs typeface="+mn-cs"/>
                        </a:rPr>
                        <a:t>Identify scientific evidence they have used in drawing conclusions</a:t>
                      </a:r>
                      <a:endParaRPr lang="en-GB" sz="100" kern="1200" dirty="0">
                        <a:solidFill>
                          <a:schemeClr val="dk1"/>
                        </a:solidFill>
                        <a:effectLst/>
                        <a:latin typeface="+mn-lt"/>
                        <a:ea typeface="+mn-ea"/>
                        <a:cs typeface="+mn-cs"/>
                      </a:endParaRPr>
                    </a:p>
                  </a:txBody>
                  <a:tcPr/>
                </a:tc>
                <a:extLst>
                  <a:ext uri="{0D108BD9-81ED-4DB2-BD59-A6C34878D82A}">
                    <a16:rowId xmlns:a16="http://schemas.microsoft.com/office/drawing/2014/main" val="1560185760"/>
                  </a:ext>
                </a:extLst>
              </a:tr>
              <a:tr h="419879">
                <a:tc>
                  <a:txBody>
                    <a:bodyPr/>
                    <a:lstStyle/>
                    <a:p>
                      <a:r>
                        <a:rPr lang="en-GB" sz="1200" dirty="0"/>
                        <a:t>Observing,</a:t>
                      </a:r>
                      <a:r>
                        <a:rPr lang="en-GB" sz="1200" baseline="0" dirty="0"/>
                        <a:t> measuring and pattern-seeking.</a:t>
                      </a:r>
                      <a:endParaRPr lang="en-GB" sz="1200" dirty="0"/>
                    </a:p>
                  </a:txBody>
                  <a:tcPr/>
                </a:tc>
                <a:tc>
                  <a:txBody>
                    <a:bodyPr/>
                    <a:lstStyle/>
                    <a:p>
                      <a:pPr>
                        <a:lnSpc>
                          <a:spcPct val="107000"/>
                        </a:lnSpc>
                        <a:spcAft>
                          <a:spcPts val="0"/>
                        </a:spcAft>
                      </a:pPr>
                      <a:r>
                        <a:rPr lang="en-GB" sz="800" b="1" kern="1200" dirty="0">
                          <a:solidFill>
                            <a:schemeClr val="dk1"/>
                          </a:solidFill>
                          <a:effectLst/>
                          <a:latin typeface="+mn-lt"/>
                          <a:ea typeface="+mn-ea"/>
                          <a:cs typeface="+mn-cs"/>
                        </a:rPr>
                        <a:t>Take accurate measurements using more complex standard units</a:t>
                      </a:r>
                      <a:r>
                        <a:rPr lang="en-GB" sz="800" kern="1200" dirty="0">
                          <a:solidFill>
                            <a:schemeClr val="dk1"/>
                          </a:solidFill>
                          <a:effectLst/>
                          <a:latin typeface="+mn-lt"/>
                          <a:ea typeface="+mn-ea"/>
                          <a:cs typeface="+mn-cs"/>
                        </a:rPr>
                        <a:t> and parts of units</a:t>
                      </a:r>
                      <a:r>
                        <a:rPr lang="en-GB" sz="800" kern="1200" baseline="0" dirty="0">
                          <a:solidFill>
                            <a:schemeClr val="dk1"/>
                          </a:solidFill>
                          <a:effectLst/>
                          <a:latin typeface="+mn-lt"/>
                          <a:ea typeface="+mn-ea"/>
                          <a:cs typeface="+mn-cs"/>
                        </a:rPr>
                        <a:t> such as </a:t>
                      </a:r>
                      <a:r>
                        <a:rPr lang="en-GB" sz="800" kern="1200" dirty="0">
                          <a:solidFill>
                            <a:schemeClr val="dk1"/>
                          </a:solidFill>
                          <a:effectLst/>
                          <a:latin typeface="+mn-lt"/>
                          <a:ea typeface="+mn-ea"/>
                          <a:cs typeface="+mn-cs"/>
                        </a:rPr>
                        <a:t>parts of units of length, mass, volume, weight, time, heat </a:t>
                      </a:r>
                      <a:r>
                        <a:rPr lang="en-GB" sz="800" b="1" kern="1200" dirty="0">
                          <a:solidFill>
                            <a:schemeClr val="dk1"/>
                          </a:solidFill>
                          <a:effectLst/>
                          <a:latin typeface="+mn-lt"/>
                          <a:ea typeface="+mn-ea"/>
                          <a:cs typeface="+mn-cs"/>
                        </a:rPr>
                        <a:t>Choose from a range</a:t>
                      </a:r>
                      <a:r>
                        <a:rPr lang="en-GB" sz="800" kern="1200" dirty="0">
                          <a:solidFill>
                            <a:schemeClr val="dk1"/>
                          </a:solidFill>
                          <a:effectLst/>
                          <a:latin typeface="+mn-lt"/>
                          <a:ea typeface="+mn-ea"/>
                          <a:cs typeface="+mn-cs"/>
                        </a:rPr>
                        <a:t> provided </a:t>
                      </a:r>
                      <a:r>
                        <a:rPr lang="en-GB" sz="800" b="1" kern="1200" dirty="0">
                          <a:solidFill>
                            <a:schemeClr val="dk1"/>
                          </a:solidFill>
                          <a:effectLst/>
                          <a:latin typeface="+mn-lt"/>
                          <a:ea typeface="+mn-ea"/>
                          <a:cs typeface="+mn-cs"/>
                        </a:rPr>
                        <a:t>appropriate equipment</a:t>
                      </a:r>
                      <a:r>
                        <a:rPr lang="en-GB" sz="800" kern="1200" dirty="0">
                          <a:solidFill>
                            <a:schemeClr val="dk1"/>
                          </a:solidFill>
                          <a:effectLst/>
                          <a:latin typeface="+mn-lt"/>
                          <a:ea typeface="+mn-ea"/>
                          <a:cs typeface="+mn-cs"/>
                        </a:rPr>
                        <a:t> for measuring and observing, </a:t>
                      </a:r>
                      <a:r>
                        <a:rPr lang="en-GB" sz="800" b="1" kern="1200" dirty="0">
                          <a:solidFill>
                            <a:schemeClr val="dk1"/>
                          </a:solidFill>
                          <a:effectLst/>
                          <a:latin typeface="+mn-lt"/>
                          <a:ea typeface="+mn-ea"/>
                          <a:cs typeface="+mn-cs"/>
                        </a:rPr>
                        <a:t>including thermometers and data loggers</a:t>
                      </a:r>
                      <a:r>
                        <a:rPr lang="en-GB" sz="800" kern="1200" dirty="0">
                          <a:solidFill>
                            <a:schemeClr val="dk1"/>
                          </a:solidFill>
                          <a:effectLst/>
                          <a:latin typeface="+mn-lt"/>
                          <a:ea typeface="+mn-ea"/>
                          <a:cs typeface="+mn-cs"/>
                        </a:rPr>
                        <a:t>. </a:t>
                      </a:r>
                      <a:r>
                        <a:rPr lang="en-GB" sz="800" b="1" kern="1200" dirty="0">
                          <a:solidFill>
                            <a:schemeClr val="dk1"/>
                          </a:solidFill>
                          <a:effectLst/>
                          <a:latin typeface="+mn-lt"/>
                          <a:ea typeface="+mn-ea"/>
                          <a:cs typeface="+mn-cs"/>
                        </a:rPr>
                        <a:t>Make systematic and careful observations of objects, living things and events</a:t>
                      </a:r>
                      <a:r>
                        <a:rPr lang="en-GB" sz="800" kern="1200" dirty="0">
                          <a:solidFill>
                            <a:schemeClr val="dk1"/>
                          </a:solidFill>
                          <a:effectLst/>
                          <a:latin typeface="+mn-lt"/>
                          <a:ea typeface="+mn-ea"/>
                          <a:cs typeface="+mn-cs"/>
                        </a:rPr>
                        <a:t>, and begin to look for naturally occurring patters and relationships. Make decisions about what observations to make, how long to make them for and what data to collect.</a:t>
                      </a:r>
                      <a:endParaRPr lang="en-GB" sz="1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6995855"/>
                  </a:ext>
                </a:extLst>
              </a:tr>
              <a:tr h="419879">
                <a:tc>
                  <a:txBody>
                    <a:bodyPr/>
                    <a:lstStyle/>
                    <a:p>
                      <a:r>
                        <a:rPr lang="en-GB" sz="1200" dirty="0"/>
                        <a:t>Identifying, grouping and classifying.</a:t>
                      </a:r>
                    </a:p>
                  </a:txBody>
                  <a:tcPr/>
                </a:tc>
                <a:tc>
                  <a:txBody>
                    <a:bodyPr/>
                    <a:lstStyle/>
                    <a:p>
                      <a:r>
                        <a:rPr lang="en-GB" sz="900" b="1" kern="1200" dirty="0">
                          <a:solidFill>
                            <a:schemeClr val="dk1"/>
                          </a:solidFill>
                          <a:effectLst/>
                          <a:latin typeface="+mn-lt"/>
                          <a:ea typeface="+mn-ea"/>
                          <a:cs typeface="+mn-cs"/>
                        </a:rPr>
                        <a:t>Identify differences, similarities or changes related to simple scientific ideas or processes</a:t>
                      </a:r>
                      <a:r>
                        <a:rPr lang="en-GB" sz="900" kern="1200" dirty="0">
                          <a:solidFill>
                            <a:schemeClr val="dk1"/>
                          </a:solidFill>
                          <a:effectLst/>
                          <a:latin typeface="+mn-lt"/>
                          <a:ea typeface="+mn-ea"/>
                          <a:cs typeface="+mn-cs"/>
                        </a:rPr>
                        <a:t> and more complex groups of objects, living things and events. Discuss criteria for sorting, grouping and classifying and use simple keys. </a:t>
                      </a:r>
                      <a:r>
                        <a:rPr lang="en-GB" sz="1000" kern="1200" dirty="0">
                          <a:solidFill>
                            <a:schemeClr val="dk1"/>
                          </a:solidFill>
                          <a:effectLst/>
                          <a:latin typeface="+mn-lt"/>
                          <a:ea typeface="+mn-ea"/>
                          <a:cs typeface="+mn-cs"/>
                        </a:rPr>
                        <a:t>Complete sorting diagrams or simple tables, keys or data bases to classify objects, living things or events</a:t>
                      </a:r>
                      <a:endParaRPr lang="en-GB" sz="40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130584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14211235"/>
              </p:ext>
            </p:extLst>
          </p:nvPr>
        </p:nvGraphicFramePr>
        <p:xfrm>
          <a:off x="257579" y="0"/>
          <a:ext cx="11797045" cy="4815840"/>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56261">
                <a:tc>
                  <a:txBody>
                    <a:bodyPr/>
                    <a:lstStyle/>
                    <a:p>
                      <a:r>
                        <a:rPr lang="en-GB" dirty="0"/>
                        <a:t>SCIENCE</a:t>
                      </a:r>
                      <a:r>
                        <a:rPr lang="en-GB" baseline="0" dirty="0"/>
                        <a:t> Y5</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623457">
                <a:tc>
                  <a:txBody>
                    <a:bodyPr/>
                    <a:lstStyle/>
                    <a:p>
                      <a:r>
                        <a:rPr lang="en-GB" dirty="0"/>
                        <a:t>FOCUS</a:t>
                      </a:r>
                    </a:p>
                  </a:txBody>
                  <a:tcPr/>
                </a:tc>
                <a:tc>
                  <a:txBody>
                    <a:bodyPr/>
                    <a:lstStyle/>
                    <a:p>
                      <a:r>
                        <a:rPr lang="en-GB" sz="1200" b="0" dirty="0">
                          <a:latin typeface="+mn-lt"/>
                        </a:rPr>
                        <a:t>PROPERTIES</a:t>
                      </a:r>
                      <a:r>
                        <a:rPr lang="en-GB" sz="1200" b="0" baseline="0" dirty="0">
                          <a:latin typeface="+mn-lt"/>
                        </a:rPr>
                        <a:t> of MATERIALS</a:t>
                      </a:r>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baseline="0" dirty="0">
                          <a:latin typeface="+mn-lt"/>
                        </a:rPr>
                        <a:t>CHANGES TO MATERIALS</a:t>
                      </a:r>
                      <a:endParaRPr lang="en-GB" sz="1200" b="0" dirty="0">
                        <a:latin typeface="+mn-lt"/>
                      </a:endParaRPr>
                    </a:p>
                    <a:p>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latin typeface="+mn-lt"/>
                        </a:rPr>
                        <a:t>FORCES</a:t>
                      </a:r>
                    </a:p>
                    <a:p>
                      <a:endParaRPr lang="en-GB"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latin typeface="+mn-lt"/>
                        </a:rPr>
                        <a:t>EARTH AND SPACE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dirty="0">
                          <a:latin typeface="+mn-lt"/>
                          <a:cs typeface="Arial" panose="020B0604020202020204" pitchFamily="34" charset="0"/>
                        </a:rPr>
                        <a:t>Animals including Humans</a:t>
                      </a:r>
                      <a:r>
                        <a:rPr lang="en-US" sz="1200" b="0" i="0" baseline="0" dirty="0">
                          <a:latin typeface="+mn-lt"/>
                          <a:cs typeface="Arial" panose="020B0604020202020204" pitchFamily="34" charset="0"/>
                        </a:rPr>
                        <a:t> </a:t>
                      </a:r>
                      <a:r>
                        <a:rPr lang="en-US" sz="1200" b="0" i="0" dirty="0">
                          <a:latin typeface="+mn-lt"/>
                          <a:cs typeface="Arial" panose="020B0604020202020204" pitchFamily="34" charset="0"/>
                        </a:rPr>
                        <a:t>Life Cycles</a:t>
                      </a:r>
                      <a:endParaRPr lang="en-GB" sz="1200" b="0" i="0" dirty="0">
                        <a:latin typeface="+mn-lt"/>
                        <a:cs typeface="Arial" panose="020B0604020202020204" pitchFamily="34" charset="0"/>
                      </a:endParaRPr>
                    </a:p>
                    <a:p>
                      <a:endParaRPr lang="en-GB" sz="1200" b="0" dirty="0">
                        <a:latin typeface="+mn-lt"/>
                      </a:endParaRPr>
                    </a:p>
                  </a:txBody>
                  <a:tcPr/>
                </a:tc>
                <a:tc>
                  <a:txBody>
                    <a:bodyPr/>
                    <a:lstStyle/>
                    <a:p>
                      <a:r>
                        <a:rPr lang="en-GB" sz="1200" b="0" dirty="0">
                          <a:latin typeface="+mn-lt"/>
                        </a:rPr>
                        <a:t>THINGS IN THEIR HABITAT</a:t>
                      </a:r>
                    </a:p>
                  </a:txBody>
                  <a:tcPr/>
                </a:tc>
                <a:extLst>
                  <a:ext uri="{0D108BD9-81ED-4DB2-BD59-A6C34878D82A}">
                    <a16:rowId xmlns:a16="http://schemas.microsoft.com/office/drawing/2014/main" val="1727821560"/>
                  </a:ext>
                </a:extLst>
              </a:tr>
              <a:tr h="385949">
                <a:tc>
                  <a:txBody>
                    <a:bodyPr/>
                    <a:lstStyle/>
                    <a:p>
                      <a:r>
                        <a:rPr lang="en-GB" dirty="0"/>
                        <a:t>QUESTION</a:t>
                      </a:r>
                    </a:p>
                  </a:txBody>
                  <a:tcPr/>
                </a:tc>
                <a:tc>
                  <a:txBody>
                    <a:bodyPr/>
                    <a:lstStyle/>
                    <a:p>
                      <a:pPr algn="ctr"/>
                      <a:r>
                        <a:rPr lang="en-GB" sz="1000" b="0" dirty="0">
                          <a:latin typeface="+mn-lt"/>
                          <a:cs typeface="Arial" panose="020B0604020202020204" pitchFamily="34" charset="0"/>
                        </a:rPr>
                        <a:t>Solid, liquid, or gas?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Which type of sugar dissolves the fastest?</a:t>
                      </a:r>
                    </a:p>
                    <a:p>
                      <a:endParaRPr lang="en-GB" sz="1000" dirty="0">
                        <a:latin typeface="+mn-lt"/>
                      </a:endParaRPr>
                    </a:p>
                  </a:txBody>
                  <a:tcPr/>
                </a:tc>
                <a:tc>
                  <a:txBody>
                    <a:bodyPr/>
                    <a:lstStyle/>
                    <a:p>
                      <a:pPr algn="ctr"/>
                      <a:r>
                        <a:rPr lang="en-GB" sz="1000" b="0" dirty="0">
                          <a:solidFill>
                            <a:schemeClr val="tx1"/>
                          </a:solidFill>
                          <a:latin typeface="+mn-lt"/>
                          <a:cs typeface="Arial" panose="020B0604020202020204" pitchFamily="34" charset="0"/>
                        </a:rPr>
                        <a:t>Which shape/size of parachute takes the longest to fall?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What</a:t>
                      </a:r>
                      <a:r>
                        <a:rPr lang="en-GB" sz="1000" baseline="0" dirty="0">
                          <a:latin typeface="+mn-lt"/>
                        </a:rPr>
                        <a:t> is my place in the universe?</a:t>
                      </a:r>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How are the life cycles of a mammal, bird and reptile different?</a:t>
                      </a:r>
                    </a:p>
                    <a:p>
                      <a:endParaRPr lang="en-GB" sz="1000" dirty="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u="none" dirty="0">
                          <a:latin typeface="+mn-lt"/>
                        </a:rPr>
                        <a:t>How do plants reproduce?</a:t>
                      </a:r>
                    </a:p>
                  </a:txBody>
                  <a:tcPr/>
                </a:tc>
                <a:extLst>
                  <a:ext uri="{0D108BD9-81ED-4DB2-BD59-A6C34878D82A}">
                    <a16:rowId xmlns:a16="http://schemas.microsoft.com/office/drawing/2014/main" val="3606344747"/>
                  </a:ext>
                </a:extLst>
              </a:tr>
              <a:tr h="2701646">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txBody>
                  <a:tcPr/>
                </a:tc>
                <a:tc>
                  <a:txBody>
                    <a:bodyPr/>
                    <a:lstStyle/>
                    <a:p>
                      <a:pPr marL="0" marR="0" lvl="0" indent="0" algn="l" defTabSz="914400" rtl="0" fontAlgn="auto" hangingPunct="1">
                        <a:lnSpc>
                          <a:spcPct val="100000"/>
                        </a:lnSpc>
                        <a:spcBef>
                          <a:spcPts val="0"/>
                        </a:spcBef>
                        <a:spcAft>
                          <a:spcPts val="0"/>
                        </a:spcAft>
                        <a:buNone/>
                        <a:tabLst/>
                      </a:pPr>
                      <a:r>
                        <a:rPr lang="en-US" sz="900" dirty="0">
                          <a:latin typeface="+mn-lt"/>
                        </a:rPr>
                        <a:t>•</a:t>
                      </a:r>
                      <a:r>
                        <a:rPr lang="en-US" sz="700" dirty="0">
                          <a:latin typeface="+mn-lt"/>
                        </a:rPr>
                        <a:t>compare and group together everyday materials on the basis of their properties, including their hardness, solubility, transparency, conductivity (electrical and thermal), and response to magnets</a:t>
                      </a:r>
                    </a:p>
                    <a:p>
                      <a:pPr marL="0" marR="0" lvl="0" indent="0" algn="l" defTabSz="914400" rtl="0" fontAlgn="auto" hangingPunct="1">
                        <a:lnSpc>
                          <a:spcPct val="100000"/>
                        </a:lnSpc>
                        <a:spcBef>
                          <a:spcPts val="0"/>
                        </a:spcBef>
                        <a:spcAft>
                          <a:spcPts val="0"/>
                        </a:spcAft>
                        <a:buNone/>
                        <a:tabLst/>
                      </a:pPr>
                      <a:r>
                        <a:rPr lang="en-US" sz="700" dirty="0">
                          <a:latin typeface="+mn-lt"/>
                        </a:rPr>
                        <a:t>•know that some materials will dissolve in liquid to form a solution, and describe how to recover a substance from a solution</a:t>
                      </a:r>
                    </a:p>
                    <a:p>
                      <a:pPr marL="0" marR="0" lvl="0" indent="0" algn="l" defTabSz="914400" rtl="0" fontAlgn="auto" hangingPunct="1">
                        <a:lnSpc>
                          <a:spcPct val="100000"/>
                        </a:lnSpc>
                        <a:spcBef>
                          <a:spcPts val="0"/>
                        </a:spcBef>
                        <a:spcAft>
                          <a:spcPts val="0"/>
                        </a:spcAft>
                        <a:buNone/>
                        <a:tabLst/>
                      </a:pPr>
                      <a:r>
                        <a:rPr lang="en-US" sz="700" dirty="0">
                          <a:latin typeface="+mn-lt"/>
                        </a:rPr>
                        <a:t>•use knowledge of solids, liquids and gases to decide how mixtures might be separated, including through filtering, sieving and evaporating</a:t>
                      </a:r>
                    </a:p>
                    <a:p>
                      <a:pPr marL="0" marR="0" lvl="0" indent="0" algn="l" defTabSz="914400" rtl="0" fontAlgn="auto" hangingPunct="1">
                        <a:lnSpc>
                          <a:spcPct val="100000"/>
                        </a:lnSpc>
                        <a:spcBef>
                          <a:spcPts val="0"/>
                        </a:spcBef>
                        <a:spcAft>
                          <a:spcPts val="0"/>
                        </a:spcAft>
                        <a:buNone/>
                        <a:tabLst/>
                      </a:pPr>
                      <a:r>
                        <a:rPr lang="en-US" sz="700" dirty="0">
                          <a:latin typeface="+mn-lt"/>
                        </a:rPr>
                        <a:t>•give reasons, based on evidence from comparative and fair tests, for the particular uses of everyday materials, including metals, wood and plastic</a:t>
                      </a:r>
                    </a:p>
                    <a:p>
                      <a:pPr marL="0" marR="0" lvl="0" indent="0" algn="l" defTabSz="914400" rtl="0" fontAlgn="auto" hangingPunct="1">
                        <a:lnSpc>
                          <a:spcPct val="100000"/>
                        </a:lnSpc>
                        <a:spcBef>
                          <a:spcPts val="0"/>
                        </a:spcBef>
                        <a:spcAft>
                          <a:spcPts val="0"/>
                        </a:spcAft>
                        <a:buNone/>
                        <a:tabLst/>
                      </a:pPr>
                      <a:r>
                        <a:rPr lang="en-US" sz="700" dirty="0">
                          <a:latin typeface="+mn-lt"/>
                        </a:rPr>
                        <a:t>•demonstrate that dissolving, mixing and changes of state are reversible changes</a:t>
                      </a:r>
                    </a:p>
                    <a:p>
                      <a:pPr marL="0" marR="0" lvl="0" indent="0" algn="l" defTabSz="914400" rtl="0" fontAlgn="auto" hangingPunct="1">
                        <a:lnSpc>
                          <a:spcPct val="100000"/>
                        </a:lnSpc>
                        <a:spcBef>
                          <a:spcPts val="0"/>
                        </a:spcBef>
                        <a:spcAft>
                          <a:spcPts val="0"/>
                        </a:spcAft>
                        <a:buNone/>
                        <a:tabLst/>
                      </a:pPr>
                      <a:r>
                        <a:rPr lang="en-US" sz="700" dirty="0">
                          <a:latin typeface="+mn-lt"/>
                        </a:rPr>
                        <a:t>•explain that some changes result in the formation of new materials, and that this kind of change is not usually reversible, including changes associated with burning and the action of acid on bicarbonate of soda</a:t>
                      </a:r>
                      <a:endParaRPr lang="en-GB" sz="1050" dirty="0">
                        <a:latin typeface="+mn-lt"/>
                      </a:endParaRPr>
                    </a:p>
                  </a:txBody>
                  <a:tcPr/>
                </a:tc>
                <a:tc>
                  <a:txBody>
                    <a:bodyPr/>
                    <a:lstStyle/>
                    <a:p>
                      <a:pPr marL="0" marR="0" lvl="0" indent="0" algn="l" defTabSz="914400" rtl="0" fontAlgn="auto" hangingPunct="1">
                        <a:lnSpc>
                          <a:spcPct val="100000"/>
                        </a:lnSpc>
                        <a:spcBef>
                          <a:spcPts val="0"/>
                        </a:spcBef>
                        <a:spcAft>
                          <a:spcPts val="0"/>
                        </a:spcAft>
                        <a:buNone/>
                        <a:tabLst/>
                      </a:pPr>
                      <a:r>
                        <a:rPr lang="en-US" sz="900" dirty="0">
                          <a:latin typeface="+mn-lt"/>
                        </a:rPr>
                        <a:t>•</a:t>
                      </a:r>
                      <a:r>
                        <a:rPr lang="en-US" sz="700" dirty="0">
                          <a:latin typeface="+mn-lt"/>
                        </a:rPr>
                        <a:t>compare and group together everyday materials on the basis of their properties, including their hardness, solubility, transparency, conductivity (electrical and thermal), and response to magnets</a:t>
                      </a:r>
                    </a:p>
                    <a:p>
                      <a:pPr marL="0" marR="0" lvl="0" indent="0" algn="l" defTabSz="914400" rtl="0" fontAlgn="auto" hangingPunct="1">
                        <a:lnSpc>
                          <a:spcPct val="100000"/>
                        </a:lnSpc>
                        <a:spcBef>
                          <a:spcPts val="0"/>
                        </a:spcBef>
                        <a:spcAft>
                          <a:spcPts val="0"/>
                        </a:spcAft>
                        <a:buNone/>
                        <a:tabLst/>
                      </a:pPr>
                      <a:r>
                        <a:rPr lang="en-US" sz="700" dirty="0">
                          <a:latin typeface="+mn-lt"/>
                        </a:rPr>
                        <a:t>•know that some materials will dissolve in liquid to form a solution, and describe how to recover a substance from a solution</a:t>
                      </a:r>
                    </a:p>
                    <a:p>
                      <a:pPr marL="0" marR="0" lvl="0" indent="0" algn="l" defTabSz="914400" rtl="0" fontAlgn="auto" hangingPunct="1">
                        <a:lnSpc>
                          <a:spcPct val="100000"/>
                        </a:lnSpc>
                        <a:spcBef>
                          <a:spcPts val="0"/>
                        </a:spcBef>
                        <a:spcAft>
                          <a:spcPts val="0"/>
                        </a:spcAft>
                        <a:buNone/>
                        <a:tabLst/>
                      </a:pPr>
                      <a:r>
                        <a:rPr lang="en-US" sz="700" dirty="0">
                          <a:latin typeface="+mn-lt"/>
                        </a:rPr>
                        <a:t>•use knowledge of solids, liquids and gases to decide how mixtures might be separated, including through filtering, sieving and evaporating</a:t>
                      </a:r>
                    </a:p>
                    <a:p>
                      <a:pPr marL="0" marR="0" lvl="0" indent="0" algn="l" defTabSz="914400" rtl="0" fontAlgn="auto" hangingPunct="1">
                        <a:lnSpc>
                          <a:spcPct val="100000"/>
                        </a:lnSpc>
                        <a:spcBef>
                          <a:spcPts val="0"/>
                        </a:spcBef>
                        <a:spcAft>
                          <a:spcPts val="0"/>
                        </a:spcAft>
                        <a:buNone/>
                        <a:tabLst/>
                      </a:pPr>
                      <a:r>
                        <a:rPr lang="en-US" sz="700" dirty="0">
                          <a:latin typeface="+mn-lt"/>
                        </a:rPr>
                        <a:t>•give reasons, based on evidence from comparative and fair tests, for the particular uses of everyday materials, including metals, wood and plastic</a:t>
                      </a:r>
                    </a:p>
                    <a:p>
                      <a:pPr marL="0" marR="0" lvl="0" indent="0" algn="l" defTabSz="914400" rtl="0" fontAlgn="auto" hangingPunct="1">
                        <a:lnSpc>
                          <a:spcPct val="100000"/>
                        </a:lnSpc>
                        <a:spcBef>
                          <a:spcPts val="0"/>
                        </a:spcBef>
                        <a:spcAft>
                          <a:spcPts val="0"/>
                        </a:spcAft>
                        <a:buNone/>
                        <a:tabLst/>
                      </a:pPr>
                      <a:r>
                        <a:rPr lang="en-US" sz="700" dirty="0">
                          <a:latin typeface="+mn-lt"/>
                        </a:rPr>
                        <a:t>•demonstrate that dissolving, mixing and changes of state are reversible changes</a:t>
                      </a:r>
                    </a:p>
                    <a:p>
                      <a:pPr marL="0" marR="0" lvl="0" indent="0" algn="l" defTabSz="914400" rtl="0" fontAlgn="auto" hangingPunct="1">
                        <a:lnSpc>
                          <a:spcPct val="100000"/>
                        </a:lnSpc>
                        <a:spcBef>
                          <a:spcPts val="0"/>
                        </a:spcBef>
                        <a:spcAft>
                          <a:spcPts val="0"/>
                        </a:spcAft>
                        <a:buNone/>
                        <a:tabLst/>
                      </a:pPr>
                      <a:r>
                        <a:rPr lang="en-US" sz="800" dirty="0">
                          <a:latin typeface="+mn-lt"/>
                        </a:rPr>
                        <a:t>•</a:t>
                      </a:r>
                      <a:r>
                        <a:rPr lang="en-US" sz="700" dirty="0">
                          <a:latin typeface="+mn-lt"/>
                        </a:rPr>
                        <a:t>explain that some changes result in the formation of new materials, and that this kind of change is not usually reversible, including changes associated with burning and the action of acid on bicarbonate of sod</a:t>
                      </a:r>
                      <a:endParaRPr lang="en-GB" sz="1050" dirty="0">
                        <a:latin typeface="+mn-lt"/>
                      </a:endParaRPr>
                    </a:p>
                  </a:txBody>
                  <a:tcPr/>
                </a:tc>
                <a:tc>
                  <a:txBody>
                    <a:bodyPr/>
                    <a:lstStyle/>
                    <a:p>
                      <a:r>
                        <a:rPr lang="en-US" sz="1000" dirty="0">
                          <a:latin typeface="+mn-lt"/>
                        </a:rPr>
                        <a:t>•explain that unsupported objects fall towards the Earth because of the force of gravity acting between the Earth and the falling object</a:t>
                      </a:r>
                    </a:p>
                    <a:p>
                      <a:r>
                        <a:rPr lang="en-US" sz="1000" dirty="0">
                          <a:latin typeface="+mn-lt"/>
                        </a:rPr>
                        <a:t>•identify the effects of air resistance, water resistance and friction, that act between moving surfaces</a:t>
                      </a:r>
                    </a:p>
                    <a:p>
                      <a:r>
                        <a:rPr lang="en-US" sz="1000" dirty="0">
                          <a:latin typeface="+mn-lt"/>
                        </a:rPr>
                        <a:t>•recognise that some mechanisms including levers, pulleys and gears allow a smaller force to have a greater effect</a:t>
                      </a:r>
                    </a:p>
                  </a:txBody>
                  <a:tcPr/>
                </a:tc>
                <a:tc>
                  <a:txBody>
                    <a:bodyPr/>
                    <a:lstStyle/>
                    <a:p>
                      <a:r>
                        <a:rPr lang="en-US" sz="1000" dirty="0">
                          <a:latin typeface="+mn-lt"/>
                        </a:rPr>
                        <a:t>•describe the movement of the Earth and other planets relative to the sun in the solar system</a:t>
                      </a:r>
                    </a:p>
                    <a:p>
                      <a:r>
                        <a:rPr lang="en-US" sz="1000" dirty="0">
                          <a:latin typeface="+mn-lt"/>
                        </a:rPr>
                        <a:t>•describe the movement of the moon relative to the Earth</a:t>
                      </a:r>
                    </a:p>
                    <a:p>
                      <a:r>
                        <a:rPr lang="en-US" sz="1000" dirty="0">
                          <a:latin typeface="+mn-lt"/>
                        </a:rPr>
                        <a:t>•describe the sun, Earth and moon as approximately spherical bodies</a:t>
                      </a:r>
                    </a:p>
                    <a:p>
                      <a:r>
                        <a:rPr lang="en-US" sz="1000" dirty="0">
                          <a:latin typeface="+mn-lt"/>
                        </a:rPr>
                        <a:t>•use the idea of the Earth’s rotation to explain day and night and the apparent movement of the sun across the sky</a:t>
                      </a:r>
                    </a:p>
                  </a:txBody>
                  <a:tcPr/>
                </a:tc>
                <a:tc>
                  <a:txBody>
                    <a:bodyPr/>
                    <a:lstStyle/>
                    <a:p>
                      <a:r>
                        <a:rPr lang="en-US" sz="1100" dirty="0">
                          <a:latin typeface="+mn-lt"/>
                        </a:rPr>
                        <a:t>•describe the changes as humans develop to old age</a:t>
                      </a:r>
                    </a:p>
                    <a:p>
                      <a:r>
                        <a:rPr lang="en-US" sz="1100" dirty="0">
                          <a:latin typeface="+mn-lt"/>
                        </a:rPr>
                        <a:t>•describe the differences in the life cycles of a mammal, an amphibian, an insect and a bird </a:t>
                      </a:r>
                    </a:p>
                    <a:p>
                      <a:endParaRPr lang="en-GB"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rPr>
                        <a:t>describe the life process of reproduction in some plants and animals. </a:t>
                      </a:r>
                    </a:p>
                    <a:p>
                      <a:endParaRPr lang="en-US" sz="1000" dirty="0">
                        <a:latin typeface="+mn-lt"/>
                      </a:endParaRPr>
                    </a:p>
                  </a:txBody>
                  <a:tcPr/>
                </a:tc>
                <a:extLst>
                  <a:ext uri="{0D108BD9-81ED-4DB2-BD59-A6C34878D82A}">
                    <a16:rowId xmlns:a16="http://schemas.microsoft.com/office/drawing/2014/main" val="13130143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80279276"/>
              </p:ext>
            </p:extLst>
          </p:nvPr>
        </p:nvGraphicFramePr>
        <p:xfrm>
          <a:off x="257578" y="4815840"/>
          <a:ext cx="11797046" cy="272796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294487">
                <a:tc>
                  <a:txBody>
                    <a:bodyPr/>
                    <a:lstStyle/>
                    <a:p>
                      <a:r>
                        <a:rPr lang="en-GB" sz="1200" dirty="0"/>
                        <a:t>Questioning and Enquiring</a:t>
                      </a:r>
                    </a:p>
                  </a:txBody>
                  <a:tcPr/>
                </a:tc>
                <a:tc>
                  <a:txBody>
                    <a:bodyPr/>
                    <a:lstStyle/>
                    <a:p>
                      <a:r>
                        <a:rPr lang="en-GB" sz="1100" b="1" kern="1200" dirty="0">
                          <a:solidFill>
                            <a:schemeClr val="lt1"/>
                          </a:solidFill>
                          <a:effectLst/>
                          <a:latin typeface="+mn-lt"/>
                          <a:ea typeface="+mn-ea"/>
                          <a:cs typeface="+mn-cs"/>
                        </a:rPr>
                        <a:t>Refine a scientific question </a:t>
                      </a:r>
                      <a:r>
                        <a:rPr lang="en-GB" sz="1100" b="0" kern="1200" dirty="0">
                          <a:solidFill>
                            <a:schemeClr val="lt1"/>
                          </a:solidFill>
                          <a:effectLst/>
                          <a:latin typeface="+mn-lt"/>
                          <a:ea typeface="+mn-ea"/>
                          <a:cs typeface="+mn-cs"/>
                        </a:rPr>
                        <a:t>so that it can be investigated and tested, </a:t>
                      </a:r>
                      <a:r>
                        <a:rPr lang="en-GB" sz="1000" b="0" kern="1200" dirty="0">
                          <a:solidFill>
                            <a:schemeClr val="lt1"/>
                          </a:solidFill>
                          <a:effectLst/>
                          <a:latin typeface="+mn-lt"/>
                          <a:ea typeface="+mn-ea"/>
                          <a:cs typeface="+mn-cs"/>
                        </a:rPr>
                        <a:t>recognising that some questions may not be answered by the investigation chosen</a:t>
                      </a:r>
                      <a:r>
                        <a:rPr lang="en-GB" sz="1800" b="1" kern="1200" dirty="0">
                          <a:solidFill>
                            <a:schemeClr val="lt1"/>
                          </a:solidFill>
                          <a:effectLst/>
                          <a:latin typeface="+mn-lt"/>
                          <a:ea typeface="+mn-ea"/>
                          <a:cs typeface="+mn-cs"/>
                        </a:rPr>
                        <a:t> </a:t>
                      </a:r>
                      <a:r>
                        <a:rPr lang="en-GB" sz="1100" b="0" kern="1200" dirty="0">
                          <a:solidFill>
                            <a:schemeClr val="lt1"/>
                          </a:solidFill>
                          <a:effectLst/>
                          <a:latin typeface="+mn-lt"/>
                          <a:ea typeface="+mn-ea"/>
                          <a:cs typeface="+mn-cs"/>
                        </a:rPr>
                        <a:t>and </a:t>
                      </a:r>
                      <a:r>
                        <a:rPr lang="en-GB" sz="1100" b="1" kern="1200" dirty="0">
                          <a:solidFill>
                            <a:schemeClr val="lt1"/>
                          </a:solidFill>
                          <a:effectLst/>
                          <a:latin typeface="+mn-lt"/>
                          <a:ea typeface="+mn-ea"/>
                          <a:cs typeface="+mn-cs"/>
                        </a:rPr>
                        <a:t>be able to suggest changes to either the question or the investigation. </a:t>
                      </a:r>
                      <a:r>
                        <a:rPr lang="en-GB" sz="1100" b="0" kern="1200" dirty="0">
                          <a:solidFill>
                            <a:schemeClr val="lt1"/>
                          </a:solidFill>
                          <a:effectLst/>
                          <a:latin typeface="+mn-lt"/>
                          <a:ea typeface="+mn-ea"/>
                          <a:cs typeface="+mn-cs"/>
                        </a:rPr>
                        <a:t>Choose an appropriate type of science enquiry that can provide the best outcomes and evidence. </a:t>
                      </a:r>
                      <a:r>
                        <a:rPr lang="en-US" sz="1100" b="0" kern="1200" dirty="0">
                          <a:solidFill>
                            <a:schemeClr val="lt1"/>
                          </a:solidFill>
                          <a:effectLst/>
                          <a:latin typeface="+mn-lt"/>
                          <a:ea typeface="+mn-ea"/>
                          <a:cs typeface="+mn-cs"/>
                        </a:rPr>
                        <a:t>Begin to </a:t>
                      </a:r>
                      <a:r>
                        <a:rPr lang="en-US" sz="1100" b="0" kern="1200" dirty="0" err="1">
                          <a:solidFill>
                            <a:schemeClr val="lt1"/>
                          </a:solidFill>
                          <a:effectLst/>
                          <a:latin typeface="+mn-lt"/>
                          <a:ea typeface="+mn-ea"/>
                          <a:cs typeface="+mn-cs"/>
                        </a:rPr>
                        <a:t>recognise</a:t>
                      </a:r>
                      <a:r>
                        <a:rPr lang="en-US" sz="1100" b="0" kern="1200" dirty="0">
                          <a:solidFill>
                            <a:schemeClr val="lt1"/>
                          </a:solidFill>
                          <a:effectLst/>
                          <a:latin typeface="+mn-lt"/>
                          <a:ea typeface="+mn-ea"/>
                          <a:cs typeface="+mn-cs"/>
                        </a:rPr>
                        <a:t> which secondary sources will be the most useful to research their ideas</a:t>
                      </a:r>
                      <a:endParaRPr lang="en-GB" sz="300" b="0" dirty="0"/>
                    </a:p>
                  </a:txBody>
                  <a:tcPr/>
                </a:tc>
                <a:extLst>
                  <a:ext uri="{0D108BD9-81ED-4DB2-BD59-A6C34878D82A}">
                    <a16:rowId xmlns:a16="http://schemas.microsoft.com/office/drawing/2014/main" val="881721428"/>
                  </a:ext>
                </a:extLst>
              </a:tr>
              <a:tr h="412282">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GB" sz="900" b="1" kern="1200" dirty="0">
                          <a:solidFill>
                            <a:schemeClr val="dk1"/>
                          </a:solidFill>
                          <a:effectLst/>
                          <a:latin typeface="+mn-lt"/>
                          <a:ea typeface="+mn-ea"/>
                          <a:cs typeface="+mn-cs"/>
                        </a:rPr>
                        <a:t>Plan enquiries </a:t>
                      </a:r>
                      <a:r>
                        <a:rPr lang="en-GB" sz="900" kern="1200" dirty="0">
                          <a:solidFill>
                            <a:schemeClr val="dk1"/>
                          </a:solidFill>
                          <a:effectLst/>
                          <a:latin typeface="+mn-lt"/>
                          <a:ea typeface="+mn-ea"/>
                          <a:cs typeface="+mn-cs"/>
                        </a:rPr>
                        <a:t>deciding when it is appropriate to carry out a fair test or another type of practical enquiry from a range suggested. Identify one or more control variables in investigations,</a:t>
                      </a:r>
                      <a:r>
                        <a:rPr lang="en-GB" sz="900" kern="1200" baseline="0" dirty="0">
                          <a:solidFill>
                            <a:schemeClr val="dk1"/>
                          </a:solidFill>
                          <a:effectLst/>
                          <a:latin typeface="+mn-lt"/>
                          <a:ea typeface="+mn-ea"/>
                          <a:cs typeface="+mn-cs"/>
                        </a:rPr>
                        <a:t> clarifying </a:t>
                      </a:r>
                      <a:r>
                        <a:rPr lang="en-GB" sz="900" kern="1200" dirty="0">
                          <a:solidFill>
                            <a:schemeClr val="dk1"/>
                          </a:solidFill>
                          <a:effectLst/>
                          <a:latin typeface="+mn-lt"/>
                          <a:ea typeface="+mn-ea"/>
                          <a:cs typeface="+mn-cs"/>
                        </a:rPr>
                        <a:t>which are control, dependent and independent variables in a fair test which they conduct. </a:t>
                      </a:r>
                      <a:r>
                        <a:rPr lang="en-GB" sz="900" b="1" kern="1200" dirty="0">
                          <a:solidFill>
                            <a:schemeClr val="dk1"/>
                          </a:solidFill>
                          <a:effectLst/>
                          <a:latin typeface="+mn-lt"/>
                          <a:ea typeface="+mn-ea"/>
                          <a:cs typeface="+mn-cs"/>
                        </a:rPr>
                        <a:t>Select appropriate ways </a:t>
                      </a:r>
                      <a:r>
                        <a:rPr lang="en-GB" sz="900" b="0" kern="1200" dirty="0">
                          <a:solidFill>
                            <a:schemeClr val="dk1"/>
                          </a:solidFill>
                          <a:effectLst/>
                          <a:latin typeface="+mn-lt"/>
                          <a:ea typeface="+mn-ea"/>
                          <a:cs typeface="+mn-cs"/>
                        </a:rPr>
                        <a:t>and the most useful ways </a:t>
                      </a:r>
                      <a:r>
                        <a:rPr lang="en-GB" sz="900" b="1" kern="1200" dirty="0">
                          <a:solidFill>
                            <a:schemeClr val="dk1"/>
                          </a:solidFill>
                          <a:effectLst/>
                          <a:latin typeface="+mn-lt"/>
                          <a:ea typeface="+mn-ea"/>
                          <a:cs typeface="+mn-cs"/>
                        </a:rPr>
                        <a:t>of gathering and presenting scientific data</a:t>
                      </a:r>
                      <a:r>
                        <a:rPr lang="en-GB" sz="900" kern="1200" dirty="0">
                          <a:solidFill>
                            <a:schemeClr val="dk1"/>
                          </a:solidFill>
                          <a:effectLst/>
                          <a:latin typeface="+mn-lt"/>
                          <a:ea typeface="+mn-ea"/>
                          <a:cs typeface="+mn-cs"/>
                        </a:rPr>
                        <a:t> of increasing complexity from models, writing, drawing, display, through ICT, tables or graphs (choosing appropriate ranges and intervals).</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Use correct scientific symbols where appropriate in recording. </a:t>
                      </a:r>
                      <a:r>
                        <a:rPr lang="en-GB" sz="900" b="1" kern="1200" dirty="0">
                          <a:solidFill>
                            <a:schemeClr val="dk1"/>
                          </a:solidFill>
                          <a:effectLst/>
                          <a:latin typeface="+mn-lt"/>
                          <a:ea typeface="+mn-ea"/>
                          <a:cs typeface="+mn-cs"/>
                        </a:rPr>
                        <a:t>Present findings in written form, displays and other presentations </a:t>
                      </a:r>
                      <a:r>
                        <a:rPr lang="en-GB" sz="900" kern="1200" dirty="0">
                          <a:solidFill>
                            <a:schemeClr val="dk1"/>
                          </a:solidFill>
                          <a:effectLst/>
                          <a:latin typeface="+mn-lt"/>
                          <a:ea typeface="+mn-ea"/>
                          <a:cs typeface="+mn-cs"/>
                        </a:rPr>
                        <a:t>including orally, </a:t>
                      </a:r>
                      <a:r>
                        <a:rPr lang="en-GB" sz="900" b="1" kern="1200" dirty="0">
                          <a:solidFill>
                            <a:schemeClr val="dk1"/>
                          </a:solidFill>
                          <a:effectLst/>
                          <a:latin typeface="+mn-lt"/>
                          <a:ea typeface="+mn-ea"/>
                          <a:cs typeface="+mn-cs"/>
                        </a:rPr>
                        <a:t>explaining results and conclusions drawn from results</a:t>
                      </a:r>
                      <a:r>
                        <a:rPr lang="en-GB" sz="900" b="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Identify causal relationships in reporting outcomes where appropriate.</a:t>
                      </a:r>
                      <a:r>
                        <a:rPr lang="en-GB" sz="900" kern="1200" baseline="0" dirty="0">
                          <a:solidFill>
                            <a:schemeClr val="dk1"/>
                          </a:solidFill>
                          <a:effectLst/>
                          <a:latin typeface="+mn-lt"/>
                          <a:ea typeface="+mn-ea"/>
                          <a:cs typeface="+mn-cs"/>
                        </a:rPr>
                        <a:t> </a:t>
                      </a:r>
                      <a:r>
                        <a:rPr lang="en-GB" sz="900" b="1" kern="1200" dirty="0">
                          <a:solidFill>
                            <a:schemeClr val="dk1"/>
                          </a:solidFill>
                          <a:effectLst/>
                          <a:latin typeface="+mn-lt"/>
                          <a:ea typeface="+mn-ea"/>
                          <a:cs typeface="+mn-cs"/>
                        </a:rPr>
                        <a:t>Use test results to draw conclusions,</a:t>
                      </a:r>
                      <a:r>
                        <a:rPr lang="en-GB" sz="900" kern="1200" dirty="0">
                          <a:solidFill>
                            <a:schemeClr val="dk1"/>
                          </a:solidFill>
                          <a:effectLst/>
                          <a:latin typeface="+mn-lt"/>
                          <a:ea typeface="+mn-ea"/>
                          <a:cs typeface="+mn-cs"/>
                        </a:rPr>
                        <a:t> recognising  and explaining why results are reliable or not the test may need improvements to improve reliability </a:t>
                      </a:r>
                      <a:r>
                        <a:rPr lang="en-GB" sz="900" b="1" kern="1200" dirty="0">
                          <a:solidFill>
                            <a:schemeClr val="dk1"/>
                          </a:solidFill>
                          <a:effectLst/>
                          <a:latin typeface="+mn-lt"/>
                          <a:ea typeface="+mn-ea"/>
                          <a:cs typeface="+mn-cs"/>
                        </a:rPr>
                        <a:t>Use test results</a:t>
                      </a:r>
                      <a:r>
                        <a:rPr lang="en-GB" sz="900" kern="1200" dirty="0">
                          <a:solidFill>
                            <a:schemeClr val="dk1"/>
                          </a:solidFill>
                          <a:effectLst/>
                          <a:latin typeface="+mn-lt"/>
                          <a:ea typeface="+mn-ea"/>
                          <a:cs typeface="+mn-cs"/>
                        </a:rPr>
                        <a:t> to prompt </a:t>
                      </a:r>
                      <a:r>
                        <a:rPr lang="en-GB" sz="900" b="1" kern="1200" dirty="0">
                          <a:solidFill>
                            <a:schemeClr val="dk1"/>
                          </a:solidFill>
                          <a:effectLst/>
                          <a:latin typeface="+mn-lt"/>
                          <a:ea typeface="+mn-ea"/>
                          <a:cs typeface="+mn-cs"/>
                        </a:rPr>
                        <a:t>new questions</a:t>
                      </a:r>
                      <a:r>
                        <a:rPr lang="en-GB" sz="900" kern="1200" dirty="0">
                          <a:solidFill>
                            <a:schemeClr val="dk1"/>
                          </a:solidFill>
                          <a:effectLst/>
                          <a:latin typeface="+mn-lt"/>
                          <a:ea typeface="+mn-ea"/>
                          <a:cs typeface="+mn-cs"/>
                        </a:rPr>
                        <a:t> and </a:t>
                      </a:r>
                      <a:r>
                        <a:rPr lang="en-GB" sz="900" b="1" kern="1200" dirty="0">
                          <a:solidFill>
                            <a:schemeClr val="dk1"/>
                          </a:solidFill>
                          <a:effectLst/>
                          <a:latin typeface="+mn-lt"/>
                          <a:ea typeface="+mn-ea"/>
                          <a:cs typeface="+mn-cs"/>
                        </a:rPr>
                        <a:t>make predictions for setting up further tests.</a:t>
                      </a:r>
                      <a:endParaRPr lang="en-GB" sz="900" kern="1200" dirty="0">
                        <a:solidFill>
                          <a:schemeClr val="dk1"/>
                        </a:solidFill>
                        <a:effectLst/>
                        <a:latin typeface="+mn-lt"/>
                        <a:ea typeface="+mn-ea"/>
                        <a:cs typeface="+mn-cs"/>
                      </a:endParaRPr>
                    </a:p>
                    <a:p>
                      <a:endParaRPr lang="en-GB" sz="100" kern="1200" dirty="0">
                        <a:solidFill>
                          <a:schemeClr val="dk1"/>
                        </a:solidFill>
                        <a:effectLst/>
                        <a:latin typeface="+mn-lt"/>
                        <a:ea typeface="+mn-ea"/>
                        <a:cs typeface="+mn-cs"/>
                      </a:endParaRPr>
                    </a:p>
                  </a:txBody>
                  <a:tcPr/>
                </a:tc>
                <a:extLst>
                  <a:ext uri="{0D108BD9-81ED-4DB2-BD59-A6C34878D82A}">
                    <a16:rowId xmlns:a16="http://schemas.microsoft.com/office/drawing/2014/main" val="1560185760"/>
                  </a:ext>
                </a:extLst>
              </a:tr>
              <a:tr h="363478">
                <a:tc>
                  <a:txBody>
                    <a:bodyPr/>
                    <a:lstStyle/>
                    <a:p>
                      <a:r>
                        <a:rPr lang="en-GB" sz="1200" dirty="0"/>
                        <a:t>Observing,</a:t>
                      </a:r>
                      <a:r>
                        <a:rPr lang="en-GB" sz="1200" baseline="0" dirty="0"/>
                        <a:t> measuring and pattern-seeking.</a:t>
                      </a:r>
                      <a:endParaRPr lang="en-GB" sz="1200" dirty="0"/>
                    </a:p>
                  </a:txBody>
                  <a:tcPr/>
                </a:tc>
                <a:tc>
                  <a:txBody>
                    <a:bodyPr/>
                    <a:lstStyle/>
                    <a:p>
                      <a:r>
                        <a:rPr lang="en-GB" sz="900" b="1" kern="1200" dirty="0">
                          <a:solidFill>
                            <a:schemeClr val="dk1"/>
                          </a:solidFill>
                          <a:effectLst/>
                          <a:latin typeface="+mn-lt"/>
                          <a:ea typeface="+mn-ea"/>
                          <a:cs typeface="+mn-cs"/>
                        </a:rPr>
                        <a:t>Take measurements using a range of scientific equipment with increasing accuracy and precision</a:t>
                      </a:r>
                      <a:r>
                        <a:rPr lang="en-GB" sz="900" kern="1200" dirty="0">
                          <a:solidFill>
                            <a:schemeClr val="dk1"/>
                          </a:solidFill>
                          <a:effectLst/>
                          <a:latin typeface="+mn-lt"/>
                          <a:ea typeface="+mn-ea"/>
                          <a:cs typeface="+mn-cs"/>
                        </a:rPr>
                        <a:t>,</a:t>
                      </a:r>
                      <a:r>
                        <a:rPr lang="en-GB" sz="1800" kern="1200" dirty="0">
                          <a:solidFill>
                            <a:schemeClr val="dk1"/>
                          </a:solidFill>
                          <a:effectLst/>
                          <a:latin typeface="+mn-lt"/>
                          <a:ea typeface="+mn-ea"/>
                          <a:cs typeface="+mn-cs"/>
                        </a:rPr>
                        <a:t> </a:t>
                      </a:r>
                      <a:r>
                        <a:rPr lang="en-GB" sz="900" kern="1200" dirty="0">
                          <a:solidFill>
                            <a:schemeClr val="dk1"/>
                          </a:solidFill>
                          <a:effectLst/>
                          <a:latin typeface="+mn-lt"/>
                          <a:ea typeface="+mn-ea"/>
                          <a:cs typeface="+mn-cs"/>
                        </a:rPr>
                        <a:t>selecting suitable ranges and intervals the ranges and intervals used. With support, recognise that some measurements and observations may need to be repeated. Begin to identify patterns found in the natural environment and begin to make their own decisions about what observations to make, what measurements to use, how long to make them for, and whether to repeat them.</a:t>
                      </a:r>
                      <a:endParaRPr lang="en-GB" sz="900" dirty="0"/>
                    </a:p>
                  </a:txBody>
                  <a:tcPr/>
                </a:tc>
                <a:extLst>
                  <a:ext uri="{0D108BD9-81ED-4DB2-BD59-A6C34878D82A}">
                    <a16:rowId xmlns:a16="http://schemas.microsoft.com/office/drawing/2014/main" val="1626995855"/>
                  </a:ext>
                </a:extLst>
              </a:tr>
              <a:tr h="363478">
                <a:tc>
                  <a:txBody>
                    <a:bodyPr/>
                    <a:lstStyle/>
                    <a:p>
                      <a:r>
                        <a:rPr lang="en-GB" sz="1200" dirty="0"/>
                        <a:t>Identifying, grouping and classifying.</a:t>
                      </a:r>
                    </a:p>
                  </a:txBody>
                  <a:tcPr/>
                </a:tc>
                <a:tc>
                  <a:txBody>
                    <a:bodyPr/>
                    <a:lstStyle/>
                    <a:p>
                      <a:r>
                        <a:rPr lang="en-GB" sz="1100" b="1" kern="1200" dirty="0">
                          <a:solidFill>
                            <a:schemeClr val="dk1"/>
                          </a:solidFill>
                          <a:effectLst/>
                          <a:latin typeface="+mn-lt"/>
                          <a:ea typeface="+mn-ea"/>
                          <a:cs typeface="+mn-cs"/>
                        </a:rPr>
                        <a:t>Classify</a:t>
                      </a:r>
                      <a:r>
                        <a:rPr lang="en-GB" sz="1100" kern="1200" dirty="0">
                          <a:solidFill>
                            <a:schemeClr val="dk1"/>
                          </a:solidFill>
                          <a:effectLst/>
                          <a:latin typeface="+mn-lt"/>
                          <a:ea typeface="+mn-ea"/>
                          <a:cs typeface="+mn-cs"/>
                        </a:rPr>
                        <a:t> and describe objects, living things and events by creating and using simple classification tables, keys or data bases.</a:t>
                      </a:r>
                      <a:endParaRPr lang="en-GB" sz="110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391195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17582152"/>
              </p:ext>
            </p:extLst>
          </p:nvPr>
        </p:nvGraphicFramePr>
        <p:xfrm>
          <a:off x="257580" y="206066"/>
          <a:ext cx="11797045" cy="4465926"/>
        </p:xfrm>
        <a:graphic>
          <a:graphicData uri="http://schemas.openxmlformats.org/drawingml/2006/table">
            <a:tbl>
              <a:tblPr firstRow="1" bandRow="1">
                <a:tableStyleId>{5C22544A-7EE6-4342-B048-85BDC9FD1C3A}</a:tableStyleId>
              </a:tblPr>
              <a:tblGrid>
                <a:gridCol w="1800242">
                  <a:extLst>
                    <a:ext uri="{9D8B030D-6E8A-4147-A177-3AD203B41FA5}">
                      <a16:colId xmlns:a16="http://schemas.microsoft.com/office/drawing/2014/main" val="3676987627"/>
                    </a:ext>
                  </a:extLst>
                </a:gridCol>
                <a:gridCol w="1570343">
                  <a:extLst>
                    <a:ext uri="{9D8B030D-6E8A-4147-A177-3AD203B41FA5}">
                      <a16:colId xmlns:a16="http://schemas.microsoft.com/office/drawing/2014/main" val="4045224249"/>
                    </a:ext>
                  </a:extLst>
                </a:gridCol>
                <a:gridCol w="1685292">
                  <a:extLst>
                    <a:ext uri="{9D8B030D-6E8A-4147-A177-3AD203B41FA5}">
                      <a16:colId xmlns:a16="http://schemas.microsoft.com/office/drawing/2014/main" val="3329520594"/>
                    </a:ext>
                  </a:extLst>
                </a:gridCol>
                <a:gridCol w="1685292">
                  <a:extLst>
                    <a:ext uri="{9D8B030D-6E8A-4147-A177-3AD203B41FA5}">
                      <a16:colId xmlns:a16="http://schemas.microsoft.com/office/drawing/2014/main" val="840957153"/>
                    </a:ext>
                  </a:extLst>
                </a:gridCol>
                <a:gridCol w="1685292">
                  <a:extLst>
                    <a:ext uri="{9D8B030D-6E8A-4147-A177-3AD203B41FA5}">
                      <a16:colId xmlns:a16="http://schemas.microsoft.com/office/drawing/2014/main" val="1462467516"/>
                    </a:ext>
                  </a:extLst>
                </a:gridCol>
                <a:gridCol w="1685292">
                  <a:extLst>
                    <a:ext uri="{9D8B030D-6E8A-4147-A177-3AD203B41FA5}">
                      <a16:colId xmlns:a16="http://schemas.microsoft.com/office/drawing/2014/main" val="2125506453"/>
                    </a:ext>
                  </a:extLst>
                </a:gridCol>
                <a:gridCol w="1685292">
                  <a:extLst>
                    <a:ext uri="{9D8B030D-6E8A-4147-A177-3AD203B41FA5}">
                      <a16:colId xmlns:a16="http://schemas.microsoft.com/office/drawing/2014/main" val="3227715269"/>
                    </a:ext>
                  </a:extLst>
                </a:gridCol>
              </a:tblGrid>
              <a:tr h="353645">
                <a:tc>
                  <a:txBody>
                    <a:bodyPr/>
                    <a:lstStyle/>
                    <a:p>
                      <a:r>
                        <a:rPr lang="en-GB" dirty="0"/>
                        <a:t>SCIENCE</a:t>
                      </a:r>
                      <a:r>
                        <a:rPr lang="en-GB" baseline="0" dirty="0"/>
                        <a:t> Y6</a:t>
                      </a:r>
                      <a:endParaRPr lang="en-GB" dirty="0"/>
                    </a:p>
                  </a:txBody>
                  <a:tcPr/>
                </a:tc>
                <a:tc>
                  <a:txBody>
                    <a:bodyPr/>
                    <a:lstStyle/>
                    <a:p>
                      <a:r>
                        <a:rPr lang="en-GB" dirty="0"/>
                        <a:t>AUTUMN</a:t>
                      </a:r>
                    </a:p>
                  </a:txBody>
                  <a:tcPr/>
                </a:tc>
                <a:tc>
                  <a:txBody>
                    <a:bodyPr/>
                    <a:lstStyle/>
                    <a:p>
                      <a:r>
                        <a:rPr lang="en-GB" dirty="0"/>
                        <a:t>AUTUMN</a:t>
                      </a:r>
                    </a:p>
                  </a:txBody>
                  <a:tcPr/>
                </a:tc>
                <a:tc>
                  <a:txBody>
                    <a:bodyPr/>
                    <a:lstStyle/>
                    <a:p>
                      <a:r>
                        <a:rPr lang="en-GB" dirty="0"/>
                        <a:t>SPRING</a:t>
                      </a:r>
                    </a:p>
                  </a:txBody>
                  <a:tcPr/>
                </a:tc>
                <a:tc>
                  <a:txBody>
                    <a:bodyPr/>
                    <a:lstStyle/>
                    <a:p>
                      <a:r>
                        <a:rPr lang="en-GB" dirty="0"/>
                        <a:t>SPRING</a:t>
                      </a:r>
                    </a:p>
                  </a:txBody>
                  <a:tcPr/>
                </a:tc>
                <a:tc>
                  <a:txBody>
                    <a:bodyPr/>
                    <a:lstStyle/>
                    <a:p>
                      <a:r>
                        <a:rPr lang="en-GB" dirty="0"/>
                        <a:t>SUMMER</a:t>
                      </a:r>
                    </a:p>
                  </a:txBody>
                  <a:tcPr/>
                </a:tc>
                <a:tc>
                  <a:txBody>
                    <a:bodyPr/>
                    <a:lstStyle/>
                    <a:p>
                      <a:r>
                        <a:rPr lang="en-GB" dirty="0"/>
                        <a:t>SUMMER</a:t>
                      </a:r>
                    </a:p>
                  </a:txBody>
                  <a:tcPr/>
                </a:tc>
                <a:extLst>
                  <a:ext uri="{0D108BD9-81ED-4DB2-BD59-A6C34878D82A}">
                    <a16:rowId xmlns:a16="http://schemas.microsoft.com/office/drawing/2014/main" val="3185583046"/>
                  </a:ext>
                </a:extLst>
              </a:tr>
              <a:tr h="578548">
                <a:tc>
                  <a:txBody>
                    <a:bodyPr/>
                    <a:lstStyle/>
                    <a:p>
                      <a:r>
                        <a:rPr lang="en-GB" dirty="0"/>
                        <a:t>FOCUS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LIGHT</a:t>
                      </a:r>
                    </a:p>
                    <a:p>
                      <a:endParaRPr lang="en-GB"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ANIMALS</a:t>
                      </a:r>
                      <a:r>
                        <a:rPr lang="en-GB" sz="1200" baseline="0" dirty="0">
                          <a:latin typeface="+mn-lt"/>
                        </a:rPr>
                        <a:t> INCLUDING HUMANS</a:t>
                      </a:r>
                      <a:endParaRPr lang="en-GB" sz="1200" dirty="0">
                        <a:latin typeface="+mn-lt"/>
                      </a:endParaRPr>
                    </a:p>
                  </a:txBody>
                  <a:tcPr/>
                </a:tc>
                <a:tc>
                  <a:txBody>
                    <a:bodyPr/>
                    <a:lstStyle/>
                    <a:p>
                      <a:r>
                        <a:rPr lang="en-GB" sz="1200" dirty="0">
                          <a:latin typeface="+mn-lt"/>
                        </a:rPr>
                        <a:t>ELECTRICITY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a:latin typeface="+mn-lt"/>
                        </a:rPr>
                        <a:t>EVOLUTION AND INHERITANCE</a:t>
                      </a:r>
                      <a:endParaRPr lang="en-GB"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latin typeface="+mn-lt"/>
                          <a:cs typeface="Arial" panose="020B0604020202020204" pitchFamily="34" charset="0"/>
                        </a:rPr>
                        <a:t>Living things</a:t>
                      </a:r>
                      <a:r>
                        <a:rPr lang="en-GB" sz="1200" b="1" baseline="0" dirty="0">
                          <a:latin typeface="+mn-lt"/>
                          <a:cs typeface="Arial" panose="020B0604020202020204" pitchFamily="34" charset="0"/>
                        </a:rPr>
                        <a:t> and their habitats </a:t>
                      </a:r>
                      <a:endParaRPr lang="en-GB" sz="1200" b="1" dirty="0">
                        <a:latin typeface="+mn-lt"/>
                        <a:cs typeface="Arial" panose="020B0604020202020204" pitchFamily="34" charset="0"/>
                      </a:endParaRPr>
                    </a:p>
                    <a:p>
                      <a:endParaRPr lang="en-GB" sz="1200" dirty="0">
                        <a:latin typeface="+mn-lt"/>
                      </a:endParaRPr>
                    </a:p>
                  </a:txBody>
                  <a:tcPr/>
                </a:tc>
                <a:tc>
                  <a:txBody>
                    <a:bodyPr/>
                    <a:lstStyle/>
                    <a:p>
                      <a:pPr algn="ctr"/>
                      <a:r>
                        <a:rPr lang="en-GB" sz="1200" b="1" dirty="0">
                          <a:latin typeface="+mn-lt"/>
                          <a:cs typeface="Arial" panose="020B0604020202020204" pitchFamily="34" charset="0"/>
                        </a:rPr>
                        <a:t>Looking after our environment</a:t>
                      </a:r>
                      <a:r>
                        <a:rPr lang="en-GB" sz="1200" b="1" baseline="0" dirty="0">
                          <a:latin typeface="+mn-lt"/>
                          <a:cs typeface="Arial" panose="020B0604020202020204" pitchFamily="34" charset="0"/>
                        </a:rPr>
                        <a:t> </a:t>
                      </a:r>
                      <a:endParaRPr lang="en-GB" sz="1200" b="1" dirty="0">
                        <a:latin typeface="+mn-lt"/>
                        <a:cs typeface="Arial" panose="020B0604020202020204" pitchFamily="34" charset="0"/>
                      </a:endParaRPr>
                    </a:p>
                  </a:txBody>
                  <a:tcPr/>
                </a:tc>
                <a:extLst>
                  <a:ext uri="{0D108BD9-81ED-4DB2-BD59-A6C34878D82A}">
                    <a16:rowId xmlns:a16="http://schemas.microsoft.com/office/drawing/2014/main" val="1727821560"/>
                  </a:ext>
                </a:extLst>
              </a:tr>
              <a:tr h="736760">
                <a:tc>
                  <a:txBody>
                    <a:bodyPr/>
                    <a:lstStyle/>
                    <a:p>
                      <a:r>
                        <a:rPr lang="en-GB" dirty="0"/>
                        <a:t>QUESTION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latin typeface="+mn-lt"/>
                          <a:cs typeface="Arial" panose="020B0604020202020204" pitchFamily="34" charset="0"/>
                        </a:rPr>
                        <a:t>How do we see things?</a:t>
                      </a:r>
                      <a:endParaRPr lang="en-GB" sz="1000" b="0" dirty="0">
                        <a:latin typeface="+mn-lt"/>
                        <a:cs typeface="Arial" panose="020B0604020202020204" pitchFamily="34" charset="0"/>
                      </a:endParaRPr>
                    </a:p>
                    <a:p>
                      <a:endParaRPr lang="en-GB"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Which type of exercise has the greatest effect on our heart rate?</a:t>
                      </a:r>
                    </a:p>
                  </a:txBody>
                  <a:tcPr/>
                </a:tc>
                <a:tc>
                  <a:txBody>
                    <a:bodyPr/>
                    <a:lstStyle/>
                    <a:p>
                      <a:r>
                        <a:rPr lang="en-US" sz="1000" b="0" u="none" dirty="0">
                          <a:solidFill>
                            <a:schemeClr val="tx1"/>
                          </a:solidFill>
                          <a:latin typeface="+mn-lt"/>
                          <a:cs typeface="Arial" panose="020B0604020202020204" pitchFamily="34" charset="0"/>
                        </a:rPr>
                        <a:t>How does a series circuit work?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Who am 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mn-lt"/>
                          <a:cs typeface="Arial" panose="020B0604020202020204" pitchFamily="34" charset="0"/>
                        </a:rPr>
                        <a:t>Which is the most common invertebrate on our school playing field?</a:t>
                      </a:r>
                    </a:p>
                  </a:txBody>
                  <a:tcPr/>
                </a:tc>
                <a:tc>
                  <a:txBody>
                    <a:bodyPr/>
                    <a:lstStyle/>
                    <a:p>
                      <a:pPr algn="ctr"/>
                      <a:r>
                        <a:rPr lang="en-GB" sz="1000" b="0" dirty="0">
                          <a:latin typeface="+mn-lt"/>
                        </a:rPr>
                        <a:t>What is climate</a:t>
                      </a:r>
                      <a:r>
                        <a:rPr lang="en-GB" sz="1000" b="0" baseline="0" dirty="0">
                          <a:latin typeface="+mn-lt"/>
                        </a:rPr>
                        <a:t> change?</a:t>
                      </a:r>
                      <a:endParaRPr lang="en-GB" sz="1000" b="0" dirty="0">
                        <a:latin typeface="+mn-lt"/>
                      </a:endParaRPr>
                    </a:p>
                  </a:txBody>
                  <a:tcPr/>
                </a:tc>
                <a:extLst>
                  <a:ext uri="{0D108BD9-81ED-4DB2-BD59-A6C34878D82A}">
                    <a16:rowId xmlns:a16="http://schemas.microsoft.com/office/drawing/2014/main" val="3606344747"/>
                  </a:ext>
                </a:extLst>
              </a:tr>
              <a:tr h="2723326">
                <a:tc>
                  <a:txBody>
                    <a:bodyPr/>
                    <a:lstStyle/>
                    <a:p>
                      <a:r>
                        <a:rPr lang="en-GB" dirty="0"/>
                        <a:t>KEY</a:t>
                      </a:r>
                      <a:r>
                        <a:rPr lang="en-GB" baseline="0" dirty="0"/>
                        <a:t> KNOWLEDGE</a:t>
                      </a:r>
                    </a:p>
                    <a:p>
                      <a:endParaRPr lang="en-GB" baseline="0" dirty="0"/>
                    </a:p>
                    <a:p>
                      <a:endParaRPr lang="en-GB" baseline="0" dirty="0"/>
                    </a:p>
                    <a:p>
                      <a:endParaRPr lang="en-GB" baseline="0" dirty="0"/>
                    </a:p>
                    <a:p>
                      <a:endParaRPr lang="en-GB" baseline="0" dirty="0"/>
                    </a:p>
                    <a:p>
                      <a:endParaRPr lang="en-GB" baseline="0" dirty="0"/>
                    </a:p>
                    <a:p>
                      <a:endParaRPr lang="en-GB" dirty="0"/>
                    </a:p>
                  </a:txBody>
                  <a:tcPr/>
                </a:tc>
                <a:tc>
                  <a:txBody>
                    <a:bodyPr/>
                    <a:lstStyle/>
                    <a:p>
                      <a:r>
                        <a:rPr lang="en-US" sz="900" dirty="0"/>
                        <a:t>•</a:t>
                      </a:r>
                      <a:r>
                        <a:rPr lang="en-US" sz="900" dirty="0" err="1"/>
                        <a:t>recognise</a:t>
                      </a:r>
                      <a:r>
                        <a:rPr lang="en-US" sz="900" dirty="0"/>
                        <a:t> that light appears to travel in straight lines</a:t>
                      </a:r>
                    </a:p>
                    <a:p>
                      <a:r>
                        <a:rPr lang="en-US" sz="900" dirty="0"/>
                        <a:t>•use the idea that light travels in straight lines to explain that objects are seen because they give out or reflect light into the eye</a:t>
                      </a:r>
                    </a:p>
                    <a:p>
                      <a:r>
                        <a:rPr lang="en-US" sz="900" dirty="0"/>
                        <a:t>•explain that we see things because light travels from light sources to our eyes or from light sources to objects and then to our eyes</a:t>
                      </a:r>
                    </a:p>
                    <a:p>
                      <a:r>
                        <a:rPr lang="en-US" sz="900" dirty="0"/>
                        <a:t>•use the idea that light travels in straight lines to explain why shadows have the same shape as the objects that cast them</a:t>
                      </a:r>
                    </a:p>
                  </a:txBody>
                  <a:tcPr/>
                </a:tc>
                <a:tc>
                  <a:txBody>
                    <a:bodyPr/>
                    <a:lstStyle/>
                    <a:p>
                      <a:r>
                        <a:rPr lang="en-US" sz="1000" dirty="0"/>
                        <a:t>identify and name the main parts of the human circulatory system, and describe the functions of the heart, blood vessels and blood</a:t>
                      </a:r>
                    </a:p>
                    <a:p>
                      <a:r>
                        <a:rPr lang="en-US" sz="1000" dirty="0"/>
                        <a:t>•</a:t>
                      </a:r>
                      <a:r>
                        <a:rPr lang="en-US" sz="1000" dirty="0" err="1"/>
                        <a:t>recognise</a:t>
                      </a:r>
                      <a:r>
                        <a:rPr lang="en-US" sz="1000" dirty="0"/>
                        <a:t> the impact of diet, exercise, drugs and lifestyle on the way their bodies function</a:t>
                      </a:r>
                    </a:p>
                    <a:p>
                      <a:r>
                        <a:rPr lang="en-US" sz="1000" dirty="0"/>
                        <a:t>•describe the ways in which nutrients and water are transported within animals, including humans</a:t>
                      </a:r>
                    </a:p>
                  </a:txBody>
                  <a:tcPr/>
                </a:tc>
                <a:tc>
                  <a:txBody>
                    <a:bodyPr/>
                    <a:lstStyle/>
                    <a:p>
                      <a:r>
                        <a:rPr lang="en-US" sz="1000" dirty="0"/>
                        <a:t>•associate the brightness of a lamp or the volume of a buzzer with the number and voltage of cells used in the circuit</a:t>
                      </a:r>
                    </a:p>
                    <a:p>
                      <a:r>
                        <a:rPr lang="en-US" sz="1000" dirty="0"/>
                        <a:t>•compare and give reasons for variations in how components function, including the brightness of bulbs, the loudness of buzzers and the on/off position of switches</a:t>
                      </a:r>
                    </a:p>
                    <a:p>
                      <a:r>
                        <a:rPr lang="en-US" sz="1000" dirty="0"/>
                        <a:t>•use </a:t>
                      </a:r>
                      <a:r>
                        <a:rPr lang="en-US" sz="1000" dirty="0" err="1"/>
                        <a:t>recognised</a:t>
                      </a:r>
                      <a:r>
                        <a:rPr lang="en-US" sz="1000" dirty="0"/>
                        <a:t> symbols when representing a simple circuit in a diagram</a:t>
                      </a:r>
                    </a:p>
                  </a:txBody>
                  <a:tcPr/>
                </a:tc>
                <a:tc>
                  <a:txBody>
                    <a:bodyPr/>
                    <a:lstStyle/>
                    <a:p>
                      <a:r>
                        <a:rPr lang="en-US" sz="1000" dirty="0"/>
                        <a:t>•</a:t>
                      </a:r>
                      <a:r>
                        <a:rPr lang="en-US" sz="1000" dirty="0" err="1"/>
                        <a:t>recognise</a:t>
                      </a:r>
                      <a:r>
                        <a:rPr lang="en-US" sz="1000" dirty="0"/>
                        <a:t> that living things have changed over time and that fossils provide information about living things that inhabited the Earth millions of years ago</a:t>
                      </a:r>
                    </a:p>
                    <a:p>
                      <a:r>
                        <a:rPr lang="en-US" sz="1000" dirty="0"/>
                        <a:t>•</a:t>
                      </a:r>
                      <a:r>
                        <a:rPr lang="en-US" sz="1000" dirty="0" err="1"/>
                        <a:t>recognise</a:t>
                      </a:r>
                      <a:r>
                        <a:rPr lang="en-US" sz="1000" dirty="0"/>
                        <a:t> that living things produce offspring of the same kind, but normally offspring vary and are not identical to their parents</a:t>
                      </a:r>
                    </a:p>
                    <a:p>
                      <a:r>
                        <a:rPr lang="en-US" sz="1000" dirty="0"/>
                        <a:t>•identify how animals and plants are adapted to suit their environment in different ways and that adaptation may lead to evolution</a:t>
                      </a:r>
                    </a:p>
                  </a:txBody>
                  <a:tcPr/>
                </a:tc>
                <a:tc>
                  <a:txBody>
                    <a:bodyPr/>
                    <a:lstStyle/>
                    <a:p>
                      <a:r>
                        <a:rPr lang="en-US" sz="1100" dirty="0"/>
                        <a:t>describe how living things are classified into broad groups according to common observable characteristics and based on similarities and differences, including micro-organisms, plants and animals </a:t>
                      </a:r>
                    </a:p>
                    <a:p>
                      <a:r>
                        <a:rPr lang="en-US" sz="1100" dirty="0"/>
                        <a:t>•give reasons for classifying plants and animals based on specific characteristics</a:t>
                      </a:r>
                    </a:p>
                  </a:txBody>
                  <a:tcPr/>
                </a:tc>
                <a:tc>
                  <a:txBody>
                    <a:bodyPr/>
                    <a:lstStyle/>
                    <a:p>
                      <a:r>
                        <a:rPr lang="en-GB" sz="1000" dirty="0"/>
                        <a:t>Research unit</a:t>
                      </a:r>
                      <a:r>
                        <a:rPr lang="en-GB" sz="1000" baseline="0" dirty="0"/>
                        <a:t> based on current climate issues around the world. Research findings from COP27. </a:t>
                      </a:r>
                      <a:endParaRPr lang="en-GB" sz="1000" dirty="0"/>
                    </a:p>
                  </a:txBody>
                  <a:tcPr/>
                </a:tc>
                <a:extLst>
                  <a:ext uri="{0D108BD9-81ED-4DB2-BD59-A6C34878D82A}">
                    <a16:rowId xmlns:a16="http://schemas.microsoft.com/office/drawing/2014/main" val="13130143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52166522"/>
              </p:ext>
            </p:extLst>
          </p:nvPr>
        </p:nvGraphicFramePr>
        <p:xfrm>
          <a:off x="257579" y="4671992"/>
          <a:ext cx="11797046" cy="2774110"/>
        </p:xfrm>
        <a:graphic>
          <a:graphicData uri="http://schemas.openxmlformats.org/drawingml/2006/table">
            <a:tbl>
              <a:tblPr firstRow="1" bandRow="1">
                <a:tableStyleId>{5C22544A-7EE6-4342-B048-85BDC9FD1C3A}</a:tableStyleId>
              </a:tblPr>
              <a:tblGrid>
                <a:gridCol w="1854556">
                  <a:extLst>
                    <a:ext uri="{9D8B030D-6E8A-4147-A177-3AD203B41FA5}">
                      <a16:colId xmlns:a16="http://schemas.microsoft.com/office/drawing/2014/main" val="1646149503"/>
                    </a:ext>
                  </a:extLst>
                </a:gridCol>
                <a:gridCol w="9942490">
                  <a:extLst>
                    <a:ext uri="{9D8B030D-6E8A-4147-A177-3AD203B41FA5}">
                      <a16:colId xmlns:a16="http://schemas.microsoft.com/office/drawing/2014/main" val="3533690554"/>
                    </a:ext>
                  </a:extLst>
                </a:gridCol>
              </a:tblGrid>
              <a:tr h="0">
                <a:tc>
                  <a:txBody>
                    <a:bodyPr/>
                    <a:lstStyle/>
                    <a:p>
                      <a:r>
                        <a:rPr lang="en-GB" sz="1200" dirty="0"/>
                        <a:t>Questioning and Enquiring</a:t>
                      </a:r>
                    </a:p>
                  </a:txBody>
                  <a:tcPr/>
                </a:tc>
                <a:tc>
                  <a:txBody>
                    <a:bodyPr/>
                    <a:lstStyle/>
                    <a:p>
                      <a:r>
                        <a:rPr lang="en-GB" sz="1000" b="1" kern="1200" dirty="0">
                          <a:solidFill>
                            <a:schemeClr val="lt1"/>
                          </a:solidFill>
                          <a:effectLst/>
                          <a:latin typeface="+mn-lt"/>
                          <a:ea typeface="+mn-ea"/>
                          <a:cs typeface="+mn-cs"/>
                        </a:rPr>
                        <a:t>Recognise scientific questions to which they do not yet have definitive answers using a range of scientific enquiries to explore possible answers. Use observations and any data gathered to construct a further testable question or to conduct further research.</a:t>
                      </a:r>
                      <a:r>
                        <a:rPr lang="en-US" sz="400" b="1" kern="1200" baseline="0" dirty="0">
                          <a:solidFill>
                            <a:schemeClr val="lt1"/>
                          </a:solidFill>
                          <a:effectLst/>
                          <a:latin typeface="+mn-lt"/>
                          <a:ea typeface="+mn-ea"/>
                          <a:cs typeface="+mn-cs"/>
                        </a:rPr>
                        <a:t> </a:t>
                      </a:r>
                      <a:r>
                        <a:rPr lang="en-US" sz="1000" dirty="0"/>
                        <a:t>Recognize which secondary sources will be the most useful</a:t>
                      </a:r>
                      <a:endParaRPr lang="en-GB" sz="1000" dirty="0"/>
                    </a:p>
                  </a:txBody>
                  <a:tcPr/>
                </a:tc>
                <a:extLst>
                  <a:ext uri="{0D108BD9-81ED-4DB2-BD59-A6C34878D82A}">
                    <a16:rowId xmlns:a16="http://schemas.microsoft.com/office/drawing/2014/main" val="881721428"/>
                  </a:ext>
                </a:extLst>
              </a:tr>
              <a:tr h="564310">
                <a:tc>
                  <a:txBody>
                    <a:bodyPr/>
                    <a:lstStyle/>
                    <a:p>
                      <a:r>
                        <a:rPr lang="en-GB" sz="1200" dirty="0"/>
                        <a:t>Investigating,</a:t>
                      </a:r>
                      <a:r>
                        <a:rPr lang="en-GB" sz="1200" baseline="0" dirty="0"/>
                        <a:t> recording and reporting findings, drawing conclusions.</a:t>
                      </a:r>
                      <a:endParaRPr lang="en-GB" sz="1200" dirty="0"/>
                    </a:p>
                  </a:txBody>
                  <a:tcPr/>
                </a:tc>
                <a:tc>
                  <a:txBody>
                    <a:bodyPr/>
                    <a:lstStyle/>
                    <a:p>
                      <a:r>
                        <a:rPr lang="en-GB" sz="900" b="1" kern="1200" dirty="0">
                          <a:solidFill>
                            <a:schemeClr val="dk1"/>
                          </a:solidFill>
                          <a:effectLst/>
                          <a:latin typeface="+mn-lt"/>
                          <a:ea typeface="+mn-ea"/>
                          <a:cs typeface="+mn-cs"/>
                        </a:rPr>
                        <a:t>Recognise significant variables </a:t>
                      </a:r>
                      <a:r>
                        <a:rPr lang="en-GB" sz="900" kern="1200" dirty="0">
                          <a:solidFill>
                            <a:schemeClr val="dk1"/>
                          </a:solidFill>
                          <a:effectLst/>
                          <a:latin typeface="+mn-lt"/>
                          <a:ea typeface="+mn-ea"/>
                          <a:cs typeface="+mn-cs"/>
                        </a:rPr>
                        <a:t>in investigations selecting the most suitable to investigate </a:t>
                      </a:r>
                      <a:r>
                        <a:rPr lang="en-GB" sz="900" b="1" kern="1200" dirty="0">
                          <a:solidFill>
                            <a:schemeClr val="dk1"/>
                          </a:solidFill>
                          <a:effectLst/>
                          <a:latin typeface="+mn-lt"/>
                          <a:ea typeface="+mn-ea"/>
                          <a:cs typeface="+mn-cs"/>
                        </a:rPr>
                        <a:t>controlling variables where appropriate.</a:t>
                      </a:r>
                      <a:endParaRPr lang="en-GB" sz="900" kern="1200" dirty="0">
                        <a:solidFill>
                          <a:schemeClr val="dk1"/>
                        </a:solidFill>
                        <a:effectLst/>
                        <a:latin typeface="+mn-lt"/>
                        <a:ea typeface="+mn-ea"/>
                        <a:cs typeface="+mn-cs"/>
                      </a:endParaRPr>
                    </a:p>
                    <a:p>
                      <a:r>
                        <a:rPr lang="en-GB" sz="900" b="1" kern="1200" dirty="0">
                          <a:solidFill>
                            <a:schemeClr val="dk1"/>
                          </a:solidFill>
                          <a:effectLst/>
                          <a:latin typeface="+mn-lt"/>
                          <a:ea typeface="+mn-ea"/>
                          <a:cs typeface="+mn-cs"/>
                        </a:rPr>
                        <a:t>Recognise which type of practical enquiry is most appropriate </a:t>
                      </a:r>
                      <a:r>
                        <a:rPr lang="en-GB" sz="900" kern="1200" dirty="0">
                          <a:solidFill>
                            <a:schemeClr val="dk1"/>
                          </a:solidFill>
                          <a:effectLst/>
                          <a:latin typeface="+mn-lt"/>
                          <a:ea typeface="+mn-ea"/>
                          <a:cs typeface="+mn-cs"/>
                        </a:rPr>
                        <a:t>to the question or idea being investigated, before planning and carrying out the enquiry</a:t>
                      </a:r>
                      <a:r>
                        <a:rPr lang="en-GB" sz="300" kern="1200" dirty="0">
                          <a:solidFill>
                            <a:schemeClr val="dk1"/>
                          </a:solidFill>
                          <a:effectLst/>
                          <a:latin typeface="+mn-lt"/>
                          <a:ea typeface="+mn-ea"/>
                          <a:cs typeface="+mn-cs"/>
                        </a:rPr>
                        <a:t>. </a:t>
                      </a:r>
                      <a:r>
                        <a:rPr lang="en-GB" sz="900" kern="1200" dirty="0">
                          <a:solidFill>
                            <a:schemeClr val="dk1"/>
                          </a:solidFill>
                          <a:effectLst/>
                          <a:latin typeface="+mn-lt"/>
                          <a:ea typeface="+mn-ea"/>
                          <a:cs typeface="+mn-cs"/>
                        </a:rPr>
                        <a:t>Explain why variables are significant in the context of the enquiry being undertaken.</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Justify the choice of practical enquiry made as being most appropriate.</a:t>
                      </a:r>
                      <a:r>
                        <a:rPr lang="en-GB" sz="900" kern="1200" baseline="0" dirty="0">
                          <a:solidFill>
                            <a:schemeClr val="dk1"/>
                          </a:solidFill>
                          <a:effectLst/>
                          <a:latin typeface="+mn-lt"/>
                          <a:ea typeface="+mn-ea"/>
                          <a:cs typeface="+mn-cs"/>
                        </a:rPr>
                        <a:t> </a:t>
                      </a:r>
                      <a:r>
                        <a:rPr lang="en-GB" sz="900" kern="1200" dirty="0">
                          <a:solidFill>
                            <a:schemeClr val="dk1"/>
                          </a:solidFill>
                          <a:effectLst/>
                          <a:latin typeface="+mn-lt"/>
                          <a:ea typeface="+mn-ea"/>
                          <a:cs typeface="+mn-cs"/>
                        </a:rPr>
                        <a:t>Decide on the most appropriate formats to present sets of scientific data such as using line graphs for continuous variables.</a:t>
                      </a:r>
                      <a:r>
                        <a:rPr lang="en-GB" sz="900" kern="1200" baseline="0" dirty="0">
                          <a:solidFill>
                            <a:schemeClr val="dk1"/>
                          </a:solidFill>
                          <a:effectLst/>
                          <a:latin typeface="+mn-lt"/>
                          <a:ea typeface="+mn-ea"/>
                          <a:cs typeface="+mn-cs"/>
                        </a:rPr>
                        <a:t> </a:t>
                      </a:r>
                      <a:r>
                        <a:rPr lang="en-GB" sz="900" b="1" kern="1200" dirty="0">
                          <a:solidFill>
                            <a:schemeClr val="dk1"/>
                          </a:solidFill>
                          <a:effectLst/>
                          <a:latin typeface="+mn-lt"/>
                          <a:ea typeface="+mn-ea"/>
                          <a:cs typeface="+mn-cs"/>
                        </a:rPr>
                        <a:t>Record data and results of increasing complexity using scientific diagrams and labels, classification keys, tables, scatter graphs, bar and line graphs </a:t>
                      </a:r>
                    </a:p>
                    <a:p>
                      <a:r>
                        <a:rPr lang="en-GB" sz="900" b="1" kern="1200" dirty="0">
                          <a:solidFill>
                            <a:schemeClr val="dk1"/>
                          </a:solidFill>
                          <a:effectLst/>
                          <a:latin typeface="+mn-lt"/>
                          <a:ea typeface="+mn-ea"/>
                          <a:cs typeface="+mn-cs"/>
                        </a:rPr>
                        <a:t>Report and present findings from enquiries, including conclusions, causal relationships and explanations of results in oral and written form such as displays and other presentations, </a:t>
                      </a:r>
                      <a:r>
                        <a:rPr lang="en-GB" sz="900" kern="1200" dirty="0">
                          <a:solidFill>
                            <a:schemeClr val="dk1"/>
                          </a:solidFill>
                          <a:effectLst/>
                          <a:latin typeface="+mn-lt"/>
                          <a:ea typeface="+mn-ea"/>
                          <a:cs typeface="+mn-cs"/>
                        </a:rPr>
                        <a:t>Make increasingly appropriate choices about effective recording and reporting of findings using scientific language, understanding  and vocabulary confidently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dk1"/>
                          </a:solidFill>
                          <a:effectLst/>
                          <a:latin typeface="+mn-lt"/>
                          <a:ea typeface="+mn-ea"/>
                          <a:cs typeface="+mn-cs"/>
                        </a:rPr>
                        <a:t>Use and</a:t>
                      </a:r>
                      <a:r>
                        <a:rPr lang="en-GB" sz="900" b="1" kern="1200" baseline="0" dirty="0">
                          <a:solidFill>
                            <a:schemeClr val="dk1"/>
                          </a:solidFill>
                          <a:effectLst/>
                          <a:latin typeface="+mn-lt"/>
                          <a:ea typeface="+mn-ea"/>
                          <a:cs typeface="+mn-cs"/>
                        </a:rPr>
                        <a:t> compare </a:t>
                      </a:r>
                      <a:r>
                        <a:rPr lang="en-GB" sz="900" b="1" kern="1200" dirty="0">
                          <a:solidFill>
                            <a:schemeClr val="dk1"/>
                          </a:solidFill>
                          <a:effectLst/>
                          <a:latin typeface="+mn-lt"/>
                          <a:ea typeface="+mn-ea"/>
                          <a:cs typeface="+mn-cs"/>
                        </a:rPr>
                        <a:t>test results to make predictions for setting up further comparative and fair tests. </a:t>
                      </a:r>
                      <a:endParaRPr lang="en-GB" sz="900" kern="1200" dirty="0">
                        <a:solidFill>
                          <a:schemeClr val="dk1"/>
                        </a:solidFill>
                        <a:effectLst/>
                        <a:latin typeface="+mn-lt"/>
                        <a:ea typeface="+mn-ea"/>
                        <a:cs typeface="+mn-cs"/>
                      </a:endParaRPr>
                    </a:p>
                    <a:p>
                      <a:endParaRPr lang="en-GB" sz="100" b="0" kern="1200" dirty="0">
                        <a:solidFill>
                          <a:schemeClr val="dk1"/>
                        </a:solidFill>
                        <a:effectLst/>
                        <a:latin typeface="+mn-lt"/>
                        <a:ea typeface="+mn-ea"/>
                        <a:cs typeface="+mn-cs"/>
                      </a:endParaRPr>
                    </a:p>
                    <a:p>
                      <a:endParaRPr lang="en-GB" sz="100" dirty="0"/>
                    </a:p>
                  </a:txBody>
                  <a:tcPr/>
                </a:tc>
                <a:extLst>
                  <a:ext uri="{0D108BD9-81ED-4DB2-BD59-A6C34878D82A}">
                    <a16:rowId xmlns:a16="http://schemas.microsoft.com/office/drawing/2014/main" val="1560185760"/>
                  </a:ext>
                </a:extLst>
              </a:tr>
              <a:tr h="564310">
                <a:tc>
                  <a:txBody>
                    <a:bodyPr/>
                    <a:lstStyle/>
                    <a:p>
                      <a:r>
                        <a:rPr lang="en-GB" sz="1200" dirty="0"/>
                        <a:t>Observing,</a:t>
                      </a:r>
                      <a:r>
                        <a:rPr lang="en-GB" sz="1200" baseline="0" dirty="0"/>
                        <a:t> measuring and pattern-seeking.</a:t>
                      </a:r>
                      <a:endParaRPr lang="en-GB" sz="1200" dirty="0"/>
                    </a:p>
                  </a:txBody>
                  <a:tcPr/>
                </a:tc>
                <a:tc>
                  <a:txBody>
                    <a:bodyPr/>
                    <a:lstStyle/>
                    <a:p>
                      <a:r>
                        <a:rPr lang="en-GB" sz="900" kern="1200" dirty="0">
                          <a:solidFill>
                            <a:schemeClr val="dk1"/>
                          </a:solidFill>
                          <a:effectLst/>
                          <a:latin typeface="+mn-lt"/>
                          <a:ea typeface="+mn-ea"/>
                          <a:cs typeface="+mn-cs"/>
                        </a:rPr>
                        <a:t>Decide whether it is appropriate </a:t>
                      </a:r>
                      <a:r>
                        <a:rPr lang="en-GB" sz="900" b="1" kern="1200" dirty="0">
                          <a:solidFill>
                            <a:schemeClr val="dk1"/>
                          </a:solidFill>
                          <a:effectLst/>
                          <a:latin typeface="+mn-lt"/>
                          <a:ea typeface="+mn-ea"/>
                          <a:cs typeface="+mn-cs"/>
                        </a:rPr>
                        <a:t>to repeat observations or measurements</a:t>
                      </a:r>
                      <a:r>
                        <a:rPr lang="en-GB" sz="900" kern="1200" dirty="0">
                          <a:solidFill>
                            <a:schemeClr val="dk1"/>
                          </a:solidFill>
                          <a:effectLst/>
                          <a:latin typeface="+mn-lt"/>
                          <a:ea typeface="+mn-ea"/>
                          <a:cs typeface="+mn-cs"/>
                        </a:rPr>
                        <a:t> and explain how this will impact on their data collection. </a:t>
                      </a:r>
                      <a:r>
                        <a:rPr lang="en-GB" sz="900" b="1" kern="1200" dirty="0">
                          <a:solidFill>
                            <a:schemeClr val="dk1"/>
                          </a:solidFill>
                          <a:effectLst/>
                          <a:latin typeface="+mn-lt"/>
                          <a:ea typeface="+mn-ea"/>
                          <a:cs typeface="+mn-cs"/>
                        </a:rPr>
                        <a:t>Choose and use correctly the appropriate equipment to support observation and data collection with increasing accuracy</a:t>
                      </a:r>
                      <a:r>
                        <a:rPr lang="en-GB" sz="900" kern="1200" dirty="0">
                          <a:solidFill>
                            <a:schemeClr val="dk1"/>
                          </a:solidFill>
                          <a:effectLst/>
                          <a:latin typeface="+mn-lt"/>
                          <a:ea typeface="+mn-ea"/>
                          <a:cs typeface="+mn-cs"/>
                        </a:rPr>
                        <a:t>. Make their own decisions about what observations to make, what measurements to use and how long to make them for. Can identify patterns found in the natural environment and interpret data.</a:t>
                      </a:r>
                      <a:endParaRPr lang="en-GB" sz="900" dirty="0"/>
                    </a:p>
                  </a:txBody>
                  <a:tcPr/>
                </a:tc>
                <a:extLst>
                  <a:ext uri="{0D108BD9-81ED-4DB2-BD59-A6C34878D82A}">
                    <a16:rowId xmlns:a16="http://schemas.microsoft.com/office/drawing/2014/main" val="1626995855"/>
                  </a:ext>
                </a:extLst>
              </a:tr>
              <a:tr h="564310">
                <a:tc>
                  <a:txBody>
                    <a:bodyPr/>
                    <a:lstStyle/>
                    <a:p>
                      <a:r>
                        <a:rPr lang="en-GB" sz="1200" dirty="0"/>
                        <a:t>Identifying, grouping and classifying.</a:t>
                      </a:r>
                    </a:p>
                  </a:txBody>
                  <a:tcPr/>
                </a:tc>
                <a:tc>
                  <a:txBody>
                    <a:bodyPr/>
                    <a:lstStyle/>
                    <a:p>
                      <a:r>
                        <a:rPr lang="en-GB" sz="900" kern="1200" dirty="0">
                          <a:solidFill>
                            <a:schemeClr val="dk1"/>
                          </a:solidFill>
                          <a:effectLst/>
                          <a:latin typeface="+mn-lt"/>
                          <a:ea typeface="+mn-ea"/>
                          <a:cs typeface="+mn-cs"/>
                        </a:rPr>
                        <a:t>Use tables, keys and data bases to </a:t>
                      </a:r>
                      <a:r>
                        <a:rPr lang="en-GB" sz="900" b="1" kern="1200" dirty="0">
                          <a:solidFill>
                            <a:schemeClr val="dk1"/>
                          </a:solidFill>
                          <a:effectLst/>
                          <a:latin typeface="+mn-lt"/>
                          <a:ea typeface="+mn-ea"/>
                          <a:cs typeface="+mn-cs"/>
                        </a:rPr>
                        <a:t>classify or identify</a:t>
                      </a:r>
                      <a:r>
                        <a:rPr lang="en-GB" sz="900" kern="1200" dirty="0">
                          <a:solidFill>
                            <a:schemeClr val="dk1"/>
                          </a:solidFill>
                          <a:effectLst/>
                          <a:latin typeface="+mn-lt"/>
                          <a:ea typeface="+mn-ea"/>
                          <a:cs typeface="+mn-cs"/>
                        </a:rPr>
                        <a:t> specific objects, living things or events by their characteristics</a:t>
                      </a:r>
                    </a:p>
                    <a:p>
                      <a:r>
                        <a:rPr lang="en-GB" sz="900" kern="1200" dirty="0">
                          <a:solidFill>
                            <a:schemeClr val="dk1"/>
                          </a:solidFill>
                          <a:effectLst/>
                          <a:latin typeface="+mn-lt"/>
                          <a:ea typeface="+mn-ea"/>
                          <a:cs typeface="+mn-cs"/>
                        </a:rPr>
                        <a:t>Begin to identify some positives and some limitations of specific forms of classification</a:t>
                      </a:r>
                    </a:p>
                    <a:p>
                      <a:r>
                        <a:rPr lang="en-GB" sz="1000" kern="1200" dirty="0">
                          <a:solidFill>
                            <a:schemeClr val="dk1"/>
                          </a:solidFill>
                          <a:effectLst/>
                          <a:latin typeface="+mn-lt"/>
                          <a:ea typeface="+mn-ea"/>
                          <a:cs typeface="+mn-cs"/>
                        </a:rPr>
                        <a:t>Use a variety of secondary sources to support identification and classification </a:t>
                      </a:r>
                    </a:p>
                    <a:p>
                      <a:r>
                        <a:rPr lang="en-GB" sz="1000" kern="1200" dirty="0">
                          <a:solidFill>
                            <a:schemeClr val="dk1"/>
                          </a:solidFill>
                          <a:effectLst/>
                          <a:latin typeface="+mn-lt"/>
                          <a:ea typeface="+mn-ea"/>
                          <a:cs typeface="+mn-cs"/>
                        </a:rPr>
                        <a:t>Create more complex forms of tables, keys and data bases used for classification</a:t>
                      </a:r>
                      <a:endParaRPr lang="en-GB" sz="300" dirty="0"/>
                    </a:p>
                  </a:txBody>
                  <a:tcPr/>
                </a:tc>
                <a:extLst>
                  <a:ext uri="{0D108BD9-81ED-4DB2-BD59-A6C34878D82A}">
                    <a16:rowId xmlns:a16="http://schemas.microsoft.com/office/drawing/2014/main" val="535300356"/>
                  </a:ext>
                </a:extLst>
              </a:tr>
            </a:tbl>
          </a:graphicData>
        </a:graphic>
      </p:graphicFrame>
    </p:spTree>
    <p:extLst>
      <p:ext uri="{BB962C8B-B14F-4D97-AF65-F5344CB8AC3E}">
        <p14:creationId xmlns:p14="http://schemas.microsoft.com/office/powerpoint/2010/main" val="1805762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1344</TotalTime>
  <Words>6390</Words>
  <Application>Microsoft Office PowerPoint</Application>
  <PresentationFormat>Widescreen</PresentationFormat>
  <Paragraphs>522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 Gornall</dc:creator>
  <cp:lastModifiedBy>K Salza</cp:lastModifiedBy>
  <cp:revision>17</cp:revision>
  <dcterms:created xsi:type="dcterms:W3CDTF">2021-03-25T22:16:05Z</dcterms:created>
  <dcterms:modified xsi:type="dcterms:W3CDTF">2025-08-28T17:15:30Z</dcterms:modified>
</cp:coreProperties>
</file>