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470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53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99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28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290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34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388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96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09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763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855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79036-E8BF-42C0-A6BC-A5595BAC4FA4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35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233477"/>
              </p:ext>
            </p:extLst>
          </p:nvPr>
        </p:nvGraphicFramePr>
        <p:xfrm>
          <a:off x="257580" y="206065"/>
          <a:ext cx="11795877" cy="6036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64">
                  <a:extLst>
                    <a:ext uri="{9D8B030D-6E8A-4147-A177-3AD203B41FA5}">
                      <a16:colId xmlns:a16="http://schemas.microsoft.com/office/drawing/2014/main" val="3676987627"/>
                    </a:ext>
                  </a:extLst>
                </a:gridCol>
                <a:gridCol w="1570188">
                  <a:extLst>
                    <a:ext uri="{9D8B030D-6E8A-4147-A177-3AD203B41FA5}">
                      <a16:colId xmlns:a16="http://schemas.microsoft.com/office/drawing/2014/main" val="4045224249"/>
                    </a:ext>
                  </a:extLst>
                </a:gridCol>
                <a:gridCol w="1685125">
                  <a:extLst>
                    <a:ext uri="{9D8B030D-6E8A-4147-A177-3AD203B41FA5}">
                      <a16:colId xmlns:a16="http://schemas.microsoft.com/office/drawing/2014/main" val="3329520594"/>
                    </a:ext>
                  </a:extLst>
                </a:gridCol>
                <a:gridCol w="1685125">
                  <a:extLst>
                    <a:ext uri="{9D8B030D-6E8A-4147-A177-3AD203B41FA5}">
                      <a16:colId xmlns:a16="http://schemas.microsoft.com/office/drawing/2014/main" val="840957153"/>
                    </a:ext>
                  </a:extLst>
                </a:gridCol>
                <a:gridCol w="1685125">
                  <a:extLst>
                    <a:ext uri="{9D8B030D-6E8A-4147-A177-3AD203B41FA5}">
                      <a16:colId xmlns:a16="http://schemas.microsoft.com/office/drawing/2014/main" val="1462467516"/>
                    </a:ext>
                  </a:extLst>
                </a:gridCol>
                <a:gridCol w="1685125">
                  <a:extLst>
                    <a:ext uri="{9D8B030D-6E8A-4147-A177-3AD203B41FA5}">
                      <a16:colId xmlns:a16="http://schemas.microsoft.com/office/drawing/2014/main" val="2125506453"/>
                    </a:ext>
                  </a:extLst>
                </a:gridCol>
                <a:gridCol w="1685125">
                  <a:extLst>
                    <a:ext uri="{9D8B030D-6E8A-4147-A177-3AD203B41FA5}">
                      <a16:colId xmlns:a16="http://schemas.microsoft.com/office/drawing/2014/main" val="3227715269"/>
                    </a:ext>
                  </a:extLst>
                </a:gridCol>
              </a:tblGrid>
              <a:tr h="398072">
                <a:tc>
                  <a:txBody>
                    <a:bodyPr/>
                    <a:lstStyle/>
                    <a:p>
                      <a:r>
                        <a:rPr lang="en-GB" sz="1600" baseline="0" dirty="0"/>
                        <a:t>Spanish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583046"/>
                  </a:ext>
                </a:extLst>
              </a:tr>
              <a:tr h="1025352">
                <a:tc>
                  <a:txBody>
                    <a:bodyPr/>
                    <a:lstStyle/>
                    <a:p>
                      <a:r>
                        <a:rPr lang="en-GB" dirty="0"/>
                        <a:t>Autumn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Phonetics lesson 1 (core</a:t>
                      </a:r>
                      <a:r>
                        <a:rPr lang="en-GB" sz="1400" baseline="0" dirty="0"/>
                        <a:t> vocab</a:t>
                      </a:r>
                      <a:r>
                        <a:rPr lang="en-GB" sz="1400" dirty="0"/>
                        <a:t>) &amp;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 I’m learning Spanish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Phonetics lesson 2 (core</a:t>
                      </a:r>
                      <a:r>
                        <a:rPr lang="en-GB" sz="1400" baseline="0" dirty="0"/>
                        <a:t> vocab</a:t>
                      </a:r>
                      <a:r>
                        <a:rPr lang="en-GB" sz="1400" dirty="0"/>
                        <a:t>) &amp;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 Presenting myself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Phonetics lesson 3 (Core vocab) &amp; 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The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Phonetics lesson 4 (Core vocab) &amp; 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At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821560"/>
                  </a:ext>
                </a:extLst>
              </a:tr>
              <a:tr h="8680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Autumn 2</a:t>
                      </a:r>
                      <a:endParaRPr lang="en-GB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Animals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The 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The weekend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344747"/>
                  </a:ext>
                </a:extLst>
              </a:tr>
              <a:tr h="936330">
                <a:tc>
                  <a:txBody>
                    <a:bodyPr/>
                    <a:lstStyle/>
                    <a:p>
                      <a:r>
                        <a:rPr lang="en-US" dirty="0"/>
                        <a:t>Spring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Musical Instruments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Do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you have a pet?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Clothes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World</a:t>
                      </a:r>
                      <a:r>
                        <a:rPr lang="en-GB" sz="1400" baseline="0" dirty="0"/>
                        <a:t> War 2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798162"/>
                  </a:ext>
                </a:extLst>
              </a:tr>
              <a:tr h="936330">
                <a:tc>
                  <a:txBody>
                    <a:bodyPr/>
                    <a:lstStyle/>
                    <a:p>
                      <a:r>
                        <a:rPr lang="en-US" dirty="0"/>
                        <a:t>Spring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I know how…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At the café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The romans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Healthy Lifestyles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751967"/>
                  </a:ext>
                </a:extLst>
              </a:tr>
              <a:tr h="936330">
                <a:tc>
                  <a:txBody>
                    <a:bodyPr/>
                    <a:lstStyle/>
                    <a:p>
                      <a:r>
                        <a:rPr lang="en-US" dirty="0"/>
                        <a:t>Summer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Fruits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The classroom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My</a:t>
                      </a:r>
                      <a:r>
                        <a:rPr lang="en-US" sz="1400" baseline="0" dirty="0"/>
                        <a:t> house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The planets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502705"/>
                  </a:ext>
                </a:extLst>
              </a:tr>
              <a:tr h="936330">
                <a:tc>
                  <a:txBody>
                    <a:bodyPr/>
                    <a:lstStyle/>
                    <a:p>
                      <a:r>
                        <a:rPr lang="en-US" dirty="0"/>
                        <a:t>Summer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 Vegetables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Goldilocks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Olympics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Me</a:t>
                      </a:r>
                      <a:r>
                        <a:rPr lang="en-US" sz="1400" baseline="0" dirty="0"/>
                        <a:t> in the world.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118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486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208709"/>
              </p:ext>
            </p:extLst>
          </p:nvPr>
        </p:nvGraphicFramePr>
        <p:xfrm>
          <a:off x="236911" y="146756"/>
          <a:ext cx="11797045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42">
                  <a:extLst>
                    <a:ext uri="{9D8B030D-6E8A-4147-A177-3AD203B41FA5}">
                      <a16:colId xmlns:a16="http://schemas.microsoft.com/office/drawing/2014/main" val="3676987627"/>
                    </a:ext>
                  </a:extLst>
                </a:gridCol>
                <a:gridCol w="1570343">
                  <a:extLst>
                    <a:ext uri="{9D8B030D-6E8A-4147-A177-3AD203B41FA5}">
                      <a16:colId xmlns:a16="http://schemas.microsoft.com/office/drawing/2014/main" val="4045224249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3329520594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840957153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1462467516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2125506453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32277152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600" baseline="0" dirty="0"/>
                        <a:t>Y3 SPANISH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SUMMER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583046"/>
                  </a:ext>
                </a:extLst>
              </a:tr>
              <a:tr h="505276">
                <a:tc>
                  <a:txBody>
                    <a:bodyPr/>
                    <a:lstStyle/>
                    <a:p>
                      <a:r>
                        <a:rPr lang="en-GB" sz="1400" dirty="0"/>
                        <a:t>Listening</a:t>
                      </a:r>
                      <a:r>
                        <a:rPr lang="en-GB" sz="1400" baseline="0" dirty="0"/>
                        <a:t> and Responding</a:t>
                      </a:r>
                    </a:p>
                    <a:p>
                      <a:endParaRPr lang="en-GB" sz="1400" baseline="0" dirty="0"/>
                    </a:p>
                    <a:p>
                      <a:endParaRPr lang="en-GB" sz="1400" baseline="0" dirty="0"/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Listen to target vocab and phrases being spoken and identify their meaning in English.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Listen to questions about their name or how they are feeling and respond appropriately.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Listen to animal vocab being spoken and identify their meaning in English.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Listen to instrument vocab being spoken and identify their meaning in English.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Listen to popular verbs being spoken and identify their meaning in English.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Listen to fruit vocab being spoken and identify their meaning in English.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dirty="0"/>
                        <a:t>Listen to questions about favourite fruit or which fruits they like/don’t like and respond appropriately.</a:t>
                      </a:r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Listen to vegetable vocab being spoken and identify their meaning in English.</a:t>
                      </a:r>
                    </a:p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821560"/>
                  </a:ext>
                </a:extLst>
              </a:tr>
              <a:tr h="293048">
                <a:tc>
                  <a:txBody>
                    <a:bodyPr/>
                    <a:lstStyle/>
                    <a:p>
                      <a:r>
                        <a:rPr lang="en-GB" sz="1400" dirty="0"/>
                        <a:t>Speaking</a:t>
                      </a:r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Say </a:t>
                      </a:r>
                      <a:r>
                        <a:rPr lang="en-US" sz="1100" dirty="0" err="1"/>
                        <a:t>colours</a:t>
                      </a:r>
                      <a:r>
                        <a:rPr lang="en-US" sz="1100" dirty="0"/>
                        <a:t> and numbers 1‐10.  Role play saying how they are and what their name is.</a:t>
                      </a:r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Say up to  10 animals.</a:t>
                      </a:r>
                    </a:p>
                    <a:p>
                      <a:endParaRPr lang="en-US" sz="1100" dirty="0"/>
                    </a:p>
                    <a:p>
                      <a:r>
                        <a:rPr lang="en-US" sz="1100" dirty="0"/>
                        <a:t>Be able to say "I am..." plus an animal.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Say up to 10 instruments.</a:t>
                      </a:r>
                    </a:p>
                    <a:p>
                      <a:endParaRPr lang="en-US" sz="1100" dirty="0"/>
                    </a:p>
                    <a:p>
                      <a:r>
                        <a:rPr lang="en-US" sz="1100" dirty="0"/>
                        <a:t>Be able to say "I play..." plus an instrument.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Say up to 10 different popular verbs.</a:t>
                      </a:r>
                    </a:p>
                    <a:p>
                      <a:endParaRPr lang="en-US" sz="1100" dirty="0"/>
                    </a:p>
                    <a:p>
                      <a:r>
                        <a:rPr lang="en-US" sz="1100" dirty="0"/>
                        <a:t>Say "I am able to.." / "I can…" plus verb/activity.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Name 5-10 fruits and say which fruits they like/don’t like. </a:t>
                      </a:r>
                    </a:p>
                    <a:p>
                      <a:endParaRPr lang="en-GB" sz="1100" dirty="0"/>
                    </a:p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Ask somebody what fruit they like.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Name 5-10 vegetables.</a:t>
                      </a:r>
                    </a:p>
                    <a:p>
                      <a:endParaRPr lang="en-GB" sz="1100" dirty="0"/>
                    </a:p>
                    <a:p>
                      <a:r>
                        <a:rPr lang="en-GB" sz="1100" dirty="0"/>
                        <a:t>Take part in short role play using "I would like…" and the quantity of vegetable (1kg and 1/2kg only)</a:t>
                      </a:r>
                    </a:p>
                    <a:p>
                      <a:endParaRPr lang="en-GB" sz="1100" dirty="0"/>
                    </a:p>
                    <a:p>
                      <a:r>
                        <a:rPr lang="en-GB" sz="1100" dirty="0"/>
                        <a:t>Say “please”.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344747"/>
                  </a:ext>
                </a:extLst>
              </a:tr>
              <a:tr h="288729">
                <a:tc>
                  <a:txBody>
                    <a:bodyPr/>
                    <a:lstStyle/>
                    <a:p>
                      <a:r>
                        <a:rPr lang="en-GB" sz="1400" dirty="0"/>
                        <a:t>Reading and Responding</a:t>
                      </a:r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Match </a:t>
                      </a:r>
                      <a:r>
                        <a:rPr lang="en-US" sz="1100" dirty="0" err="1"/>
                        <a:t>colours</a:t>
                      </a:r>
                      <a:r>
                        <a:rPr lang="en-US" sz="1100" dirty="0"/>
                        <a:t> to written form. Match written form of numbers to digits.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Match word to picture. </a:t>
                      </a:r>
                    </a:p>
                    <a:p>
                      <a:r>
                        <a:rPr lang="en-US" sz="1100" dirty="0"/>
                        <a:t>Read the Spanish masculine and feminine words for “a”.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Match word to picture.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Read the Spanish masculine and feminine words for “the”.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Match verb to picture.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Match vocab to pictures.</a:t>
                      </a:r>
                    </a:p>
                    <a:p>
                      <a:r>
                        <a:rPr lang="en-GB" sz="1100" dirty="0"/>
                        <a:t>Read and interpret speech bubbles about which fruits characters like/don’t like.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Match vocab to pictures.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4681"/>
                  </a:ext>
                </a:extLst>
              </a:tr>
              <a:tr h="288729">
                <a:tc>
                  <a:txBody>
                    <a:bodyPr/>
                    <a:lstStyle/>
                    <a:p>
                      <a:r>
                        <a:rPr lang="en-GB" sz="1400" dirty="0"/>
                        <a:t>Writing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Create name labels, complete speech bubbles to match the character’s feelings.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Label pictures of animals.</a:t>
                      </a:r>
                    </a:p>
                    <a:p>
                      <a:endParaRPr lang="en-US" sz="1100" dirty="0"/>
                    </a:p>
                    <a:p>
                      <a:r>
                        <a:rPr lang="en-US" sz="1100" dirty="0"/>
                        <a:t>Write the Spanish masculine and feminine words for “a”.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Label instruments. </a:t>
                      </a:r>
                    </a:p>
                    <a:p>
                      <a:r>
                        <a:rPr lang="en-US" sz="1100" dirty="0"/>
                        <a:t>Write “I play” plus an instrument.</a:t>
                      </a:r>
                    </a:p>
                    <a:p>
                      <a:r>
                        <a:rPr lang="en-US" sz="1100" dirty="0"/>
                        <a:t>Write the Spanish masculine and feminine words for “the”.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Label verbs on a picture.</a:t>
                      </a:r>
                    </a:p>
                    <a:p>
                      <a:r>
                        <a:rPr lang="en-US" sz="1100" dirty="0"/>
                        <a:t>Complete speech bubbles to match pictures.</a:t>
                      </a:r>
                    </a:p>
                    <a:p>
                      <a:endParaRPr lang="en-US" sz="1100" dirty="0"/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Label pictures of fruits.</a:t>
                      </a:r>
                    </a:p>
                    <a:p>
                      <a:r>
                        <a:rPr lang="en-US" sz="1100" dirty="0"/>
                        <a:t>Complete speech bubble about which fruits they like/don’t like.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Label pictures of vegetables.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749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781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495002"/>
              </p:ext>
            </p:extLst>
          </p:nvPr>
        </p:nvGraphicFramePr>
        <p:xfrm>
          <a:off x="236911" y="146756"/>
          <a:ext cx="11955091" cy="6318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4360">
                  <a:extLst>
                    <a:ext uri="{9D8B030D-6E8A-4147-A177-3AD203B41FA5}">
                      <a16:colId xmlns:a16="http://schemas.microsoft.com/office/drawing/2014/main" val="3676987627"/>
                    </a:ext>
                  </a:extLst>
                </a:gridCol>
                <a:gridCol w="1591381">
                  <a:extLst>
                    <a:ext uri="{9D8B030D-6E8A-4147-A177-3AD203B41FA5}">
                      <a16:colId xmlns:a16="http://schemas.microsoft.com/office/drawing/2014/main" val="4045224249"/>
                    </a:ext>
                  </a:extLst>
                </a:gridCol>
                <a:gridCol w="1707870">
                  <a:extLst>
                    <a:ext uri="{9D8B030D-6E8A-4147-A177-3AD203B41FA5}">
                      <a16:colId xmlns:a16="http://schemas.microsoft.com/office/drawing/2014/main" val="3329520594"/>
                    </a:ext>
                  </a:extLst>
                </a:gridCol>
                <a:gridCol w="1707870">
                  <a:extLst>
                    <a:ext uri="{9D8B030D-6E8A-4147-A177-3AD203B41FA5}">
                      <a16:colId xmlns:a16="http://schemas.microsoft.com/office/drawing/2014/main" val="840957153"/>
                    </a:ext>
                  </a:extLst>
                </a:gridCol>
                <a:gridCol w="1707870">
                  <a:extLst>
                    <a:ext uri="{9D8B030D-6E8A-4147-A177-3AD203B41FA5}">
                      <a16:colId xmlns:a16="http://schemas.microsoft.com/office/drawing/2014/main" val="1462467516"/>
                    </a:ext>
                  </a:extLst>
                </a:gridCol>
                <a:gridCol w="1707870">
                  <a:extLst>
                    <a:ext uri="{9D8B030D-6E8A-4147-A177-3AD203B41FA5}">
                      <a16:colId xmlns:a16="http://schemas.microsoft.com/office/drawing/2014/main" val="2125506453"/>
                    </a:ext>
                  </a:extLst>
                </a:gridCol>
                <a:gridCol w="1707870">
                  <a:extLst>
                    <a:ext uri="{9D8B030D-6E8A-4147-A177-3AD203B41FA5}">
                      <a16:colId xmlns:a16="http://schemas.microsoft.com/office/drawing/2014/main" val="3227715269"/>
                    </a:ext>
                  </a:extLst>
                </a:gridCol>
              </a:tblGrid>
              <a:tr h="319755">
                <a:tc>
                  <a:txBody>
                    <a:bodyPr/>
                    <a:lstStyle/>
                    <a:p>
                      <a:r>
                        <a:rPr lang="en-GB" sz="1600" baseline="0" dirty="0"/>
                        <a:t>Y4 SPANISH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SUMMER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583046"/>
                  </a:ext>
                </a:extLst>
              </a:tr>
              <a:tr h="1385607">
                <a:tc>
                  <a:txBody>
                    <a:bodyPr/>
                    <a:lstStyle/>
                    <a:p>
                      <a:r>
                        <a:rPr lang="en-GB" sz="1200" dirty="0"/>
                        <a:t>Listening</a:t>
                      </a:r>
                      <a:r>
                        <a:rPr lang="en-GB" sz="1200" baseline="0" dirty="0"/>
                        <a:t> and Responding</a:t>
                      </a:r>
                    </a:p>
                    <a:p>
                      <a:endParaRPr lang="en-GB" sz="1200" baseline="0" dirty="0"/>
                    </a:p>
                    <a:p>
                      <a:endParaRPr lang="en-GB" sz="1200" baseline="0" dirty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Listen to target vocab and phrases being spoken and identify their meaning in English.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Listen to questions about their name, age, where they live and nationality.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Listen to family vocab being spoken and identify their meaning in English.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Listen to pet vocab being spoken and identify their meaning in English.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Listen to someone talking about their pet and identify in English.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Listen to café vocab being spoken and identify their meaning in English.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Listen to someone placing an order and identify in English.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Listen to classroom vocab being spoken and identify their meaning in English.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Recognise</a:t>
                      </a:r>
                      <a:r>
                        <a:rPr lang="en-US" sz="1100" baseline="0" dirty="0"/>
                        <a:t> and respond to classroom commands.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Listen to vocab from story and identify meaning in English.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821560"/>
                  </a:ext>
                </a:extLst>
              </a:tr>
              <a:tr h="1160074">
                <a:tc>
                  <a:txBody>
                    <a:bodyPr/>
                    <a:lstStyle/>
                    <a:p>
                      <a:r>
                        <a:rPr lang="en-GB" sz="1200" dirty="0"/>
                        <a:t>Speaking</a:t>
                      </a:r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Perform role play with name, age, where they live and nationality.</a:t>
                      </a:r>
                    </a:p>
                    <a:p>
                      <a:r>
                        <a:rPr lang="en-US" sz="1100" dirty="0">
                          <a:latin typeface="+mn-lt"/>
                        </a:rPr>
                        <a:t>Count up to 20.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Present orally on your / a family</a:t>
                      </a:r>
                      <a:r>
                        <a:rPr lang="en-US" sz="1100" baseline="0" dirty="0">
                          <a:latin typeface="+mn-lt"/>
                        </a:rPr>
                        <a:t> (names, ages)</a:t>
                      </a:r>
                      <a:endParaRPr lang="en-US" sz="1100" dirty="0">
                        <a:latin typeface="+mn-lt"/>
                      </a:endParaRPr>
                    </a:p>
                    <a:p>
                      <a:r>
                        <a:rPr lang="en-US" sz="1100" baseline="0" dirty="0">
                          <a:latin typeface="+mn-lt"/>
                        </a:rPr>
                        <a:t>Say numbers 1-100.</a:t>
                      </a:r>
                    </a:p>
                    <a:p>
                      <a:r>
                        <a:rPr lang="en-US" sz="1100" baseline="0" dirty="0">
                          <a:latin typeface="+mn-lt"/>
                        </a:rPr>
                        <a:t>Use possessive adjectives (my, your, his, hers, theirs </a:t>
                      </a:r>
                      <a:r>
                        <a:rPr lang="en-US" sz="1100" baseline="0" dirty="0" err="1">
                          <a:latin typeface="+mn-lt"/>
                        </a:rPr>
                        <a:t>etc</a:t>
                      </a:r>
                      <a:r>
                        <a:rPr lang="en-US" sz="1100" baseline="0" dirty="0">
                          <a:latin typeface="+mn-lt"/>
                        </a:rPr>
                        <a:t>) 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Present orally</a:t>
                      </a:r>
                      <a:r>
                        <a:rPr lang="en-US" sz="1200" baseline="0" dirty="0"/>
                        <a:t> on pets (what they have, what they don’t have, their pets’ names).</a:t>
                      </a:r>
                    </a:p>
                    <a:p>
                      <a:r>
                        <a:rPr lang="en-US" sz="1200" baseline="0" dirty="0"/>
                        <a:t>Ask someone if they have a pet?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Perform</a:t>
                      </a:r>
                      <a:r>
                        <a:rPr lang="en-US" sz="1200" baseline="0" dirty="0"/>
                        <a:t> a role play – ordering from a selection of food and drinks from a menu, asking for the bill, saying please and thank you.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Say what you have</a:t>
                      </a:r>
                      <a:r>
                        <a:rPr lang="en-US" sz="1200" baseline="0" dirty="0"/>
                        <a:t> and what you don’t have in your pencil case (using the negative).</a:t>
                      </a:r>
                    </a:p>
                    <a:p>
                      <a:endParaRPr lang="en-US" sz="1200" baseline="0" dirty="0"/>
                    </a:p>
                    <a:p>
                      <a:r>
                        <a:rPr lang="en-US" sz="1200" baseline="0" dirty="0"/>
                        <a:t>Ask someone what they have in their pencil case.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Attempt to re-tell the familiar fairy tale in Spanish orally with good pronunciation, using a story board/mini book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344747"/>
                  </a:ext>
                </a:extLst>
              </a:tr>
              <a:tr h="1039205">
                <a:tc>
                  <a:txBody>
                    <a:bodyPr/>
                    <a:lstStyle/>
                    <a:p>
                      <a:r>
                        <a:rPr lang="en-GB" sz="1200" dirty="0"/>
                        <a:t>Reading and Responding</a:t>
                      </a:r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Interpret simple set phrases about</a:t>
                      </a:r>
                      <a:r>
                        <a:rPr lang="en-US" sz="1100" baseline="0" dirty="0">
                          <a:latin typeface="+mn-lt"/>
                        </a:rPr>
                        <a:t> names, ages, where people live and nationalities.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Read numbers</a:t>
                      </a:r>
                      <a:r>
                        <a:rPr lang="en-US" sz="1100" baseline="0" dirty="0">
                          <a:latin typeface="+mn-lt"/>
                        </a:rPr>
                        <a:t> 1-100.</a:t>
                      </a:r>
                    </a:p>
                    <a:p>
                      <a:r>
                        <a:rPr lang="en-US" sz="1100" dirty="0">
                          <a:latin typeface="+mn-lt"/>
                        </a:rPr>
                        <a:t>Interpret </a:t>
                      </a:r>
                      <a:r>
                        <a:rPr lang="en-US" sz="1100" baseline="0" dirty="0">
                          <a:latin typeface="+mn-lt"/>
                        </a:rPr>
                        <a:t>simple phrases about people’s families.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Interpret</a:t>
                      </a:r>
                      <a:r>
                        <a:rPr lang="en-US" sz="1200" dirty="0"/>
                        <a:t> simple phrases</a:t>
                      </a:r>
                      <a:r>
                        <a:rPr lang="en-US" sz="1200" baseline="0" dirty="0"/>
                        <a:t> about what pets people have, what they are called etc.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</a:rPr>
                        <a:t>Interpret</a:t>
                      </a:r>
                      <a:r>
                        <a:rPr lang="en-US" sz="1200" dirty="0"/>
                        <a:t> simple</a:t>
                      </a:r>
                      <a:r>
                        <a:rPr lang="en-US" sz="1200" baseline="0" dirty="0"/>
                        <a:t> phrases about food/drink orders.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Read</a:t>
                      </a:r>
                      <a:r>
                        <a:rPr lang="en-US" sz="1200" baseline="0" dirty="0"/>
                        <a:t> and interpret speech bubbles about what someone has in their pencil case.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Read sections</a:t>
                      </a:r>
                      <a:r>
                        <a:rPr lang="en-US" sz="1200" baseline="0" dirty="0"/>
                        <a:t> of the story (identifying known vocab and phrases).</a:t>
                      </a:r>
                    </a:p>
                    <a:p>
                      <a:r>
                        <a:rPr lang="en-US" sz="1200" baseline="0" dirty="0"/>
                        <a:t>Order the sections to retell the story.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4681"/>
                  </a:ext>
                </a:extLst>
              </a:tr>
              <a:tr h="1758655">
                <a:tc>
                  <a:txBody>
                    <a:bodyPr/>
                    <a:lstStyle/>
                    <a:p>
                      <a:r>
                        <a:rPr lang="en-GB" sz="1200" dirty="0"/>
                        <a:t>Writing</a:t>
                      </a:r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Write</a:t>
                      </a:r>
                      <a:r>
                        <a:rPr lang="en-US" sz="1100" baseline="0" dirty="0">
                          <a:latin typeface="+mn-lt"/>
                        </a:rPr>
                        <a:t> short sentences about names, ages, where people live and nationalities.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Write short sentences about</a:t>
                      </a:r>
                      <a:r>
                        <a:rPr lang="en-US" sz="1100" baseline="0" dirty="0">
                          <a:latin typeface="+mn-lt"/>
                        </a:rPr>
                        <a:t> families (names, ages)</a:t>
                      </a:r>
                    </a:p>
                    <a:p>
                      <a:endParaRPr lang="en-US" sz="1100" dirty="0">
                        <a:latin typeface="+mn-lt"/>
                      </a:endParaRPr>
                    </a:p>
                    <a:p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Write short sentences including some or all of the following: my name; my age; what pet I have; what pet I don't have; my pet's name; a connective "y" (and) or "</a:t>
                      </a:r>
                      <a:r>
                        <a:rPr lang="en-US" sz="1100" dirty="0" err="1"/>
                        <a:t>pero</a:t>
                      </a:r>
                      <a:r>
                        <a:rPr lang="en-US" sz="1100" dirty="0"/>
                        <a:t>" (but). 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Complete</a:t>
                      </a:r>
                      <a:r>
                        <a:rPr lang="en-US" sz="1200" baseline="0" dirty="0"/>
                        <a:t> speech bubbles with sentences about food/drink orders.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Write sentences about what</a:t>
                      </a:r>
                      <a:r>
                        <a:rPr lang="en-US" sz="1200" baseline="0" dirty="0"/>
                        <a:t> you have and what you do not have in your pencil case. Include numbers for quantities.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Complete</a:t>
                      </a:r>
                      <a:r>
                        <a:rPr lang="en-US" sz="1200" baseline="0" dirty="0"/>
                        <a:t> a story board with phrases and short sentences.</a:t>
                      </a:r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749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475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260964"/>
              </p:ext>
            </p:extLst>
          </p:nvPr>
        </p:nvGraphicFramePr>
        <p:xfrm>
          <a:off x="236910" y="146756"/>
          <a:ext cx="11833170" cy="592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7029">
                  <a:extLst>
                    <a:ext uri="{9D8B030D-6E8A-4147-A177-3AD203B41FA5}">
                      <a16:colId xmlns:a16="http://schemas.microsoft.com/office/drawing/2014/main" val="3676987627"/>
                    </a:ext>
                  </a:extLst>
                </a:gridCol>
                <a:gridCol w="1602432">
                  <a:extLst>
                    <a:ext uri="{9D8B030D-6E8A-4147-A177-3AD203B41FA5}">
                      <a16:colId xmlns:a16="http://schemas.microsoft.com/office/drawing/2014/main" val="4045224249"/>
                    </a:ext>
                  </a:extLst>
                </a:gridCol>
                <a:gridCol w="1719730">
                  <a:extLst>
                    <a:ext uri="{9D8B030D-6E8A-4147-A177-3AD203B41FA5}">
                      <a16:colId xmlns:a16="http://schemas.microsoft.com/office/drawing/2014/main" val="3329520594"/>
                    </a:ext>
                  </a:extLst>
                </a:gridCol>
                <a:gridCol w="1719730">
                  <a:extLst>
                    <a:ext uri="{9D8B030D-6E8A-4147-A177-3AD203B41FA5}">
                      <a16:colId xmlns:a16="http://schemas.microsoft.com/office/drawing/2014/main" val="840957153"/>
                    </a:ext>
                  </a:extLst>
                </a:gridCol>
                <a:gridCol w="1719730">
                  <a:extLst>
                    <a:ext uri="{9D8B030D-6E8A-4147-A177-3AD203B41FA5}">
                      <a16:colId xmlns:a16="http://schemas.microsoft.com/office/drawing/2014/main" val="1462467516"/>
                    </a:ext>
                  </a:extLst>
                </a:gridCol>
                <a:gridCol w="1719730">
                  <a:extLst>
                    <a:ext uri="{9D8B030D-6E8A-4147-A177-3AD203B41FA5}">
                      <a16:colId xmlns:a16="http://schemas.microsoft.com/office/drawing/2014/main" val="2125506453"/>
                    </a:ext>
                  </a:extLst>
                </a:gridCol>
                <a:gridCol w="1514789">
                  <a:extLst>
                    <a:ext uri="{9D8B030D-6E8A-4147-A177-3AD203B41FA5}">
                      <a16:colId xmlns:a16="http://schemas.microsoft.com/office/drawing/2014/main" val="3227715269"/>
                    </a:ext>
                  </a:extLst>
                </a:gridCol>
              </a:tblGrid>
              <a:tr h="288729">
                <a:tc>
                  <a:txBody>
                    <a:bodyPr/>
                    <a:lstStyle/>
                    <a:p>
                      <a:r>
                        <a:rPr lang="en-GB" sz="1600" baseline="0" dirty="0"/>
                        <a:t>Y5 SPANISH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SUMMER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583046"/>
                  </a:ext>
                </a:extLst>
              </a:tr>
              <a:tr h="505276">
                <a:tc>
                  <a:txBody>
                    <a:bodyPr/>
                    <a:lstStyle/>
                    <a:p>
                      <a:r>
                        <a:rPr lang="en-GB" sz="1200" dirty="0"/>
                        <a:t>Listening</a:t>
                      </a:r>
                      <a:r>
                        <a:rPr lang="en-GB" sz="1200" baseline="0" dirty="0"/>
                        <a:t> and Responding</a:t>
                      </a:r>
                    </a:p>
                    <a:p>
                      <a:endParaRPr lang="en-GB" sz="1200" baseline="0" dirty="0"/>
                    </a:p>
                    <a:p>
                      <a:endParaRPr lang="en-GB" sz="1200" baseline="0" dirty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Listen to date vocab and phrases being spoken and identify their meaning in English.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Listen to weather vocab and phrases being spoken and identify their meaning in English.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Listen to clothes vocab and phrases being spoken and identify their meaning in English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Listening to excerpt</a:t>
                      </a:r>
                      <a:r>
                        <a:rPr lang="en-US" sz="1100" baseline="0" dirty="0"/>
                        <a:t> of Roman child experience and identify meaning in English. 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Listen</a:t>
                      </a:r>
                      <a:r>
                        <a:rPr lang="en-US" sz="1100" baseline="0" dirty="0"/>
                        <a:t> to a description of a home in Spanish and describe in English.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Listen to sport vocab and phrases being spoken and identify their meaning in English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Develop listening for gist to longer extracts of speech.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821560"/>
                  </a:ext>
                </a:extLst>
              </a:tr>
              <a:tr h="1718139">
                <a:tc>
                  <a:txBody>
                    <a:bodyPr/>
                    <a:lstStyle/>
                    <a:p>
                      <a:r>
                        <a:rPr lang="en-GB" sz="1200" dirty="0"/>
                        <a:t>Speaking</a:t>
                      </a:r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Say the months of the year in order.</a:t>
                      </a:r>
                    </a:p>
                    <a:p>
                      <a:r>
                        <a:rPr lang="en-US" sz="1100" dirty="0"/>
                        <a:t>Ask when someone has a birthday and say when my birthday</a:t>
                      </a:r>
                      <a:r>
                        <a:rPr lang="en-US" sz="1100" baseline="0" dirty="0"/>
                        <a:t> is.</a:t>
                      </a:r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Say the vocabulary for weather.</a:t>
                      </a:r>
                    </a:p>
                    <a:p>
                      <a:endParaRPr lang="en-US" sz="1100" dirty="0"/>
                    </a:p>
                    <a:p>
                      <a:r>
                        <a:rPr lang="en-US" sz="1100" dirty="0"/>
                        <a:t>Role</a:t>
                      </a:r>
                      <a:r>
                        <a:rPr lang="en-US" sz="1100" baseline="0" dirty="0"/>
                        <a:t> play conversations about the weather / weather forecasts.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Say and write the vocabulary (nouns with the correct gender and article) for a range of clothes in Spanish accurately and with good </a:t>
                      </a:r>
                      <a:r>
                        <a:rPr lang="en-US" sz="1100" dirty="0" err="1"/>
                        <a:t>pronuciation</a:t>
                      </a:r>
                      <a:r>
                        <a:rPr lang="en-US" sz="1100" dirty="0"/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Describe what I am wearing and possibly be able to describe what other people are wearing.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Oral presentation of life as a Roman child. </a:t>
                      </a:r>
                    </a:p>
                    <a:p>
                      <a:endParaRPr lang="en-US" sz="1100" dirty="0"/>
                    </a:p>
                    <a:p>
                      <a:r>
                        <a:rPr lang="en-US" sz="1100" dirty="0"/>
                        <a:t>Say and spell the days of the week in Spanish and learn how these are related to the Roman gods and goddesses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Say where you live and name the rooms in your house that you have and do not have.</a:t>
                      </a:r>
                    </a:p>
                    <a:p>
                      <a:r>
                        <a:rPr lang="en-US" sz="1100" dirty="0"/>
                        <a:t>Ask somebody to describe their home using the phrase “¿</a:t>
                      </a:r>
                      <a:r>
                        <a:rPr lang="en-US" sz="1100" dirty="0" err="1"/>
                        <a:t>Cómo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es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tu</a:t>
                      </a:r>
                      <a:r>
                        <a:rPr lang="en-US" sz="1100" dirty="0"/>
                        <a:t> casa?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Say the nouns in Spanish for key sports in the current Olympic Games, with their correct gender/article.</a:t>
                      </a:r>
                    </a:p>
                    <a:p>
                      <a:r>
                        <a:rPr lang="en-US" sz="1100" dirty="0"/>
                        <a:t>Learn to use the verb </a:t>
                      </a:r>
                      <a:r>
                        <a:rPr lang="en-US" sz="1100" dirty="0" err="1"/>
                        <a:t>practicar</a:t>
                      </a:r>
                      <a:r>
                        <a:rPr lang="en-US" sz="1100" dirty="0"/>
                        <a:t> to help me say what sports I/other people play and what sports I/other people do not play.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344747"/>
                  </a:ext>
                </a:extLst>
              </a:tr>
              <a:tr h="288729">
                <a:tc>
                  <a:txBody>
                    <a:bodyPr/>
                    <a:lstStyle/>
                    <a:p>
                      <a:r>
                        <a:rPr lang="en-GB" sz="1200" dirty="0"/>
                        <a:t>Reading and Responding</a:t>
                      </a:r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</a:rPr>
                        <a:t>Interpret phrases about</a:t>
                      </a:r>
                      <a:r>
                        <a:rPr lang="en-US" sz="1100" baseline="0" dirty="0">
                          <a:latin typeface="+mn-lt"/>
                        </a:rPr>
                        <a:t> when people have their birthdays.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Interpret paragraphs</a:t>
                      </a:r>
                      <a:r>
                        <a:rPr lang="en-US" sz="1100" baseline="0" dirty="0">
                          <a:latin typeface="+mn-lt"/>
                        </a:rPr>
                        <a:t> about weather on different days.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</a:rPr>
                        <a:t>Interpret short paragraphs</a:t>
                      </a:r>
                      <a:r>
                        <a:rPr lang="en-US" sz="1100" baseline="0" dirty="0">
                          <a:latin typeface="+mn-lt"/>
                        </a:rPr>
                        <a:t> about what people are wearing on different days and in different weather.</a:t>
                      </a:r>
                      <a:endParaRPr lang="en-GB" sz="1100" dirty="0"/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Read</a:t>
                      </a:r>
                      <a:r>
                        <a:rPr lang="en-US" sz="1100" baseline="0" dirty="0"/>
                        <a:t> and discuss facts about they key people involved in the Roman empire.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Match</a:t>
                      </a:r>
                      <a:r>
                        <a:rPr lang="en-US" sz="1100" baseline="0" dirty="0"/>
                        <a:t> vocabulary, read descriptions and draw to represent.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Look out for cognates and highlight key words when decoding longer text to help me to learn how to gist read in Spanish.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4681"/>
                  </a:ext>
                </a:extLst>
              </a:tr>
              <a:tr h="288729">
                <a:tc>
                  <a:txBody>
                    <a:bodyPr/>
                    <a:lstStyle/>
                    <a:p>
                      <a:r>
                        <a:rPr lang="en-GB" sz="1200" dirty="0"/>
                        <a:t>Writing</a:t>
                      </a:r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Write the date in Spanish.</a:t>
                      </a:r>
                    </a:p>
                    <a:p>
                      <a:r>
                        <a:rPr lang="en-US" sz="1100" dirty="0">
                          <a:latin typeface="+mn-lt"/>
                        </a:rPr>
                        <a:t>Write</a:t>
                      </a:r>
                      <a:r>
                        <a:rPr lang="en-US" sz="1100" baseline="0" dirty="0">
                          <a:latin typeface="+mn-lt"/>
                        </a:rPr>
                        <a:t> short sentences about when someone’s birthday is.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Create a weather map and a written weather</a:t>
                      </a:r>
                      <a:r>
                        <a:rPr lang="en-US" sz="1100" baseline="0" dirty="0"/>
                        <a:t> report.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Write an email</a:t>
                      </a:r>
                      <a:r>
                        <a:rPr lang="en-US" sz="1100" baseline="0" dirty="0"/>
                        <a:t> to a Spanish child, answering her questions about you (age, where you live, what you like to wear)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Write a short</a:t>
                      </a:r>
                      <a:r>
                        <a:rPr lang="en-US" sz="1100" baseline="0" dirty="0"/>
                        <a:t> diary extract about life as a Roman child.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Write</a:t>
                      </a:r>
                      <a:r>
                        <a:rPr lang="en-US" sz="1100" baseline="0" dirty="0"/>
                        <a:t> an email to a friend/pen-pal describing their house and asking about theirs.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Write sentences about</a:t>
                      </a:r>
                      <a:r>
                        <a:rPr lang="en-US" sz="1100" baseline="0" dirty="0"/>
                        <a:t> what sports I or other people play/do not play. Use the verb </a:t>
                      </a:r>
                      <a:r>
                        <a:rPr lang="en-US" sz="1100" baseline="0" dirty="0" err="1"/>
                        <a:t>practicar</a:t>
                      </a:r>
                      <a:r>
                        <a:rPr lang="en-US" sz="1100" baseline="0" dirty="0"/>
                        <a:t> correctly.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749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328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382483"/>
              </p:ext>
            </p:extLst>
          </p:nvPr>
        </p:nvGraphicFramePr>
        <p:xfrm>
          <a:off x="236911" y="146756"/>
          <a:ext cx="11797045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42">
                  <a:extLst>
                    <a:ext uri="{9D8B030D-6E8A-4147-A177-3AD203B41FA5}">
                      <a16:colId xmlns:a16="http://schemas.microsoft.com/office/drawing/2014/main" val="3676987627"/>
                    </a:ext>
                  </a:extLst>
                </a:gridCol>
                <a:gridCol w="1570343">
                  <a:extLst>
                    <a:ext uri="{9D8B030D-6E8A-4147-A177-3AD203B41FA5}">
                      <a16:colId xmlns:a16="http://schemas.microsoft.com/office/drawing/2014/main" val="4045224249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3329520594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840957153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1462467516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2125506453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3227715269"/>
                    </a:ext>
                  </a:extLst>
                </a:gridCol>
              </a:tblGrid>
              <a:tr h="288729">
                <a:tc>
                  <a:txBody>
                    <a:bodyPr/>
                    <a:lstStyle/>
                    <a:p>
                      <a:r>
                        <a:rPr lang="en-GB" sz="1600" baseline="0" dirty="0"/>
                        <a:t>Y6 SPANISH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SUMMER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583046"/>
                  </a:ext>
                </a:extLst>
              </a:tr>
              <a:tr h="505276">
                <a:tc>
                  <a:txBody>
                    <a:bodyPr/>
                    <a:lstStyle/>
                    <a:p>
                      <a:r>
                        <a:rPr lang="en-GB" sz="1200" dirty="0"/>
                        <a:t>Listening</a:t>
                      </a:r>
                      <a:r>
                        <a:rPr lang="en-GB" sz="1200" baseline="0" dirty="0"/>
                        <a:t> and Responding</a:t>
                      </a:r>
                    </a:p>
                    <a:p>
                      <a:endParaRPr lang="en-GB" sz="1200" baseline="0" dirty="0"/>
                    </a:p>
                    <a:p>
                      <a:endParaRPr lang="en-GB" sz="1200" baseline="0" dirty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Listen to school subject vocab and phrases being spoken and identify their meaning in English.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Listen to vocab and phrases about weekend activities and timings being spoken and identify their meaning in English.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Listen to vocab and phrases about WWII being spoken and identify their meaning in English.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Listen to vocab and phrases about food and drinks that are considered good/not as good for your health being spoken and identify their meaning in English.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Listen to vocab and phrases about planets being spoken and identify their meaning in English.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Listen to vocab and phrases being spoken and identify their meaning in English.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821560"/>
                  </a:ext>
                </a:extLst>
              </a:tr>
              <a:tr h="2133629">
                <a:tc>
                  <a:txBody>
                    <a:bodyPr/>
                    <a:lstStyle/>
                    <a:p>
                      <a:r>
                        <a:rPr lang="en-GB" sz="1200" dirty="0"/>
                        <a:t>Speaking</a:t>
                      </a:r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Say with good pronunciation the vocabulary for school subjects, with the correct word for "the" (definite article)</a:t>
                      </a:r>
                    </a:p>
                    <a:p>
                      <a:endParaRPr lang="en-US" sz="1000" dirty="0"/>
                    </a:p>
                    <a:p>
                      <a:r>
                        <a:rPr lang="en-US" sz="1000" dirty="0"/>
                        <a:t>Say what subjects I like and dislike at school (learning to use positive and negative opinions).</a:t>
                      </a:r>
                    </a:p>
                    <a:p>
                      <a:endParaRPr lang="en-US" sz="1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Start to</a:t>
                      </a:r>
                      <a:r>
                        <a:rPr lang="en-US" sz="1000" baseline="0" dirty="0"/>
                        <a:t> t</a:t>
                      </a:r>
                      <a:r>
                        <a:rPr lang="en-US" sz="1000" dirty="0"/>
                        <a:t>ell and</a:t>
                      </a:r>
                      <a:r>
                        <a:rPr lang="en-US" sz="1000" baseline="0" dirty="0"/>
                        <a:t> ask what the time is.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Tell and</a:t>
                      </a:r>
                      <a:r>
                        <a:rPr lang="en-US" sz="1000" baseline="0" dirty="0"/>
                        <a:t> ask what the time is.</a:t>
                      </a:r>
                    </a:p>
                    <a:p>
                      <a:endParaRPr lang="en-US" sz="1000" dirty="0"/>
                    </a:p>
                    <a:p>
                      <a:r>
                        <a:rPr lang="en-US" sz="1000" dirty="0"/>
                        <a:t>Prepare and present a spoken account of what I do at the weekend, what time I do it and what I think of it. </a:t>
                      </a:r>
                    </a:p>
                    <a:p>
                      <a:endParaRPr lang="en-US" sz="1000" dirty="0"/>
                    </a:p>
                    <a:p>
                      <a:r>
                        <a:rPr lang="en-US" sz="1000" dirty="0"/>
                        <a:t>Attempt to use the connectives in my presentation.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Say with good pronunciation  the countries and languages involved in WW2 .</a:t>
                      </a:r>
                    </a:p>
                    <a:p>
                      <a:endParaRPr lang="en-US" sz="1000" dirty="0"/>
                    </a:p>
                    <a:p>
                      <a:r>
                        <a:rPr lang="en-US" sz="1000" dirty="0"/>
                        <a:t>Say what the differences were in city and country life during the war. </a:t>
                      </a:r>
                    </a:p>
                    <a:p>
                      <a:endParaRPr lang="en-US" sz="1000" dirty="0"/>
                    </a:p>
                    <a:p>
                      <a:r>
                        <a:rPr lang="en-US" sz="1000" dirty="0"/>
                        <a:t>Present orally on life as an evacuee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Say what activities</a:t>
                      </a:r>
                      <a:r>
                        <a:rPr lang="en-US" sz="1000" baseline="0" dirty="0"/>
                        <a:t> I do during the week to keep a healthy lifestyle.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aseline="0" dirty="0"/>
                        <a:t>Recite the planets in Spanish on a solar system map.</a:t>
                      </a:r>
                    </a:p>
                    <a:p>
                      <a:endParaRPr lang="en-US" sz="1000" baseline="0" dirty="0"/>
                    </a:p>
                    <a:p>
                      <a:r>
                        <a:rPr lang="en-US" sz="1000" dirty="0"/>
                        <a:t>Say an extended sentence with an interesting fact for at least one of the planets in Spanish</a:t>
                      </a:r>
                    </a:p>
                    <a:p>
                      <a:endParaRPr lang="en-US" sz="1000" dirty="0"/>
                    </a:p>
                    <a:p>
                      <a:r>
                        <a:rPr lang="en-US" sz="1000" dirty="0"/>
                        <a:t>Adjectival agreement.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Say at least four </a:t>
                      </a:r>
                      <a:r>
                        <a:rPr lang="en-US" sz="1100" dirty="0" err="1"/>
                        <a:t>Hispanophone</a:t>
                      </a:r>
                      <a:r>
                        <a:rPr lang="en-US" sz="1100" dirty="0"/>
                        <a:t> countries (Spanish speaking countries).</a:t>
                      </a:r>
                    </a:p>
                    <a:p>
                      <a:endParaRPr lang="en-US" sz="1100" dirty="0"/>
                    </a:p>
                    <a:p>
                      <a:r>
                        <a:rPr lang="en-US" sz="1100" dirty="0"/>
                        <a:t>Say a</a:t>
                      </a:r>
                      <a:r>
                        <a:rPr lang="en-US" sz="1100" baseline="0" dirty="0"/>
                        <a:t> few facts about a celebration in a </a:t>
                      </a:r>
                      <a:r>
                        <a:rPr lang="en-US" sz="1100" baseline="0" dirty="0" err="1"/>
                        <a:t>Hispanophone</a:t>
                      </a:r>
                      <a:r>
                        <a:rPr lang="en-US" sz="1100" baseline="0" dirty="0"/>
                        <a:t> country.</a:t>
                      </a:r>
                      <a:endParaRPr lang="en-US" sz="1100" dirty="0"/>
                    </a:p>
                    <a:p>
                      <a:endParaRPr lang="en-US" sz="1100" dirty="0"/>
                    </a:p>
                    <a:p>
                      <a:r>
                        <a:rPr lang="en-US" sz="1100" dirty="0"/>
                        <a:t>Tell you what I am going to do to help protect our planet.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344747"/>
                  </a:ext>
                </a:extLst>
              </a:tr>
              <a:tr h="288729">
                <a:tc>
                  <a:txBody>
                    <a:bodyPr/>
                    <a:lstStyle/>
                    <a:p>
                      <a:r>
                        <a:rPr lang="en-GB" sz="1200" dirty="0"/>
                        <a:t>Reading and Responding</a:t>
                      </a:r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Interpret short</a:t>
                      </a:r>
                      <a:r>
                        <a:rPr lang="en-US" sz="1000" baseline="0" dirty="0">
                          <a:latin typeface="+mn-lt"/>
                        </a:rPr>
                        <a:t> </a:t>
                      </a:r>
                      <a:r>
                        <a:rPr lang="en-US" sz="1000" dirty="0">
                          <a:latin typeface="+mn-lt"/>
                        </a:rPr>
                        <a:t>paragraphs</a:t>
                      </a:r>
                      <a:r>
                        <a:rPr lang="en-US" sz="1000" baseline="0" dirty="0">
                          <a:latin typeface="+mn-lt"/>
                        </a:rPr>
                        <a:t> about what subjects people study  and their opinions.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Interpret short</a:t>
                      </a:r>
                      <a:r>
                        <a:rPr lang="en-US" sz="1000" baseline="0" dirty="0">
                          <a:latin typeface="+mn-lt"/>
                        </a:rPr>
                        <a:t> </a:t>
                      </a:r>
                      <a:r>
                        <a:rPr lang="en-US" sz="1000" dirty="0">
                          <a:latin typeface="+mn-lt"/>
                        </a:rPr>
                        <a:t>paragraphs</a:t>
                      </a:r>
                      <a:r>
                        <a:rPr lang="en-US" sz="1000" baseline="0" dirty="0">
                          <a:latin typeface="+mn-lt"/>
                        </a:rPr>
                        <a:t> about what activities people do at the weekend, what time they do them, and what they think of them.</a:t>
                      </a:r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Group and order unknown vocabulary to help me decode texts in Spanish.</a:t>
                      </a:r>
                    </a:p>
                    <a:p>
                      <a:r>
                        <a:rPr lang="en-US" sz="1000" dirty="0"/>
                        <a:t>Improve my reading skills when faced with longer text in Spanish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Learn to read instructions in Spanish and look a healthy recipe in Spanish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/>
                        <a:t>Interpret descriptive sentences about planets.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/>
                        <a:t>Understand and apply the rules of adjectival agreement.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Interpret descriptive sentences about </a:t>
                      </a:r>
                      <a:r>
                        <a:rPr lang="en-US" sz="1100" baseline="0" dirty="0" err="1"/>
                        <a:t>Hispanophone</a:t>
                      </a:r>
                      <a:r>
                        <a:rPr lang="en-US" sz="1100" baseline="0" dirty="0"/>
                        <a:t> countries.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4681"/>
                  </a:ext>
                </a:extLst>
              </a:tr>
              <a:tr h="288729">
                <a:tc>
                  <a:txBody>
                    <a:bodyPr/>
                    <a:lstStyle/>
                    <a:p>
                      <a:r>
                        <a:rPr lang="en-GB" sz="1200" dirty="0"/>
                        <a:t>Writing</a:t>
                      </a:r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Write an email about what you like and do not like at school.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Prepare and present a written account of what I do at the weekend, what time I do it and what I think of it. 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Write</a:t>
                      </a:r>
                      <a:r>
                        <a:rPr lang="en-US" sz="1000" baseline="0" dirty="0"/>
                        <a:t> </a:t>
                      </a:r>
                      <a:r>
                        <a:rPr lang="en-US" sz="1000" dirty="0"/>
                        <a:t>a letter home in Spanish as an evacuee living in the countryside.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Write an email to a friend</a:t>
                      </a:r>
                      <a:r>
                        <a:rPr lang="en-US" sz="1000" baseline="0" dirty="0"/>
                        <a:t> about how to keep a healthy lifestyle.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Write an extended sentence with an interesting fact for at least one of the planets in Spanish.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Spell at least four </a:t>
                      </a:r>
                      <a:r>
                        <a:rPr lang="en-US" sz="1200" dirty="0" err="1"/>
                        <a:t>Hispanophone</a:t>
                      </a:r>
                      <a:r>
                        <a:rPr lang="en-US" sz="1200" dirty="0"/>
                        <a:t> countries.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749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967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5174</TotalTime>
  <Words>2037</Words>
  <Application>Microsoft Office PowerPoint</Application>
  <PresentationFormat>Widescreen</PresentationFormat>
  <Paragraphs>287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Charlestown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Jones</dc:creator>
  <cp:lastModifiedBy>L Dodman</cp:lastModifiedBy>
  <cp:revision>103</cp:revision>
  <dcterms:created xsi:type="dcterms:W3CDTF">2019-11-28T12:21:12Z</dcterms:created>
  <dcterms:modified xsi:type="dcterms:W3CDTF">2023-10-05T11:29:16Z</dcterms:modified>
</cp:coreProperties>
</file>