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08/09/2022</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08/09/2022</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7936C-B738-4D95-A5B0-AC15C09B6B4C}"/>
              </a:ext>
            </a:extLst>
          </p:cNvPr>
          <p:cNvPicPr>
            <a:picLocks noChangeAspect="1"/>
          </p:cNvPicPr>
          <p:nvPr/>
        </p:nvPicPr>
        <p:blipFill>
          <a:blip r:embed="rId2"/>
          <a:stretch>
            <a:fillRect/>
          </a:stretch>
        </p:blipFill>
        <p:spPr>
          <a:xfrm>
            <a:off x="854347" y="512775"/>
            <a:ext cx="2585122" cy="1292561"/>
          </a:xfrm>
          <a:prstGeom prst="rect">
            <a:avLst/>
          </a:prstGeom>
        </p:spPr>
      </p:pic>
      <p:pic>
        <p:nvPicPr>
          <p:cNvPr id="1026" name="Picture 2" descr="👉 Welcome to Year Two Bunting (teacher made)">
            <a:extLst>
              <a:ext uri="{FF2B5EF4-FFF2-40B4-BE49-F238E27FC236}">
                <a16:creationId xmlns:a16="http://schemas.microsoft.com/office/drawing/2014/main" id="{22E9C701-D868-40EF-8734-63B48C61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792" y="25706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4"/>
          <a:stretch>
            <a:fillRect/>
          </a:stretch>
        </p:blipFill>
        <p:spPr>
          <a:xfrm>
            <a:off x="2926753" y="290861"/>
            <a:ext cx="3028950" cy="1514475"/>
          </a:xfrm>
          <a:prstGeom prst="rect">
            <a:avLst/>
          </a:prstGeom>
        </p:spPr>
      </p:pic>
      <p:pic>
        <p:nvPicPr>
          <p:cNvPr id="6" name="Picture 5">
            <a:extLst>
              <a:ext uri="{FF2B5EF4-FFF2-40B4-BE49-F238E27FC236}">
                <a16:creationId xmlns:a16="http://schemas.microsoft.com/office/drawing/2014/main" id="{90401BB7-1C6D-45D6-9AD4-02441E7AC2B0}"/>
              </a:ext>
            </a:extLst>
          </p:cNvPr>
          <p:cNvPicPr>
            <a:picLocks noChangeAspect="1"/>
          </p:cNvPicPr>
          <p:nvPr/>
        </p:nvPicPr>
        <p:blipFill>
          <a:blip r:embed="rId5"/>
          <a:stretch>
            <a:fillRect/>
          </a:stretch>
        </p:blipFill>
        <p:spPr>
          <a:xfrm>
            <a:off x="3487419" y="173846"/>
            <a:ext cx="3028950" cy="1514475"/>
          </a:xfrm>
          <a:prstGeom prst="rect">
            <a:avLst/>
          </a:prstGeom>
        </p:spPr>
      </p:pic>
      <p:pic>
        <p:nvPicPr>
          <p:cNvPr id="7" name="Picture 6">
            <a:extLst>
              <a:ext uri="{FF2B5EF4-FFF2-40B4-BE49-F238E27FC236}">
                <a16:creationId xmlns:a16="http://schemas.microsoft.com/office/drawing/2014/main" id="{2A6DC4F3-594A-43C7-BBE0-A64637096828}"/>
              </a:ext>
            </a:extLst>
          </p:cNvPr>
          <p:cNvPicPr>
            <a:picLocks noChangeAspect="1"/>
          </p:cNvPicPr>
          <p:nvPr/>
        </p:nvPicPr>
        <p:blipFill>
          <a:blip r:embed="rId6"/>
          <a:stretch>
            <a:fillRect/>
          </a:stretch>
        </p:blipFill>
        <p:spPr>
          <a:xfrm>
            <a:off x="4532504" y="207640"/>
            <a:ext cx="3028950" cy="1514475"/>
          </a:xfrm>
          <a:prstGeom prst="rect">
            <a:avLst/>
          </a:prstGeom>
        </p:spPr>
      </p:pic>
      <p:pic>
        <p:nvPicPr>
          <p:cNvPr id="8" name="Picture 7">
            <a:extLst>
              <a:ext uri="{FF2B5EF4-FFF2-40B4-BE49-F238E27FC236}">
                <a16:creationId xmlns:a16="http://schemas.microsoft.com/office/drawing/2014/main" id="{A3CA12E1-05E3-43B9-B724-156671D8D049}"/>
              </a:ext>
            </a:extLst>
          </p:cNvPr>
          <p:cNvPicPr>
            <a:picLocks noChangeAspect="1"/>
          </p:cNvPicPr>
          <p:nvPr/>
        </p:nvPicPr>
        <p:blipFill>
          <a:blip r:embed="rId7"/>
          <a:stretch>
            <a:fillRect/>
          </a:stretch>
        </p:blipFill>
        <p:spPr>
          <a:xfrm>
            <a:off x="5471284" y="207641"/>
            <a:ext cx="3028950" cy="1514475"/>
          </a:xfrm>
          <a:prstGeom prst="rect">
            <a:avLst/>
          </a:prstGeom>
        </p:spPr>
      </p:pic>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8"/>
          <a:stretch>
            <a:fillRect/>
          </a:stretch>
        </p:blipFill>
        <p:spPr>
          <a:xfrm>
            <a:off x="9813110" y="179901"/>
            <a:ext cx="1625435" cy="1625435"/>
          </a:xfrm>
          <a:prstGeom prst="rect">
            <a:avLst/>
          </a:prstGeom>
        </p:spPr>
      </p:pic>
      <p:pic>
        <p:nvPicPr>
          <p:cNvPr id="10" name="Picture 9">
            <a:extLst>
              <a:ext uri="{FF2B5EF4-FFF2-40B4-BE49-F238E27FC236}">
                <a16:creationId xmlns:a16="http://schemas.microsoft.com/office/drawing/2014/main" id="{BE8F2EF2-B77D-4546-A269-8C70720EEDBF}"/>
              </a:ext>
            </a:extLst>
          </p:cNvPr>
          <p:cNvPicPr>
            <a:picLocks noChangeAspect="1"/>
          </p:cNvPicPr>
          <p:nvPr/>
        </p:nvPicPr>
        <p:blipFill>
          <a:blip r:embed="rId9"/>
          <a:stretch>
            <a:fillRect/>
          </a:stretch>
        </p:blipFill>
        <p:spPr>
          <a:xfrm>
            <a:off x="6456290" y="207641"/>
            <a:ext cx="3028950" cy="15144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590755" y="2061045"/>
            <a:ext cx="11216081" cy="5386090"/>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6 are:</a:t>
            </a:r>
          </a:p>
          <a:p>
            <a:r>
              <a:rPr lang="en-GB" sz="2800" dirty="0">
                <a:solidFill>
                  <a:srgbClr val="0070C0"/>
                </a:solidFill>
                <a:latin typeface="Letter-join Plus 1" panose="02000505000000020003" pitchFamily="50" charset="0"/>
              </a:rPr>
              <a:t>Miss Howard</a:t>
            </a:r>
          </a:p>
          <a:p>
            <a:r>
              <a:rPr lang="en-GB" sz="2800" dirty="0">
                <a:solidFill>
                  <a:srgbClr val="0070C0"/>
                </a:solidFill>
                <a:latin typeface="Letter-join Plus 1" panose="02000505000000020003" pitchFamily="50" charset="0"/>
              </a:rPr>
              <a:t>Mrs </a:t>
            </a:r>
            <a:r>
              <a:rPr lang="en-GB" sz="2800" dirty="0" err="1">
                <a:solidFill>
                  <a:srgbClr val="0070C0"/>
                </a:solidFill>
                <a:latin typeface="Letter-join Plus 1" panose="02000505000000020003" pitchFamily="50" charset="0"/>
              </a:rPr>
              <a:t>Salza</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Mr Flint</a:t>
            </a:r>
          </a:p>
          <a:p>
            <a:r>
              <a:rPr lang="en-GB" sz="2800" dirty="0">
                <a:solidFill>
                  <a:srgbClr val="0070C0"/>
                </a:solidFill>
                <a:latin typeface="Letter-join Plus 1" panose="02000505000000020003" pitchFamily="50" charset="0"/>
              </a:rPr>
              <a:t>Miss Doherty</a:t>
            </a:r>
          </a:p>
          <a:p>
            <a:r>
              <a:rPr lang="en-GB" sz="2800" dirty="0">
                <a:solidFill>
                  <a:srgbClr val="0070C0"/>
                </a:solidFill>
                <a:latin typeface="Letter-join Plus 1" panose="02000505000000020003" pitchFamily="50" charset="0"/>
              </a:rPr>
              <a:t>Mrs Murray</a:t>
            </a:r>
          </a:p>
          <a:p>
            <a:r>
              <a:rPr lang="en-GB" sz="2800" dirty="0">
                <a:solidFill>
                  <a:srgbClr val="0070C0"/>
                </a:solidFill>
                <a:latin typeface="Letter-join Plus 1" panose="02000505000000020003" pitchFamily="50" charset="0"/>
              </a:rPr>
              <a:t>Miss </a:t>
            </a:r>
            <a:r>
              <a:rPr lang="en-GB" sz="2800" dirty="0" err="1">
                <a:solidFill>
                  <a:srgbClr val="0070C0"/>
                </a:solidFill>
                <a:latin typeface="Letter-join Plus 1" panose="02000505000000020003" pitchFamily="50" charset="0"/>
              </a:rPr>
              <a:t>Galka</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6186309"/>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03132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Working together with you and your child, I know that we will have a great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Do you have any questions about routines, expectations or the curriculum in Year 6?</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r.howard@st-clares.Manchester.sch.uk ,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741349" y="4157448"/>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9026554" cy="544764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Pupils reading records will be checked daily so that I can ensure they are reading enough at home. If a child is not reading regularly, I can get in touch with you to discuss how I can support this.</a:t>
            </a:r>
          </a:p>
          <a:p>
            <a:r>
              <a:rPr lang="en-GB" sz="2400" dirty="0">
                <a:solidFill>
                  <a:srgbClr val="0070C0"/>
                </a:solidFill>
                <a:latin typeface="Letter-join Plus 1" panose="02000505000000020003" pitchFamily="50" charset="0"/>
              </a:rPr>
              <a:t>When pupils finish a book, they will quiz on accelerated reader. I check this with the class every Friday, and reward pupils who have read a lot that week.</a:t>
            </a:r>
          </a:p>
          <a:p>
            <a:endParaRPr lang="en-GB" sz="2400" dirty="0">
              <a:solidFill>
                <a:srgbClr val="FF000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548407" y="2397705"/>
            <a:ext cx="4832059" cy="4247317"/>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raffle tickets when they pass a quiz, and have an average reading time of 40 or more minutes each week, evidenced on accelerated reader.</a:t>
            </a: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452431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well as reading every night, your child will be given…..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Spellings – Given out and taught on a Monday, tested on a Friday. I ask pupils to show me evidence that they have practiced their spellings on a Thursday, and if they haven’t, they will stay in with me for ten minutes Thursday lunch time. This is to ensure they have had some time practicing, before the test. But I massively encourage pupils to do this regularly at home.</a:t>
            </a:r>
          </a:p>
          <a:p>
            <a:r>
              <a:rPr lang="en-GB" dirty="0">
                <a:solidFill>
                  <a:srgbClr val="0070C0"/>
                </a:solidFill>
                <a:latin typeface="Letter-join Plus 1" panose="02000505000000020003" pitchFamily="50" charset="0"/>
              </a:rPr>
              <a:t>Maths / English – Homework is given out each Wednesday, and due back the following Wednesday. Homework usually links to what we are doing in class, so it is very important for children to do. It is assigned on goggle classroom. </a:t>
            </a:r>
          </a:p>
          <a:p>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In Year 6your child is expected to know all of the time tables 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2585323"/>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During the autumn term, our PE lessons will be on Monday and Tuesday.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Your child will come into school wearing their school PE kit on those days. Please see the school website for details on our uniform.</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Make sure that all uniform is clearly labelled with your child’s name on it please.</a:t>
            </a:r>
            <a:endParaRPr lang="en-GB"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3970318"/>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Maths and English are taught every day.</a:t>
            </a:r>
          </a:p>
          <a:p>
            <a:endParaRPr lang="en-GB" dirty="0">
              <a:solidFill>
                <a:srgbClr val="0070C0"/>
              </a:solidFill>
              <a:latin typeface="Letter-join Plus 1" panose="02000505000000020003" pitchFamily="50" charset="0"/>
            </a:endParaRPr>
          </a:p>
          <a:p>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As a Catholic school, we teach two and a half hours of RE each week. We follow the Come and See scheme of 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have 2 PE lessons per week.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addition to this, we also teach a whole host of other foundation subjects.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952FFD9-F51B-470F-B592-37CB5AE49836}"/>
              </a:ext>
            </a:extLst>
          </p:cNvPr>
          <p:cNvGraphicFramePr>
            <a:graphicFrameLocks noGrp="1"/>
          </p:cNvGraphicFramePr>
          <p:nvPr>
            <p:extLst>
              <p:ext uri="{D42A27DB-BD31-4B8C-83A1-F6EECF244321}">
                <p14:modId xmlns:p14="http://schemas.microsoft.com/office/powerpoint/2010/main" val="558490419"/>
              </p:ext>
            </p:extLst>
          </p:nvPr>
        </p:nvGraphicFramePr>
        <p:xfrm>
          <a:off x="243825" y="373340"/>
          <a:ext cx="11704350" cy="6111320"/>
        </p:xfrm>
        <a:graphic>
          <a:graphicData uri="http://schemas.openxmlformats.org/drawingml/2006/table">
            <a:tbl>
              <a:tblPr firstRow="1" bandRow="1">
                <a:noFill/>
              </a:tblPr>
              <a:tblGrid>
                <a:gridCol w="933325">
                  <a:extLst>
                    <a:ext uri="{9D8B030D-6E8A-4147-A177-3AD203B41FA5}">
                      <a16:colId xmlns:a16="http://schemas.microsoft.com/office/drawing/2014/main" val="3468661248"/>
                    </a:ext>
                  </a:extLst>
                </a:gridCol>
                <a:gridCol w="738725">
                  <a:extLst>
                    <a:ext uri="{9D8B030D-6E8A-4147-A177-3AD203B41FA5}">
                      <a16:colId xmlns:a16="http://schemas.microsoft.com/office/drawing/2014/main" val="4072643109"/>
                    </a:ext>
                  </a:extLst>
                </a:gridCol>
                <a:gridCol w="836025">
                  <a:extLst>
                    <a:ext uri="{9D8B030D-6E8A-4147-A177-3AD203B41FA5}">
                      <a16:colId xmlns:a16="http://schemas.microsoft.com/office/drawing/2014/main" val="2859029187"/>
                    </a:ext>
                  </a:extLst>
                </a:gridCol>
                <a:gridCol w="836025">
                  <a:extLst>
                    <a:ext uri="{9D8B030D-6E8A-4147-A177-3AD203B41FA5}">
                      <a16:colId xmlns:a16="http://schemas.microsoft.com/office/drawing/2014/main" val="1318977449"/>
                    </a:ext>
                  </a:extLst>
                </a:gridCol>
                <a:gridCol w="836025">
                  <a:extLst>
                    <a:ext uri="{9D8B030D-6E8A-4147-A177-3AD203B41FA5}">
                      <a16:colId xmlns:a16="http://schemas.microsoft.com/office/drawing/2014/main" val="3062955818"/>
                    </a:ext>
                  </a:extLst>
                </a:gridCol>
                <a:gridCol w="724925">
                  <a:extLst>
                    <a:ext uri="{9D8B030D-6E8A-4147-A177-3AD203B41FA5}">
                      <a16:colId xmlns:a16="http://schemas.microsoft.com/office/drawing/2014/main" val="1176093564"/>
                    </a:ext>
                  </a:extLst>
                </a:gridCol>
                <a:gridCol w="947125">
                  <a:extLst>
                    <a:ext uri="{9D8B030D-6E8A-4147-A177-3AD203B41FA5}">
                      <a16:colId xmlns:a16="http://schemas.microsoft.com/office/drawing/2014/main" val="2105275128"/>
                    </a:ext>
                  </a:extLst>
                </a:gridCol>
                <a:gridCol w="836025">
                  <a:extLst>
                    <a:ext uri="{9D8B030D-6E8A-4147-A177-3AD203B41FA5}">
                      <a16:colId xmlns:a16="http://schemas.microsoft.com/office/drawing/2014/main" val="3723398281"/>
                    </a:ext>
                  </a:extLst>
                </a:gridCol>
                <a:gridCol w="836025">
                  <a:extLst>
                    <a:ext uri="{9D8B030D-6E8A-4147-A177-3AD203B41FA5}">
                      <a16:colId xmlns:a16="http://schemas.microsoft.com/office/drawing/2014/main" val="1438841289"/>
                    </a:ext>
                  </a:extLst>
                </a:gridCol>
                <a:gridCol w="836025">
                  <a:extLst>
                    <a:ext uri="{9D8B030D-6E8A-4147-A177-3AD203B41FA5}">
                      <a16:colId xmlns:a16="http://schemas.microsoft.com/office/drawing/2014/main" val="167910602"/>
                    </a:ext>
                  </a:extLst>
                </a:gridCol>
                <a:gridCol w="836025">
                  <a:extLst>
                    <a:ext uri="{9D8B030D-6E8A-4147-A177-3AD203B41FA5}">
                      <a16:colId xmlns:a16="http://schemas.microsoft.com/office/drawing/2014/main" val="4243088993"/>
                    </a:ext>
                  </a:extLst>
                </a:gridCol>
                <a:gridCol w="818623">
                  <a:extLst>
                    <a:ext uri="{9D8B030D-6E8A-4147-A177-3AD203B41FA5}">
                      <a16:colId xmlns:a16="http://schemas.microsoft.com/office/drawing/2014/main" val="2937160001"/>
                    </a:ext>
                  </a:extLst>
                </a:gridCol>
                <a:gridCol w="701336">
                  <a:extLst>
                    <a:ext uri="{9D8B030D-6E8A-4147-A177-3AD203B41FA5}">
                      <a16:colId xmlns:a16="http://schemas.microsoft.com/office/drawing/2014/main" val="1292712895"/>
                    </a:ext>
                  </a:extLst>
                </a:gridCol>
                <a:gridCol w="988116">
                  <a:extLst>
                    <a:ext uri="{9D8B030D-6E8A-4147-A177-3AD203B41FA5}">
                      <a16:colId xmlns:a16="http://schemas.microsoft.com/office/drawing/2014/main" val="2975594069"/>
                    </a:ext>
                  </a:extLst>
                </a:gridCol>
              </a:tblGrid>
              <a:tr h="441200">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1099192"/>
                  </a:ext>
                </a:extLst>
              </a:tr>
              <a:tr h="393875">
                <a:tc>
                  <a:txBody>
                    <a:bodyPr/>
                    <a:lstStyle/>
                    <a:p>
                      <a:pPr marL="0" marR="0" lvl="0" indent="0" algn="ctr" rtl="0">
                        <a:spcBef>
                          <a:spcPts val="0"/>
                        </a:spcBef>
                        <a:spcAft>
                          <a:spcPts val="0"/>
                        </a:spcAft>
                        <a:buNone/>
                      </a:pPr>
                      <a:r>
                        <a:rPr lang="en-US" sz="2400"/>
                        <a:t>Y6</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dirty="0" err="1"/>
                        <a:t>Maths</a:t>
                      </a:r>
                      <a:endParaRPr sz="1100" dirty="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3768523561"/>
                  </a:ext>
                </a:extLst>
              </a:tr>
              <a:tr h="5435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800"/>
                        <a:t>Balanced Argument</a:t>
                      </a:r>
                      <a:endParaRPr/>
                    </a:p>
                    <a:p>
                      <a:pPr marL="0" marR="0" lvl="0" indent="0" algn="ctr" rtl="0">
                        <a:spcBef>
                          <a:spcPts val="0"/>
                        </a:spcBef>
                        <a:spcAft>
                          <a:spcPts val="0"/>
                        </a:spcAft>
                        <a:buNone/>
                      </a:pPr>
                      <a:r>
                        <a:rPr lang="en-US" sz="800"/>
                        <a:t>Biography</a:t>
                      </a:r>
                      <a:endParaRPr sz="800"/>
                    </a:p>
                  </a:txBody>
                  <a:tcPr marL="91450" marR="91450" marT="45725" marB="45725"/>
                </a:tc>
                <a:tc>
                  <a:txBody>
                    <a:bodyPr/>
                    <a:lstStyle/>
                    <a:p>
                      <a:pPr marL="0" marR="0" lvl="0" indent="0" algn="ctr" rtl="0">
                        <a:spcBef>
                          <a:spcPts val="0"/>
                        </a:spcBef>
                        <a:spcAft>
                          <a:spcPts val="0"/>
                        </a:spcAft>
                        <a:buNone/>
                      </a:pPr>
                      <a:r>
                        <a:rPr lang="en-US" sz="700" b="0"/>
                        <a:t>place Value </a:t>
                      </a:r>
                      <a:endParaRPr/>
                    </a:p>
                    <a:p>
                      <a:pPr marL="0" marR="0" lvl="0" indent="0" algn="ctr" rtl="0">
                        <a:spcBef>
                          <a:spcPts val="0"/>
                        </a:spcBef>
                        <a:spcAft>
                          <a:spcPts val="0"/>
                        </a:spcAft>
                        <a:buNone/>
                      </a:pPr>
                      <a:r>
                        <a:rPr lang="en-US" sz="700" b="0"/>
                        <a:t>Addition Subtraction</a:t>
                      </a:r>
                      <a:endParaRPr/>
                    </a:p>
                    <a:p>
                      <a:pPr marL="0" marR="0" lvl="0" indent="0" algn="ctr" rtl="0">
                        <a:spcBef>
                          <a:spcPts val="0"/>
                        </a:spcBef>
                        <a:spcAft>
                          <a:spcPts val="0"/>
                        </a:spcAft>
                        <a:buNone/>
                      </a:pPr>
                      <a:r>
                        <a:rPr lang="en-US" sz="700" b="0">
                          <a:solidFill>
                            <a:schemeClr val="dk1"/>
                          </a:solidFill>
                        </a:rPr>
                        <a:t>Multiplication</a:t>
                      </a:r>
                      <a:endParaRPr/>
                    </a:p>
                    <a:p>
                      <a:pPr marL="0" marR="0" lvl="0" indent="0" algn="ctr" rtl="0">
                        <a:spcBef>
                          <a:spcPts val="0"/>
                        </a:spcBef>
                        <a:spcAft>
                          <a:spcPts val="0"/>
                        </a:spcAft>
                        <a:buNone/>
                      </a:pPr>
                      <a:r>
                        <a:rPr lang="en-US" sz="700" b="0">
                          <a:solidFill>
                            <a:schemeClr val="dk1"/>
                          </a:solidFill>
                        </a:rPr>
                        <a:t>division</a:t>
                      </a:r>
                      <a:endParaRPr sz="700" b="0"/>
                    </a:p>
                  </a:txBody>
                  <a:tcPr marL="91450" marR="91450" marT="45725" marB="45725"/>
                </a:tc>
                <a:tc>
                  <a:txBody>
                    <a:bodyPr/>
                    <a:lstStyle/>
                    <a:p>
                      <a:pPr marL="0" marR="0" lvl="0" indent="0" algn="ctr" rtl="0">
                        <a:spcBef>
                          <a:spcPts val="0"/>
                        </a:spcBef>
                        <a:spcAft>
                          <a:spcPts val="0"/>
                        </a:spcAft>
                        <a:buNone/>
                      </a:pPr>
                      <a:r>
                        <a:rPr lang="en-US" sz="700" b="0"/>
                        <a:t>Loving</a:t>
                      </a:r>
                      <a:endParaRPr/>
                    </a:p>
                    <a:p>
                      <a:pPr marL="0" marR="0" lvl="0" indent="0" algn="ctr" rtl="0">
                        <a:spcBef>
                          <a:spcPts val="0"/>
                        </a:spcBef>
                        <a:spcAft>
                          <a:spcPts val="0"/>
                        </a:spcAft>
                        <a:buNone/>
                      </a:pPr>
                      <a:r>
                        <a:rPr lang="en-US" sz="700" b="0"/>
                        <a:t>Judaism</a:t>
                      </a:r>
                      <a:endParaRPr/>
                    </a:p>
                    <a:p>
                      <a:pPr marL="0" marR="0" lvl="0" indent="0" algn="ctr" rtl="0">
                        <a:spcBef>
                          <a:spcPts val="0"/>
                        </a:spcBef>
                        <a:spcAft>
                          <a:spcPts val="0"/>
                        </a:spcAft>
                        <a:buNone/>
                      </a:pPr>
                      <a:r>
                        <a:rPr lang="en-US" sz="700" b="0"/>
                        <a:t>Healing</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1"/>
                        <a:t>Light</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Our local area</a:t>
                      </a:r>
                      <a:endParaRPr/>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a:t>Salvador Dali - surrealism collage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Create a Paper Mache lightbulb with a working circuit </a:t>
                      </a:r>
                      <a:endParaRPr sz="700" b="0"/>
                    </a:p>
                    <a:p>
                      <a:pPr marL="0" marR="0" lvl="0" indent="0" algn="ctr" rtl="0">
                        <a:spcBef>
                          <a:spcPts val="0"/>
                        </a:spcBef>
                        <a:spcAft>
                          <a:spcPts val="0"/>
                        </a:spcAft>
                        <a:buNone/>
                      </a:pPr>
                      <a:endParaRPr sz="700" b="0"/>
                    </a:p>
                  </a:txBody>
                  <a:tcPr marL="91450" marR="91450" marT="45725" marB="45725"/>
                </a:tc>
                <a:tc>
                  <a:txBody>
                    <a:bodyPr/>
                    <a:lstStyle/>
                    <a:p>
                      <a:pPr algn="ctr"/>
                      <a:r>
                        <a:rPr lang="en-GB" sz="700" dirty="0"/>
                        <a:t>Phonetics lesson 4 (Core vocab) &amp; </a:t>
                      </a:r>
                    </a:p>
                    <a:p>
                      <a:pPr algn="ctr"/>
                      <a:endParaRPr lang="en-GB" sz="700" dirty="0"/>
                    </a:p>
                    <a:p>
                      <a:pPr algn="ctr"/>
                      <a:r>
                        <a:rPr lang="en-GB" sz="700" dirty="0"/>
                        <a:t>At school</a:t>
                      </a:r>
                    </a:p>
                  </a:txBody>
                  <a:tcPr/>
                </a:tc>
                <a:tc>
                  <a:txBody>
                    <a:bodyPr/>
                    <a:lstStyle/>
                    <a:p>
                      <a:pPr marL="0" marR="0" lvl="0" indent="0" algn="ctr" rtl="0">
                        <a:spcBef>
                          <a:spcPts val="0"/>
                        </a:spcBef>
                        <a:spcAft>
                          <a:spcPts val="0"/>
                        </a:spcAft>
                        <a:buNone/>
                      </a:pPr>
                      <a:r>
                        <a:rPr lang="en-US" sz="700" b="0"/>
                        <a:t>Can you write text based code using Python?</a:t>
                      </a:r>
                      <a:endParaRPr sz="700" b="0"/>
                    </a:p>
                  </a:txBody>
                  <a:tcPr marL="91450" marR="91450" marT="45725" marB="45725"/>
                </a:tc>
                <a:tc>
                  <a:txBody>
                    <a:bodyPr/>
                    <a:lstStyle/>
                    <a:p>
                      <a:pPr marL="0" marR="0" lvl="0" indent="0" algn="l" rtl="0">
                        <a:spcBef>
                          <a:spcPts val="0"/>
                        </a:spcBef>
                        <a:spcAft>
                          <a:spcPts val="0"/>
                        </a:spcAft>
                        <a:buNone/>
                      </a:pPr>
                      <a:r>
                        <a:rPr lang="en-US" sz="700" b="0"/>
                        <a:t>Happy.</a:t>
                      </a:r>
                      <a:endParaRPr/>
                    </a:p>
                    <a:p>
                      <a:pPr marL="0" marR="0" lvl="0" indent="0" algn="l" rtl="0">
                        <a:spcBef>
                          <a:spcPts val="0"/>
                        </a:spcBef>
                        <a:spcAft>
                          <a:spcPts val="0"/>
                        </a:spcAft>
                        <a:buNone/>
                      </a:pPr>
                      <a:r>
                        <a:rPr lang="en-US" sz="700" b="0"/>
                        <a:t>Music that makes you feel happy.</a:t>
                      </a:r>
                      <a:endParaRPr sz="700" b="0"/>
                    </a:p>
                  </a:txBody>
                  <a:tcPr marL="91450" marR="91450" marT="45725" marB="45725"/>
                </a:tc>
                <a:tc>
                  <a:txBody>
                    <a:bodyPr/>
                    <a:lstStyle/>
                    <a:p>
                      <a:pPr marL="0" marR="0" lvl="0" indent="0" algn="ctr" rtl="0">
                        <a:spcBef>
                          <a:spcPts val="0"/>
                        </a:spcBef>
                        <a:spcAft>
                          <a:spcPts val="0"/>
                        </a:spcAft>
                        <a:buNone/>
                      </a:pPr>
                      <a:r>
                        <a:rPr lang="en-US" sz="700" b="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Water Safety</a:t>
                      </a:r>
                      <a:endParaRPr sz="600" dirty="0"/>
                    </a:p>
                    <a:p>
                      <a:pPr marL="0" marR="0" lvl="0" indent="0" algn="ctr" rtl="0">
                        <a:spcBef>
                          <a:spcPts val="0"/>
                        </a:spcBef>
                        <a:spcAft>
                          <a:spcPts val="0"/>
                        </a:spcAft>
                        <a:buNone/>
                      </a:pPr>
                      <a:r>
                        <a:rPr lang="en-US" sz="600" dirty="0"/>
                        <a:t>Assessment - Summative</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Alcohol</a:t>
                      </a:r>
                      <a:endParaRPr sz="600" dirty="0"/>
                    </a:p>
                    <a:p>
                      <a:pPr marL="0" marR="0" lvl="0" indent="0" algn="ctr" rtl="0">
                        <a:spcBef>
                          <a:spcPts val="0"/>
                        </a:spcBef>
                        <a:spcAft>
                          <a:spcPts val="0"/>
                        </a:spcAft>
                        <a:buNone/>
                      </a:pPr>
                      <a:r>
                        <a:rPr lang="en-US" sz="600" dirty="0"/>
                        <a:t>Assessment - Summative</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226918290"/>
                  </a:ext>
                </a:extLst>
              </a:tr>
              <a:tr h="59227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spcBef>
                          <a:spcPts val="0"/>
                        </a:spcBef>
                        <a:spcAft>
                          <a:spcPts val="0"/>
                        </a:spcAft>
                        <a:buNone/>
                      </a:pPr>
                      <a:r>
                        <a:rPr lang="en-US" sz="700" b="0"/>
                        <a:t>Biography</a:t>
                      </a:r>
                      <a:endParaRPr/>
                    </a:p>
                    <a:p>
                      <a:pPr marL="0" marR="0" lvl="0" indent="0" algn="ctr" rtl="0">
                        <a:spcBef>
                          <a:spcPts val="0"/>
                        </a:spcBef>
                        <a:spcAft>
                          <a:spcPts val="0"/>
                        </a:spcAft>
                        <a:buNone/>
                      </a:pPr>
                      <a:r>
                        <a:rPr lang="en-US" sz="700" b="0"/>
                        <a:t>Letter</a:t>
                      </a:r>
                      <a:endParaRPr/>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fractions,</a:t>
                      </a:r>
                      <a:endParaRPr sz="700" b="0">
                        <a:solidFill>
                          <a:schemeClr val="dk1"/>
                        </a:solidFill>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decimals, percentages</a:t>
                      </a:r>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Algebra</a:t>
                      </a:r>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proportion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Healing</a:t>
                      </a:r>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Islam</a:t>
                      </a:r>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Expectations</a:t>
                      </a:r>
                      <a:endParaRPr/>
                    </a:p>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Caritas</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 Animals including humans - Circulatory System</a:t>
                      </a:r>
                      <a:endParaRPr sz="700" b="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1"/>
                        <a:t>The UK including coordinates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Clay Heart Sculpture </a:t>
                      </a:r>
                      <a:endParaRPr sz="700" b="0"/>
                    </a:p>
                    <a:p>
                      <a:pPr marL="0" marR="0" lvl="0" indent="0" algn="ctr" rtl="0">
                        <a:lnSpc>
                          <a:spcPct val="100000"/>
                        </a:lnSpc>
                        <a:spcBef>
                          <a:spcPts val="0"/>
                        </a:spcBef>
                        <a:spcAft>
                          <a:spcPts val="0"/>
                        </a:spcAft>
                        <a:buClr>
                          <a:schemeClr val="dk1"/>
                        </a:buClr>
                        <a:buSzPts val="700"/>
                        <a:buFont typeface="Calibri"/>
                        <a:buNone/>
                      </a:pP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700" dirty="0"/>
                        <a:t>The weekend</a:t>
                      </a:r>
                    </a:p>
                  </a:txBody>
                  <a:tcPr/>
                </a:tc>
                <a:tc>
                  <a:txBody>
                    <a:bodyPr/>
                    <a:lstStyle/>
                    <a:p>
                      <a:pPr marL="0" marR="0" lvl="0" indent="0" algn="ctr" rtl="0">
                        <a:spcBef>
                          <a:spcPts val="0"/>
                        </a:spcBef>
                        <a:spcAft>
                          <a:spcPts val="0"/>
                        </a:spcAft>
                        <a:buNone/>
                      </a:pPr>
                      <a:r>
                        <a:rPr lang="en-US" sz="700" b="0"/>
                        <a:t>Can you program a maths quiz?</a:t>
                      </a:r>
                      <a:endParaRPr sz="700" b="0"/>
                    </a:p>
                  </a:txBody>
                  <a:tcPr marL="91450" marR="91450" marT="45725" marB="45725"/>
                </a:tc>
                <a:tc>
                  <a:txBody>
                    <a:bodyPr/>
                    <a:lstStyle/>
                    <a:p>
                      <a:pPr marL="0" marR="0" lvl="0" indent="0" algn="l" rtl="0">
                        <a:spcBef>
                          <a:spcPts val="0"/>
                        </a:spcBef>
                        <a:spcAft>
                          <a:spcPts val="0"/>
                        </a:spcAft>
                        <a:buNone/>
                      </a:pPr>
                      <a:r>
                        <a:rPr lang="en-US" sz="700" b="0"/>
                        <a:t>Classroom jazz 2.</a:t>
                      </a:r>
                      <a:endParaRPr/>
                    </a:p>
                    <a:p>
                      <a:pPr marL="0" marR="0" lvl="0" indent="0" algn="l" rtl="0">
                        <a:spcBef>
                          <a:spcPts val="0"/>
                        </a:spcBef>
                        <a:spcAft>
                          <a:spcPts val="0"/>
                        </a:spcAft>
                        <a:buNone/>
                      </a:pPr>
                      <a:r>
                        <a:rPr lang="en-US" sz="700" b="0"/>
                        <a:t>Jazz and improvisation.</a:t>
                      </a:r>
                      <a:endParaRPr sz="700" b="0"/>
                    </a:p>
                  </a:txBody>
                  <a:tcPr marL="91450" marR="91450" marT="45725" marB="45725"/>
                </a:tc>
                <a:tc>
                  <a:txBody>
                    <a:bodyPr/>
                    <a:lstStyle/>
                    <a:p>
                      <a:pPr marL="0" marR="0" lvl="0" indent="0" algn="ctr" rtl="0">
                        <a:spcBef>
                          <a:spcPts val="0"/>
                        </a:spcBef>
                        <a:spcAft>
                          <a:spcPts val="0"/>
                        </a:spcAft>
                        <a:buNone/>
                      </a:pPr>
                      <a:r>
                        <a:rPr lang="en-US" sz="700" b="0"/>
                        <a:t>Hockey</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Stealing</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Summative</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2184668825"/>
                  </a:ext>
                </a:extLst>
              </a:tr>
              <a:tr h="429425">
                <a:tc>
                  <a:txBody>
                    <a:bodyPr/>
                    <a:lstStyle/>
                    <a:p>
                      <a:pPr marL="0" marR="0" lvl="0" indent="0" algn="l" rtl="0">
                        <a:lnSpc>
                          <a:spcPct val="100000"/>
                        </a:lnSpc>
                        <a:spcBef>
                          <a:spcPts val="0"/>
                        </a:spcBef>
                        <a:spcAft>
                          <a:spcPts val="0"/>
                        </a:spcAft>
                        <a:buClr>
                          <a:schemeClr val="dk1"/>
                        </a:buClr>
                        <a:buSzPts val="1400"/>
                        <a:buFont typeface="Calibri"/>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Formal Letter</a:t>
                      </a:r>
                      <a:endParaRPr/>
                    </a:p>
                    <a:p>
                      <a:pPr marL="0" marR="0" lvl="0" indent="0" algn="ctr" rtl="0">
                        <a:spcBef>
                          <a:spcPts val="0"/>
                        </a:spcBef>
                        <a:spcAft>
                          <a:spcPts val="0"/>
                        </a:spcAft>
                        <a:buNone/>
                      </a:pPr>
                      <a:r>
                        <a:rPr lang="en-US" sz="800"/>
                        <a:t>Balanced Argument</a:t>
                      </a:r>
                      <a:endParaRPr sz="800"/>
                    </a:p>
                  </a:txBody>
                  <a:tcPr marL="91450" marR="91450" marT="45725" marB="45725"/>
                </a:tc>
                <a:tc>
                  <a:txBody>
                    <a:bodyPr/>
                    <a:lstStyle/>
                    <a:p>
                      <a:pPr marL="0" marR="0" lvl="0" indent="0" algn="ctr" rtl="0">
                        <a:spcBef>
                          <a:spcPts val="0"/>
                        </a:spcBef>
                        <a:spcAft>
                          <a:spcPts val="0"/>
                        </a:spcAft>
                        <a:buNone/>
                      </a:pPr>
                      <a:r>
                        <a:rPr lang="en-US" sz="700" b="0"/>
                        <a:t>Measurement</a:t>
                      </a:r>
                      <a:endParaRPr sz="700" b="0"/>
                    </a:p>
                  </a:txBody>
                  <a:tcPr marL="91450" marR="91450" marT="45725" marB="45725"/>
                </a:tc>
                <a:tc>
                  <a:txBody>
                    <a:bodyPr/>
                    <a:lstStyle/>
                    <a:p>
                      <a:pPr marL="0" marR="0" lvl="0" indent="0" algn="ctr" rtl="0">
                        <a:spcBef>
                          <a:spcPts val="0"/>
                        </a:spcBef>
                        <a:spcAft>
                          <a:spcPts val="0"/>
                        </a:spcAft>
                        <a:buNone/>
                      </a:pPr>
                      <a:r>
                        <a:rPr lang="en-US" sz="700" b="0"/>
                        <a:t>Sources</a:t>
                      </a:r>
                      <a:endParaRPr/>
                    </a:p>
                    <a:p>
                      <a:pPr marL="0" marR="0" lvl="0" indent="0" algn="ctr" rtl="0">
                        <a:spcBef>
                          <a:spcPts val="0"/>
                        </a:spcBef>
                        <a:spcAft>
                          <a:spcPts val="0"/>
                        </a:spcAft>
                        <a:buNone/>
                      </a:pPr>
                      <a:r>
                        <a:rPr lang="en-US" sz="700" b="0"/>
                        <a:t>Unity</a:t>
                      </a: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WW2 in Manchester</a:t>
                      </a:r>
                      <a:endParaRPr sz="700" b="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LS Lowry – oil war paintings</a:t>
                      </a: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t>World</a:t>
                      </a:r>
                      <a:r>
                        <a:rPr lang="en-GB" sz="700" baseline="0" dirty="0"/>
                        <a:t> War 2</a:t>
                      </a:r>
                      <a:endParaRPr lang="en-GB" sz="700" dirty="0"/>
                    </a:p>
                  </a:txBody>
                  <a:tcPr/>
                </a:tc>
                <a:tc>
                  <a:txBody>
                    <a:bodyPr/>
                    <a:lstStyle/>
                    <a:p>
                      <a:pPr marL="0" marR="0" lvl="0" indent="0" algn="ctr" rtl="0">
                        <a:spcBef>
                          <a:spcPts val="0"/>
                        </a:spcBef>
                        <a:spcAft>
                          <a:spcPts val="0"/>
                        </a:spcAft>
                        <a:buNone/>
                      </a:pPr>
                      <a:r>
                        <a:rPr lang="en-US" sz="700" b="0"/>
                        <a:t>Can you create an eye-catching movie trailer?</a:t>
                      </a:r>
                      <a:endParaRPr sz="700" b="0"/>
                    </a:p>
                  </a:txBody>
                  <a:tcPr marL="91450" marR="91450" marT="45725" marB="45725"/>
                </a:tc>
                <a:tc>
                  <a:txBody>
                    <a:bodyPr/>
                    <a:lstStyle/>
                    <a:p>
                      <a:pPr marL="0" marR="0" lvl="0" indent="0" algn="l" rtl="0">
                        <a:spcBef>
                          <a:spcPts val="0"/>
                        </a:spcBef>
                        <a:spcAft>
                          <a:spcPts val="0"/>
                        </a:spcAft>
                        <a:buNone/>
                      </a:pPr>
                      <a:r>
                        <a:rPr lang="en-US" sz="700" b="0"/>
                        <a:t>Benjamin Britten – New Year Carol.</a:t>
                      </a:r>
                      <a:endParaRPr/>
                    </a:p>
                    <a:p>
                      <a:pPr marL="0" marR="0" lvl="0" indent="0" algn="l" rtl="0">
                        <a:spcBef>
                          <a:spcPts val="0"/>
                        </a:spcBef>
                        <a:spcAft>
                          <a:spcPts val="0"/>
                        </a:spcAft>
                        <a:buNone/>
                      </a:pPr>
                      <a:r>
                        <a:rPr lang="en-US" sz="700" b="0"/>
                        <a:t>Benjamin Britten’s music.</a:t>
                      </a:r>
                      <a:endParaRPr sz="700" b="0"/>
                    </a:p>
                  </a:txBody>
                  <a:tcPr marL="91450" marR="91450" marT="45725" marB="45725"/>
                </a:tc>
                <a:tc>
                  <a:txBody>
                    <a:bodyPr/>
                    <a:lstStyle/>
                    <a:p>
                      <a:pPr marL="0" marR="0" lvl="0" indent="0" algn="ctr" rtl="0">
                        <a:spcBef>
                          <a:spcPts val="0"/>
                        </a:spcBef>
                        <a:spcAft>
                          <a:spcPts val="0"/>
                        </a:spcAft>
                        <a:buNone/>
                      </a:pPr>
                      <a:r>
                        <a:rPr lang="en-US" sz="700" b="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Worry</a:t>
                      </a:r>
                      <a:endParaRPr sz="600" dirty="0"/>
                    </a:p>
                    <a:p>
                      <a:pPr marL="0" marR="0" lvl="0" indent="0" algn="ctr" rtl="0">
                        <a:spcBef>
                          <a:spcPts val="0"/>
                        </a:spcBef>
                        <a:spcAft>
                          <a:spcPts val="0"/>
                        </a:spcAft>
                        <a:buNone/>
                      </a:pPr>
                      <a:r>
                        <a:rPr lang="en-US" sz="600" dirty="0"/>
                        <a:t>Assessment – Summative</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Making Friends Online</a:t>
                      </a:r>
                      <a:endParaRPr sz="600" dirty="0"/>
                    </a:p>
                    <a:p>
                      <a:pPr marL="0" marR="0" lvl="0" indent="0" algn="ctr" rtl="0">
                        <a:spcBef>
                          <a:spcPts val="0"/>
                        </a:spcBef>
                        <a:spcAft>
                          <a:spcPts val="0"/>
                        </a:spcAft>
                        <a:buNone/>
                      </a:pPr>
                      <a:r>
                        <a:rPr lang="en-US" sz="600" dirty="0"/>
                        <a:t>Assessment - Summative </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2588299655"/>
                  </a:ext>
                </a:extLst>
              </a:tr>
              <a:tr h="7018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spcBef>
                          <a:spcPts val="0"/>
                        </a:spcBef>
                        <a:spcAft>
                          <a:spcPts val="0"/>
                        </a:spcAft>
                        <a:buNone/>
                      </a:pPr>
                      <a:r>
                        <a:rPr lang="en-US" sz="800"/>
                        <a:t>Narrative</a:t>
                      </a:r>
                      <a:endParaRP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i="1"/>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i="1"/>
                        <a:t>Unity</a:t>
                      </a:r>
                      <a:endParaRPr/>
                    </a:p>
                    <a:p>
                      <a:pPr marL="0" marR="0" lvl="0" indent="0" algn="ctr" rtl="0">
                        <a:lnSpc>
                          <a:spcPct val="100000"/>
                        </a:lnSpc>
                        <a:spcBef>
                          <a:spcPts val="0"/>
                        </a:spcBef>
                        <a:spcAft>
                          <a:spcPts val="0"/>
                        </a:spcAft>
                        <a:buClr>
                          <a:schemeClr val="dk1"/>
                        </a:buClr>
                        <a:buSzPts val="700"/>
                        <a:buFont typeface="Calibri"/>
                        <a:buNone/>
                      </a:pPr>
                      <a:r>
                        <a:rPr lang="en-US" sz="700" b="0" i="1"/>
                        <a:t>Caritas</a:t>
                      </a:r>
                      <a:endParaRPr/>
                    </a:p>
                    <a:p>
                      <a:pPr marL="0" marR="0" lvl="0" indent="0" algn="ctr" rtl="0">
                        <a:lnSpc>
                          <a:spcPct val="100000"/>
                        </a:lnSpc>
                        <a:spcBef>
                          <a:spcPts val="0"/>
                        </a:spcBef>
                        <a:spcAft>
                          <a:spcPts val="0"/>
                        </a:spcAft>
                        <a:buClr>
                          <a:schemeClr val="dk1"/>
                        </a:buClr>
                        <a:buSzPts val="700"/>
                        <a:buFont typeface="Calibri"/>
                        <a:buNone/>
                      </a:pPr>
                      <a:r>
                        <a:rPr lang="en-US" sz="700" b="0" i="1"/>
                        <a:t>Death &amp; New Life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1"/>
                        <a:t>Habitats </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South America</a:t>
                      </a:r>
                      <a:endParaRPr sz="700" b="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Create a  South American style salad, looking at how to grow different vegetables and how food should be stored.</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t>Healthy Lifestyles</a:t>
                      </a:r>
                    </a:p>
                  </a:txBody>
                  <a:tcPr/>
                </a:tc>
                <a:tc>
                  <a:txBody>
                    <a:bodyPr/>
                    <a:lstStyle/>
                    <a:p>
                      <a:pPr marL="0" marR="0" lvl="0" indent="0" algn="ctr" rtl="0">
                        <a:spcBef>
                          <a:spcPts val="0"/>
                        </a:spcBef>
                        <a:spcAft>
                          <a:spcPts val="0"/>
                        </a:spcAft>
                        <a:buNone/>
                      </a:pPr>
                      <a:r>
                        <a:rPr lang="en-US" sz="700" b="0"/>
                        <a:t>Can you conduct market research and present on your findings?</a:t>
                      </a:r>
                      <a:endParaRPr sz="700" b="0"/>
                    </a:p>
                  </a:txBody>
                  <a:tcPr marL="91450" marR="91450" marT="45725" marB="45725"/>
                </a:tc>
                <a:tc>
                  <a:txBody>
                    <a:bodyPr/>
                    <a:lstStyle/>
                    <a:p>
                      <a:pPr marL="0" marR="0" lvl="0" indent="0" algn="l" rtl="0">
                        <a:spcBef>
                          <a:spcPts val="0"/>
                        </a:spcBef>
                        <a:spcAft>
                          <a:spcPts val="0"/>
                        </a:spcAft>
                        <a:buNone/>
                      </a:pPr>
                      <a:r>
                        <a:rPr lang="en-US" sz="700" b="0"/>
                        <a:t>Music and identity.</a:t>
                      </a:r>
                      <a:endParaRPr/>
                    </a:p>
                    <a:p>
                      <a:pPr marL="0" marR="0" lvl="0" indent="0" algn="l" rtl="0">
                        <a:spcBef>
                          <a:spcPts val="0"/>
                        </a:spcBef>
                        <a:spcAft>
                          <a:spcPts val="0"/>
                        </a:spcAft>
                        <a:buNone/>
                      </a:pPr>
                      <a:r>
                        <a:rPr lang="en-US" sz="700" b="0"/>
                        <a:t>Coming soon…</a:t>
                      </a:r>
                      <a:endParaRPr sz="700" b="0"/>
                    </a:p>
                  </a:txBody>
                  <a:tcPr marL="91450" marR="91450" marT="45725" marB="45725"/>
                </a:tc>
                <a:tc>
                  <a:txBody>
                    <a:bodyPr/>
                    <a:lstStyle/>
                    <a:p>
                      <a:pPr marL="0" marR="0" lvl="0" indent="0" algn="ctr" rtl="0">
                        <a:spcBef>
                          <a:spcPts val="0"/>
                        </a:spcBef>
                        <a:spcAft>
                          <a:spcPts val="0"/>
                        </a:spcAft>
                        <a:buNone/>
                      </a:pPr>
                      <a:r>
                        <a:rPr lang="en-US" sz="700" b="0"/>
                        <a:t>Cheerleading</a:t>
                      </a:r>
                      <a:endParaRPr sz="700" b="0"/>
                    </a:p>
                  </a:txBody>
                  <a:tcPr marL="91450" marR="91450" marT="45725" marB="45725"/>
                </a:tc>
                <a:tc>
                  <a:txBody>
                    <a:bodyPr/>
                    <a:lstStyle/>
                    <a:p>
                      <a:pPr marL="0" marR="0" lvl="0" indent="0" algn="ctr" rtl="0">
                        <a:spcBef>
                          <a:spcPts val="0"/>
                        </a:spcBef>
                        <a:spcAft>
                          <a:spcPts val="0"/>
                        </a:spcAft>
                        <a:buNone/>
                      </a:pPr>
                      <a:r>
                        <a:rPr lang="en-US" sz="600" dirty="0"/>
                        <a:t>The Working World:</a:t>
                      </a:r>
                      <a:endParaRPr sz="600" dirty="0"/>
                    </a:p>
                    <a:p>
                      <a:pPr marL="0" marR="0" lvl="0" indent="0" algn="ctr" rtl="0">
                        <a:spcBef>
                          <a:spcPts val="0"/>
                        </a:spcBef>
                        <a:spcAft>
                          <a:spcPts val="0"/>
                        </a:spcAft>
                        <a:buNone/>
                      </a:pPr>
                      <a:r>
                        <a:rPr lang="en-US" sz="600" dirty="0"/>
                        <a:t>In-App Purchases</a:t>
                      </a:r>
                      <a:endParaRPr sz="600" dirty="0"/>
                    </a:p>
                    <a:p>
                      <a:pPr marL="0" marR="0" lvl="0" indent="0" algn="ctr" rtl="0">
                        <a:spcBef>
                          <a:spcPts val="0"/>
                        </a:spcBef>
                        <a:spcAft>
                          <a:spcPts val="0"/>
                        </a:spcAft>
                        <a:buNone/>
                      </a:pPr>
                      <a:r>
                        <a:rPr lang="en-US" sz="600" dirty="0"/>
                        <a:t>Assessment – Summative</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A World without Judgement:</a:t>
                      </a:r>
                      <a:endParaRPr sz="600" dirty="0"/>
                    </a:p>
                    <a:p>
                      <a:pPr marL="0" marR="0" lvl="0" indent="0" algn="ctr" rtl="0">
                        <a:spcBef>
                          <a:spcPts val="0"/>
                        </a:spcBef>
                        <a:spcAft>
                          <a:spcPts val="0"/>
                        </a:spcAft>
                        <a:buNone/>
                      </a:pPr>
                      <a:r>
                        <a:rPr lang="en-US" sz="600" dirty="0"/>
                        <a:t>British Values</a:t>
                      </a:r>
                      <a:endParaRPr sz="600" dirty="0"/>
                    </a:p>
                    <a:p>
                      <a:pPr marL="0" marR="0" lvl="0" indent="0" algn="ctr" rtl="0">
                        <a:spcBef>
                          <a:spcPts val="0"/>
                        </a:spcBef>
                        <a:spcAft>
                          <a:spcPts val="0"/>
                        </a:spcAft>
                        <a:buNone/>
                      </a:pPr>
                      <a:r>
                        <a:rPr lang="en-US" sz="600" dirty="0"/>
                        <a:t>Assessment - Summative</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3920854102"/>
                  </a:ext>
                </a:extLst>
              </a:tr>
              <a:tr h="706875">
                <a:tc>
                  <a:txBody>
                    <a:bodyPr/>
                    <a:lstStyle/>
                    <a:p>
                      <a:pPr marL="0" marR="0" lvl="0" indent="0" algn="l" rtl="0">
                        <a:lnSpc>
                          <a:spcPct val="100000"/>
                        </a:lnSpc>
                        <a:spcBef>
                          <a:spcPts val="0"/>
                        </a:spcBef>
                        <a:spcAft>
                          <a:spcPts val="0"/>
                        </a:spcAft>
                        <a:buClr>
                          <a:schemeClr val="dk1"/>
                        </a:buClr>
                        <a:buSzPts val="1400"/>
                        <a:buFont typeface="Calibri"/>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b="0"/>
                        <a:t>Narrative</a:t>
                      </a:r>
                      <a:endParaRPr/>
                    </a:p>
                    <a:p>
                      <a:pPr marL="0" marR="0" lvl="0" indent="0" algn="ctr" rtl="0">
                        <a:spcBef>
                          <a:spcPts val="0"/>
                        </a:spcBef>
                        <a:spcAft>
                          <a:spcPts val="0"/>
                        </a:spcAft>
                        <a:buNone/>
                      </a:pPr>
                      <a:r>
                        <a:rPr lang="en-US" sz="700" b="0"/>
                        <a:t>Letter</a:t>
                      </a:r>
                      <a:endParaRPr/>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i="1"/>
                        <a:t>Statistics</a:t>
                      </a:r>
                      <a:endParaRPr sz="700" b="0" i="1"/>
                    </a:p>
                  </a:txBody>
                  <a:tcPr marL="91450" marR="91450" marT="45725" marB="45725"/>
                </a:tc>
                <a:tc>
                  <a:txBody>
                    <a:bodyPr/>
                    <a:lstStyle/>
                    <a:p>
                      <a:pPr marL="0" marR="0" lvl="0" indent="0" algn="ctr" rtl="0">
                        <a:spcBef>
                          <a:spcPts val="0"/>
                        </a:spcBef>
                        <a:spcAft>
                          <a:spcPts val="0"/>
                        </a:spcAft>
                        <a:buNone/>
                      </a:pPr>
                      <a:r>
                        <a:rPr lang="en-US" sz="700" b="0"/>
                        <a:t>Vocation &amp; Commitment</a:t>
                      </a:r>
                      <a:endParaRPr/>
                    </a:p>
                    <a:p>
                      <a:pPr marL="0" marR="0" lvl="0" indent="0" algn="ctr" rtl="0">
                        <a:spcBef>
                          <a:spcPts val="0"/>
                        </a:spcBef>
                        <a:spcAft>
                          <a:spcPts val="0"/>
                        </a:spcAft>
                        <a:buNone/>
                      </a:pPr>
                      <a:r>
                        <a:rPr lang="en-US" sz="700" b="0"/>
                        <a:t>Witnesses </a:t>
                      </a:r>
                      <a:endParaRPr sz="700" b="0"/>
                    </a:p>
                  </a:txBody>
                  <a:tcPr marL="91450" marR="91450" marT="45725" marB="45725"/>
                </a:tc>
                <a:tc>
                  <a:txBody>
                    <a:bodyPr/>
                    <a:lstStyle/>
                    <a:p>
                      <a:pPr marL="0" marR="0" lvl="0" indent="0" algn="ctr" rtl="0">
                        <a:spcBef>
                          <a:spcPts val="0"/>
                        </a:spcBef>
                        <a:spcAft>
                          <a:spcPts val="0"/>
                        </a:spcAft>
                        <a:buNone/>
                      </a:pPr>
                      <a:r>
                        <a:rPr lang="en-US" sz="700" b="0" i="1"/>
                        <a:t>Electricity</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1"/>
                        <a:t>Mayans</a:t>
                      </a:r>
                      <a:endParaRPr sz="700" b="1" i="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Mayan Masks – Paper Mache</a:t>
                      </a: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solidFill>
                          <a:srgbClr val="FF0000"/>
                        </a:solidFill>
                      </a:endParaRPr>
                    </a:p>
                  </a:txBody>
                  <a:tcPr marL="91450" marR="91450" marT="45725" marB="45725"/>
                </a:tc>
                <a:tc>
                  <a:txBody>
                    <a:bodyPr/>
                    <a:lstStyle/>
                    <a:p>
                      <a:pPr algn="ctr"/>
                      <a:r>
                        <a:rPr lang="en-GB" sz="700" dirty="0"/>
                        <a:t>The planets</a:t>
                      </a:r>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Can you publish a website with an embedded assessment form included?</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b="0"/>
                        <a:t>You’ve got a friend.</a:t>
                      </a:r>
                      <a:endParaRPr/>
                    </a:p>
                    <a:p>
                      <a:pPr marL="0" marR="0" lvl="0" indent="0" algn="l" rtl="0">
                        <a:lnSpc>
                          <a:spcPct val="100000"/>
                        </a:lnSpc>
                        <a:spcBef>
                          <a:spcPts val="0"/>
                        </a:spcBef>
                        <a:spcAft>
                          <a:spcPts val="0"/>
                        </a:spcAft>
                        <a:buClr>
                          <a:schemeClr val="dk1"/>
                        </a:buClr>
                        <a:buSzPts val="700"/>
                        <a:buFont typeface="Calibri"/>
                        <a:buNone/>
                      </a:pPr>
                      <a:r>
                        <a:rPr lang="en-US" sz="700" b="0"/>
                        <a:t>Carole King’s music – her life as a composer. Friendship. </a:t>
                      </a:r>
                      <a:endParaRPr sz="700" b="0"/>
                    </a:p>
                  </a:txBody>
                  <a:tcPr marL="91450" marR="91450" marT="45725" marB="45725"/>
                </a:tc>
                <a:tc>
                  <a:txBody>
                    <a:bodyPr/>
                    <a:lstStyle/>
                    <a:p>
                      <a:pPr marL="0" marR="0" lvl="0" indent="0" algn="ctr" rtl="0">
                        <a:spcBef>
                          <a:spcPts val="0"/>
                        </a:spcBef>
                        <a:spcAft>
                          <a:spcPts val="0"/>
                        </a:spcAft>
                        <a:buNone/>
                      </a:pPr>
                      <a:r>
                        <a:rPr lang="en-US" sz="700" b="0"/>
                        <a:t>Gymnastics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2350810598"/>
                  </a:ext>
                </a:extLst>
              </a:tr>
              <a:tr h="507375">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b="0"/>
                        <a:t>Persuasive Text</a:t>
                      </a:r>
                      <a:endParaRPr/>
                    </a:p>
                    <a:p>
                      <a:pPr marL="0" marR="0" lvl="0" indent="0" algn="ctr" rtl="0">
                        <a:spcBef>
                          <a:spcPts val="0"/>
                        </a:spcBef>
                        <a:spcAft>
                          <a:spcPts val="0"/>
                        </a:spcAft>
                        <a:buNone/>
                      </a:pPr>
                      <a:r>
                        <a:rPr lang="en-US" sz="700" b="0"/>
                        <a:t>Narrative </a:t>
                      </a:r>
                      <a:endParaRPr sz="700" b="0"/>
                    </a:p>
                  </a:txBody>
                  <a:tcPr marL="91450" marR="91450" marT="45725" marB="45725"/>
                </a:tc>
                <a:tc>
                  <a:txBody>
                    <a:bodyPr/>
                    <a:lstStyle/>
                    <a:p>
                      <a:pPr marL="0" marR="0" lvl="0" indent="0" algn="ctr" rtl="0">
                        <a:spcBef>
                          <a:spcPts val="0"/>
                        </a:spcBef>
                        <a:spcAft>
                          <a:spcPts val="0"/>
                        </a:spcAft>
                        <a:buNone/>
                      </a:pPr>
                      <a:r>
                        <a:rPr lang="en-US" sz="700" b="0"/>
                        <a:t>Investigations </a:t>
                      </a:r>
                      <a:endParaRPr sz="700" b="0"/>
                    </a:p>
                  </a:txBody>
                  <a:tcPr marL="91450" marR="91450" marT="45725" marB="45725"/>
                </a:tc>
                <a:tc>
                  <a:txBody>
                    <a:bodyPr/>
                    <a:lstStyle/>
                    <a:p>
                      <a:pPr marL="0" marR="0" lvl="0" indent="0" algn="ctr" rtl="0">
                        <a:spcBef>
                          <a:spcPts val="0"/>
                        </a:spcBef>
                        <a:spcAft>
                          <a:spcPts val="0"/>
                        </a:spcAft>
                        <a:buNone/>
                      </a:pPr>
                      <a:r>
                        <a:rPr lang="en-US" sz="700" b="0"/>
                        <a:t>Witnesses</a:t>
                      </a:r>
                      <a:endParaRPr/>
                    </a:p>
                    <a:p>
                      <a:pPr marL="0" marR="0" lvl="0" indent="0" algn="ctr" rtl="0">
                        <a:spcBef>
                          <a:spcPts val="0"/>
                        </a:spcBef>
                        <a:spcAft>
                          <a:spcPts val="0"/>
                        </a:spcAft>
                        <a:buNone/>
                      </a:pPr>
                      <a:r>
                        <a:rPr lang="en-US" sz="700" b="0"/>
                        <a:t>Common Good</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a:t>Evolution and Inheritance </a:t>
                      </a:r>
                      <a:endParaRPr sz="700" b="1" i="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1"/>
                        <a:t>Mayans</a:t>
                      </a:r>
                      <a:endParaRPr sz="700" b="1"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Salvador Dali – surrealism collage</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algn="ctr"/>
                      <a:r>
                        <a:rPr lang="en-US" sz="700" dirty="0"/>
                        <a:t>Me</a:t>
                      </a:r>
                      <a:r>
                        <a:rPr lang="en-US" sz="700" baseline="0" dirty="0"/>
                        <a:t> in the world.</a:t>
                      </a:r>
                      <a:endParaRPr lang="en-GB" sz="700" dirty="0"/>
                    </a:p>
                  </a:txBody>
                  <a:tcPr/>
                </a:tc>
                <a:tc>
                  <a:txBody>
                    <a:bodyPr/>
                    <a:lstStyle/>
                    <a:p>
                      <a:pPr marL="0" marR="0" lvl="0" indent="0" algn="ctr" rtl="0">
                        <a:spcBef>
                          <a:spcPts val="0"/>
                        </a:spcBef>
                        <a:spcAft>
                          <a:spcPts val="0"/>
                        </a:spcAft>
                        <a:buNone/>
                      </a:pPr>
                      <a:r>
                        <a:rPr lang="en-US" sz="700" b="0"/>
                        <a:t>Can you create and publish a mobile app?</a:t>
                      </a:r>
                      <a:endParaRPr sz="700" b="0"/>
                    </a:p>
                  </a:txBody>
                  <a:tcPr marL="91450" marR="91450" marT="45725" marB="45725"/>
                </a:tc>
                <a:tc>
                  <a:txBody>
                    <a:bodyPr/>
                    <a:lstStyle/>
                    <a:p>
                      <a:pPr marL="0" marR="0" lvl="0" indent="0" algn="l" rtl="0">
                        <a:spcBef>
                          <a:spcPts val="0"/>
                        </a:spcBef>
                        <a:spcAft>
                          <a:spcPts val="0"/>
                        </a:spcAft>
                        <a:buNone/>
                      </a:pPr>
                      <a:r>
                        <a:rPr lang="en-US" sz="700" b="0" i="0" u="none" strike="noStrike">
                          <a:solidFill>
                            <a:schemeClr val="dk1"/>
                          </a:solidFill>
                          <a:latin typeface="Calibri"/>
                          <a:ea typeface="Calibri"/>
                          <a:cs typeface="Calibri"/>
                          <a:sym typeface="Calibri"/>
                        </a:rPr>
                        <a:t>Reflect, rewind and replay. Revision and deciding what to perform. Listen to</a:t>
                      </a:r>
                      <a:endParaRPr/>
                    </a:p>
                    <a:p>
                      <a:pPr marL="0" marR="0" lvl="0" indent="0" algn="l" rtl="0">
                        <a:spcBef>
                          <a:spcPts val="0"/>
                        </a:spcBef>
                        <a:spcAft>
                          <a:spcPts val="0"/>
                        </a:spcAft>
                        <a:buNone/>
                      </a:pPr>
                      <a:r>
                        <a:rPr lang="en-US" sz="700" b="0" i="0" u="none" strike="noStrike">
                          <a:solidFill>
                            <a:schemeClr val="dk1"/>
                          </a:solidFill>
                          <a:latin typeface="Calibri"/>
                          <a:ea typeface="Calibri"/>
                          <a:cs typeface="Calibri"/>
                          <a:sym typeface="Calibri"/>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dirty="0"/>
                        <a:t>Football</a:t>
                      </a:r>
                      <a:endParaRPr sz="700" b="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4267008049"/>
                  </a:ext>
                </a:extLst>
              </a:tr>
            </a:tbl>
          </a:graphicData>
        </a:graphic>
      </p:graphicFrame>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1278</Words>
  <Application>Microsoft Office PowerPoint</Application>
  <PresentationFormat>Widescreen</PresentationFormat>
  <Paragraphs>221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Flint</cp:lastModifiedBy>
  <cp:revision>12</cp:revision>
  <dcterms:created xsi:type="dcterms:W3CDTF">2022-07-20T09:58:25Z</dcterms:created>
  <dcterms:modified xsi:type="dcterms:W3CDTF">2022-09-08T13:28:15Z</dcterms:modified>
</cp:coreProperties>
</file>