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snapToGrid="0">
      <p:cViewPr varScale="1">
        <p:scale>
          <a:sx n="72" d="100"/>
          <a:sy n="72" d="100"/>
        </p:scale>
        <p:origin x="7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02/03/2023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02/03/2023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cox@st-clares.manchester.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Welcome to Year Two Bunting (teacher made)">
            <a:extLst>
              <a:ext uri="{FF2B5EF4-FFF2-40B4-BE49-F238E27FC236}">
                <a16:creationId xmlns:a16="http://schemas.microsoft.com/office/drawing/2014/main" id="{22E9C701-D868-40EF-8734-63B48C61F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194" y="258726"/>
            <a:ext cx="4767611" cy="2383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093428"/>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2C are:                    Staff in Year 2OH are:</a:t>
            </a:r>
            <a:br>
              <a:rPr lang="en-GB" sz="2800" dirty="0">
                <a:solidFill>
                  <a:srgbClr val="0070C0"/>
                </a:solidFill>
                <a:latin typeface="Letter-join Plus 1" panose="02000505000000020003" pitchFamily="50" charset="0"/>
              </a:rPr>
            </a:br>
            <a:r>
              <a:rPr lang="en-GB" sz="2800" dirty="0">
                <a:solidFill>
                  <a:srgbClr val="0070C0"/>
                </a:solidFill>
                <a:latin typeface="Letter-join Plus 1" panose="02000505000000020003" pitchFamily="50" charset="0"/>
              </a:rPr>
              <a:t>Mr Cox	                              Miss O’Hara</a:t>
            </a:r>
          </a:p>
          <a:p>
            <a:r>
              <a:rPr lang="en-GB" sz="2800" dirty="0">
                <a:solidFill>
                  <a:srgbClr val="0070C0"/>
                </a:solidFill>
                <a:latin typeface="Letter-join Plus 1" panose="02000505000000020003" pitchFamily="50" charset="0"/>
              </a:rPr>
              <a:t>Mrs Smith                                Miss </a:t>
            </a:r>
            <a:r>
              <a:rPr lang="en-GB" sz="2800" dirty="0" err="1">
                <a:solidFill>
                  <a:srgbClr val="0070C0"/>
                </a:solidFill>
                <a:latin typeface="Letter-join Plus 1" panose="02000505000000020003" pitchFamily="50" charset="0"/>
              </a:rPr>
              <a:t>Benett</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Miss </a:t>
            </a:r>
            <a:r>
              <a:rPr lang="en-GB" sz="2800" dirty="0" err="1">
                <a:solidFill>
                  <a:srgbClr val="0070C0"/>
                </a:solidFill>
                <a:latin typeface="Letter-join Plus 1" panose="02000505000000020003" pitchFamily="50" charset="0"/>
              </a:rPr>
              <a:t>Betney</a:t>
            </a:r>
            <a:r>
              <a:rPr lang="en-GB" sz="2800" dirty="0">
                <a:solidFill>
                  <a:srgbClr val="0070C0"/>
                </a:solidFill>
                <a:latin typeface="Letter-join Plus 1" panose="02000505000000020003" pitchFamily="50" charset="0"/>
              </a:rPr>
              <a:t>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523469" cy="6001643"/>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r>
              <a:rPr lang="en-GB" sz="2400" dirty="0">
                <a:solidFill>
                  <a:srgbClr val="0070C0"/>
                </a:solidFill>
                <a:latin typeface="Letter-join Plus 1" panose="02000505000000020003" pitchFamily="50" charset="0"/>
              </a:rPr>
              <a:t>We encourage collaborative learning with ‘partners’ in class.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are encouraged to use 4 Before Me:</a:t>
            </a:r>
          </a:p>
          <a:p>
            <a:r>
              <a:rPr lang="en-GB" sz="2400" dirty="0">
                <a:solidFill>
                  <a:srgbClr val="0070C0"/>
                </a:solidFill>
                <a:latin typeface="Letter-join Plus 1" panose="02000505000000020003" pitchFamily="50" charset="0"/>
              </a:rPr>
              <a:t>Brain</a:t>
            </a:r>
          </a:p>
          <a:p>
            <a:r>
              <a:rPr lang="en-GB" sz="2400" dirty="0">
                <a:solidFill>
                  <a:srgbClr val="0070C0"/>
                </a:solidFill>
                <a:latin typeface="Letter-join Plus 1" panose="02000505000000020003" pitchFamily="50" charset="0"/>
              </a:rPr>
              <a:t>Board</a:t>
            </a:r>
          </a:p>
          <a:p>
            <a:r>
              <a:rPr lang="en-GB" sz="2400">
                <a:solidFill>
                  <a:srgbClr val="0070C0"/>
                </a:solidFill>
                <a:latin typeface="Letter-join Plus 1" panose="02000505000000020003" pitchFamily="50" charset="0"/>
              </a:rPr>
              <a:t>Book </a:t>
            </a:r>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Buddy </a:t>
            </a:r>
          </a:p>
          <a:p>
            <a:r>
              <a:rPr lang="en-GB" sz="2400" dirty="0">
                <a:solidFill>
                  <a:srgbClr val="0070C0"/>
                </a:solidFill>
                <a:latin typeface="Letter-join Plus 1" panose="02000505000000020003" pitchFamily="50" charset="0"/>
              </a:rPr>
              <a:t>BOSS </a:t>
            </a:r>
          </a:p>
          <a:p>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endParaRPr lang="en-GB" sz="2400"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3E702-B508-4068-A46A-D61216E9FBC2}"/>
              </a:ext>
            </a:extLst>
          </p:cNvPr>
          <p:cNvSpPr txBox="1"/>
          <p:nvPr/>
        </p:nvSpPr>
        <p:spPr>
          <a:xfrm>
            <a:off x="243282" y="352337"/>
            <a:ext cx="11712157" cy="4893647"/>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SATs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Usually takes places around May.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Not the ‘be all and end all’ but it is a huge focus in the Y2 curriculum.</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The children are still very young, so we do not want to scare them.</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The aim is for </a:t>
            </a:r>
            <a:r>
              <a:rPr lang="en-GB" sz="2400" u="sng" dirty="0">
                <a:solidFill>
                  <a:srgbClr val="0070C0"/>
                </a:solidFill>
                <a:latin typeface="Letter-join Plus 1" panose="02000505000000020003" pitchFamily="50" charset="0"/>
              </a:rPr>
              <a:t>all</a:t>
            </a:r>
            <a:r>
              <a:rPr lang="en-GB" sz="2400" dirty="0">
                <a:solidFill>
                  <a:srgbClr val="0070C0"/>
                </a:solidFill>
                <a:latin typeface="Letter-join Plus 1" panose="02000505000000020003" pitchFamily="50" charset="0"/>
              </a:rPr>
              <a:t> children in Y2 to sit the SATs. However, a small minority may not sit them (for various reasons). This is down to the discretion of </a:t>
            </a:r>
            <a:r>
              <a:rPr lang="en-GB" sz="2400">
                <a:solidFill>
                  <a:srgbClr val="0070C0"/>
                </a:solidFill>
                <a:latin typeface="Letter-join Plus 1" panose="02000505000000020003" pitchFamily="50" charset="0"/>
              </a:rPr>
              <a:t>class teachers, </a:t>
            </a:r>
            <a:r>
              <a:rPr lang="en-GB" sz="2400" dirty="0">
                <a:solidFill>
                  <a:srgbClr val="0070C0"/>
                </a:solidFill>
                <a:latin typeface="Letter-join Plus 1" panose="02000505000000020003" pitchFamily="50" charset="0"/>
              </a:rPr>
              <a:t>Mrs O’Keefe, Ms McGarry and Mrs Howe.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How to help? Daily spellings, reading and times table practice (once up and running).</a:t>
            </a:r>
          </a:p>
        </p:txBody>
      </p:sp>
    </p:spTree>
    <p:extLst>
      <p:ext uri="{BB962C8B-B14F-4D97-AF65-F5344CB8AC3E}">
        <p14:creationId xmlns:p14="http://schemas.microsoft.com/office/powerpoint/2010/main" val="345278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773373" y="2151727"/>
            <a:ext cx="10645253" cy="2554545"/>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Working together with you and your child, I know that we will have a great year.</a:t>
            </a: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Do you have any questions about routines, expectations or the curriculum in Year 2?</a:t>
            </a: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1559809" y="1732326"/>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5469622" y="1493709"/>
            <a:ext cx="5216700" cy="3170099"/>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3891740" y="587353"/>
            <a:ext cx="3155764"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970318"/>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If you have any queries, questions or concerns throughout the year, please contact me via email, see me after school when you are picking your child up, or make an appointment to see me.</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My email: </a:t>
            </a:r>
            <a:r>
              <a:rPr lang="en-GB" sz="2800" dirty="0">
                <a:solidFill>
                  <a:srgbClr val="0070C0"/>
                </a:solidFill>
                <a:latin typeface="Letter-join Plus 1" panose="02000505000000020003" pitchFamily="50" charset="0"/>
                <a:hlinkClick r:id="rId2"/>
              </a:rPr>
              <a:t>a.cox@st-clares.manchester.sch.uk</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My email: t.ohara@st-clares.Manchester.sch.uk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28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3"/>
          <a:srcRect l="2279" t="9216" r="1291" b="16106"/>
          <a:stretch/>
        </p:blipFill>
        <p:spPr>
          <a:xfrm>
            <a:off x="9055248" y="4618139"/>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803584" y="159022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11627266" cy="6001643"/>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come home with 3 books: </a:t>
            </a:r>
          </a:p>
          <a:p>
            <a:pPr marL="457200" indent="-457200">
              <a:buAutoNum type="arabicPeriod"/>
            </a:pPr>
            <a:r>
              <a:rPr lang="en-GB" sz="2400" dirty="0">
                <a:solidFill>
                  <a:srgbClr val="0070C0"/>
                </a:solidFill>
                <a:latin typeface="Letter-join Plus 1" panose="02000505000000020003" pitchFamily="50" charset="0"/>
              </a:rPr>
              <a:t>The book which they are currently completing in their phonics lessons</a:t>
            </a:r>
          </a:p>
          <a:p>
            <a:pPr marL="457200" indent="-457200">
              <a:buAutoNum type="arabicPeriod"/>
            </a:pPr>
            <a:r>
              <a:rPr lang="en-GB" sz="2400" dirty="0">
                <a:solidFill>
                  <a:srgbClr val="0070C0"/>
                </a:solidFill>
                <a:latin typeface="Letter-join Plus 1" panose="02000505000000020003" pitchFamily="50" charset="0"/>
              </a:rPr>
              <a:t>A book which matches the level of their phonics lessons. </a:t>
            </a:r>
          </a:p>
          <a:p>
            <a:pPr marL="457200" indent="-457200">
              <a:buAutoNum type="arabicPeriod"/>
            </a:pPr>
            <a:r>
              <a:rPr lang="en-GB" sz="2400" dirty="0">
                <a:solidFill>
                  <a:srgbClr val="0070C0"/>
                </a:solidFill>
                <a:latin typeface="Letter-join Plus 1" panose="02000505000000020003" pitchFamily="50" charset="0"/>
              </a:rPr>
              <a:t>A book which they have chosen to read for pleasure </a:t>
            </a:r>
          </a:p>
          <a:p>
            <a:pPr marL="457200" indent="-457200">
              <a:buAutoNum type="arabicPeriod"/>
            </a:pPr>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At home, please read the books which are based on their phonics lessons. These are key for the children to develop their reading. </a:t>
            </a:r>
          </a:p>
          <a:p>
            <a:r>
              <a:rPr lang="en-GB" sz="2400" dirty="0">
                <a:solidFill>
                  <a:srgbClr val="0070C0"/>
                </a:solidFill>
                <a:latin typeface="Letter-join Plus 1" panose="02000505000000020003" pitchFamily="50" charset="0"/>
              </a:rPr>
              <a:t>Your child should be reading for 10 minutes every night.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Children's reading records will be checked every day in school. </a:t>
            </a:r>
          </a:p>
          <a:p>
            <a:r>
              <a:rPr lang="en-GB" sz="2400" dirty="0">
                <a:solidFill>
                  <a:srgbClr val="0070C0"/>
                </a:solidFill>
                <a:latin typeface="Letter-join Plus 1" panose="02000505000000020003" pitchFamily="50" charset="0"/>
              </a:rPr>
              <a:t>Children who have their diary signed every day will be given raffle tickets.</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2492990"/>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3" y="2811772"/>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2492199"/>
            <a:ext cx="4832059" cy="3600986"/>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382136" y="453006"/>
            <a:ext cx="11382233" cy="5847755"/>
          </a:xfrm>
          <a:prstGeom prst="rect">
            <a:avLst/>
          </a:prstGeom>
          <a:noFill/>
        </p:spPr>
        <p:txBody>
          <a:bodyPr wrap="square" rtlCol="0">
            <a:spAutoFit/>
          </a:bodyPr>
          <a:lstStyle/>
          <a:p>
            <a:pPr algn="ctr"/>
            <a:endParaRPr lang="en-GB" sz="2200" dirty="0">
              <a:solidFill>
                <a:srgbClr val="0070C0"/>
              </a:solidFill>
              <a:latin typeface="Letter-join Plus 1" panose="02000505000000020003" pitchFamily="50" charset="0"/>
            </a:endParaRP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As well as reading every night, your child will be given: spellings, maths and English homework.</a:t>
            </a: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Spellings will be given out on a Monday and the children will be tested in school on the Friday.</a:t>
            </a:r>
          </a:p>
          <a:p>
            <a:endParaRPr lang="en-GB" sz="2200" dirty="0">
              <a:solidFill>
                <a:srgbClr val="0070C0"/>
              </a:solidFill>
              <a:latin typeface="Letter-join Plus 1" panose="02000505000000020003" pitchFamily="50" charset="0"/>
            </a:endParaRPr>
          </a:p>
          <a:p>
            <a:r>
              <a:rPr lang="en-GB" sz="2200" dirty="0">
                <a:solidFill>
                  <a:srgbClr val="0070C0"/>
                </a:solidFill>
                <a:latin typeface="Letter-join Plus 1" panose="02000505000000020003" pitchFamily="50" charset="0"/>
              </a:rPr>
              <a:t>Maths and English homework will be given out on a Monday (Friday for 2C) and needs to be handed in again on the Friday. This work can be brought in any time throughout the week and the last day being Friday. </a:t>
            </a:r>
          </a:p>
          <a:p>
            <a:endParaRPr lang="en-GB" sz="2200" dirty="0">
              <a:solidFill>
                <a:srgbClr val="FF0000"/>
              </a:solidFill>
              <a:latin typeface="Letter-join Plus 1" panose="02000505000000020003" pitchFamily="50" charset="0"/>
            </a:endParaRPr>
          </a:p>
          <a:p>
            <a:r>
              <a:rPr lang="en-GB" sz="2200" dirty="0">
                <a:solidFill>
                  <a:srgbClr val="0070C0"/>
                </a:solidFill>
                <a:latin typeface="Letter-join Plus 1" panose="02000505000000020003" pitchFamily="50" charset="0"/>
              </a:rPr>
              <a:t>In Year 2 your child is expected to know the 2, 5, 10 time tables off by heart. This also includes their associated division facts. Please practise these at home either by chanting, singing songs, playing games or accessing your child’s Times Table Rock Star account. </a:t>
            </a:r>
          </a:p>
          <a:p>
            <a:r>
              <a:rPr lang="en-GB" sz="22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4534839" y="453006"/>
            <a:ext cx="3122322" cy="619508"/>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8956561" cy="5262979"/>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P.E</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During the autumn term, our PE lessons will be on Wednesday and Thursday.</a:t>
            </a:r>
          </a:p>
          <a:p>
            <a:r>
              <a:rPr lang="en-GB" sz="2400" dirty="0">
                <a:solidFill>
                  <a:srgbClr val="0070C0"/>
                </a:solidFill>
                <a:latin typeface="Letter-join Plus 1" panose="02000505000000020003" pitchFamily="50" charset="0"/>
              </a:rPr>
              <a:t>If there are any changes, you will be notified via text message or through the Gateway App.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come into school wearing their school PE kit on those days. Please see the school website for details on our uniform. It is important the children come into school in the correct PE Kit.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Make sure that all uniform is clearly labelled with your child’s name on it please.</a:t>
            </a:r>
            <a:endParaRPr lang="en-GB" sz="24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376012" y="174760"/>
            <a:ext cx="2645470" cy="132273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1712157" cy="6001643"/>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Lessons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KS1, we have daily phonics lessons too, following the Read Write Inc phonics scheme.</a:t>
            </a:r>
            <a:br>
              <a:rPr lang="en-GB" sz="2400" dirty="0">
                <a:solidFill>
                  <a:srgbClr val="0070C0"/>
                </a:solidFill>
                <a:latin typeface="Letter-join Plus 1" panose="02000505000000020003" pitchFamily="50" charset="0"/>
              </a:rPr>
            </a:br>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 hours of RE each week. 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E58568C-0C74-CDCC-3554-A6A26881EA67}"/>
              </a:ext>
            </a:extLst>
          </p:cNvPr>
          <p:cNvGraphicFramePr>
            <a:graphicFrameLocks noGrp="1"/>
          </p:cNvGraphicFramePr>
          <p:nvPr>
            <p:extLst>
              <p:ext uri="{D42A27DB-BD31-4B8C-83A1-F6EECF244321}">
                <p14:modId xmlns:p14="http://schemas.microsoft.com/office/powerpoint/2010/main" val="2143653369"/>
              </p:ext>
            </p:extLst>
          </p:nvPr>
        </p:nvGraphicFramePr>
        <p:xfrm>
          <a:off x="537663" y="326566"/>
          <a:ext cx="11340714" cy="6063273"/>
        </p:xfrm>
        <a:graphic>
          <a:graphicData uri="http://schemas.openxmlformats.org/drawingml/2006/table">
            <a:tbl>
              <a:tblPr/>
              <a:tblGrid>
                <a:gridCol w="924582">
                  <a:extLst>
                    <a:ext uri="{9D8B030D-6E8A-4147-A177-3AD203B41FA5}">
                      <a16:colId xmlns:a16="http://schemas.microsoft.com/office/drawing/2014/main" val="834986291"/>
                    </a:ext>
                  </a:extLst>
                </a:gridCol>
                <a:gridCol w="1608117">
                  <a:extLst>
                    <a:ext uri="{9D8B030D-6E8A-4147-A177-3AD203B41FA5}">
                      <a16:colId xmlns:a16="http://schemas.microsoft.com/office/drawing/2014/main" val="2821673957"/>
                    </a:ext>
                  </a:extLst>
                </a:gridCol>
                <a:gridCol w="1633403">
                  <a:extLst>
                    <a:ext uri="{9D8B030D-6E8A-4147-A177-3AD203B41FA5}">
                      <a16:colId xmlns:a16="http://schemas.microsoft.com/office/drawing/2014/main" val="3385000828"/>
                    </a:ext>
                  </a:extLst>
                </a:gridCol>
                <a:gridCol w="1799051">
                  <a:extLst>
                    <a:ext uri="{9D8B030D-6E8A-4147-A177-3AD203B41FA5}">
                      <a16:colId xmlns:a16="http://schemas.microsoft.com/office/drawing/2014/main" val="2906568362"/>
                    </a:ext>
                  </a:extLst>
                </a:gridCol>
                <a:gridCol w="1745673">
                  <a:extLst>
                    <a:ext uri="{9D8B030D-6E8A-4147-A177-3AD203B41FA5}">
                      <a16:colId xmlns:a16="http://schemas.microsoft.com/office/drawing/2014/main" val="2262396985"/>
                    </a:ext>
                  </a:extLst>
                </a:gridCol>
                <a:gridCol w="1773381">
                  <a:extLst>
                    <a:ext uri="{9D8B030D-6E8A-4147-A177-3AD203B41FA5}">
                      <a16:colId xmlns:a16="http://schemas.microsoft.com/office/drawing/2014/main" val="1641201489"/>
                    </a:ext>
                  </a:extLst>
                </a:gridCol>
                <a:gridCol w="1856507">
                  <a:extLst>
                    <a:ext uri="{9D8B030D-6E8A-4147-A177-3AD203B41FA5}">
                      <a16:colId xmlns:a16="http://schemas.microsoft.com/office/drawing/2014/main" val="219514293"/>
                    </a:ext>
                  </a:extLst>
                </a:gridCol>
              </a:tblGrid>
              <a:tr h="234970">
                <a:tc>
                  <a:txBody>
                    <a:bodyPr/>
                    <a:lstStyle/>
                    <a:p>
                      <a:pPr algn="ctr">
                        <a:spcAft>
                          <a:spcPts val="800"/>
                        </a:spcAft>
                      </a:pPr>
                      <a:r>
                        <a:rPr lang="en-US" sz="1200" b="1" u="sng" dirty="0">
                          <a:solidFill>
                            <a:srgbClr val="3B3838"/>
                          </a:solidFill>
                          <a:effectLst/>
                          <a:latin typeface="+mn-lt"/>
                        </a:rPr>
                        <a:t>Term</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dirty="0">
                          <a:solidFill>
                            <a:srgbClr val="3B3838"/>
                          </a:solidFill>
                          <a:effectLst/>
                          <a:latin typeface="+mn-lt"/>
                        </a:rPr>
                        <a:t>Autumn 1</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dirty="0">
                          <a:solidFill>
                            <a:srgbClr val="3B3838"/>
                          </a:solidFill>
                          <a:effectLst/>
                          <a:latin typeface="+mn-lt"/>
                        </a:rPr>
                        <a:t>Autumn 2</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mn-lt"/>
                        </a:rPr>
                        <a:t>Spring 1</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mn-lt"/>
                        </a:rPr>
                        <a:t>Spring 2</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mn-lt"/>
                        </a:rPr>
                        <a:t>Summer 1</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b="1" u="sng">
                          <a:solidFill>
                            <a:srgbClr val="3B3838"/>
                          </a:solidFill>
                          <a:effectLst/>
                          <a:latin typeface="+mn-lt"/>
                        </a:rPr>
                        <a:t>Summer 2</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804189"/>
                  </a:ext>
                </a:extLst>
              </a:tr>
              <a:tr h="418351">
                <a:tc>
                  <a:txBody>
                    <a:bodyPr/>
                    <a:lstStyle/>
                    <a:p>
                      <a:pPr algn="ctr">
                        <a:spcAft>
                          <a:spcPts val="800"/>
                        </a:spcAft>
                      </a:pPr>
                      <a:r>
                        <a:rPr lang="en-US" sz="1200" b="1" u="sng">
                          <a:solidFill>
                            <a:srgbClr val="3B3838"/>
                          </a:solidFill>
                          <a:effectLst/>
                          <a:latin typeface="+mn-lt"/>
                        </a:rPr>
                        <a:t>Topic Book</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Traction man</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Major Glad, Major Dizzy</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Lila and the Secret of Rain</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mn-lt"/>
                        </a:rPr>
                        <a:t>The Last Wolf</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The Life of Florence Nightingale</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Wild</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416882"/>
                  </a:ext>
                </a:extLst>
              </a:tr>
              <a:tr h="579282">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English</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Instructions</a:t>
                      </a:r>
                      <a:endParaRPr lang="en-US" sz="1200" dirty="0">
                        <a:effectLst/>
                        <a:latin typeface="+mn-lt"/>
                      </a:endParaRPr>
                    </a:p>
                    <a:p>
                      <a:pPr algn="ctr">
                        <a:spcAft>
                          <a:spcPts val="800"/>
                        </a:spcAft>
                      </a:pPr>
                      <a:r>
                        <a:rPr lang="en-US" sz="1200" dirty="0">
                          <a:solidFill>
                            <a:srgbClr val="3B3838"/>
                          </a:solidFill>
                          <a:effectLst/>
                          <a:latin typeface="+mn-lt"/>
                        </a:rPr>
                        <a:t>Character descriptions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Letters</a:t>
                      </a:r>
                      <a:endParaRPr lang="en-US" sz="1200" dirty="0">
                        <a:effectLst/>
                        <a:latin typeface="+mn-lt"/>
                      </a:endParaRPr>
                    </a:p>
                    <a:p>
                      <a:pPr algn="ctr">
                        <a:spcAft>
                          <a:spcPts val="800"/>
                        </a:spcAft>
                      </a:pPr>
                      <a:r>
                        <a:rPr lang="en-US" sz="1200" dirty="0">
                          <a:solidFill>
                            <a:srgbClr val="3B3838"/>
                          </a:solidFill>
                          <a:effectLst/>
                          <a:latin typeface="+mn-lt"/>
                        </a:rPr>
                        <a:t>Narrative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Recount (real and fictional)</a:t>
                      </a:r>
                      <a:endParaRPr lang="en-US" sz="1200" dirty="0">
                        <a:effectLst/>
                        <a:latin typeface="+mn-lt"/>
                      </a:endParaRPr>
                    </a:p>
                    <a:p>
                      <a:pPr algn="ctr">
                        <a:spcAft>
                          <a:spcPts val="800"/>
                        </a:spcAft>
                      </a:pPr>
                      <a:r>
                        <a:rPr lang="en-US" sz="1200" dirty="0">
                          <a:solidFill>
                            <a:srgbClr val="3B3838"/>
                          </a:solidFill>
                          <a:effectLst/>
                          <a:latin typeface="+mn-lt"/>
                        </a:rPr>
                        <a:t>Non- chronological reports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Newspaper Reports</a:t>
                      </a:r>
                      <a:endParaRPr lang="en-US" sz="1200" dirty="0">
                        <a:effectLst/>
                        <a:latin typeface="+mn-lt"/>
                      </a:endParaRPr>
                    </a:p>
                    <a:p>
                      <a:pPr algn="ctr">
                        <a:spcAft>
                          <a:spcPts val="800"/>
                        </a:spcAft>
                      </a:pPr>
                      <a:r>
                        <a:rPr lang="en-US" sz="1200" dirty="0">
                          <a:solidFill>
                            <a:srgbClr val="3B3838"/>
                          </a:solidFill>
                          <a:effectLst/>
                          <a:latin typeface="+mn-lt"/>
                        </a:rPr>
                        <a:t>Narrative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Biography</a:t>
                      </a:r>
                      <a:endParaRPr lang="en-US" sz="1200" dirty="0">
                        <a:effectLst/>
                        <a:latin typeface="+mn-lt"/>
                      </a:endParaRPr>
                    </a:p>
                    <a:p>
                      <a:pPr algn="ctr">
                        <a:spcAft>
                          <a:spcPts val="800"/>
                        </a:spcAft>
                      </a:pPr>
                      <a:r>
                        <a:rPr lang="en-US" sz="1200" dirty="0">
                          <a:solidFill>
                            <a:srgbClr val="3B3838"/>
                          </a:solidFill>
                          <a:effectLst/>
                          <a:latin typeface="+mn-lt"/>
                        </a:rPr>
                        <a:t>Recounts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Narrative</a:t>
                      </a:r>
                      <a:endParaRPr lang="en-US" sz="1200" dirty="0">
                        <a:effectLst/>
                        <a:latin typeface="+mn-lt"/>
                      </a:endParaRPr>
                    </a:p>
                    <a:p>
                      <a:pPr algn="ctr">
                        <a:spcAft>
                          <a:spcPts val="800"/>
                        </a:spcAft>
                      </a:pPr>
                      <a:r>
                        <a:rPr lang="en-US" sz="1200" dirty="0">
                          <a:solidFill>
                            <a:srgbClr val="3B3838"/>
                          </a:solidFill>
                          <a:effectLst/>
                          <a:latin typeface="+mn-lt"/>
                        </a:rPr>
                        <a:t>Poetry</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122514"/>
                  </a:ext>
                </a:extLst>
              </a:tr>
              <a:tr h="640640">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Mathematics</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Number and Place Value</a:t>
                      </a:r>
                      <a:endParaRPr lang="en-US" sz="1200" dirty="0">
                        <a:effectLst/>
                        <a:latin typeface="+mn-lt"/>
                      </a:endParaRPr>
                    </a:p>
                    <a:p>
                      <a:pPr algn="ctr">
                        <a:spcAft>
                          <a:spcPts val="800"/>
                        </a:spcAft>
                      </a:pPr>
                      <a:r>
                        <a:rPr lang="en-US" sz="1200" dirty="0">
                          <a:solidFill>
                            <a:srgbClr val="3B3838"/>
                          </a:solidFill>
                          <a:effectLst/>
                          <a:latin typeface="+mn-lt"/>
                        </a:rPr>
                        <a:t>Addition and subtraction</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effectLst/>
                          <a:latin typeface="+mn-lt"/>
                        </a:rPr>
                        <a:t>Addition and Subtraction</a:t>
                      </a:r>
                    </a:p>
                    <a:p>
                      <a:pPr algn="ctr">
                        <a:spcAft>
                          <a:spcPts val="800"/>
                        </a:spcAft>
                      </a:pPr>
                      <a:r>
                        <a:rPr lang="en-US" sz="1200" dirty="0">
                          <a:effectLst/>
                          <a:latin typeface="+mn-lt"/>
                        </a:rPr>
                        <a:t>Shape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Money</a:t>
                      </a:r>
                    </a:p>
                    <a:p>
                      <a:pPr algn="ctr">
                        <a:spcAft>
                          <a:spcPts val="800"/>
                        </a:spcAft>
                      </a:pPr>
                      <a:r>
                        <a:rPr lang="en-US" sz="1200" dirty="0">
                          <a:solidFill>
                            <a:srgbClr val="3B3838"/>
                          </a:solidFill>
                          <a:effectLst/>
                          <a:latin typeface="+mn-lt"/>
                        </a:rPr>
                        <a:t>Multiplication and Division</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Fractions </a:t>
                      </a:r>
                    </a:p>
                    <a:p>
                      <a:pPr algn="ctr">
                        <a:spcAft>
                          <a:spcPts val="800"/>
                        </a:spcAft>
                      </a:pPr>
                      <a:r>
                        <a:rPr lang="en-US" sz="1200" dirty="0">
                          <a:solidFill>
                            <a:srgbClr val="3B3838"/>
                          </a:solidFill>
                          <a:effectLst/>
                          <a:latin typeface="+mn-lt"/>
                        </a:rPr>
                        <a:t>Time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Length and Height</a:t>
                      </a:r>
                    </a:p>
                    <a:p>
                      <a:pPr algn="ctr">
                        <a:spcAft>
                          <a:spcPts val="800"/>
                        </a:spcAft>
                      </a:pPr>
                      <a:r>
                        <a:rPr lang="en-US" sz="1200" dirty="0">
                          <a:solidFill>
                            <a:srgbClr val="3B3838"/>
                          </a:solidFill>
                          <a:effectLst/>
                          <a:latin typeface="+mn-lt"/>
                        </a:rPr>
                        <a:t>Mass, Capacity and Temperature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Statistics </a:t>
                      </a:r>
                    </a:p>
                    <a:p>
                      <a:pPr algn="ctr">
                        <a:spcAft>
                          <a:spcPts val="800"/>
                        </a:spcAft>
                      </a:pPr>
                      <a:r>
                        <a:rPr lang="en-US" sz="1200" dirty="0">
                          <a:solidFill>
                            <a:srgbClr val="3B3838"/>
                          </a:solidFill>
                          <a:effectLst/>
                          <a:latin typeface="+mn-lt"/>
                        </a:rPr>
                        <a:t>Position and Direction</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390740"/>
                  </a:ext>
                </a:extLst>
              </a:tr>
              <a:tr h="542998">
                <a:tc>
                  <a:txBody>
                    <a:bodyPr/>
                    <a:lstStyle/>
                    <a:p>
                      <a:pPr marL="0" algn="ctr" defTabSz="914400" rtl="0" eaLnBrk="1" latinLnBrk="0" hangingPunct="1">
                        <a:spcAft>
                          <a:spcPts val="800"/>
                        </a:spcAft>
                      </a:pPr>
                      <a:r>
                        <a:rPr lang="en-US" sz="1200" b="1" u="sng" kern="1200">
                          <a:solidFill>
                            <a:srgbClr val="3B3838"/>
                          </a:solidFill>
                          <a:effectLst/>
                          <a:latin typeface="+mn-lt"/>
                          <a:ea typeface="+mn-ea"/>
                          <a:cs typeface="+mn-cs"/>
                        </a:rPr>
                        <a:t>Science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Materials</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Animals including humans – How to grow up to be healthy</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200" dirty="0">
                          <a:solidFill>
                            <a:srgbClr val="3B3838"/>
                          </a:solidFill>
                          <a:effectLst/>
                          <a:latin typeface="+mn-lt"/>
                        </a:rPr>
                        <a:t>Animals including humans – How to grow up to be healthy</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dirty="0">
                          <a:effectLst/>
                          <a:latin typeface="+mn-lt"/>
                        </a:rPr>
                        <a:t> </a:t>
                      </a:r>
                      <a:r>
                        <a:rPr lang="en-US" sz="1200" dirty="0">
                          <a:solidFill>
                            <a:srgbClr val="3B3838"/>
                          </a:solidFill>
                          <a:effectLst/>
                          <a:latin typeface="+mn-lt"/>
                        </a:rPr>
                        <a:t>Plants</a:t>
                      </a:r>
                      <a:endParaRPr lang="en-US" sz="1200" dirty="0">
                        <a:effectLst/>
                        <a:latin typeface="+mn-lt"/>
                      </a:endParaRPr>
                    </a:p>
                    <a:p>
                      <a:pPr algn="ctr">
                        <a:spcAft>
                          <a:spcPts val="800"/>
                        </a:spcAft>
                      </a:pP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200" dirty="0">
                          <a:solidFill>
                            <a:srgbClr val="3B3838"/>
                          </a:solidFill>
                          <a:effectLst/>
                          <a:latin typeface="+mn-lt"/>
                        </a:rPr>
                        <a:t>Plants</a:t>
                      </a:r>
                      <a:endParaRPr lang="en-US" sz="1200" dirty="0">
                        <a:effectLst/>
                        <a:latin typeface="+mn-lt"/>
                      </a:endParaRPr>
                    </a:p>
                    <a:p>
                      <a:pPr algn="ctr">
                        <a:spcAft>
                          <a:spcPts val="800"/>
                        </a:spcAft>
                      </a:pPr>
                      <a:r>
                        <a:rPr lang="en-GB" sz="1200" dirty="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Habitats</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254730"/>
                  </a:ext>
                </a:extLst>
              </a:tr>
              <a:tr h="632178">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Religious Education</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Domestic church- Family</a:t>
                      </a:r>
                      <a:br>
                        <a:rPr lang="en-US" sz="1200" dirty="0">
                          <a:solidFill>
                            <a:schemeClr val="tx1"/>
                          </a:solidFill>
                          <a:effectLst/>
                          <a:latin typeface="+mn-lt"/>
                        </a:rPr>
                      </a:br>
                      <a:r>
                        <a:rPr lang="en-US" sz="1200" dirty="0">
                          <a:solidFill>
                            <a:srgbClr val="3B3838"/>
                          </a:solidFill>
                          <a:effectLst/>
                          <a:latin typeface="+mn-lt"/>
                        </a:rPr>
                        <a:t>Judaism</a:t>
                      </a:r>
                      <a:br>
                        <a:rPr lang="en-US" sz="1200" dirty="0">
                          <a:solidFill>
                            <a:schemeClr val="tx1"/>
                          </a:solidFill>
                          <a:effectLst/>
                          <a:latin typeface="+mn-lt"/>
                        </a:rPr>
                      </a:br>
                      <a:r>
                        <a:rPr lang="en-US" sz="1200" dirty="0">
                          <a:solidFill>
                            <a:srgbClr val="3B3838"/>
                          </a:solidFill>
                          <a:effectLst/>
                          <a:latin typeface="+mn-lt"/>
                        </a:rPr>
                        <a:t>Reconciliation</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Advent</a:t>
                      </a:r>
                      <a:br>
                        <a:rPr lang="en-US" sz="1200" dirty="0">
                          <a:solidFill>
                            <a:schemeClr val="tx1"/>
                          </a:solidFill>
                          <a:effectLst/>
                          <a:latin typeface="+mn-lt"/>
                        </a:rPr>
                      </a:br>
                      <a:r>
                        <a:rPr lang="en-US" sz="1200" dirty="0">
                          <a:solidFill>
                            <a:srgbClr val="3B3838"/>
                          </a:solidFill>
                          <a:effectLst/>
                          <a:latin typeface="+mn-lt"/>
                        </a:rPr>
                        <a:t>Multi-faith Week</a:t>
                      </a:r>
                      <a:br>
                        <a:rPr lang="en-US" sz="1200" dirty="0">
                          <a:solidFill>
                            <a:schemeClr val="tx1"/>
                          </a:solidFill>
                          <a:effectLst/>
                          <a:latin typeface="+mn-lt"/>
                        </a:rPr>
                      </a:br>
                      <a:r>
                        <a:rPr lang="en-US" sz="1200" dirty="0">
                          <a:solidFill>
                            <a:srgbClr val="3B3838"/>
                          </a:solidFill>
                          <a:effectLst/>
                          <a:latin typeface="+mn-lt"/>
                        </a:rPr>
                        <a:t>Christmas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Local Church- Community</a:t>
                      </a:r>
                      <a:br>
                        <a:rPr lang="en-US" sz="1200" dirty="0">
                          <a:solidFill>
                            <a:schemeClr val="tx1"/>
                          </a:solidFill>
                          <a:effectLst/>
                          <a:latin typeface="+mn-lt"/>
                        </a:rPr>
                      </a:br>
                      <a:r>
                        <a:rPr lang="en-US" sz="1200" dirty="0">
                          <a:solidFill>
                            <a:srgbClr val="3B3838"/>
                          </a:solidFill>
                          <a:effectLst/>
                          <a:latin typeface="+mn-lt"/>
                        </a:rPr>
                        <a:t>Eucharist</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Lent</a:t>
                      </a:r>
                      <a:br>
                        <a:rPr lang="en-US" sz="1200" dirty="0">
                          <a:solidFill>
                            <a:schemeClr val="tx1"/>
                          </a:solidFill>
                          <a:effectLst/>
                          <a:latin typeface="+mn-lt"/>
                        </a:rPr>
                      </a:br>
                      <a:r>
                        <a:rPr lang="en-US" sz="1200" dirty="0">
                          <a:solidFill>
                            <a:srgbClr val="3B3838"/>
                          </a:solidFill>
                          <a:effectLst/>
                          <a:latin typeface="+mn-lt"/>
                        </a:rPr>
                        <a:t>Easter</a:t>
                      </a:r>
                      <a:br>
                        <a:rPr lang="en-US" sz="1200" dirty="0">
                          <a:solidFill>
                            <a:schemeClr val="tx1"/>
                          </a:solidFill>
                          <a:effectLst/>
                          <a:latin typeface="+mn-lt"/>
                        </a:rPr>
                      </a:br>
                      <a:r>
                        <a:rPr lang="en-US" sz="1200" dirty="0">
                          <a:solidFill>
                            <a:srgbClr val="3B3838"/>
                          </a:solidFill>
                          <a:effectLst/>
                          <a:latin typeface="+mn-lt"/>
                        </a:rPr>
                        <a:t>Baptism</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mn-lt"/>
                        </a:rPr>
                        <a:t>Baptism</a:t>
                      </a:r>
                      <a:br>
                        <a:rPr lang="en-GB" sz="1200" dirty="0">
                          <a:solidFill>
                            <a:schemeClr val="tx1"/>
                          </a:solidFill>
                          <a:effectLst/>
                          <a:latin typeface="+mn-lt"/>
                        </a:rPr>
                      </a:br>
                      <a:r>
                        <a:rPr lang="en-GB" sz="1200" dirty="0">
                          <a:solidFill>
                            <a:srgbClr val="3B3838"/>
                          </a:solidFill>
                          <a:effectLst/>
                          <a:latin typeface="+mn-lt"/>
                        </a:rPr>
                        <a:t>Pentecost</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The World</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175624"/>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Computing</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Can you make a platform game?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Can you program an animation?</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Can you create an animation?</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Can you collect and record data?</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Can you sue an online learning space?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Can you use a web search engine?</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45327"/>
                  </a:ext>
                </a:extLst>
              </a:tr>
              <a:tr h="390721">
                <a:tc>
                  <a:txBody>
                    <a:bodyPr/>
                    <a:lstStyle/>
                    <a:p>
                      <a:pPr marL="0" algn="ctr" defTabSz="914400" rtl="0" eaLnBrk="1" latinLnBrk="0" hangingPunct="1">
                        <a:spcAft>
                          <a:spcPts val="800"/>
                        </a:spcAft>
                      </a:pPr>
                      <a:r>
                        <a:rPr lang="en-US" sz="1200" b="1" u="sng" kern="1200">
                          <a:solidFill>
                            <a:srgbClr val="3B3838"/>
                          </a:solidFill>
                          <a:effectLst/>
                          <a:latin typeface="+mn-lt"/>
                          <a:ea typeface="+mn-ea"/>
                          <a:cs typeface="+mn-cs"/>
                        </a:rPr>
                        <a:t>Geography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r>
                        <a:rPr lang="en-GB" sz="1200">
                          <a:solidFill>
                            <a:srgbClr val="3B3838"/>
                          </a:solidFill>
                          <a:effectLst/>
                          <a:latin typeface="+mn-lt"/>
                        </a:rPr>
                        <a:t>The UK and the Continents.</a:t>
                      </a:r>
                      <a:endParaRPr lang="en-GB"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solidFill>
                            <a:srgbClr val="3B3838"/>
                          </a:solidFill>
                          <a:effectLst/>
                          <a:latin typeface="+mn-lt"/>
                        </a:rPr>
                        <a:t>Life in Zambia</a:t>
                      </a:r>
                      <a:endParaRPr lang="en-GB"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Map</a:t>
                      </a:r>
                      <a:r>
                        <a:rPr lang="en-US" sz="1200" dirty="0">
                          <a:solidFill>
                            <a:schemeClr val="tx1"/>
                          </a:solidFill>
                          <a:effectLst/>
                          <a:latin typeface="+mn-lt"/>
                        </a:rPr>
                        <a:t> </a:t>
                      </a:r>
                      <a:r>
                        <a:rPr lang="en-US" sz="1200" dirty="0">
                          <a:solidFill>
                            <a:srgbClr val="3B3838"/>
                          </a:solidFill>
                          <a:effectLst/>
                          <a:latin typeface="+mn-lt"/>
                        </a:rPr>
                        <a:t>Makers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510926"/>
                  </a:ext>
                </a:extLst>
              </a:tr>
              <a:tr h="418351">
                <a:tc>
                  <a:txBody>
                    <a:bodyPr/>
                    <a:lstStyle/>
                    <a:p>
                      <a:pPr marL="0" algn="ctr" defTabSz="914400" rtl="0" eaLnBrk="1" latinLnBrk="0" hangingPunct="1">
                        <a:spcAft>
                          <a:spcPts val="800"/>
                        </a:spcAft>
                      </a:pPr>
                      <a:r>
                        <a:rPr lang="en-US" sz="1200" b="1" u="sng" kern="1200">
                          <a:solidFill>
                            <a:srgbClr val="3B3838"/>
                          </a:solidFill>
                          <a:effectLst/>
                          <a:latin typeface="+mn-lt"/>
                          <a:ea typeface="+mn-ea"/>
                          <a:cs typeface="+mn-cs"/>
                        </a:rPr>
                        <a:t>History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effectLst/>
                          <a:latin typeface="+mn-lt"/>
                        </a:rPr>
                        <a:t> </a:t>
                      </a:r>
                      <a:r>
                        <a:rPr lang="en-GB" sz="1200" dirty="0">
                          <a:solidFill>
                            <a:srgbClr val="3B3838"/>
                          </a:solidFill>
                          <a:effectLst/>
                          <a:latin typeface="+mn-lt"/>
                        </a:rPr>
                        <a:t>Victorians</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solidFill>
                            <a:srgbClr val="3B3838"/>
                          </a:solidFill>
                          <a:effectLst/>
                          <a:latin typeface="+mn-lt"/>
                        </a:rPr>
                        <a:t>The Great Fire of London</a:t>
                      </a:r>
                      <a:endParaRPr lang="en-GB"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Florence Nightingale/Mary Seacole</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1325"/>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Art</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William Morris Art – Printing</a:t>
                      </a:r>
                      <a:r>
                        <a:rPr lang="en-US"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a:solidFill>
                            <a:srgbClr val="3B3838"/>
                          </a:solidFill>
                          <a:effectLst/>
                          <a:latin typeface="+mn-lt"/>
                        </a:rPr>
                        <a:t>African Weaving Art</a:t>
                      </a:r>
                      <a:endParaRPr lang="en-US" sz="120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err="1">
                          <a:solidFill>
                            <a:srgbClr val="3B3838"/>
                          </a:solidFill>
                          <a:effectLst/>
                          <a:latin typeface="+mn-lt"/>
                        </a:rPr>
                        <a:t>Colour</a:t>
                      </a:r>
                      <a:r>
                        <a:rPr lang="en-US" sz="1200" dirty="0">
                          <a:solidFill>
                            <a:srgbClr val="3B3838"/>
                          </a:solidFill>
                          <a:effectLst/>
                          <a:latin typeface="+mn-lt"/>
                        </a:rPr>
                        <a:t> mixing – Florence in the style of Picasso</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a:effectLst/>
                          <a:latin typeface="+mn-lt"/>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994630"/>
                  </a:ext>
                </a:extLst>
              </a:tr>
              <a:tr h="418351">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Design and Technology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US" sz="1200" kern="1200" dirty="0">
                          <a:solidFill>
                            <a:schemeClr val="tx1"/>
                          </a:solidFill>
                          <a:effectLst/>
                          <a:latin typeface="+mn-lt"/>
                          <a:ea typeface="+mn-ea"/>
                          <a:cs typeface="+mn-cs"/>
                        </a:rPr>
                        <a:t>Design and create a Superhero Shield</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a:solidFill>
                            <a:schemeClr val="tx1"/>
                          </a:solidFill>
                          <a:effectLst/>
                          <a:latin typeface="+mn-lt"/>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 Design and make Fruit Kebabs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US" sz="1200" kern="1200" dirty="0">
                          <a:solidFill>
                            <a:schemeClr val="tx1"/>
                          </a:solidFill>
                          <a:effectLst/>
                          <a:latin typeface="+mn-lt"/>
                          <a:ea typeface="+mn-ea"/>
                          <a:cs typeface="+mn-cs"/>
                        </a:rPr>
                        <a:t>Design and create a mini greenhouse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961067"/>
                  </a:ext>
                </a:extLst>
              </a:tr>
              <a:tr h="289304">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Hands, feet, heart.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South African Music</a:t>
                      </a:r>
                      <a:endParaRPr lang="en-GB" sz="1200" kern="1200" dirty="0">
                        <a:solidFill>
                          <a:schemeClr val="tx1"/>
                        </a:solidFill>
                        <a:effectLst/>
                        <a:latin typeface="+mn-lt"/>
                        <a:ea typeface="+mn-ea"/>
                        <a:cs typeface="+mn-cs"/>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Christmas/Advent</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I </a:t>
                      </a:r>
                      <a:r>
                        <a:rPr lang="en-GB" sz="1200" kern="1200" dirty="0" err="1">
                          <a:solidFill>
                            <a:schemeClr val="tx1"/>
                          </a:solidFill>
                          <a:effectLst/>
                          <a:latin typeface="+mn-lt"/>
                          <a:ea typeface="+mn-ea"/>
                          <a:cs typeface="+mn-cs"/>
                        </a:rPr>
                        <a:t>wanna</a:t>
                      </a:r>
                      <a:r>
                        <a:rPr lang="en-GB" sz="1200" kern="1200" dirty="0">
                          <a:solidFill>
                            <a:schemeClr val="tx1"/>
                          </a:solidFill>
                          <a:effectLst/>
                          <a:latin typeface="+mn-lt"/>
                          <a:ea typeface="+mn-ea"/>
                          <a:cs typeface="+mn-cs"/>
                        </a:rPr>
                        <a:t> play in a band.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Rock Music </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err="1">
                          <a:solidFill>
                            <a:schemeClr val="tx1"/>
                          </a:solidFill>
                          <a:effectLst/>
                          <a:latin typeface="+mn-lt"/>
                          <a:ea typeface="+mn-ea"/>
                          <a:cs typeface="+mn-cs"/>
                        </a:rPr>
                        <a:t>Zootime</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Reggae 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Friendship song.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Pop Music</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800"/>
                        </a:spcAft>
                      </a:pPr>
                      <a:r>
                        <a:rPr lang="en-GB" sz="1200" kern="1200" dirty="0">
                          <a:solidFill>
                            <a:schemeClr val="tx1"/>
                          </a:solidFill>
                          <a:effectLst/>
                          <a:latin typeface="+mn-lt"/>
                          <a:ea typeface="+mn-ea"/>
                          <a:cs typeface="+mn-cs"/>
                        </a:rPr>
                        <a:t>Reflect, rewind and replay.</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81842"/>
                  </a:ext>
                </a:extLst>
              </a:tr>
              <a:tr h="520629">
                <a:tc>
                  <a:txBody>
                    <a:bodyPr/>
                    <a:lstStyle/>
                    <a:p>
                      <a:pPr marL="0" algn="ctr" defTabSz="914400" rtl="0" eaLnBrk="1" latinLnBrk="0" hangingPunct="1">
                        <a:spcAft>
                          <a:spcPts val="800"/>
                        </a:spcAft>
                      </a:pPr>
                      <a:r>
                        <a:rPr lang="en-US" sz="1200" b="1" u="sng" kern="1200" dirty="0">
                          <a:solidFill>
                            <a:srgbClr val="3B3838"/>
                          </a:solidFill>
                          <a:effectLst/>
                          <a:latin typeface="+mn-lt"/>
                          <a:ea typeface="+mn-ea"/>
                          <a:cs typeface="+mn-cs"/>
                        </a:rPr>
                        <a:t>PE</a:t>
                      </a: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Dance</a:t>
                      </a:r>
                      <a:br>
                        <a:rPr lang="en-US" sz="1200" dirty="0">
                          <a:solidFill>
                            <a:schemeClr val="tx1"/>
                          </a:solidFill>
                          <a:effectLst/>
                          <a:latin typeface="+mn-lt"/>
                        </a:rPr>
                      </a:br>
                      <a:r>
                        <a:rPr lang="en-US" sz="1200" dirty="0">
                          <a:solidFill>
                            <a:srgbClr val="3B3838"/>
                          </a:solidFill>
                          <a:effectLst/>
                          <a:latin typeface="+mn-lt"/>
                        </a:rPr>
                        <a:t>Games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Gymnastics</a:t>
                      </a:r>
                      <a:br>
                        <a:rPr lang="en-US" sz="1200" dirty="0">
                          <a:solidFill>
                            <a:schemeClr val="tx1"/>
                          </a:solidFill>
                          <a:effectLst/>
                          <a:latin typeface="+mn-lt"/>
                        </a:rPr>
                      </a:br>
                      <a:r>
                        <a:rPr lang="en-US" sz="1200" dirty="0">
                          <a:solidFill>
                            <a:srgbClr val="3B3838"/>
                          </a:solidFill>
                          <a:effectLst/>
                          <a:latin typeface="+mn-lt"/>
                        </a:rPr>
                        <a:t>Athletics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mn-lt"/>
                        </a:rPr>
                        <a:t>Dance</a:t>
                      </a:r>
                      <a:br>
                        <a:rPr lang="en-GB" sz="1200" dirty="0">
                          <a:solidFill>
                            <a:schemeClr val="tx1"/>
                          </a:solidFill>
                          <a:effectLst/>
                          <a:latin typeface="+mn-lt"/>
                        </a:rPr>
                      </a:br>
                      <a:r>
                        <a:rPr lang="en-GB" sz="1200" dirty="0">
                          <a:solidFill>
                            <a:srgbClr val="3B3838"/>
                          </a:solidFill>
                          <a:effectLst/>
                          <a:latin typeface="+mn-lt"/>
                        </a:rPr>
                        <a:t>Games</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mn-lt"/>
                        </a:rPr>
                        <a:t>Gymnastics</a:t>
                      </a:r>
                      <a:br>
                        <a:rPr lang="en-GB" sz="1200" dirty="0">
                          <a:solidFill>
                            <a:schemeClr val="tx1"/>
                          </a:solidFill>
                          <a:effectLst/>
                          <a:latin typeface="+mn-lt"/>
                        </a:rPr>
                      </a:br>
                      <a:r>
                        <a:rPr lang="en-GB" sz="1200" dirty="0">
                          <a:solidFill>
                            <a:srgbClr val="3B3838"/>
                          </a:solidFill>
                          <a:effectLst/>
                          <a:latin typeface="+mn-lt"/>
                        </a:rPr>
                        <a:t>Games</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1200" dirty="0">
                          <a:solidFill>
                            <a:srgbClr val="3B3838"/>
                          </a:solidFill>
                          <a:effectLst/>
                          <a:latin typeface="+mn-lt"/>
                        </a:rPr>
                        <a:t>Dance</a:t>
                      </a:r>
                      <a:br>
                        <a:rPr lang="en-GB" sz="1200" dirty="0">
                          <a:solidFill>
                            <a:schemeClr val="tx1"/>
                          </a:solidFill>
                          <a:effectLst/>
                          <a:latin typeface="+mn-lt"/>
                        </a:rPr>
                      </a:br>
                      <a:r>
                        <a:rPr lang="en-GB" sz="1200" dirty="0">
                          <a:solidFill>
                            <a:srgbClr val="3B3838"/>
                          </a:solidFill>
                          <a:effectLst/>
                          <a:latin typeface="+mn-lt"/>
                        </a:rPr>
                        <a:t>Games</a:t>
                      </a:r>
                      <a:endParaRPr lang="en-GB"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US" sz="1200" dirty="0">
                          <a:solidFill>
                            <a:srgbClr val="3B3838"/>
                          </a:solidFill>
                          <a:effectLst/>
                          <a:latin typeface="+mn-lt"/>
                        </a:rPr>
                        <a:t>Gymnastics</a:t>
                      </a:r>
                      <a:br>
                        <a:rPr lang="en-US" sz="1200" dirty="0">
                          <a:solidFill>
                            <a:schemeClr val="tx1"/>
                          </a:solidFill>
                          <a:effectLst/>
                          <a:latin typeface="+mn-lt"/>
                        </a:rPr>
                      </a:br>
                      <a:r>
                        <a:rPr lang="en-US" sz="1200" dirty="0">
                          <a:solidFill>
                            <a:srgbClr val="3B3838"/>
                          </a:solidFill>
                          <a:effectLst/>
                          <a:latin typeface="+mn-lt"/>
                        </a:rPr>
                        <a:t>Athletics</a:t>
                      </a:r>
                      <a:endParaRPr lang="en-US" sz="1200" dirty="0">
                        <a:effectLst/>
                        <a:latin typeface="+mn-lt"/>
                      </a:endParaRPr>
                    </a:p>
                  </a:txBody>
                  <a:tcPr marL="12275" marR="12275" marT="8183" marB="8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174332"/>
                  </a:ext>
                </a:extLst>
              </a:tr>
            </a:tbl>
          </a:graphicData>
        </a:graphic>
      </p:graphicFrame>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1304</Words>
  <Application>Microsoft Office PowerPoint</Application>
  <PresentationFormat>Widescreen</PresentationFormat>
  <Paragraphs>194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Adam Cox</cp:lastModifiedBy>
  <cp:revision>21</cp:revision>
  <dcterms:created xsi:type="dcterms:W3CDTF">2022-07-20T09:58:25Z</dcterms:created>
  <dcterms:modified xsi:type="dcterms:W3CDTF">2023-03-02T12:10:21Z</dcterms:modified>
</cp:coreProperties>
</file>