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06/09/2023</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06/09/2023</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06/09/2023</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06/09/2023</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06/09/2023</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06/09/2023</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06/09/2023</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06/09/2023</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06/09/2023</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06/09/2023</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06/09/2023</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06/09/2023</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Welcome to Year Two Bunting (teacher made)">
            <a:extLst>
              <a:ext uri="{FF2B5EF4-FFF2-40B4-BE49-F238E27FC236}">
                <a16:creationId xmlns:a16="http://schemas.microsoft.com/office/drawing/2014/main" id="{22E9C701-D868-40EF-8734-63B48C61F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194" y="258726"/>
            <a:ext cx="4767611" cy="23838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7233423-7D07-4EEF-9AA8-184FC117340C}"/>
              </a:ext>
            </a:extLst>
          </p:cNvPr>
          <p:cNvSpPr txBox="1"/>
          <p:nvPr/>
        </p:nvSpPr>
        <p:spPr>
          <a:xfrm>
            <a:off x="604007" y="2642532"/>
            <a:ext cx="11216081" cy="3662541"/>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Staff in Year 2OH</a:t>
            </a:r>
          </a:p>
          <a:p>
            <a:r>
              <a:rPr lang="en-GB" sz="2800" dirty="0">
                <a:solidFill>
                  <a:srgbClr val="0070C0"/>
                </a:solidFill>
                <a:latin typeface="Letter-join Plus 1" panose="02000505000000020003" pitchFamily="50" charset="0"/>
              </a:rPr>
              <a:t>Miss O’Hara</a:t>
            </a:r>
          </a:p>
          <a:p>
            <a:r>
              <a:rPr lang="en-GB" sz="2800" dirty="0">
                <a:solidFill>
                  <a:srgbClr val="0070C0"/>
                </a:solidFill>
                <a:latin typeface="Letter-join Plus 1" panose="02000505000000020003" pitchFamily="50" charset="0"/>
              </a:rPr>
              <a:t>Miss Bennett</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11523469" cy="6001643"/>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need to know that it is okay to make mistakes and that every mistake is a learning opportunity.</a:t>
            </a:r>
          </a:p>
          <a:p>
            <a:r>
              <a:rPr lang="en-GB" sz="2400" dirty="0">
                <a:solidFill>
                  <a:srgbClr val="0070C0"/>
                </a:solidFill>
                <a:latin typeface="Letter-join Plus 1" panose="02000505000000020003" pitchFamily="50" charset="0"/>
              </a:rPr>
              <a:t>We encourage collaborative learning with ‘partners’ in class.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are encouraged to use 4 Before Me:</a:t>
            </a:r>
          </a:p>
          <a:p>
            <a:r>
              <a:rPr lang="en-GB" sz="2400" dirty="0">
                <a:solidFill>
                  <a:srgbClr val="0070C0"/>
                </a:solidFill>
                <a:latin typeface="Letter-join Plus 1" panose="02000505000000020003" pitchFamily="50" charset="0"/>
              </a:rPr>
              <a:t>Brain</a:t>
            </a:r>
          </a:p>
          <a:p>
            <a:r>
              <a:rPr lang="en-GB" sz="2400" dirty="0">
                <a:solidFill>
                  <a:srgbClr val="0070C0"/>
                </a:solidFill>
                <a:latin typeface="Letter-join Plus 1" panose="02000505000000020003" pitchFamily="50" charset="0"/>
              </a:rPr>
              <a:t>Board</a:t>
            </a:r>
          </a:p>
          <a:p>
            <a:r>
              <a:rPr lang="en-GB" sz="2400">
                <a:solidFill>
                  <a:srgbClr val="0070C0"/>
                </a:solidFill>
                <a:latin typeface="Letter-join Plus 1" panose="02000505000000020003" pitchFamily="50" charset="0"/>
              </a:rPr>
              <a:t>Book </a:t>
            </a:r>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Buddy </a:t>
            </a:r>
          </a:p>
          <a:p>
            <a:r>
              <a:rPr lang="en-GB" sz="2400" dirty="0">
                <a:solidFill>
                  <a:srgbClr val="0070C0"/>
                </a:solidFill>
                <a:latin typeface="Letter-join Plus 1" panose="02000505000000020003" pitchFamily="50" charset="0"/>
              </a:rPr>
              <a:t>BOSS </a:t>
            </a:r>
          </a:p>
          <a:p>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endParaRPr lang="en-GB" sz="2400" dirty="0"/>
          </a:p>
        </p:txBody>
      </p:sp>
    </p:spTree>
    <p:extLst>
      <p:ext uri="{BB962C8B-B14F-4D97-AF65-F5344CB8AC3E}">
        <p14:creationId xmlns:p14="http://schemas.microsoft.com/office/powerpoint/2010/main" val="181482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773373" y="2151727"/>
            <a:ext cx="10645253" cy="2554545"/>
          </a:xfrm>
          <a:prstGeom prst="rect">
            <a:avLst/>
          </a:prstGeom>
          <a:noFill/>
        </p:spPr>
        <p:txBody>
          <a:bodyPr wrap="square" rtlCol="0">
            <a:spAutoFit/>
          </a:bodyPr>
          <a:lstStyle/>
          <a:p>
            <a:pPr algn="ctr"/>
            <a:r>
              <a:rPr lang="en-GB" sz="3200" dirty="0">
                <a:solidFill>
                  <a:srgbClr val="0070C0"/>
                </a:solidFill>
                <a:latin typeface="Letter-join Plus 1" panose="02000505000000020003" pitchFamily="50" charset="0"/>
              </a:rPr>
              <a:t>Working together with you and your child, I know that we will have a great year.</a:t>
            </a:r>
          </a:p>
          <a:p>
            <a:pPr algn="ctr"/>
            <a:endParaRPr lang="en-GB" sz="3200" dirty="0">
              <a:solidFill>
                <a:srgbClr val="0070C0"/>
              </a:solidFill>
              <a:latin typeface="Letter-join Plus 1" panose="02000505000000020003" pitchFamily="50" charset="0"/>
            </a:endParaRPr>
          </a:p>
          <a:p>
            <a:pPr algn="ctr"/>
            <a:r>
              <a:rPr lang="en-GB" sz="3200" dirty="0">
                <a:solidFill>
                  <a:srgbClr val="0070C0"/>
                </a:solidFill>
                <a:latin typeface="Letter-join Plus 1" panose="02000505000000020003" pitchFamily="50" charset="0"/>
              </a:rPr>
              <a:t>Do you have any questions about routines, expectations or the curriculum in Year 2?</a:t>
            </a: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1559809" y="1732326"/>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5088834" y="1493709"/>
            <a:ext cx="6008305" cy="3170099"/>
          </a:xfrm>
          <a:prstGeom prst="rect">
            <a:avLst/>
          </a:prstGeom>
        </p:spPr>
        <p:txBody>
          <a:bodyPr wrap="square">
            <a:spAutoFit/>
          </a:bodyPr>
          <a:lstStyle/>
          <a:p>
            <a:pPr algn="ctr"/>
            <a:r>
              <a:rPr lang="en-GB" sz="4000" b="0" i="0" dirty="0">
                <a:solidFill>
                  <a:srgbClr val="462873"/>
                </a:solidFill>
                <a:effectLst/>
                <a:latin typeface="Letter-join No-Lead 1" panose="02000503000000020003" pitchFamily="50" charset="0"/>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3891740" y="587353"/>
            <a:ext cx="3155764" cy="369332"/>
          </a:xfrm>
          <a:prstGeom prst="rect">
            <a:avLst/>
          </a:prstGeom>
          <a:noFill/>
        </p:spPr>
        <p:txBody>
          <a:bodyPr wrap="square" rtlCol="0">
            <a:spAutoFit/>
          </a:bodyPr>
          <a:lstStyle/>
          <a:p>
            <a:r>
              <a:rPr lang="en-GB"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3539430"/>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If you have any queries, questions or concerns throughout the year, please contact me via email, see me after school when you are picking your child up, or make an appointment to see me.</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My email: t.ohara@st-clares.manchester.sch.uk</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28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2"/>
          <a:srcRect l="2279" t="9216" r="1291" b="16106"/>
          <a:stretch/>
        </p:blipFill>
        <p:spPr>
          <a:xfrm>
            <a:off x="9055248" y="4618139"/>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803584" y="159022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69116" y="478172"/>
            <a:ext cx="11627266" cy="6001643"/>
          </a:xfrm>
          <a:prstGeom prst="rect">
            <a:avLst/>
          </a:prstGeom>
          <a:noFill/>
        </p:spPr>
        <p:txBody>
          <a:bodyPr wrap="square" rtlCol="0">
            <a:spAutoFit/>
          </a:bodyPr>
          <a:lstStyle/>
          <a:p>
            <a:pPr algn="ctr"/>
            <a:r>
              <a:rPr lang="en-GB" sz="2400" dirty="0">
                <a:solidFill>
                  <a:srgbClr val="0070C0"/>
                </a:solidFill>
                <a:latin typeface="Letter-join Plus 1" panose="02000505000000020003" pitchFamily="50" charset="0"/>
              </a:rPr>
              <a:t>READING</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will come home with 3 books: </a:t>
            </a:r>
          </a:p>
          <a:p>
            <a:pPr marL="457200" indent="-457200">
              <a:buAutoNum type="arabicPeriod"/>
            </a:pPr>
            <a:r>
              <a:rPr lang="en-GB" sz="2400" dirty="0">
                <a:solidFill>
                  <a:srgbClr val="0070C0"/>
                </a:solidFill>
                <a:latin typeface="Letter-join Plus 1" panose="02000505000000020003" pitchFamily="50" charset="0"/>
              </a:rPr>
              <a:t>The book which they are currently completing in their phonics lessons</a:t>
            </a:r>
          </a:p>
          <a:p>
            <a:pPr marL="457200" indent="-457200">
              <a:buAutoNum type="arabicPeriod"/>
            </a:pPr>
            <a:r>
              <a:rPr lang="en-GB" sz="2400" dirty="0">
                <a:solidFill>
                  <a:srgbClr val="0070C0"/>
                </a:solidFill>
                <a:latin typeface="Letter-join Plus 1" panose="02000505000000020003" pitchFamily="50" charset="0"/>
              </a:rPr>
              <a:t>A book which matches the level of their phonics lessons. </a:t>
            </a:r>
          </a:p>
          <a:p>
            <a:pPr marL="457200" indent="-457200">
              <a:buAutoNum type="arabicPeriod"/>
            </a:pPr>
            <a:r>
              <a:rPr lang="en-GB" sz="2400" dirty="0">
                <a:solidFill>
                  <a:srgbClr val="0070C0"/>
                </a:solidFill>
                <a:latin typeface="Letter-join Plus 1" panose="02000505000000020003" pitchFamily="50" charset="0"/>
              </a:rPr>
              <a:t>A book which they have chosen from the library.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At home, please read the books which are based on their phonics lessons. These are key for the children to develop their reading. </a:t>
            </a:r>
          </a:p>
          <a:p>
            <a:r>
              <a:rPr lang="en-GB" sz="2400" dirty="0">
                <a:solidFill>
                  <a:srgbClr val="0070C0"/>
                </a:solidFill>
                <a:latin typeface="Letter-join Plus 1" panose="02000505000000020003" pitchFamily="50" charset="0"/>
              </a:rPr>
              <a:t>Your child should be reading for 10 minutes every night.</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Children's reading records will be checked every day in school. </a:t>
            </a:r>
          </a:p>
          <a:p>
            <a:r>
              <a:rPr lang="en-GB" sz="2400" dirty="0">
                <a:solidFill>
                  <a:srgbClr val="0070C0"/>
                </a:solidFill>
                <a:latin typeface="Letter-join Plus 1" panose="02000505000000020003" pitchFamily="50" charset="0"/>
              </a:rPr>
              <a:t>Children who have their diary signed every day will be given raffle tickets.</a:t>
            </a: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2492990"/>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3" y="2811772"/>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451068" y="2492199"/>
            <a:ext cx="4832059" cy="3600986"/>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sz="2400"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382136" y="453006"/>
            <a:ext cx="11382233" cy="5509200"/>
          </a:xfrm>
          <a:prstGeom prst="rect">
            <a:avLst/>
          </a:prstGeom>
          <a:noFill/>
        </p:spPr>
        <p:txBody>
          <a:bodyPr wrap="square" rtlCol="0">
            <a:spAutoFit/>
          </a:bodyPr>
          <a:lstStyle/>
          <a:p>
            <a:pPr algn="ctr"/>
            <a:endParaRPr lang="en-GB" sz="2200" dirty="0">
              <a:solidFill>
                <a:srgbClr val="0070C0"/>
              </a:solidFill>
              <a:latin typeface="Letter-join Plus 1" panose="02000505000000020003" pitchFamily="50" charset="0"/>
            </a:endParaRPr>
          </a:p>
          <a:p>
            <a:endParaRPr lang="en-GB" sz="2200" dirty="0">
              <a:solidFill>
                <a:srgbClr val="0070C0"/>
              </a:solidFill>
              <a:latin typeface="Letter-join Plus 1" panose="02000505000000020003" pitchFamily="50" charset="0"/>
            </a:endParaRPr>
          </a:p>
          <a:p>
            <a:r>
              <a:rPr lang="en-GB" sz="2200" dirty="0">
                <a:solidFill>
                  <a:srgbClr val="0070C0"/>
                </a:solidFill>
                <a:latin typeface="Letter-join Plus 1" panose="02000505000000020003" pitchFamily="50" charset="0"/>
              </a:rPr>
              <a:t>As well as reading every night, your child will be given: spellings, maths and English homework.</a:t>
            </a:r>
          </a:p>
          <a:p>
            <a:endParaRPr lang="en-GB" sz="2200" dirty="0">
              <a:solidFill>
                <a:srgbClr val="0070C0"/>
              </a:solidFill>
              <a:latin typeface="Letter-join Plus 1" panose="02000505000000020003" pitchFamily="50" charset="0"/>
            </a:endParaRPr>
          </a:p>
          <a:p>
            <a:r>
              <a:rPr lang="en-GB" sz="2200" dirty="0">
                <a:solidFill>
                  <a:srgbClr val="0070C0"/>
                </a:solidFill>
                <a:latin typeface="Letter-join Plus 1" panose="02000505000000020003" pitchFamily="50" charset="0"/>
              </a:rPr>
              <a:t>All homework, including spellings will be given out on a Friday and needs to be handed in again on Wednesday. This work can be brought in any time throughout the week and the last day being Wednesday. </a:t>
            </a:r>
          </a:p>
          <a:p>
            <a:endParaRPr lang="en-GB" sz="2200" dirty="0">
              <a:solidFill>
                <a:srgbClr val="0070C0"/>
              </a:solidFill>
              <a:latin typeface="Letter-join Plus 1" panose="02000505000000020003" pitchFamily="50" charset="0"/>
            </a:endParaRPr>
          </a:p>
          <a:p>
            <a:r>
              <a:rPr lang="en-GB" sz="2200" dirty="0">
                <a:solidFill>
                  <a:srgbClr val="0070C0"/>
                </a:solidFill>
                <a:latin typeface="Letter-join Plus 1" panose="02000505000000020003" pitchFamily="50" charset="0"/>
              </a:rPr>
              <a:t>Spelling tests will take place every Friday.</a:t>
            </a:r>
          </a:p>
          <a:p>
            <a:endParaRPr lang="en-GB" sz="2200" dirty="0">
              <a:solidFill>
                <a:srgbClr val="FF0000"/>
              </a:solidFill>
              <a:latin typeface="Letter-join Plus 1" panose="02000505000000020003" pitchFamily="50" charset="0"/>
            </a:endParaRPr>
          </a:p>
          <a:p>
            <a:r>
              <a:rPr lang="en-GB" sz="2200" dirty="0">
                <a:solidFill>
                  <a:srgbClr val="0070C0"/>
                </a:solidFill>
                <a:latin typeface="Letter-join Plus 1" panose="02000505000000020003" pitchFamily="50" charset="0"/>
              </a:rPr>
              <a:t>In Year 2 your child is expected to know the 2, 5, 10 time tables off by heart. This also includes their associated division facts. Please practise these at home either by chanting, singing songs, playing games or accessing your child’s Times Table Rock Star account. </a:t>
            </a:r>
          </a:p>
          <a:p>
            <a:r>
              <a:rPr lang="en-GB" sz="2200" dirty="0">
                <a:solidFill>
                  <a:srgbClr val="0070C0"/>
                </a:solidFill>
                <a:latin typeface="Letter-join Plus 1" panose="02000505000000020003" pitchFamily="50" charset="0"/>
              </a:rPr>
              <a:t>Each child should have their own log-in details – please ask if you do not know your child’s details.</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a:off x="4534839" y="453006"/>
            <a:ext cx="3122322" cy="619508"/>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11602031" cy="4893647"/>
          </a:xfrm>
          <a:prstGeom prst="rect">
            <a:avLst/>
          </a:prstGeom>
          <a:noFill/>
        </p:spPr>
        <p:txBody>
          <a:bodyPr wrap="square" rtlCol="0">
            <a:spAutoFit/>
          </a:bodyPr>
          <a:lstStyle/>
          <a:p>
            <a:pPr algn="ctr"/>
            <a:r>
              <a:rPr lang="en-GB" sz="2400" dirty="0">
                <a:solidFill>
                  <a:srgbClr val="0070C0"/>
                </a:solidFill>
                <a:latin typeface="Letter-join Plus 1" panose="02000505000000020003" pitchFamily="50" charset="0"/>
              </a:rPr>
              <a:t>P.E</a:t>
            </a:r>
          </a:p>
          <a:p>
            <a:pPr algn="ctr"/>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During the autumn term, our PE lessons will be on Tuesday and Friday.</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If there are any changes, you will be notified via text message or through the Gateway App.</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will come into school wearing their school PE kit on those days. Please see the school website for details on our uniform. It is important the children come into school in the correct PE Kit.</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Make sure that all uniform is clearly labelled with your child’s name on it please.</a:t>
            </a:r>
            <a:endParaRPr lang="en-GB" sz="2400"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9376012" y="174760"/>
            <a:ext cx="2645470" cy="132273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43282" y="352337"/>
            <a:ext cx="11712157" cy="6001643"/>
          </a:xfrm>
          <a:prstGeom prst="rect">
            <a:avLst/>
          </a:prstGeom>
          <a:noFill/>
        </p:spPr>
        <p:txBody>
          <a:bodyPr wrap="square" rtlCol="0">
            <a:spAutoFit/>
          </a:bodyPr>
          <a:lstStyle/>
          <a:p>
            <a:pPr algn="ctr"/>
            <a:r>
              <a:rPr lang="en-GB" sz="2400" dirty="0">
                <a:solidFill>
                  <a:srgbClr val="0070C0"/>
                </a:solidFill>
                <a:latin typeface="Letter-join Plus 1" panose="02000505000000020003" pitchFamily="50" charset="0"/>
              </a:rPr>
              <a:t>Lessons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Maths and English are taught every day.</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KS1, we have daily phonics lessons too, following the Read Write Inc phonics scheme.</a:t>
            </a:r>
            <a:br>
              <a:rPr lang="en-GB" sz="2400" dirty="0">
                <a:solidFill>
                  <a:srgbClr val="0070C0"/>
                </a:solidFill>
                <a:latin typeface="Letter-join Plus 1" panose="02000505000000020003" pitchFamily="50" charset="0"/>
              </a:rPr>
            </a:br>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As a Catholic school, we teach 2 hours of RE each week. We follow the Come and See scheme of work.</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have 2 PE lessons per week.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addition to this, we also teach a whole host of other foundation subjects.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5E58568C-0C74-CDCC-3554-A6A26881EA67}"/>
              </a:ext>
            </a:extLst>
          </p:cNvPr>
          <p:cNvGraphicFramePr>
            <a:graphicFrameLocks noGrp="1"/>
          </p:cNvGraphicFramePr>
          <p:nvPr>
            <p:extLst>
              <p:ext uri="{D42A27DB-BD31-4B8C-83A1-F6EECF244321}">
                <p14:modId xmlns:p14="http://schemas.microsoft.com/office/powerpoint/2010/main" val="2266044531"/>
              </p:ext>
            </p:extLst>
          </p:nvPr>
        </p:nvGraphicFramePr>
        <p:xfrm>
          <a:off x="537663" y="326566"/>
          <a:ext cx="11340714" cy="6427236"/>
        </p:xfrm>
        <a:graphic>
          <a:graphicData uri="http://schemas.openxmlformats.org/drawingml/2006/table">
            <a:tbl>
              <a:tblPr/>
              <a:tblGrid>
                <a:gridCol w="924582">
                  <a:extLst>
                    <a:ext uri="{9D8B030D-6E8A-4147-A177-3AD203B41FA5}">
                      <a16:colId xmlns:a16="http://schemas.microsoft.com/office/drawing/2014/main" val="834986291"/>
                    </a:ext>
                  </a:extLst>
                </a:gridCol>
                <a:gridCol w="1608117">
                  <a:extLst>
                    <a:ext uri="{9D8B030D-6E8A-4147-A177-3AD203B41FA5}">
                      <a16:colId xmlns:a16="http://schemas.microsoft.com/office/drawing/2014/main" val="2821673957"/>
                    </a:ext>
                  </a:extLst>
                </a:gridCol>
                <a:gridCol w="1633403">
                  <a:extLst>
                    <a:ext uri="{9D8B030D-6E8A-4147-A177-3AD203B41FA5}">
                      <a16:colId xmlns:a16="http://schemas.microsoft.com/office/drawing/2014/main" val="3385000828"/>
                    </a:ext>
                  </a:extLst>
                </a:gridCol>
                <a:gridCol w="1799051">
                  <a:extLst>
                    <a:ext uri="{9D8B030D-6E8A-4147-A177-3AD203B41FA5}">
                      <a16:colId xmlns:a16="http://schemas.microsoft.com/office/drawing/2014/main" val="2906568362"/>
                    </a:ext>
                  </a:extLst>
                </a:gridCol>
                <a:gridCol w="1745673">
                  <a:extLst>
                    <a:ext uri="{9D8B030D-6E8A-4147-A177-3AD203B41FA5}">
                      <a16:colId xmlns:a16="http://schemas.microsoft.com/office/drawing/2014/main" val="2262396985"/>
                    </a:ext>
                  </a:extLst>
                </a:gridCol>
                <a:gridCol w="1773381">
                  <a:extLst>
                    <a:ext uri="{9D8B030D-6E8A-4147-A177-3AD203B41FA5}">
                      <a16:colId xmlns:a16="http://schemas.microsoft.com/office/drawing/2014/main" val="1641201489"/>
                    </a:ext>
                  </a:extLst>
                </a:gridCol>
                <a:gridCol w="1856507">
                  <a:extLst>
                    <a:ext uri="{9D8B030D-6E8A-4147-A177-3AD203B41FA5}">
                      <a16:colId xmlns:a16="http://schemas.microsoft.com/office/drawing/2014/main" val="219514293"/>
                    </a:ext>
                  </a:extLst>
                </a:gridCol>
              </a:tblGrid>
              <a:tr h="234970">
                <a:tc>
                  <a:txBody>
                    <a:bodyPr/>
                    <a:lstStyle/>
                    <a:p>
                      <a:pPr algn="ctr">
                        <a:spcAft>
                          <a:spcPts val="800"/>
                        </a:spcAft>
                      </a:pPr>
                      <a:r>
                        <a:rPr lang="en-US" sz="1200" b="1" u="sng" dirty="0">
                          <a:solidFill>
                            <a:srgbClr val="3B3838"/>
                          </a:solidFill>
                          <a:effectLst/>
                          <a:latin typeface="Letter-join No-Lead 1" panose="02000503000000020003" pitchFamily="50" charset="0"/>
                        </a:rPr>
                        <a:t>Term</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b="1" u="sng" dirty="0">
                          <a:solidFill>
                            <a:srgbClr val="3B3838"/>
                          </a:solidFill>
                          <a:effectLst/>
                          <a:latin typeface="Letter-join No-Lead 1" panose="02000503000000020003" pitchFamily="50" charset="0"/>
                        </a:rPr>
                        <a:t>Autumn 1</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b="1" u="sng" dirty="0">
                          <a:solidFill>
                            <a:srgbClr val="3B3838"/>
                          </a:solidFill>
                          <a:effectLst/>
                          <a:latin typeface="Letter-join No-Lead 1" panose="02000503000000020003" pitchFamily="50" charset="0"/>
                        </a:rPr>
                        <a:t>Autumn 2</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b="1" u="sng">
                          <a:solidFill>
                            <a:srgbClr val="3B3838"/>
                          </a:solidFill>
                          <a:effectLst/>
                          <a:latin typeface="Letter-join No-Lead 1" panose="02000503000000020003" pitchFamily="50" charset="0"/>
                        </a:rPr>
                        <a:t>Spring 1</a:t>
                      </a:r>
                      <a:endParaRPr lang="en-US" sz="120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b="1" u="sng">
                          <a:solidFill>
                            <a:srgbClr val="3B3838"/>
                          </a:solidFill>
                          <a:effectLst/>
                          <a:latin typeface="Letter-join No-Lead 1" panose="02000503000000020003" pitchFamily="50" charset="0"/>
                        </a:rPr>
                        <a:t>Spring 2</a:t>
                      </a:r>
                      <a:endParaRPr lang="en-US" sz="120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b="1" u="sng">
                          <a:solidFill>
                            <a:srgbClr val="3B3838"/>
                          </a:solidFill>
                          <a:effectLst/>
                          <a:latin typeface="Letter-join No-Lead 1" panose="02000503000000020003" pitchFamily="50" charset="0"/>
                        </a:rPr>
                        <a:t>Summer 1</a:t>
                      </a:r>
                      <a:endParaRPr lang="en-US" sz="120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b="1" u="sng">
                          <a:solidFill>
                            <a:srgbClr val="3B3838"/>
                          </a:solidFill>
                          <a:effectLst/>
                          <a:latin typeface="Letter-join No-Lead 1" panose="02000503000000020003" pitchFamily="50" charset="0"/>
                        </a:rPr>
                        <a:t>Summer 2</a:t>
                      </a:r>
                      <a:endParaRPr lang="en-US" sz="120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804189"/>
                  </a:ext>
                </a:extLst>
              </a:tr>
              <a:tr h="418351">
                <a:tc>
                  <a:txBody>
                    <a:bodyPr/>
                    <a:lstStyle/>
                    <a:p>
                      <a:pPr algn="ctr">
                        <a:spcAft>
                          <a:spcPts val="800"/>
                        </a:spcAft>
                      </a:pPr>
                      <a:r>
                        <a:rPr lang="en-US" sz="1200" b="1" u="sng">
                          <a:solidFill>
                            <a:srgbClr val="3B3838"/>
                          </a:solidFill>
                          <a:effectLst/>
                          <a:latin typeface="Letter-join No-Lead 1" panose="02000503000000020003" pitchFamily="50" charset="0"/>
                        </a:rPr>
                        <a:t>Topic Book</a:t>
                      </a:r>
                      <a:endParaRPr lang="en-US" sz="120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Traction man</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Letter-join No-Lead 1" panose="02000503000000020003" pitchFamily="50" charset="0"/>
                        </a:rPr>
                        <a:t>Major Glad, Major Dizzy</a:t>
                      </a:r>
                      <a:endParaRPr lang="en-US" sz="120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Letter-join No-Lead 1" panose="02000503000000020003" pitchFamily="50" charset="0"/>
                        </a:rPr>
                        <a:t>Lila and the Secret of Rain</a:t>
                      </a:r>
                      <a:endParaRPr lang="en-US" sz="120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solidFill>
                            <a:srgbClr val="3B3838"/>
                          </a:solidFill>
                          <a:effectLst/>
                          <a:latin typeface="Letter-join No-Lead 1" panose="02000503000000020003" pitchFamily="50" charset="0"/>
                        </a:rPr>
                        <a:t>The Last Wolf</a:t>
                      </a:r>
                      <a:endParaRPr lang="en-GB"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Letter-join No-Lead 1" panose="02000503000000020003" pitchFamily="50" charset="0"/>
                        </a:rPr>
                        <a:t>The Life of Florence Nightingale</a:t>
                      </a:r>
                      <a:endParaRPr lang="en-US" sz="120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Letter-join No-Lead 1" panose="02000503000000020003" pitchFamily="50" charset="0"/>
                        </a:rPr>
                        <a:t>Wild</a:t>
                      </a:r>
                      <a:endParaRPr lang="en-US" sz="120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416882"/>
                  </a:ext>
                </a:extLst>
              </a:tr>
              <a:tr h="579282">
                <a:tc>
                  <a:txBody>
                    <a:bodyPr/>
                    <a:lstStyle/>
                    <a:p>
                      <a:pPr marL="0" algn="ctr" defTabSz="914400" rtl="0" eaLnBrk="1" latinLnBrk="0" hangingPunct="1">
                        <a:spcAft>
                          <a:spcPts val="800"/>
                        </a:spcAft>
                      </a:pPr>
                      <a:r>
                        <a:rPr lang="en-US" sz="1200" b="1" u="sng" kern="1200" dirty="0">
                          <a:solidFill>
                            <a:srgbClr val="3B3838"/>
                          </a:solidFill>
                          <a:effectLst/>
                          <a:latin typeface="Letter-join No-Lead 1" panose="02000503000000020003" pitchFamily="50" charset="0"/>
                          <a:ea typeface="+mn-ea"/>
                          <a:cs typeface="+mn-cs"/>
                        </a:rPr>
                        <a:t>English</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Instructions</a:t>
                      </a:r>
                      <a:endParaRPr lang="en-US" sz="1200" dirty="0">
                        <a:effectLst/>
                        <a:latin typeface="Letter-join No-Lead 1" panose="02000503000000020003" pitchFamily="50" charset="0"/>
                      </a:endParaRPr>
                    </a:p>
                    <a:p>
                      <a:pPr algn="ctr">
                        <a:spcAft>
                          <a:spcPts val="800"/>
                        </a:spcAft>
                      </a:pPr>
                      <a:r>
                        <a:rPr lang="en-US" sz="1200" dirty="0">
                          <a:solidFill>
                            <a:srgbClr val="3B3838"/>
                          </a:solidFill>
                          <a:effectLst/>
                          <a:latin typeface="Letter-join No-Lead 1" panose="02000503000000020003" pitchFamily="50" charset="0"/>
                        </a:rPr>
                        <a:t>Character descriptions</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Letters</a:t>
                      </a:r>
                      <a:endParaRPr lang="en-US" sz="1200" dirty="0">
                        <a:effectLst/>
                        <a:latin typeface="Letter-join No-Lead 1" panose="02000503000000020003" pitchFamily="50" charset="0"/>
                      </a:endParaRPr>
                    </a:p>
                    <a:p>
                      <a:pPr algn="ctr">
                        <a:spcAft>
                          <a:spcPts val="800"/>
                        </a:spcAft>
                      </a:pPr>
                      <a:r>
                        <a:rPr lang="en-US" sz="1200" dirty="0">
                          <a:solidFill>
                            <a:srgbClr val="3B3838"/>
                          </a:solidFill>
                          <a:effectLst/>
                          <a:latin typeface="Letter-join No-Lead 1" panose="02000503000000020003" pitchFamily="50" charset="0"/>
                        </a:rPr>
                        <a:t>Narrative</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Recount (real and fictional)</a:t>
                      </a:r>
                      <a:endParaRPr lang="en-US" sz="1200" dirty="0">
                        <a:effectLst/>
                        <a:latin typeface="Letter-join No-Lead 1" panose="02000503000000020003" pitchFamily="50" charset="0"/>
                      </a:endParaRPr>
                    </a:p>
                    <a:p>
                      <a:pPr algn="ctr">
                        <a:spcAft>
                          <a:spcPts val="800"/>
                        </a:spcAft>
                      </a:pPr>
                      <a:r>
                        <a:rPr lang="en-US" sz="1200" dirty="0">
                          <a:solidFill>
                            <a:srgbClr val="3B3838"/>
                          </a:solidFill>
                          <a:effectLst/>
                          <a:latin typeface="Letter-join No-Lead 1" panose="02000503000000020003" pitchFamily="50" charset="0"/>
                        </a:rPr>
                        <a:t>Non- chronological reports</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Newspaper Reports</a:t>
                      </a:r>
                      <a:endParaRPr lang="en-US" sz="1200" dirty="0">
                        <a:effectLst/>
                        <a:latin typeface="Letter-join No-Lead 1" panose="02000503000000020003" pitchFamily="50" charset="0"/>
                      </a:endParaRPr>
                    </a:p>
                    <a:p>
                      <a:pPr algn="ctr">
                        <a:spcAft>
                          <a:spcPts val="800"/>
                        </a:spcAft>
                      </a:pPr>
                      <a:r>
                        <a:rPr lang="en-US" sz="1200" dirty="0">
                          <a:solidFill>
                            <a:srgbClr val="3B3838"/>
                          </a:solidFill>
                          <a:effectLst/>
                          <a:latin typeface="Letter-join No-Lead 1" panose="02000503000000020003" pitchFamily="50" charset="0"/>
                        </a:rPr>
                        <a:t>Narrative</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Biography</a:t>
                      </a:r>
                      <a:endParaRPr lang="en-US" sz="1200" dirty="0">
                        <a:effectLst/>
                        <a:latin typeface="Letter-join No-Lead 1" panose="02000503000000020003" pitchFamily="50" charset="0"/>
                      </a:endParaRPr>
                    </a:p>
                    <a:p>
                      <a:pPr algn="ctr">
                        <a:spcAft>
                          <a:spcPts val="800"/>
                        </a:spcAft>
                      </a:pPr>
                      <a:r>
                        <a:rPr lang="en-US" sz="1200" dirty="0">
                          <a:solidFill>
                            <a:srgbClr val="3B3838"/>
                          </a:solidFill>
                          <a:effectLst/>
                          <a:latin typeface="Letter-join No-Lead 1" panose="02000503000000020003" pitchFamily="50" charset="0"/>
                        </a:rPr>
                        <a:t>Recounts</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Narrative</a:t>
                      </a:r>
                      <a:endParaRPr lang="en-US" sz="1200" dirty="0">
                        <a:effectLst/>
                        <a:latin typeface="Letter-join No-Lead 1" panose="02000503000000020003" pitchFamily="50" charset="0"/>
                      </a:endParaRPr>
                    </a:p>
                    <a:p>
                      <a:pPr algn="ctr">
                        <a:spcAft>
                          <a:spcPts val="800"/>
                        </a:spcAft>
                      </a:pPr>
                      <a:r>
                        <a:rPr lang="en-US" sz="1200" dirty="0">
                          <a:solidFill>
                            <a:srgbClr val="3B3838"/>
                          </a:solidFill>
                          <a:effectLst/>
                          <a:latin typeface="Letter-join No-Lead 1" panose="02000503000000020003" pitchFamily="50" charset="0"/>
                        </a:rPr>
                        <a:t>Poetry</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122514"/>
                  </a:ext>
                </a:extLst>
              </a:tr>
              <a:tr h="640640">
                <a:tc>
                  <a:txBody>
                    <a:bodyPr/>
                    <a:lstStyle/>
                    <a:p>
                      <a:pPr marL="0" algn="ctr" defTabSz="914400" rtl="0" eaLnBrk="1" latinLnBrk="0" hangingPunct="1">
                        <a:spcAft>
                          <a:spcPts val="800"/>
                        </a:spcAft>
                      </a:pPr>
                      <a:r>
                        <a:rPr lang="en-US" sz="1200" b="1" u="sng" kern="1200" dirty="0">
                          <a:solidFill>
                            <a:srgbClr val="3B3838"/>
                          </a:solidFill>
                          <a:effectLst/>
                          <a:latin typeface="Letter-join No-Lead 1" panose="02000503000000020003" pitchFamily="50" charset="0"/>
                          <a:ea typeface="+mn-ea"/>
                          <a:cs typeface="+mn-cs"/>
                        </a:rPr>
                        <a:t>Mathematics</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Number and Place Value</a:t>
                      </a:r>
                      <a:endParaRPr lang="en-US" sz="1200" dirty="0">
                        <a:effectLst/>
                        <a:latin typeface="Letter-join No-Lead 1" panose="02000503000000020003" pitchFamily="50" charset="0"/>
                      </a:endParaRPr>
                    </a:p>
                    <a:p>
                      <a:pPr algn="ctr">
                        <a:spcAft>
                          <a:spcPts val="800"/>
                        </a:spcAft>
                      </a:pPr>
                      <a:r>
                        <a:rPr lang="en-US" sz="1200" dirty="0">
                          <a:solidFill>
                            <a:srgbClr val="3B3838"/>
                          </a:solidFill>
                          <a:effectLst/>
                          <a:latin typeface="Letter-join No-Lead 1" panose="02000503000000020003" pitchFamily="50" charset="0"/>
                        </a:rPr>
                        <a:t>Addition and subtraction</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effectLst/>
                          <a:latin typeface="Letter-join No-Lead 1" panose="02000503000000020003" pitchFamily="50" charset="0"/>
                        </a:rPr>
                        <a:t>Addition and Subtraction</a:t>
                      </a:r>
                    </a:p>
                    <a:p>
                      <a:pPr algn="ctr">
                        <a:spcAft>
                          <a:spcPts val="800"/>
                        </a:spcAft>
                      </a:pPr>
                      <a:r>
                        <a:rPr lang="en-US" sz="1200" dirty="0">
                          <a:effectLst/>
                          <a:latin typeface="Letter-join No-Lead 1" panose="02000503000000020003" pitchFamily="50" charset="0"/>
                        </a:rPr>
                        <a:t>Shape</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Money</a:t>
                      </a:r>
                    </a:p>
                    <a:p>
                      <a:pPr algn="ctr">
                        <a:spcAft>
                          <a:spcPts val="800"/>
                        </a:spcAft>
                      </a:pPr>
                      <a:r>
                        <a:rPr lang="en-US" sz="1200" dirty="0">
                          <a:solidFill>
                            <a:srgbClr val="3B3838"/>
                          </a:solidFill>
                          <a:effectLst/>
                          <a:latin typeface="Letter-join No-Lead 1" panose="02000503000000020003" pitchFamily="50" charset="0"/>
                        </a:rPr>
                        <a:t>Multiplication and Division</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Fractions </a:t>
                      </a:r>
                    </a:p>
                    <a:p>
                      <a:pPr algn="ctr">
                        <a:spcAft>
                          <a:spcPts val="800"/>
                        </a:spcAft>
                      </a:pPr>
                      <a:r>
                        <a:rPr lang="en-US" sz="1200" dirty="0">
                          <a:solidFill>
                            <a:srgbClr val="3B3838"/>
                          </a:solidFill>
                          <a:effectLst/>
                          <a:latin typeface="Letter-join No-Lead 1" panose="02000503000000020003" pitchFamily="50" charset="0"/>
                        </a:rPr>
                        <a:t>Time</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Length and Height</a:t>
                      </a:r>
                    </a:p>
                    <a:p>
                      <a:pPr algn="ctr">
                        <a:spcAft>
                          <a:spcPts val="800"/>
                        </a:spcAft>
                      </a:pPr>
                      <a:r>
                        <a:rPr lang="en-US" sz="1200" dirty="0">
                          <a:solidFill>
                            <a:srgbClr val="3B3838"/>
                          </a:solidFill>
                          <a:effectLst/>
                          <a:latin typeface="Letter-join No-Lead 1" panose="02000503000000020003" pitchFamily="50" charset="0"/>
                        </a:rPr>
                        <a:t>Mass, Capacity and Temperature</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Statistics </a:t>
                      </a:r>
                    </a:p>
                    <a:p>
                      <a:pPr algn="ctr">
                        <a:spcAft>
                          <a:spcPts val="800"/>
                        </a:spcAft>
                      </a:pPr>
                      <a:r>
                        <a:rPr lang="en-US" sz="1200" dirty="0">
                          <a:solidFill>
                            <a:srgbClr val="3B3838"/>
                          </a:solidFill>
                          <a:effectLst/>
                          <a:latin typeface="Letter-join No-Lead 1" panose="02000503000000020003" pitchFamily="50" charset="0"/>
                        </a:rPr>
                        <a:t>Position and Direction</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390740"/>
                  </a:ext>
                </a:extLst>
              </a:tr>
              <a:tr h="542998">
                <a:tc>
                  <a:txBody>
                    <a:bodyPr/>
                    <a:lstStyle/>
                    <a:p>
                      <a:pPr marL="0" algn="ctr" defTabSz="914400" rtl="0" eaLnBrk="1" latinLnBrk="0" hangingPunct="1">
                        <a:spcAft>
                          <a:spcPts val="800"/>
                        </a:spcAft>
                      </a:pPr>
                      <a:r>
                        <a:rPr lang="en-US" sz="1200" b="1" u="sng" kern="1200">
                          <a:solidFill>
                            <a:srgbClr val="3B3838"/>
                          </a:solidFill>
                          <a:effectLst/>
                          <a:latin typeface="Letter-join No-Lead 1" panose="02000503000000020003" pitchFamily="50" charset="0"/>
                          <a:ea typeface="+mn-ea"/>
                          <a:cs typeface="+mn-cs"/>
                        </a:rPr>
                        <a:t>Science</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Letter-join No-Lead 1" panose="02000503000000020003" pitchFamily="50" charset="0"/>
                        </a:rPr>
                        <a:t>Materials</a:t>
                      </a:r>
                      <a:endParaRPr lang="en-US" sz="120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Animals including humans – How to grow up to be healthy</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200" dirty="0">
                          <a:solidFill>
                            <a:srgbClr val="3B3838"/>
                          </a:solidFill>
                          <a:effectLst/>
                          <a:latin typeface="Letter-join No-Lead 1" panose="02000503000000020003" pitchFamily="50" charset="0"/>
                        </a:rPr>
                        <a:t>Animals including humans – How to grow up to be healthy</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dirty="0">
                          <a:effectLst/>
                          <a:latin typeface="Letter-join No-Lead 1" panose="02000503000000020003" pitchFamily="50" charset="0"/>
                        </a:rPr>
                        <a:t> </a:t>
                      </a:r>
                      <a:r>
                        <a:rPr lang="en-US" sz="1200" dirty="0">
                          <a:solidFill>
                            <a:srgbClr val="3B3838"/>
                          </a:solidFill>
                          <a:effectLst/>
                          <a:latin typeface="Letter-join No-Lead 1" panose="02000503000000020003" pitchFamily="50" charset="0"/>
                        </a:rPr>
                        <a:t>Plants</a:t>
                      </a:r>
                      <a:endParaRPr lang="en-US" sz="1200" dirty="0">
                        <a:effectLst/>
                        <a:latin typeface="Letter-join No-Lead 1" panose="02000503000000020003" pitchFamily="50" charset="0"/>
                      </a:endParaRPr>
                    </a:p>
                    <a:p>
                      <a:pPr algn="ctr">
                        <a:spcAft>
                          <a:spcPts val="800"/>
                        </a:spcAft>
                      </a:pPr>
                      <a:endParaRPr lang="en-GB"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200" dirty="0">
                          <a:solidFill>
                            <a:srgbClr val="3B3838"/>
                          </a:solidFill>
                          <a:effectLst/>
                          <a:latin typeface="Letter-join No-Lead 1" panose="02000503000000020003" pitchFamily="50" charset="0"/>
                        </a:rPr>
                        <a:t>Plants</a:t>
                      </a:r>
                      <a:endParaRPr lang="en-US" sz="1200" dirty="0">
                        <a:effectLst/>
                        <a:latin typeface="Letter-join No-Lead 1" panose="02000503000000020003" pitchFamily="50" charset="0"/>
                      </a:endParaRPr>
                    </a:p>
                    <a:p>
                      <a:pPr algn="ctr">
                        <a:spcAft>
                          <a:spcPts val="800"/>
                        </a:spcAft>
                      </a:pPr>
                      <a:r>
                        <a:rPr lang="en-GB" sz="1200" dirty="0">
                          <a:effectLst/>
                          <a:latin typeface="Letter-join No-Lead 1" panose="02000503000000020003" pitchFamily="50" charset="0"/>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Letter-join No-Lead 1" panose="02000503000000020003" pitchFamily="50" charset="0"/>
                        </a:rPr>
                        <a:t>Habitats</a:t>
                      </a:r>
                      <a:endParaRPr lang="en-US" sz="120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254730"/>
                  </a:ext>
                </a:extLst>
              </a:tr>
              <a:tr h="632178">
                <a:tc>
                  <a:txBody>
                    <a:bodyPr/>
                    <a:lstStyle/>
                    <a:p>
                      <a:pPr marL="0" algn="ctr" defTabSz="914400" rtl="0" eaLnBrk="1" latinLnBrk="0" hangingPunct="1">
                        <a:spcAft>
                          <a:spcPts val="800"/>
                        </a:spcAft>
                      </a:pPr>
                      <a:r>
                        <a:rPr lang="en-US" sz="1200" b="1" u="sng" kern="1200" dirty="0">
                          <a:solidFill>
                            <a:srgbClr val="3B3838"/>
                          </a:solidFill>
                          <a:effectLst/>
                          <a:latin typeface="Letter-join No-Lead 1" panose="02000503000000020003" pitchFamily="50" charset="0"/>
                          <a:ea typeface="+mn-ea"/>
                          <a:cs typeface="+mn-cs"/>
                        </a:rPr>
                        <a:t>Religious Education</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Domestic church- Family</a:t>
                      </a:r>
                      <a:br>
                        <a:rPr lang="en-US" sz="1200" dirty="0">
                          <a:solidFill>
                            <a:schemeClr val="tx1"/>
                          </a:solidFill>
                          <a:effectLst/>
                          <a:latin typeface="Letter-join No-Lead 1" panose="02000503000000020003" pitchFamily="50" charset="0"/>
                        </a:rPr>
                      </a:br>
                      <a:r>
                        <a:rPr lang="en-US" sz="1200" dirty="0">
                          <a:solidFill>
                            <a:srgbClr val="3B3838"/>
                          </a:solidFill>
                          <a:effectLst/>
                          <a:latin typeface="Letter-join No-Lead 1" panose="02000503000000020003" pitchFamily="50" charset="0"/>
                        </a:rPr>
                        <a:t>Judaism</a:t>
                      </a:r>
                      <a:br>
                        <a:rPr lang="en-US" sz="1200" dirty="0">
                          <a:solidFill>
                            <a:schemeClr val="tx1"/>
                          </a:solidFill>
                          <a:effectLst/>
                          <a:latin typeface="Letter-join No-Lead 1" panose="02000503000000020003" pitchFamily="50" charset="0"/>
                        </a:rPr>
                      </a:br>
                      <a:r>
                        <a:rPr lang="en-US" sz="1200" dirty="0">
                          <a:solidFill>
                            <a:srgbClr val="3B3838"/>
                          </a:solidFill>
                          <a:effectLst/>
                          <a:latin typeface="Letter-join No-Lead 1" panose="02000503000000020003" pitchFamily="50" charset="0"/>
                        </a:rPr>
                        <a:t>Reconciliation</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Advent</a:t>
                      </a:r>
                      <a:br>
                        <a:rPr lang="en-US" sz="1200" dirty="0">
                          <a:solidFill>
                            <a:schemeClr val="tx1"/>
                          </a:solidFill>
                          <a:effectLst/>
                          <a:latin typeface="Letter-join No-Lead 1" panose="02000503000000020003" pitchFamily="50" charset="0"/>
                        </a:rPr>
                      </a:br>
                      <a:r>
                        <a:rPr lang="en-US" sz="1200" dirty="0">
                          <a:solidFill>
                            <a:srgbClr val="3B3838"/>
                          </a:solidFill>
                          <a:effectLst/>
                          <a:latin typeface="Letter-join No-Lead 1" panose="02000503000000020003" pitchFamily="50" charset="0"/>
                        </a:rPr>
                        <a:t>Multi-faith Week</a:t>
                      </a:r>
                      <a:br>
                        <a:rPr lang="en-US" sz="1200" dirty="0">
                          <a:solidFill>
                            <a:schemeClr val="tx1"/>
                          </a:solidFill>
                          <a:effectLst/>
                          <a:latin typeface="Letter-join No-Lead 1" panose="02000503000000020003" pitchFamily="50" charset="0"/>
                        </a:rPr>
                      </a:br>
                      <a:r>
                        <a:rPr lang="en-US" sz="1200" dirty="0">
                          <a:solidFill>
                            <a:srgbClr val="3B3838"/>
                          </a:solidFill>
                          <a:effectLst/>
                          <a:latin typeface="Letter-join No-Lead 1" panose="02000503000000020003" pitchFamily="50" charset="0"/>
                        </a:rPr>
                        <a:t>Christmas</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Local Church- Community</a:t>
                      </a:r>
                      <a:br>
                        <a:rPr lang="en-US" sz="1200" dirty="0">
                          <a:solidFill>
                            <a:schemeClr val="tx1"/>
                          </a:solidFill>
                          <a:effectLst/>
                          <a:latin typeface="Letter-join No-Lead 1" panose="02000503000000020003" pitchFamily="50" charset="0"/>
                        </a:rPr>
                      </a:br>
                      <a:r>
                        <a:rPr lang="en-US" sz="1200" dirty="0">
                          <a:solidFill>
                            <a:srgbClr val="3B3838"/>
                          </a:solidFill>
                          <a:effectLst/>
                          <a:latin typeface="Letter-join No-Lead 1" panose="02000503000000020003" pitchFamily="50" charset="0"/>
                        </a:rPr>
                        <a:t>Eucharist</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Lent</a:t>
                      </a:r>
                      <a:br>
                        <a:rPr lang="en-US" sz="1200" dirty="0">
                          <a:solidFill>
                            <a:schemeClr val="tx1"/>
                          </a:solidFill>
                          <a:effectLst/>
                          <a:latin typeface="Letter-join No-Lead 1" panose="02000503000000020003" pitchFamily="50" charset="0"/>
                        </a:rPr>
                      </a:br>
                      <a:r>
                        <a:rPr lang="en-US" sz="1200" dirty="0">
                          <a:solidFill>
                            <a:srgbClr val="3B3838"/>
                          </a:solidFill>
                          <a:effectLst/>
                          <a:latin typeface="Letter-join No-Lead 1" panose="02000503000000020003" pitchFamily="50" charset="0"/>
                        </a:rPr>
                        <a:t>Easter</a:t>
                      </a:r>
                      <a:br>
                        <a:rPr lang="en-US" sz="1200" dirty="0">
                          <a:solidFill>
                            <a:schemeClr val="tx1"/>
                          </a:solidFill>
                          <a:effectLst/>
                          <a:latin typeface="Letter-join No-Lead 1" panose="02000503000000020003" pitchFamily="50" charset="0"/>
                        </a:rPr>
                      </a:br>
                      <a:r>
                        <a:rPr lang="en-US" sz="1200" dirty="0">
                          <a:solidFill>
                            <a:srgbClr val="3B3838"/>
                          </a:solidFill>
                          <a:effectLst/>
                          <a:latin typeface="Letter-join No-Lead 1" panose="02000503000000020003" pitchFamily="50" charset="0"/>
                        </a:rPr>
                        <a:t>Baptism</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solidFill>
                            <a:srgbClr val="3B3838"/>
                          </a:solidFill>
                          <a:effectLst/>
                          <a:latin typeface="Letter-join No-Lead 1" panose="02000503000000020003" pitchFamily="50" charset="0"/>
                        </a:rPr>
                        <a:t>Baptism</a:t>
                      </a:r>
                      <a:br>
                        <a:rPr lang="en-GB" sz="1200" dirty="0">
                          <a:solidFill>
                            <a:schemeClr val="tx1"/>
                          </a:solidFill>
                          <a:effectLst/>
                          <a:latin typeface="Letter-join No-Lead 1" panose="02000503000000020003" pitchFamily="50" charset="0"/>
                        </a:rPr>
                      </a:br>
                      <a:r>
                        <a:rPr lang="en-GB" sz="1200" dirty="0">
                          <a:solidFill>
                            <a:srgbClr val="3B3838"/>
                          </a:solidFill>
                          <a:effectLst/>
                          <a:latin typeface="Letter-join No-Lead 1" panose="02000503000000020003" pitchFamily="50" charset="0"/>
                        </a:rPr>
                        <a:t>Pentecost</a:t>
                      </a:r>
                      <a:endParaRPr lang="en-GB"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The World</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175624"/>
                  </a:ext>
                </a:extLst>
              </a:tr>
              <a:tr h="418351">
                <a:tc>
                  <a:txBody>
                    <a:bodyPr/>
                    <a:lstStyle/>
                    <a:p>
                      <a:pPr marL="0" algn="ctr" defTabSz="914400" rtl="0" eaLnBrk="1" latinLnBrk="0" hangingPunct="1">
                        <a:spcAft>
                          <a:spcPts val="800"/>
                        </a:spcAft>
                      </a:pPr>
                      <a:r>
                        <a:rPr lang="en-US" sz="1200" b="1" u="sng" kern="1200" dirty="0">
                          <a:solidFill>
                            <a:srgbClr val="3B3838"/>
                          </a:solidFill>
                          <a:effectLst/>
                          <a:latin typeface="Letter-join No-Lead 1" panose="02000503000000020003" pitchFamily="50" charset="0"/>
                          <a:ea typeface="+mn-ea"/>
                          <a:cs typeface="+mn-cs"/>
                        </a:rPr>
                        <a:t>Computing</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effectLst/>
                          <a:latin typeface="Letter-join No-Lead 1" panose="02000503000000020003" pitchFamily="50" charset="0"/>
                        </a:rPr>
                        <a:t>Coding</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effectLst/>
                          <a:latin typeface="Letter-join No-Lead 1" panose="02000503000000020003" pitchFamily="50" charset="0"/>
                        </a:rPr>
                        <a:t>Online Safety </a:t>
                      </a:r>
                    </a:p>
                    <a:p>
                      <a:pPr algn="ctr">
                        <a:spcAft>
                          <a:spcPts val="800"/>
                        </a:spcAft>
                      </a:pPr>
                      <a:r>
                        <a:rPr lang="en-US" sz="1200" dirty="0">
                          <a:effectLst/>
                          <a:latin typeface="Letter-join No-Lead 1" panose="02000503000000020003" pitchFamily="50" charset="0"/>
                        </a:rPr>
                        <a:t>Spreadsheets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effectLst/>
                          <a:latin typeface="Letter-join No-Lead 1" panose="02000503000000020003" pitchFamily="50" charset="0"/>
                        </a:rPr>
                        <a:t>Questioning</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effectLst/>
                          <a:latin typeface="Letter-join No-Lead 1" panose="02000503000000020003" pitchFamily="50" charset="0"/>
                        </a:rPr>
                        <a:t>Effective Searching</a:t>
                      </a:r>
                    </a:p>
                    <a:p>
                      <a:pPr algn="ctr">
                        <a:spcAft>
                          <a:spcPts val="800"/>
                        </a:spcAft>
                      </a:pPr>
                      <a:r>
                        <a:rPr lang="en-US" sz="1200" dirty="0">
                          <a:effectLst/>
                          <a:latin typeface="Letter-join No-Lead 1" panose="02000503000000020003" pitchFamily="50" charset="0"/>
                        </a:rPr>
                        <a:t>Creating Pictures</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effectLst/>
                          <a:latin typeface="Letter-join No-Lead 1" panose="02000503000000020003" pitchFamily="50" charset="0"/>
                        </a:rPr>
                        <a:t>Making Music</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effectLst/>
                          <a:latin typeface="Letter-join No-Lead 1" panose="02000503000000020003" pitchFamily="50" charset="0"/>
                        </a:rPr>
                        <a:t>Presenting Ideas</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45327"/>
                  </a:ext>
                </a:extLst>
              </a:tr>
              <a:tr h="390721">
                <a:tc>
                  <a:txBody>
                    <a:bodyPr/>
                    <a:lstStyle/>
                    <a:p>
                      <a:pPr marL="0" algn="ctr" defTabSz="914400" rtl="0" eaLnBrk="1" latinLnBrk="0" hangingPunct="1">
                        <a:spcAft>
                          <a:spcPts val="800"/>
                        </a:spcAft>
                      </a:pPr>
                      <a:r>
                        <a:rPr lang="en-US" sz="1200" b="1" u="sng" kern="1200" dirty="0">
                          <a:solidFill>
                            <a:srgbClr val="3B3838"/>
                          </a:solidFill>
                          <a:effectLst/>
                          <a:latin typeface="Letter-join No-Lead 1" panose="02000503000000020003" pitchFamily="50" charset="0"/>
                          <a:ea typeface="+mn-ea"/>
                          <a:cs typeface="+mn-cs"/>
                        </a:rPr>
                        <a:t>Geography</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effectLst/>
                          <a:latin typeface="Letter-join No-Lead 1" panose="02000503000000020003" pitchFamily="50" charset="0"/>
                        </a:rPr>
                        <a:t> </a:t>
                      </a:r>
                      <a:r>
                        <a:rPr lang="en-GB" sz="1200" dirty="0">
                          <a:solidFill>
                            <a:srgbClr val="3B3838"/>
                          </a:solidFill>
                          <a:effectLst/>
                          <a:latin typeface="Letter-join No-Lead 1" panose="02000503000000020003" pitchFamily="50" charset="0"/>
                        </a:rPr>
                        <a:t>The UK and the Continents.</a:t>
                      </a:r>
                      <a:endParaRPr lang="en-GB"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effectLst/>
                          <a:latin typeface="Letter-join No-Lead 1" panose="02000503000000020003" pitchFamily="50" charset="0"/>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solidFill>
                            <a:srgbClr val="3B3838"/>
                          </a:solidFill>
                          <a:effectLst/>
                          <a:latin typeface="Letter-join No-Lead 1" panose="02000503000000020003" pitchFamily="50" charset="0"/>
                        </a:rPr>
                        <a:t>Life in Zambia</a:t>
                      </a:r>
                      <a:endParaRPr lang="en-GB"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Letter-join No-Lead 1" panose="02000503000000020003" pitchFamily="50" charset="0"/>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effectLst/>
                          <a:latin typeface="Letter-join No-Lead 1" panose="02000503000000020003" pitchFamily="50" charset="0"/>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Map</a:t>
                      </a:r>
                      <a:r>
                        <a:rPr lang="en-US" sz="1200" dirty="0">
                          <a:solidFill>
                            <a:schemeClr val="tx1"/>
                          </a:solidFill>
                          <a:effectLst/>
                          <a:latin typeface="Letter-join No-Lead 1" panose="02000503000000020003" pitchFamily="50" charset="0"/>
                        </a:rPr>
                        <a:t> </a:t>
                      </a:r>
                      <a:r>
                        <a:rPr lang="en-US" sz="1200" dirty="0">
                          <a:solidFill>
                            <a:srgbClr val="3B3838"/>
                          </a:solidFill>
                          <a:effectLst/>
                          <a:latin typeface="Letter-join No-Lead 1" panose="02000503000000020003" pitchFamily="50" charset="0"/>
                        </a:rPr>
                        <a:t>Makers</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510926"/>
                  </a:ext>
                </a:extLst>
              </a:tr>
              <a:tr h="418351">
                <a:tc>
                  <a:txBody>
                    <a:bodyPr/>
                    <a:lstStyle/>
                    <a:p>
                      <a:pPr marL="0" algn="ctr" defTabSz="914400" rtl="0" eaLnBrk="1" latinLnBrk="0" hangingPunct="1">
                        <a:spcAft>
                          <a:spcPts val="800"/>
                        </a:spcAft>
                      </a:pPr>
                      <a:r>
                        <a:rPr lang="en-US" sz="1200" b="1" u="sng" kern="1200">
                          <a:solidFill>
                            <a:srgbClr val="3B3838"/>
                          </a:solidFill>
                          <a:effectLst/>
                          <a:latin typeface="Letter-join No-Lead 1" panose="02000503000000020003" pitchFamily="50" charset="0"/>
                          <a:ea typeface="+mn-ea"/>
                          <a:cs typeface="+mn-cs"/>
                        </a:rPr>
                        <a:t>History</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Letter-join No-Lead 1" panose="02000503000000020003" pitchFamily="50" charset="0"/>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effectLst/>
                          <a:latin typeface="Letter-join No-Lead 1" panose="02000503000000020003" pitchFamily="50" charset="0"/>
                        </a:rPr>
                        <a:t> </a:t>
                      </a:r>
                      <a:r>
                        <a:rPr lang="en-GB" sz="1200" dirty="0">
                          <a:solidFill>
                            <a:srgbClr val="3B3838"/>
                          </a:solidFill>
                          <a:effectLst/>
                          <a:latin typeface="Letter-join No-Lead 1" panose="02000503000000020003" pitchFamily="50" charset="0"/>
                        </a:rPr>
                        <a:t>Victorians</a:t>
                      </a:r>
                      <a:endParaRPr lang="en-GB"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Letter-join No-Lead 1" panose="02000503000000020003" pitchFamily="50" charset="0"/>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solidFill>
                            <a:srgbClr val="3B3838"/>
                          </a:solidFill>
                          <a:effectLst/>
                          <a:latin typeface="Letter-join No-Lead 1" panose="02000503000000020003" pitchFamily="50" charset="0"/>
                        </a:rPr>
                        <a:t>The Great Fire of London</a:t>
                      </a:r>
                      <a:endParaRPr lang="en-GB" sz="120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Florence Nightingale/Mary Seacole</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Letter-join No-Lead 1" panose="02000503000000020003" pitchFamily="50" charset="0"/>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1325"/>
                  </a:ext>
                </a:extLst>
              </a:tr>
              <a:tr h="418351">
                <a:tc>
                  <a:txBody>
                    <a:bodyPr/>
                    <a:lstStyle/>
                    <a:p>
                      <a:pPr marL="0" algn="ctr" defTabSz="914400" rtl="0" eaLnBrk="1" latinLnBrk="0" hangingPunct="1">
                        <a:spcAft>
                          <a:spcPts val="800"/>
                        </a:spcAft>
                      </a:pPr>
                      <a:r>
                        <a:rPr lang="en-US" sz="1200" b="1" u="sng" kern="1200" dirty="0">
                          <a:solidFill>
                            <a:srgbClr val="3B3838"/>
                          </a:solidFill>
                          <a:effectLst/>
                          <a:latin typeface="Letter-join No-Lead 1" panose="02000503000000020003" pitchFamily="50" charset="0"/>
                          <a:ea typeface="+mn-ea"/>
                          <a:cs typeface="+mn-cs"/>
                        </a:rPr>
                        <a:t>Art</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Letter-join No-Lead 1" panose="02000503000000020003" pitchFamily="50" charset="0"/>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Letter-join No-Lead 1" panose="02000503000000020003" pitchFamily="50" charset="0"/>
                        </a:rPr>
                        <a:t>William Morris Art – Printing</a:t>
                      </a:r>
                      <a:r>
                        <a:rPr lang="en-US" sz="1200">
                          <a:effectLst/>
                          <a:latin typeface="Letter-join No-Lead 1" panose="02000503000000020003" pitchFamily="50" charset="0"/>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Letter-join No-Lead 1" panose="02000503000000020003" pitchFamily="50" charset="0"/>
                        </a:rPr>
                        <a:t>African Weaving Art</a:t>
                      </a:r>
                      <a:endParaRPr lang="en-US" sz="120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effectLst/>
                          <a:latin typeface="Letter-join No-Lead 1" panose="02000503000000020003" pitchFamily="50" charset="0"/>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err="1">
                          <a:solidFill>
                            <a:srgbClr val="3B3838"/>
                          </a:solidFill>
                          <a:effectLst/>
                          <a:latin typeface="Letter-join No-Lead 1" panose="02000503000000020003" pitchFamily="50" charset="0"/>
                        </a:rPr>
                        <a:t>Colour</a:t>
                      </a:r>
                      <a:r>
                        <a:rPr lang="en-US" sz="1200" dirty="0">
                          <a:solidFill>
                            <a:srgbClr val="3B3838"/>
                          </a:solidFill>
                          <a:effectLst/>
                          <a:latin typeface="Letter-join No-Lead 1" panose="02000503000000020003" pitchFamily="50" charset="0"/>
                        </a:rPr>
                        <a:t> mixing – Florence in the style of Picasso</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effectLst/>
                          <a:latin typeface="Letter-join No-Lead 1" panose="02000503000000020003" pitchFamily="50" charset="0"/>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994630"/>
                  </a:ext>
                </a:extLst>
              </a:tr>
              <a:tr h="418351">
                <a:tc>
                  <a:txBody>
                    <a:bodyPr/>
                    <a:lstStyle/>
                    <a:p>
                      <a:pPr marL="0" algn="ctr" defTabSz="914400" rtl="0" eaLnBrk="1" latinLnBrk="0" hangingPunct="1">
                        <a:spcAft>
                          <a:spcPts val="800"/>
                        </a:spcAft>
                      </a:pPr>
                      <a:r>
                        <a:rPr lang="en-US" sz="1200" b="1" u="sng" kern="1200" dirty="0">
                          <a:solidFill>
                            <a:srgbClr val="3B3838"/>
                          </a:solidFill>
                          <a:effectLst/>
                          <a:latin typeface="Letter-join No-Lead 1" panose="02000503000000020003" pitchFamily="50" charset="0"/>
                          <a:ea typeface="+mn-ea"/>
                          <a:cs typeface="+mn-cs"/>
                        </a:rPr>
                        <a:t>Design and Technology</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US" sz="1200" kern="1200" dirty="0">
                          <a:solidFill>
                            <a:schemeClr val="tx1"/>
                          </a:solidFill>
                          <a:effectLst/>
                          <a:latin typeface="Letter-join No-Lead 1" panose="02000503000000020003" pitchFamily="50" charset="0"/>
                          <a:ea typeface="+mn-ea"/>
                          <a:cs typeface="+mn-cs"/>
                        </a:rPr>
                        <a:t>Design and create a Superhero Shield</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Letter-join No-Lead 1" panose="02000503000000020003" pitchFamily="50" charset="0"/>
                          <a:ea typeface="+mn-ea"/>
                          <a:cs typeface="+mn-cs"/>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a:solidFill>
                            <a:schemeClr val="tx1"/>
                          </a:solidFill>
                          <a:effectLst/>
                          <a:latin typeface="Letter-join No-Lead 1" panose="02000503000000020003" pitchFamily="50" charset="0"/>
                          <a:ea typeface="+mn-ea"/>
                          <a:cs typeface="+mn-cs"/>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Letter-join No-Lead 1" panose="02000503000000020003" pitchFamily="50" charset="0"/>
                          <a:ea typeface="+mn-ea"/>
                          <a:cs typeface="+mn-cs"/>
                        </a:rPr>
                        <a:t> Design and make Fruit Kebabs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Letter-join No-Lead 1" panose="02000503000000020003" pitchFamily="50" charset="0"/>
                          <a:ea typeface="+mn-ea"/>
                          <a:cs typeface="+mn-cs"/>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US" sz="1200" kern="1200" dirty="0">
                          <a:solidFill>
                            <a:schemeClr val="tx1"/>
                          </a:solidFill>
                          <a:effectLst/>
                          <a:latin typeface="Letter-join No-Lead 1" panose="02000503000000020003" pitchFamily="50" charset="0"/>
                          <a:ea typeface="+mn-ea"/>
                          <a:cs typeface="+mn-cs"/>
                        </a:rPr>
                        <a:t>Design and create a mini greenhouse</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961067"/>
                  </a:ext>
                </a:extLst>
              </a:tr>
              <a:tr h="289304">
                <a:tc>
                  <a:txBody>
                    <a:bodyPr/>
                    <a:lstStyle/>
                    <a:p>
                      <a:pPr marL="0" algn="ctr" defTabSz="914400" rtl="0" eaLnBrk="1" latinLnBrk="0" hangingPunct="1">
                        <a:spcAft>
                          <a:spcPts val="800"/>
                        </a:spcAft>
                      </a:pPr>
                      <a:r>
                        <a:rPr lang="en-US" sz="1200" b="1" u="sng" kern="1200" dirty="0">
                          <a:solidFill>
                            <a:srgbClr val="3B3838"/>
                          </a:solidFill>
                          <a:effectLst/>
                          <a:latin typeface="Letter-join No-Lead 1" panose="02000503000000020003" pitchFamily="50" charset="0"/>
                          <a:ea typeface="+mn-ea"/>
                          <a:cs typeface="+mn-cs"/>
                        </a:rPr>
                        <a:t>Music</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Letter-join No-Lead 1" panose="02000503000000020003" pitchFamily="50" charset="0"/>
                          <a:ea typeface="+mn-ea"/>
                          <a:cs typeface="+mn-cs"/>
                        </a:rPr>
                        <a:t>Hands, feet, heart.</a:t>
                      </a:r>
                      <a:br>
                        <a:rPr lang="en-US" sz="1200" kern="1200" dirty="0">
                          <a:solidFill>
                            <a:schemeClr val="tx1"/>
                          </a:solidFill>
                          <a:effectLst/>
                          <a:latin typeface="Letter-join No-Lead 1" panose="02000503000000020003" pitchFamily="50" charset="0"/>
                          <a:ea typeface="+mn-ea"/>
                          <a:cs typeface="+mn-cs"/>
                        </a:rPr>
                      </a:br>
                      <a:r>
                        <a:rPr lang="en-US" sz="1200" kern="1200" dirty="0">
                          <a:solidFill>
                            <a:schemeClr val="tx1"/>
                          </a:solidFill>
                          <a:effectLst/>
                          <a:latin typeface="Letter-join No-Lead 1" panose="02000503000000020003" pitchFamily="50" charset="0"/>
                          <a:ea typeface="+mn-ea"/>
                          <a:cs typeface="+mn-cs"/>
                        </a:rPr>
                        <a:t>South African Music</a:t>
                      </a:r>
                      <a:endParaRPr lang="en-GB" sz="1200" kern="1200" dirty="0">
                        <a:solidFill>
                          <a:schemeClr val="tx1"/>
                        </a:solidFill>
                        <a:effectLst/>
                        <a:latin typeface="Letter-join No-Lead 1" panose="02000503000000020003" pitchFamily="50" charset="0"/>
                        <a:ea typeface="+mn-ea"/>
                        <a:cs typeface="+mn-cs"/>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Letter-join No-Lead 1" panose="02000503000000020003" pitchFamily="50" charset="0"/>
                          <a:ea typeface="+mn-ea"/>
                          <a:cs typeface="+mn-cs"/>
                        </a:rPr>
                        <a:t>Christmas/Advent</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Letter-join No-Lead 1" panose="02000503000000020003" pitchFamily="50" charset="0"/>
                          <a:ea typeface="+mn-ea"/>
                          <a:cs typeface="+mn-cs"/>
                        </a:rPr>
                        <a:t>I </a:t>
                      </a:r>
                      <a:r>
                        <a:rPr lang="en-GB" sz="1200" kern="1200" dirty="0" err="1">
                          <a:solidFill>
                            <a:schemeClr val="tx1"/>
                          </a:solidFill>
                          <a:effectLst/>
                          <a:latin typeface="Letter-join No-Lead 1" panose="02000503000000020003" pitchFamily="50" charset="0"/>
                          <a:ea typeface="+mn-ea"/>
                          <a:cs typeface="+mn-cs"/>
                        </a:rPr>
                        <a:t>wanna</a:t>
                      </a:r>
                      <a:r>
                        <a:rPr lang="en-GB" sz="1200" kern="1200" dirty="0">
                          <a:solidFill>
                            <a:schemeClr val="tx1"/>
                          </a:solidFill>
                          <a:effectLst/>
                          <a:latin typeface="Letter-join No-Lead 1" panose="02000503000000020003" pitchFamily="50" charset="0"/>
                          <a:ea typeface="+mn-ea"/>
                          <a:cs typeface="+mn-cs"/>
                        </a:rPr>
                        <a:t> play in a band. </a:t>
                      </a:r>
                      <a:br>
                        <a:rPr lang="en-GB" sz="1200" kern="1200" dirty="0">
                          <a:solidFill>
                            <a:schemeClr val="tx1"/>
                          </a:solidFill>
                          <a:effectLst/>
                          <a:latin typeface="Letter-join No-Lead 1" panose="02000503000000020003" pitchFamily="50" charset="0"/>
                          <a:ea typeface="+mn-ea"/>
                          <a:cs typeface="+mn-cs"/>
                        </a:rPr>
                      </a:br>
                      <a:r>
                        <a:rPr lang="en-GB" sz="1200" kern="1200" dirty="0">
                          <a:solidFill>
                            <a:schemeClr val="tx1"/>
                          </a:solidFill>
                          <a:effectLst/>
                          <a:latin typeface="Letter-join No-Lead 1" panose="02000503000000020003" pitchFamily="50" charset="0"/>
                          <a:ea typeface="+mn-ea"/>
                          <a:cs typeface="+mn-cs"/>
                        </a:rPr>
                        <a:t>Rock Music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err="1">
                          <a:solidFill>
                            <a:schemeClr val="tx1"/>
                          </a:solidFill>
                          <a:effectLst/>
                          <a:latin typeface="Letter-join No-Lead 1" panose="02000503000000020003" pitchFamily="50" charset="0"/>
                          <a:ea typeface="+mn-ea"/>
                          <a:cs typeface="+mn-cs"/>
                        </a:rPr>
                        <a:t>Zootime</a:t>
                      </a:r>
                      <a:r>
                        <a:rPr lang="en-GB" sz="1200" kern="1200" dirty="0">
                          <a:solidFill>
                            <a:schemeClr val="tx1"/>
                          </a:solidFill>
                          <a:effectLst/>
                          <a:latin typeface="Letter-join No-Lead 1" panose="02000503000000020003" pitchFamily="50" charset="0"/>
                          <a:ea typeface="+mn-ea"/>
                          <a:cs typeface="+mn-cs"/>
                        </a:rPr>
                        <a:t>. </a:t>
                      </a:r>
                      <a:br>
                        <a:rPr lang="en-GB" sz="1200" kern="1200" dirty="0">
                          <a:solidFill>
                            <a:schemeClr val="tx1"/>
                          </a:solidFill>
                          <a:effectLst/>
                          <a:latin typeface="Letter-join No-Lead 1" panose="02000503000000020003" pitchFamily="50" charset="0"/>
                          <a:ea typeface="+mn-ea"/>
                          <a:cs typeface="+mn-cs"/>
                        </a:rPr>
                      </a:br>
                      <a:r>
                        <a:rPr lang="en-GB" sz="1200" kern="1200" dirty="0">
                          <a:solidFill>
                            <a:schemeClr val="tx1"/>
                          </a:solidFill>
                          <a:effectLst/>
                          <a:latin typeface="Letter-join No-Lead 1" panose="02000503000000020003" pitchFamily="50" charset="0"/>
                          <a:ea typeface="+mn-ea"/>
                          <a:cs typeface="+mn-cs"/>
                        </a:rPr>
                        <a:t>Reggae Music</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Letter-join No-Lead 1" panose="02000503000000020003" pitchFamily="50" charset="0"/>
                          <a:ea typeface="+mn-ea"/>
                          <a:cs typeface="+mn-cs"/>
                        </a:rPr>
                        <a:t>Friendship song. </a:t>
                      </a:r>
                      <a:br>
                        <a:rPr lang="en-GB" sz="1200" kern="1200" dirty="0">
                          <a:solidFill>
                            <a:schemeClr val="tx1"/>
                          </a:solidFill>
                          <a:effectLst/>
                          <a:latin typeface="Letter-join No-Lead 1" panose="02000503000000020003" pitchFamily="50" charset="0"/>
                          <a:ea typeface="+mn-ea"/>
                          <a:cs typeface="+mn-cs"/>
                        </a:rPr>
                      </a:br>
                      <a:r>
                        <a:rPr lang="en-GB" sz="1200" kern="1200" dirty="0">
                          <a:solidFill>
                            <a:schemeClr val="tx1"/>
                          </a:solidFill>
                          <a:effectLst/>
                          <a:latin typeface="Letter-join No-Lead 1" panose="02000503000000020003" pitchFamily="50" charset="0"/>
                          <a:ea typeface="+mn-ea"/>
                          <a:cs typeface="+mn-cs"/>
                        </a:rPr>
                        <a:t>Pop Music</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Letter-join No-Lead 1" panose="02000503000000020003" pitchFamily="50" charset="0"/>
                          <a:ea typeface="+mn-ea"/>
                          <a:cs typeface="+mn-cs"/>
                        </a:rPr>
                        <a:t>Reflect, rewind and replay.</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481842"/>
                  </a:ext>
                </a:extLst>
              </a:tr>
              <a:tr h="520629">
                <a:tc>
                  <a:txBody>
                    <a:bodyPr/>
                    <a:lstStyle/>
                    <a:p>
                      <a:pPr marL="0" algn="ctr" defTabSz="914400" rtl="0" eaLnBrk="1" latinLnBrk="0" hangingPunct="1">
                        <a:spcAft>
                          <a:spcPts val="800"/>
                        </a:spcAft>
                      </a:pPr>
                      <a:r>
                        <a:rPr lang="en-US" sz="1200" b="1" u="sng" kern="1200" dirty="0">
                          <a:solidFill>
                            <a:srgbClr val="3B3838"/>
                          </a:solidFill>
                          <a:effectLst/>
                          <a:latin typeface="Letter-join No-Lead 1" panose="02000503000000020003" pitchFamily="50" charset="0"/>
                          <a:ea typeface="+mn-ea"/>
                          <a:cs typeface="+mn-cs"/>
                        </a:rPr>
                        <a:t>PE</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Dance</a:t>
                      </a:r>
                      <a:br>
                        <a:rPr lang="en-US" sz="1200" dirty="0">
                          <a:solidFill>
                            <a:schemeClr val="tx1"/>
                          </a:solidFill>
                          <a:effectLst/>
                          <a:latin typeface="Letter-join No-Lead 1" panose="02000503000000020003" pitchFamily="50" charset="0"/>
                        </a:rPr>
                      </a:br>
                      <a:r>
                        <a:rPr lang="en-US" sz="1200" dirty="0">
                          <a:solidFill>
                            <a:srgbClr val="3B3838"/>
                          </a:solidFill>
                          <a:effectLst/>
                          <a:latin typeface="Letter-join No-Lead 1" panose="02000503000000020003" pitchFamily="50" charset="0"/>
                        </a:rPr>
                        <a:t>Games</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Gymnastics</a:t>
                      </a:r>
                      <a:br>
                        <a:rPr lang="en-US" sz="1200" dirty="0">
                          <a:solidFill>
                            <a:schemeClr val="tx1"/>
                          </a:solidFill>
                          <a:effectLst/>
                          <a:latin typeface="Letter-join No-Lead 1" panose="02000503000000020003" pitchFamily="50" charset="0"/>
                        </a:rPr>
                      </a:br>
                      <a:r>
                        <a:rPr lang="en-US" sz="1200" dirty="0">
                          <a:solidFill>
                            <a:srgbClr val="3B3838"/>
                          </a:solidFill>
                          <a:effectLst/>
                          <a:latin typeface="Letter-join No-Lead 1" panose="02000503000000020003" pitchFamily="50" charset="0"/>
                        </a:rPr>
                        <a:t>Athletics</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solidFill>
                            <a:srgbClr val="3B3838"/>
                          </a:solidFill>
                          <a:effectLst/>
                          <a:latin typeface="Letter-join No-Lead 1" panose="02000503000000020003" pitchFamily="50" charset="0"/>
                        </a:rPr>
                        <a:t>Dance</a:t>
                      </a:r>
                      <a:br>
                        <a:rPr lang="en-GB" sz="1200" dirty="0">
                          <a:solidFill>
                            <a:schemeClr val="tx1"/>
                          </a:solidFill>
                          <a:effectLst/>
                          <a:latin typeface="Letter-join No-Lead 1" panose="02000503000000020003" pitchFamily="50" charset="0"/>
                        </a:rPr>
                      </a:br>
                      <a:r>
                        <a:rPr lang="en-GB" sz="1200" dirty="0">
                          <a:solidFill>
                            <a:srgbClr val="3B3838"/>
                          </a:solidFill>
                          <a:effectLst/>
                          <a:latin typeface="Letter-join No-Lead 1" panose="02000503000000020003" pitchFamily="50" charset="0"/>
                        </a:rPr>
                        <a:t>Games</a:t>
                      </a:r>
                      <a:endParaRPr lang="en-GB"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solidFill>
                            <a:srgbClr val="3B3838"/>
                          </a:solidFill>
                          <a:effectLst/>
                          <a:latin typeface="Letter-join No-Lead 1" panose="02000503000000020003" pitchFamily="50" charset="0"/>
                        </a:rPr>
                        <a:t>Gymnastics</a:t>
                      </a:r>
                      <a:br>
                        <a:rPr lang="en-GB" sz="1200" dirty="0">
                          <a:solidFill>
                            <a:schemeClr val="tx1"/>
                          </a:solidFill>
                          <a:effectLst/>
                          <a:latin typeface="Letter-join No-Lead 1" panose="02000503000000020003" pitchFamily="50" charset="0"/>
                        </a:rPr>
                      </a:br>
                      <a:r>
                        <a:rPr lang="en-GB" sz="1200" dirty="0">
                          <a:solidFill>
                            <a:srgbClr val="3B3838"/>
                          </a:solidFill>
                          <a:effectLst/>
                          <a:latin typeface="Letter-join No-Lead 1" panose="02000503000000020003" pitchFamily="50" charset="0"/>
                        </a:rPr>
                        <a:t>Games</a:t>
                      </a:r>
                      <a:endParaRPr lang="en-GB"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solidFill>
                            <a:srgbClr val="3B3838"/>
                          </a:solidFill>
                          <a:effectLst/>
                          <a:latin typeface="Letter-join No-Lead 1" panose="02000503000000020003" pitchFamily="50" charset="0"/>
                        </a:rPr>
                        <a:t>Dance</a:t>
                      </a:r>
                      <a:br>
                        <a:rPr lang="en-GB" sz="1200" dirty="0">
                          <a:solidFill>
                            <a:schemeClr val="tx1"/>
                          </a:solidFill>
                          <a:effectLst/>
                          <a:latin typeface="Letter-join No-Lead 1" panose="02000503000000020003" pitchFamily="50" charset="0"/>
                        </a:rPr>
                      </a:br>
                      <a:r>
                        <a:rPr lang="en-GB" sz="1200" dirty="0">
                          <a:solidFill>
                            <a:srgbClr val="3B3838"/>
                          </a:solidFill>
                          <a:effectLst/>
                          <a:latin typeface="Letter-join No-Lead 1" panose="02000503000000020003" pitchFamily="50" charset="0"/>
                        </a:rPr>
                        <a:t>Games</a:t>
                      </a:r>
                      <a:endParaRPr lang="en-GB"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Letter-join No-Lead 1" panose="02000503000000020003" pitchFamily="50" charset="0"/>
                        </a:rPr>
                        <a:t>Gymnastics</a:t>
                      </a:r>
                      <a:br>
                        <a:rPr lang="en-US" sz="1200" dirty="0">
                          <a:solidFill>
                            <a:schemeClr val="tx1"/>
                          </a:solidFill>
                          <a:effectLst/>
                          <a:latin typeface="Letter-join No-Lead 1" panose="02000503000000020003" pitchFamily="50" charset="0"/>
                        </a:rPr>
                      </a:br>
                      <a:r>
                        <a:rPr lang="en-US" sz="1200" dirty="0">
                          <a:solidFill>
                            <a:srgbClr val="3B3838"/>
                          </a:solidFill>
                          <a:effectLst/>
                          <a:latin typeface="Letter-join No-Lead 1" panose="02000503000000020003" pitchFamily="50" charset="0"/>
                        </a:rPr>
                        <a:t>Athletics</a:t>
                      </a:r>
                      <a:endParaRPr lang="en-US" sz="1200" dirty="0">
                        <a:effectLst/>
                        <a:latin typeface="Letter-join No-Lead 1" panose="02000503000000020003" pitchFamily="50" charset="0"/>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174332"/>
                  </a:ext>
                </a:extLst>
              </a:tr>
            </a:tbl>
          </a:graphicData>
        </a:graphic>
      </p:graphicFrame>
    </p:spTree>
    <p:extLst>
      <p:ext uri="{BB962C8B-B14F-4D97-AF65-F5344CB8AC3E}">
        <p14:creationId xmlns:p14="http://schemas.microsoft.com/office/powerpoint/2010/main" val="391823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6663</TotalTime>
  <Words>1119</Words>
  <Application>Microsoft Office PowerPoint</Application>
  <PresentationFormat>Widescreen</PresentationFormat>
  <Paragraphs>185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Letter-join No-Lead 1</vt:lpstr>
      <vt:lpstr>Letter-join Plus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Taylor O'Hara</cp:lastModifiedBy>
  <cp:revision>29</cp:revision>
  <dcterms:created xsi:type="dcterms:W3CDTF">2022-07-20T09:58:25Z</dcterms:created>
  <dcterms:modified xsi:type="dcterms:W3CDTF">2023-09-06T14:56:03Z</dcterms:modified>
</cp:coreProperties>
</file>