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58" r:id="rId4"/>
    <p:sldId id="257" r:id="rId5"/>
    <p:sldId id="259" r:id="rId6"/>
    <p:sldId id="260" r:id="rId7"/>
    <p:sldId id="261" r:id="rId8"/>
    <p:sldId id="262" r:id="rId9"/>
    <p:sldId id="267" r:id="rId10"/>
    <p:sldId id="264" r:id="rId11"/>
    <p:sldId id="265"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BF0D23-B351-465C-BDF3-DED18E6163C5}" type="datetimeFigureOut">
              <a:rPr lang="en-GB" smtClean="0"/>
              <a:t>04/09/2024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CA2BB8-1325-4E00-A07A-A052AA947B87}"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73771" y="5118695"/>
            <a:ext cx="5390290" cy="4849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7A55B0-D87D-448E-B650-874B4F042318}"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7A55B0-D87D-448E-B650-874B4F042318}"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7A55B0-D87D-448E-B650-874B4F042318}" type="datetimeFigureOut">
              <a:rPr lang="en-GB" smtClean="0"/>
              <a:t>04/09/2024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7A55B0-D87D-448E-B650-874B4F042318}" type="datetimeFigureOut">
              <a:rPr lang="en-GB" smtClean="0"/>
              <a:t>04/09/2024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A55B0-D87D-448E-B650-874B4F042318}" type="datetimeFigureOut">
              <a:rPr lang="en-GB" smtClean="0"/>
              <a:t>04/09/2024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A55B0-D87D-448E-B650-874B4F042318}"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A55B0-D87D-448E-B650-874B4F042318}"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04/09/2024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22361" y="179901"/>
            <a:ext cx="4786062" cy="2393031"/>
          </a:xfrm>
          <a:prstGeom prst="rect">
            <a:avLst/>
          </a:prstGeom>
        </p:spPr>
      </p:pic>
      <p:sp>
        <p:nvSpPr>
          <p:cNvPr id="11" name="TextBox 10"/>
          <p:cNvSpPr txBox="1"/>
          <p:nvPr/>
        </p:nvSpPr>
        <p:spPr>
          <a:xfrm>
            <a:off x="607351" y="3138921"/>
            <a:ext cx="11216081" cy="2677656"/>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4 are Mrs Harling</a:t>
            </a:r>
            <a:r>
              <a:rPr lang="en-US" sz="2800" dirty="0">
                <a:solidFill>
                  <a:srgbClr val="0070C0"/>
                </a:solidFill>
                <a:latin typeface="Letter-join Plus 1" panose="02000505000000020003" pitchFamily="50" charset="0"/>
              </a:rPr>
              <a:t> </a:t>
            </a:r>
            <a:r>
              <a:rPr lang="en-US" altLang="en-GB" sz="2800" dirty="0">
                <a:solidFill>
                  <a:srgbClr val="0070C0"/>
                </a:solidFill>
                <a:latin typeface="Letter-join Plus 1" panose="02000505000000020003" pitchFamily="50" charset="0"/>
              </a:rPr>
              <a:t>and </a:t>
            </a:r>
            <a:r>
              <a:rPr lang="en-US" altLang="en-GB" sz="2800" dirty="0" err="1">
                <a:solidFill>
                  <a:srgbClr val="0070C0"/>
                </a:solidFill>
                <a:latin typeface="Letter-join Plus 1" panose="02000505000000020003" pitchFamily="50" charset="0"/>
              </a:rPr>
              <a:t>Mrs</a:t>
            </a:r>
            <a:r>
              <a:rPr lang="en-US" altLang="en-GB" sz="2800" dirty="0">
                <a:solidFill>
                  <a:srgbClr val="0070C0"/>
                </a:solidFill>
                <a:latin typeface="Letter-join Plus 1" panose="02000505000000020003" pitchFamily="50" charset="0"/>
              </a:rPr>
              <a:t> Albuquerque.</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561" y="436228"/>
            <a:ext cx="11230822" cy="7201972"/>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encourage collaborative learning with ‘partners’ in class. They will be sat on tables of 4 and will need to work together as a team on certain tasks.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pic>
        <p:nvPicPr>
          <p:cNvPr id="2" name="Picture 1"/>
          <p:cNvPicPr>
            <a:picLocks noChangeAspect="1"/>
          </p:cNvPicPr>
          <p:nvPr/>
        </p:nvPicPr>
        <p:blipFill>
          <a:blip r:embed="rId2"/>
          <a:stretch>
            <a:fillRect/>
          </a:stretch>
        </p:blipFill>
        <p:spPr>
          <a:xfrm>
            <a:off x="7498081" y="3459357"/>
            <a:ext cx="2256336" cy="31869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529" y="1461841"/>
            <a:ext cx="10981189" cy="4247317"/>
          </a:xfrm>
          <a:prstGeom prst="rect">
            <a:avLst/>
          </a:prstGeom>
          <a:noFill/>
        </p:spPr>
        <p:txBody>
          <a:bodyPr wrap="square" rtlCol="0">
            <a:spAutoFit/>
          </a:bodyPr>
          <a:lstStyle/>
          <a:p>
            <a:r>
              <a:rPr lang="en-GB" sz="3600" dirty="0">
                <a:solidFill>
                  <a:srgbClr val="0070C0"/>
                </a:solidFill>
                <a:latin typeface="Letter-join Plus 1" panose="02000505000000020003" pitchFamily="50" charset="0"/>
              </a:rPr>
              <a:t>Working together with you and your child, I know that we will have a great year!</a:t>
            </a:r>
          </a:p>
          <a:p>
            <a:endParaRPr lang="en-GB" sz="3600" dirty="0">
              <a:solidFill>
                <a:srgbClr val="0070C0"/>
              </a:solidFill>
              <a:latin typeface="Letter-join Plus 1" panose="02000505000000020003" pitchFamily="50" charset="0"/>
            </a:endParaRPr>
          </a:p>
          <a:p>
            <a:endParaRPr lang="en-GB" sz="3600" dirty="0">
              <a:solidFill>
                <a:srgbClr val="0070C0"/>
              </a:solidFill>
              <a:latin typeface="Letter-join Plus 1" panose="02000505000000020003" pitchFamily="50" charset="0"/>
            </a:endParaRPr>
          </a:p>
          <a:p>
            <a:r>
              <a:rPr lang="en-GB" sz="3600" dirty="0">
                <a:solidFill>
                  <a:srgbClr val="0070C0"/>
                </a:solidFill>
                <a:latin typeface="Letter-join Plus 1" panose="02000505000000020003" pitchFamily="50" charset="0"/>
              </a:rPr>
              <a:t>Do you have any questions about routines, expectations or the curriculum in Year 4?</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988" y="385894"/>
            <a:ext cx="2790535" cy="2692866"/>
          </a:xfrm>
          <a:prstGeom prst="rect">
            <a:avLst/>
          </a:prstGeom>
        </p:spPr>
      </p:pic>
      <p:sp>
        <p:nvSpPr>
          <p:cNvPr id="3" name="Rectangle 2"/>
          <p:cNvSpPr/>
          <p:nvPr/>
        </p:nvSpPr>
        <p:spPr>
          <a:xfrm>
            <a:off x="1079422" y="3328575"/>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p:cNvSpPr txBox="1"/>
          <p:nvPr/>
        </p:nvSpPr>
        <p:spPr>
          <a:xfrm>
            <a:off x="4607473" y="1732327"/>
            <a:ext cx="5847127" cy="523220"/>
          </a:xfrm>
          <a:prstGeom prst="rect">
            <a:avLst/>
          </a:prstGeom>
          <a:noFill/>
        </p:spPr>
        <p:txBody>
          <a:bodyPr wrap="square" rtlCol="0">
            <a:spAutoFit/>
          </a:bodyPr>
          <a:lstStyle/>
          <a:p>
            <a:r>
              <a:rPr lang="en-GB" sz="2400" dirty="0">
                <a:latin typeface="Letter-join Plus 1" panose="02000505000000020003" pitchFamily="50" charset="0"/>
              </a:rPr>
              <a:t>Our school Mission Statement</a:t>
            </a:r>
            <a:r>
              <a:rPr lang="en-GB" sz="2800" dirty="0">
                <a:latin typeface="Letter-join Plus 1" panose="02000505000000020003" pitchFamily="50"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172" y="419450"/>
            <a:ext cx="10930856" cy="4031873"/>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the school app, send me an email (sharling@st-clares.manchester.sch.uk),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p:cNvPicPr>
            <a:picLocks noChangeAspect="1"/>
          </p:cNvPicPr>
          <p:nvPr/>
        </p:nvPicPr>
        <p:blipFill rotWithShape="1">
          <a:blip r:embed="rId2"/>
          <a:srcRect l="2279" t="9216" r="1291" b="16106"/>
          <a:stretch>
            <a:fillRect/>
          </a:stretch>
        </p:blipFill>
        <p:spPr>
          <a:xfrm>
            <a:off x="8439345" y="4588522"/>
            <a:ext cx="2969683" cy="18204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66739" y="307334"/>
            <a:ext cx="2019300" cy="2266950"/>
          </a:xfrm>
          <a:prstGeom prst="rect">
            <a:avLst/>
          </a:prstGeom>
        </p:spPr>
      </p:pic>
      <p:sp>
        <p:nvSpPr>
          <p:cNvPr id="4" name="TextBox 3"/>
          <p:cNvSpPr txBox="1"/>
          <p:nvPr/>
        </p:nvSpPr>
        <p:spPr>
          <a:xfrm>
            <a:off x="356053" y="307334"/>
            <a:ext cx="9026554" cy="5816977"/>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We cannot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20 minutes every night.</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Reading records will be checked every day and monitored to make sure all children are reading at home. You will need to sign their reading record when they have read with you.</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If a child is not reading regularly then I will ask the reason why and a discussion will need to be organised about how best to support the child.</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Books will be changed in class or in the library regularly.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p:cNvPicPr>
            <a:picLocks noChangeAspect="1"/>
          </p:cNvPicPr>
          <p:nvPr/>
        </p:nvPicPr>
        <p:blipFill>
          <a:blip r:embed="rId2"/>
          <a:stretch>
            <a:fillRect/>
          </a:stretch>
        </p:blipFill>
        <p:spPr>
          <a:xfrm>
            <a:off x="316554" y="1843219"/>
            <a:ext cx="5715000" cy="3790950"/>
          </a:xfrm>
          <a:prstGeom prst="rect">
            <a:avLst/>
          </a:prstGeom>
        </p:spPr>
      </p:pic>
      <p:sp>
        <p:nvSpPr>
          <p:cNvPr id="6" name="TextBox 5"/>
          <p:cNvSpPr txBox="1"/>
          <p:nvPr/>
        </p:nvSpPr>
        <p:spPr>
          <a:xfrm>
            <a:off x="6451068" y="1843219"/>
            <a:ext cx="4832059" cy="452431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rewarded with 2 raffle tickets when they get 100% on a quiz and 1 ticket if they pass the quiz. They should be aiming for 100 every time!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81" y="302359"/>
            <a:ext cx="10452682" cy="5816977"/>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well as reading every night, your child will be given:</a:t>
            </a:r>
          </a:p>
          <a:p>
            <a:endParaRPr lang="en-GB" sz="2400" dirty="0">
              <a:solidFill>
                <a:srgbClr val="0070C0"/>
              </a:solidFill>
              <a:latin typeface="Letter-join Plus 1" panose="02000505000000020003" pitchFamily="50" charset="0"/>
            </a:endParaRPr>
          </a:p>
          <a:p>
            <a:r>
              <a:rPr lang="en-GB" sz="2400" dirty="0">
                <a:solidFill>
                  <a:srgbClr val="FF0000"/>
                </a:solidFill>
                <a:latin typeface="Letter-join Plus 1" panose="02000505000000020003" pitchFamily="50" charset="0"/>
              </a:rPr>
              <a:t>Spellings – these are given out on </a:t>
            </a:r>
            <a:r>
              <a:rPr lang="en-US" sz="2400" dirty="0">
                <a:solidFill>
                  <a:srgbClr val="FF0000"/>
                </a:solidFill>
                <a:latin typeface="Letter-join Plus 1" panose="02000505000000020003" pitchFamily="50" charset="0"/>
              </a:rPr>
              <a:t>Fridays</a:t>
            </a:r>
            <a:r>
              <a:rPr lang="en-GB" sz="2400" dirty="0">
                <a:solidFill>
                  <a:srgbClr val="FF0000"/>
                </a:solidFill>
                <a:latin typeface="Letter-join Plus 1" panose="02000505000000020003" pitchFamily="50" charset="0"/>
              </a:rPr>
              <a:t> and there will be a test the following Friday.</a:t>
            </a:r>
          </a:p>
          <a:p>
            <a:endParaRPr lang="en-GB" sz="2400" dirty="0">
              <a:solidFill>
                <a:srgbClr val="FF0000"/>
              </a:solidFill>
              <a:latin typeface="Letter-join Plus 1" panose="02000505000000020003" pitchFamily="50" charset="0"/>
            </a:endParaRPr>
          </a:p>
          <a:p>
            <a:r>
              <a:rPr lang="en-US" sz="2400" dirty="0">
                <a:solidFill>
                  <a:srgbClr val="FF0000"/>
                </a:solidFill>
                <a:latin typeface="Letter-join Plus 1" panose="02000505000000020003" pitchFamily="50" charset="0"/>
              </a:rPr>
              <a:t>Homework will be given every Friday and will be expected to be returned the following Wednesday.</a:t>
            </a:r>
          </a:p>
          <a:p>
            <a:endParaRPr lang="en-GB" sz="2400" dirty="0">
              <a:solidFill>
                <a:srgbClr val="FF0000"/>
              </a:solidFill>
              <a:latin typeface="Letter-join Plus 1" panose="02000505000000020003" pitchFamily="50" charset="0"/>
            </a:endParaRPr>
          </a:p>
          <a:p>
            <a:r>
              <a:rPr lang="en-GB" sz="2400" dirty="0">
                <a:solidFill>
                  <a:srgbClr val="FF0000"/>
                </a:solidFill>
                <a:latin typeface="Letter-join Plus 1" panose="02000505000000020003" pitchFamily="50" charset="0"/>
              </a:rPr>
              <a:t>Every week, the children will be given a times tables test to prepare for the Year 4 Multiplication Tables Check at the end of the year.</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practise times tables at home either by chanting, singing songs, playing games or accessing your child’s Times Table Rock Star account. Each child should have their own log-in details – please ask if you do not know your child’s details.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451" y="377505"/>
            <a:ext cx="9185944" cy="5970865"/>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first half term (Autumn 1), our PE lessons will be on Monday and Thursday. Your child will need to come into school wearing their school PE kit. Please see the school website for details on our uniform. Make sure that all uniform is clearly labelled with your child’s name on it please.</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second half term (Autumn 2), we will start our swimming lessons, which will be on Wednesday morning. </a:t>
            </a:r>
          </a:p>
          <a:p>
            <a:r>
              <a:rPr lang="en-US" sz="2800" dirty="0">
                <a:solidFill>
                  <a:srgbClr val="0070C0"/>
                </a:solidFill>
                <a:latin typeface="Letter-join Plus 1" panose="02000505000000020003" pitchFamily="50" charset="0"/>
              </a:rPr>
              <a:t>Children should come into school with their swimwear underneath their school uniform and bring a towel and clean underwear to change into.</a:t>
            </a:r>
          </a:p>
          <a:p>
            <a:r>
              <a:rPr lang="en-US" sz="2800" dirty="0">
                <a:solidFill>
                  <a:srgbClr val="0070C0"/>
                </a:solidFill>
                <a:latin typeface="Letter-join Plus 1" panose="02000505000000020003" pitchFamily="50" charset="0"/>
              </a:rPr>
              <a:t>Children with long hair (past their ears) will need to bring a swimming cap.</a:t>
            </a:r>
            <a:endParaRPr lang="en-GB" sz="2800" dirty="0"/>
          </a:p>
        </p:txBody>
      </p:sp>
      <p:pic>
        <p:nvPicPr>
          <p:cNvPr id="3" name="Picture 2"/>
          <p:cNvPicPr>
            <a:picLocks noChangeAspect="1"/>
          </p:cNvPicPr>
          <p:nvPr/>
        </p:nvPicPr>
        <p:blipFill>
          <a:blip r:embed="rId2"/>
          <a:stretch>
            <a:fillRect/>
          </a:stretch>
        </p:blipFill>
        <p:spPr>
          <a:xfrm>
            <a:off x="9163050" y="532569"/>
            <a:ext cx="3028950" cy="15144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282" y="352337"/>
            <a:ext cx="12046590" cy="6124754"/>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sz="20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Maths and English are taught every day.</a:t>
            </a:r>
          </a:p>
          <a:p>
            <a:endParaRPr lang="en-GB" sz="2800" dirty="0">
              <a:solidFill>
                <a:srgbClr val="FF0000"/>
              </a:solidFill>
              <a:latin typeface="Letter-join Plus 1" panose="02000505000000020003" pitchFamily="50" charset="0"/>
            </a:endParaRPr>
          </a:p>
          <a:p>
            <a:r>
              <a:rPr lang="en-GB" sz="2800" dirty="0">
                <a:solidFill>
                  <a:srgbClr val="0070C0"/>
                </a:solidFill>
                <a:latin typeface="Letter-join Plus 1" panose="02000505000000020003" pitchFamily="50" charset="0"/>
              </a:rPr>
              <a:t>As a Catholic school, we teach 2.5 hours of RE each week. We follow the Come and See scheme of work.</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have 2 PE lessons per week or 1 PE lesson and a swimming lesson.</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In addition to this, we also teach a whole host of other foundation subjects.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100" name="Google Shape;100;p4"/>
          <p:cNvGraphicFramePr/>
          <p:nvPr/>
        </p:nvGraphicFramePr>
        <p:xfrm>
          <a:off x="207819" y="88269"/>
          <a:ext cx="11704350" cy="6221750"/>
        </p:xfrm>
        <a:graphic>
          <a:graphicData uri="http://schemas.openxmlformats.org/drawingml/2006/table">
            <a:tbl>
              <a:tblPr firstRow="1" bandRow="1">
                <a:tableStyleId>{5A111915-BE36-4E01-A7E5-04B1672EAD32}</a:tableStyleId>
              </a:tblPr>
              <a:tblGrid>
                <a:gridCol w="933325">
                  <a:extLst>
                    <a:ext uri="{9D8B030D-6E8A-4147-A177-3AD203B41FA5}">
                      <a16:colId xmlns:a16="http://schemas.microsoft.com/office/drawing/2014/main" val="20000"/>
                    </a:ext>
                  </a:extLst>
                </a:gridCol>
                <a:gridCol w="738725">
                  <a:extLst>
                    <a:ext uri="{9D8B030D-6E8A-4147-A177-3AD203B41FA5}">
                      <a16:colId xmlns:a16="http://schemas.microsoft.com/office/drawing/2014/main" val="20001"/>
                    </a:ext>
                  </a:extLst>
                </a:gridCol>
                <a:gridCol w="836025">
                  <a:extLst>
                    <a:ext uri="{9D8B030D-6E8A-4147-A177-3AD203B41FA5}">
                      <a16:colId xmlns:a16="http://schemas.microsoft.com/office/drawing/2014/main" val="20002"/>
                    </a:ext>
                  </a:extLst>
                </a:gridCol>
                <a:gridCol w="836025">
                  <a:extLst>
                    <a:ext uri="{9D8B030D-6E8A-4147-A177-3AD203B41FA5}">
                      <a16:colId xmlns:a16="http://schemas.microsoft.com/office/drawing/2014/main" val="20003"/>
                    </a:ext>
                  </a:extLst>
                </a:gridCol>
                <a:gridCol w="836025">
                  <a:extLst>
                    <a:ext uri="{9D8B030D-6E8A-4147-A177-3AD203B41FA5}">
                      <a16:colId xmlns:a16="http://schemas.microsoft.com/office/drawing/2014/main" val="20004"/>
                    </a:ext>
                  </a:extLst>
                </a:gridCol>
                <a:gridCol w="724925">
                  <a:extLst>
                    <a:ext uri="{9D8B030D-6E8A-4147-A177-3AD203B41FA5}">
                      <a16:colId xmlns:a16="http://schemas.microsoft.com/office/drawing/2014/main" val="20005"/>
                    </a:ext>
                  </a:extLst>
                </a:gridCol>
                <a:gridCol w="947125">
                  <a:extLst>
                    <a:ext uri="{9D8B030D-6E8A-4147-A177-3AD203B41FA5}">
                      <a16:colId xmlns:a16="http://schemas.microsoft.com/office/drawing/2014/main" val="20006"/>
                    </a:ext>
                  </a:extLst>
                </a:gridCol>
                <a:gridCol w="836025">
                  <a:extLst>
                    <a:ext uri="{9D8B030D-6E8A-4147-A177-3AD203B41FA5}">
                      <a16:colId xmlns:a16="http://schemas.microsoft.com/office/drawing/2014/main" val="20007"/>
                    </a:ext>
                  </a:extLst>
                </a:gridCol>
                <a:gridCol w="836025">
                  <a:extLst>
                    <a:ext uri="{9D8B030D-6E8A-4147-A177-3AD203B41FA5}">
                      <a16:colId xmlns:a16="http://schemas.microsoft.com/office/drawing/2014/main" val="20008"/>
                    </a:ext>
                  </a:extLst>
                </a:gridCol>
                <a:gridCol w="836025">
                  <a:extLst>
                    <a:ext uri="{9D8B030D-6E8A-4147-A177-3AD203B41FA5}">
                      <a16:colId xmlns:a16="http://schemas.microsoft.com/office/drawing/2014/main" val="20009"/>
                    </a:ext>
                  </a:extLst>
                </a:gridCol>
                <a:gridCol w="836025">
                  <a:extLst>
                    <a:ext uri="{9D8B030D-6E8A-4147-A177-3AD203B41FA5}">
                      <a16:colId xmlns:a16="http://schemas.microsoft.com/office/drawing/2014/main" val="20010"/>
                    </a:ext>
                  </a:extLst>
                </a:gridCol>
                <a:gridCol w="876248">
                  <a:extLst>
                    <a:ext uri="{9D8B030D-6E8A-4147-A177-3AD203B41FA5}">
                      <a16:colId xmlns:a16="http://schemas.microsoft.com/office/drawing/2014/main" val="20011"/>
                    </a:ext>
                  </a:extLst>
                </a:gridCol>
                <a:gridCol w="665825">
                  <a:extLst>
                    <a:ext uri="{9D8B030D-6E8A-4147-A177-3AD203B41FA5}">
                      <a16:colId xmlns:a16="http://schemas.microsoft.com/office/drawing/2014/main" val="20012"/>
                    </a:ext>
                  </a:extLst>
                </a:gridCol>
                <a:gridCol w="966002">
                  <a:extLst>
                    <a:ext uri="{9D8B030D-6E8A-4147-A177-3AD203B41FA5}">
                      <a16:colId xmlns:a16="http://schemas.microsoft.com/office/drawing/2014/main" val="20013"/>
                    </a:ext>
                  </a:extLst>
                </a:gridCol>
              </a:tblGrid>
              <a:tr h="452075">
                <a:tc gridSpan="14">
                  <a:txBody>
                    <a:bodyPr/>
                    <a:lstStyle/>
                    <a:p>
                      <a:pPr marL="0" marR="0" lvl="0" indent="0" algn="ctr" rtl="0">
                        <a:spcBef>
                          <a:spcPts val="0"/>
                        </a:spcBef>
                        <a:spcAft>
                          <a:spcPts val="0"/>
                        </a:spcAft>
                        <a:buNone/>
                      </a:pPr>
                      <a:r>
                        <a:rPr lang="en-US" sz="2400"/>
                        <a:t>St. Clare’s RC primary School - Long Term Overview </a:t>
                      </a:r>
                      <a:endParaRPr sz="2400"/>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8600">
                <a:tc>
                  <a:txBody>
                    <a:bodyPr/>
                    <a:lstStyle/>
                    <a:p>
                      <a:pPr marL="0" marR="0" lvl="0" indent="0" algn="ctr" rtl="0">
                        <a:spcBef>
                          <a:spcPts val="0"/>
                        </a:spcBef>
                        <a:spcAft>
                          <a:spcPts val="0"/>
                        </a:spcAft>
                        <a:buNone/>
                      </a:pPr>
                      <a:r>
                        <a:rPr lang="en-US" sz="2400"/>
                        <a:t>Y4</a:t>
                      </a:r>
                      <a:endParaRPr sz="2400"/>
                    </a:p>
                  </a:txBody>
                  <a:tcPr marL="91450" marR="91450" marT="45725" marB="45725"/>
                </a:tc>
                <a:tc>
                  <a:txBody>
                    <a:bodyPr/>
                    <a:lstStyle/>
                    <a:p>
                      <a:pPr marL="0" marR="0" lvl="0" indent="0" algn="ctr" rtl="0">
                        <a:spcBef>
                          <a:spcPts val="0"/>
                        </a:spcBef>
                        <a:spcAft>
                          <a:spcPts val="0"/>
                        </a:spcAft>
                        <a:buNone/>
                      </a:pPr>
                      <a:r>
                        <a:rPr lang="en-US" sz="1100"/>
                        <a:t>English</a:t>
                      </a:r>
                      <a:endParaRPr sz="1100"/>
                    </a:p>
                  </a:txBody>
                  <a:tcPr marL="91450" marR="91450" marT="45725" marB="45725"/>
                </a:tc>
                <a:tc>
                  <a:txBody>
                    <a:bodyPr/>
                    <a:lstStyle/>
                    <a:p>
                      <a:pPr marL="0" marR="0" lvl="0" indent="0" algn="ctr" rtl="0">
                        <a:spcBef>
                          <a:spcPts val="0"/>
                        </a:spcBef>
                        <a:spcAft>
                          <a:spcPts val="0"/>
                        </a:spcAft>
                        <a:buNone/>
                      </a:pPr>
                      <a:r>
                        <a:rPr lang="en-US" sz="1100"/>
                        <a:t>Maths</a:t>
                      </a:r>
                      <a:endParaRPr sz="1100"/>
                    </a:p>
                  </a:txBody>
                  <a:tcPr marL="91450" marR="91450" marT="45725" marB="45725"/>
                </a:tc>
                <a:tc>
                  <a:txBody>
                    <a:bodyPr/>
                    <a:lstStyle/>
                    <a:p>
                      <a:pPr marL="0" marR="0" lvl="0" indent="0" algn="ctr" rtl="0">
                        <a:spcBef>
                          <a:spcPts val="0"/>
                        </a:spcBef>
                        <a:spcAft>
                          <a:spcPts val="0"/>
                        </a:spcAft>
                        <a:buNone/>
                      </a:pPr>
                      <a:r>
                        <a:rPr lang="en-US" sz="1100"/>
                        <a:t>RE</a:t>
                      </a:r>
                      <a:endParaRPr sz="1100"/>
                    </a:p>
                  </a:txBody>
                  <a:tcPr marL="91450" marR="91450" marT="45725" marB="45725"/>
                </a:tc>
                <a:tc>
                  <a:txBody>
                    <a:bodyPr/>
                    <a:lstStyle/>
                    <a:p>
                      <a:pPr marL="0" marR="0" lvl="0" indent="0" algn="ctr" rtl="0">
                        <a:spcBef>
                          <a:spcPts val="0"/>
                        </a:spcBef>
                        <a:spcAft>
                          <a:spcPts val="0"/>
                        </a:spcAft>
                        <a:buNone/>
                      </a:pPr>
                      <a:r>
                        <a:rPr lang="en-US" sz="1100"/>
                        <a:t>Science</a:t>
                      </a:r>
                      <a:endParaRPr sz="1100"/>
                    </a:p>
                  </a:txBody>
                  <a:tcPr marL="91450" marR="91450" marT="45725" marB="45725"/>
                </a:tc>
                <a:tc>
                  <a:txBody>
                    <a:bodyPr/>
                    <a:lstStyle/>
                    <a:p>
                      <a:pPr marL="0" marR="0" lvl="0" indent="0" algn="ctr" rtl="0">
                        <a:spcBef>
                          <a:spcPts val="0"/>
                        </a:spcBef>
                        <a:spcAft>
                          <a:spcPts val="0"/>
                        </a:spcAft>
                        <a:buNone/>
                      </a:pPr>
                      <a:r>
                        <a:rPr lang="en-US" sz="1100"/>
                        <a:t>History</a:t>
                      </a:r>
                      <a:endParaRPr sz="1100"/>
                    </a:p>
                  </a:txBody>
                  <a:tcPr marL="91450" marR="91450" marT="45725" marB="45725"/>
                </a:tc>
                <a:tc>
                  <a:txBody>
                    <a:bodyPr/>
                    <a:lstStyle/>
                    <a:p>
                      <a:pPr marL="0" marR="0" lvl="0" indent="0" algn="ctr" rtl="0">
                        <a:spcBef>
                          <a:spcPts val="0"/>
                        </a:spcBef>
                        <a:spcAft>
                          <a:spcPts val="0"/>
                        </a:spcAft>
                        <a:buNone/>
                      </a:pPr>
                      <a:r>
                        <a:rPr lang="en-US" sz="1100"/>
                        <a:t>Geography</a:t>
                      </a:r>
                      <a:endParaRPr sz="1100"/>
                    </a:p>
                  </a:txBody>
                  <a:tcPr marL="91450" marR="91450" marT="45725" marB="45725"/>
                </a:tc>
                <a:tc>
                  <a:txBody>
                    <a:bodyPr/>
                    <a:lstStyle/>
                    <a:p>
                      <a:pPr marL="0" marR="0" lvl="0" indent="0" algn="ctr" rtl="0">
                        <a:spcBef>
                          <a:spcPts val="0"/>
                        </a:spcBef>
                        <a:spcAft>
                          <a:spcPts val="0"/>
                        </a:spcAft>
                        <a:buNone/>
                      </a:pPr>
                      <a:r>
                        <a:rPr lang="en-US" sz="1100"/>
                        <a:t>Art</a:t>
                      </a:r>
                      <a:endParaRPr sz="1100"/>
                    </a:p>
                  </a:txBody>
                  <a:tcPr marL="91450" marR="91450" marT="45725" marB="45725"/>
                </a:tc>
                <a:tc>
                  <a:txBody>
                    <a:bodyPr/>
                    <a:lstStyle/>
                    <a:p>
                      <a:pPr marL="0" marR="0" lvl="0" indent="0" algn="ctr" rtl="0">
                        <a:spcBef>
                          <a:spcPts val="0"/>
                        </a:spcBef>
                        <a:spcAft>
                          <a:spcPts val="0"/>
                        </a:spcAft>
                        <a:buNone/>
                      </a:pPr>
                      <a:r>
                        <a:rPr lang="en-US" sz="1100"/>
                        <a:t>Design Technology</a:t>
                      </a:r>
                      <a:endParaRPr sz="1100"/>
                    </a:p>
                  </a:txBody>
                  <a:tcPr marL="91450" marR="91450" marT="45725" marB="45725"/>
                </a:tc>
                <a:tc>
                  <a:txBody>
                    <a:bodyPr/>
                    <a:lstStyle/>
                    <a:p>
                      <a:pPr marL="0" marR="0" lvl="0" indent="0" algn="ctr" rtl="0">
                        <a:spcBef>
                          <a:spcPts val="0"/>
                        </a:spcBef>
                        <a:spcAft>
                          <a:spcPts val="0"/>
                        </a:spcAft>
                        <a:buNone/>
                      </a:pPr>
                      <a:r>
                        <a:rPr lang="en-US" sz="1100"/>
                        <a:t>Spanish</a:t>
                      </a:r>
                      <a:endParaRPr sz="1100"/>
                    </a:p>
                  </a:txBody>
                  <a:tcPr marL="91450" marR="91450" marT="45725" marB="45725"/>
                </a:tc>
                <a:tc>
                  <a:txBody>
                    <a:bodyPr/>
                    <a:lstStyle/>
                    <a:p>
                      <a:pPr marL="0" marR="0" lvl="0" indent="0" algn="ctr" rtl="0">
                        <a:spcBef>
                          <a:spcPts val="0"/>
                        </a:spcBef>
                        <a:spcAft>
                          <a:spcPts val="0"/>
                        </a:spcAft>
                        <a:buNone/>
                      </a:pPr>
                      <a:r>
                        <a:rPr lang="en-US" sz="1100"/>
                        <a:t>Computing </a:t>
                      </a:r>
                      <a:endParaRPr sz="1100"/>
                    </a:p>
                  </a:txBody>
                  <a:tcPr marL="91450" marR="91450" marT="45725" marB="45725"/>
                </a:tc>
                <a:tc>
                  <a:txBody>
                    <a:bodyPr/>
                    <a:lstStyle/>
                    <a:p>
                      <a:pPr marL="0" marR="0" lvl="0" indent="0" algn="ctr" rtl="0">
                        <a:spcBef>
                          <a:spcPts val="0"/>
                        </a:spcBef>
                        <a:spcAft>
                          <a:spcPts val="0"/>
                        </a:spcAft>
                        <a:buNone/>
                      </a:pPr>
                      <a:r>
                        <a:rPr lang="en-US" sz="1100"/>
                        <a:t>Music</a:t>
                      </a:r>
                      <a:endParaRPr sz="1100"/>
                    </a:p>
                  </a:txBody>
                  <a:tcPr marL="91450" marR="91450" marT="45725" marB="45725"/>
                </a:tc>
                <a:tc>
                  <a:txBody>
                    <a:bodyPr/>
                    <a:lstStyle/>
                    <a:p>
                      <a:pPr marL="0" marR="0" lvl="0" indent="0" algn="ctr" rtl="0">
                        <a:spcBef>
                          <a:spcPts val="0"/>
                        </a:spcBef>
                        <a:spcAft>
                          <a:spcPts val="0"/>
                        </a:spcAft>
                        <a:buNone/>
                      </a:pPr>
                      <a:r>
                        <a:rPr lang="en-US" sz="1100"/>
                        <a:t>PE</a:t>
                      </a:r>
                      <a:endParaRPr sz="1100"/>
                    </a:p>
                  </a:txBody>
                  <a:tcPr marL="91450" marR="91450" marT="45725" marB="45725"/>
                </a:tc>
                <a:tc>
                  <a:txBody>
                    <a:bodyPr/>
                    <a:lstStyle/>
                    <a:p>
                      <a:pPr marL="0" marR="0" lvl="0" indent="0" algn="ctr" rtl="0">
                        <a:spcBef>
                          <a:spcPts val="0"/>
                        </a:spcBef>
                        <a:spcAft>
                          <a:spcPts val="0"/>
                        </a:spcAft>
                        <a:buNone/>
                      </a:pPr>
                      <a:r>
                        <a:rPr lang="en-US" sz="1100"/>
                        <a:t>PSHE</a:t>
                      </a:r>
                      <a:endParaRPr sz="1100"/>
                    </a:p>
                  </a:txBody>
                  <a:tcPr marL="91450" marR="91450" marT="45725" marB="45725"/>
                </a:tc>
                <a:extLst>
                  <a:ext uri="{0D108BD9-81ED-4DB2-BD59-A6C34878D82A}">
                    <a16:rowId xmlns:a16="http://schemas.microsoft.com/office/drawing/2014/main" val="10001"/>
                  </a:ext>
                </a:extLst>
              </a:tr>
              <a:tr h="438600">
                <a:tc>
                  <a:txBody>
                    <a:bodyPr/>
                    <a:lstStyle/>
                    <a:p>
                      <a:pPr marL="0" marR="0" lvl="0" indent="0" algn="l" rtl="0">
                        <a:spcBef>
                          <a:spcPts val="0"/>
                        </a:spcBef>
                        <a:spcAft>
                          <a:spcPts val="0"/>
                        </a:spcAft>
                        <a:buNone/>
                      </a:pPr>
                      <a:r>
                        <a:rPr lang="en-US" sz="1400"/>
                        <a:t>Autumn 1</a:t>
                      </a:r>
                      <a:endParaRPr sz="1400"/>
                    </a:p>
                  </a:txBody>
                  <a:tcPr marL="91450" marR="91450" marT="45725" marB="45725"/>
                </a:tc>
                <a:tc>
                  <a:txBody>
                    <a:bodyPr/>
                    <a:lstStyle/>
                    <a:p>
                      <a:pPr marL="0" marR="0" lvl="0" indent="0" algn="ctr" rtl="0">
                        <a:spcBef>
                          <a:spcPts val="0"/>
                        </a:spcBef>
                        <a:spcAft>
                          <a:spcPts val="0"/>
                        </a:spcAft>
                        <a:buNone/>
                      </a:pPr>
                      <a:r>
                        <a:rPr lang="en-US" sz="700"/>
                        <a:t>Non-chronological Report</a:t>
                      </a: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Number and place Value </a:t>
                      </a:r>
                    </a:p>
                    <a:p>
                      <a:pPr marL="0" marR="0" lvl="0" indent="0" algn="ctr" rtl="0">
                        <a:spcBef>
                          <a:spcPts val="0"/>
                        </a:spcBef>
                        <a:spcAft>
                          <a:spcPts val="0"/>
                        </a:spcAft>
                        <a:buNone/>
                      </a:pPr>
                      <a:r>
                        <a:rPr lang="en-US" sz="700"/>
                        <a:t>Addition and Subtraction</a:t>
                      </a:r>
                      <a:endParaRPr sz="700" b="0"/>
                    </a:p>
                  </a:txBody>
                  <a:tcPr marL="91450" marR="91450" marT="45725" marB="45725"/>
                </a:tc>
                <a:tc>
                  <a:txBody>
                    <a:bodyPr/>
                    <a:lstStyle/>
                    <a:p>
                      <a:pPr marL="0" marR="0" lvl="0" indent="0" algn="ctr" rtl="0">
                        <a:spcBef>
                          <a:spcPts val="0"/>
                        </a:spcBef>
                        <a:spcAft>
                          <a:spcPts val="0"/>
                        </a:spcAft>
                        <a:buNone/>
                      </a:pPr>
                      <a:r>
                        <a:rPr lang="en-US" sz="700"/>
                        <a:t>People</a:t>
                      </a:r>
                    </a:p>
                    <a:p>
                      <a:pPr marL="0" marR="0" lvl="0" indent="0" algn="ctr" rtl="0">
                        <a:spcBef>
                          <a:spcPts val="0"/>
                        </a:spcBef>
                        <a:spcAft>
                          <a:spcPts val="0"/>
                        </a:spcAft>
                        <a:buNone/>
                      </a:pPr>
                      <a:r>
                        <a:rPr lang="en-US" sz="700"/>
                        <a:t>Judaism</a:t>
                      </a:r>
                    </a:p>
                    <a:p>
                      <a:pPr marL="0" marR="0" lvl="0" indent="0" algn="ctr" rtl="0">
                        <a:spcBef>
                          <a:spcPts val="0"/>
                        </a:spcBef>
                        <a:spcAft>
                          <a:spcPts val="0"/>
                        </a:spcAft>
                        <a:buNone/>
                      </a:pPr>
                      <a:r>
                        <a:rPr lang="en-US" sz="700"/>
                        <a:t>Building Bridges</a:t>
                      </a:r>
                      <a:endParaRPr sz="700" b="0"/>
                    </a:p>
                  </a:txBody>
                  <a:tcPr marL="91450" marR="91450" marT="45725" marB="45725"/>
                </a:tc>
                <a:tc>
                  <a:txBody>
                    <a:bodyPr/>
                    <a:lstStyle/>
                    <a:p>
                      <a:pPr marL="0" marR="0" lvl="0" indent="0" algn="ctr" rtl="0">
                        <a:spcBef>
                          <a:spcPts val="0"/>
                        </a:spcBef>
                        <a:spcAft>
                          <a:spcPts val="0"/>
                        </a:spcAft>
                        <a:buNone/>
                      </a:pPr>
                      <a:r>
                        <a:rPr lang="en-US" sz="700" dirty="0"/>
                        <a:t>Animals including humans - Digestive System</a:t>
                      </a:r>
                      <a:endParaRPr sz="700" b="1" i="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Anglo Saxons</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balanced meal which includes all food groups.</a:t>
                      </a:r>
                      <a:endParaRPr sz="700" b="0"/>
                    </a:p>
                  </a:txBody>
                  <a:tcPr marL="91450" marR="91450" marT="45725" marB="45725"/>
                </a:tc>
                <a:tc>
                  <a:txBody>
                    <a:bodyPr/>
                    <a:lstStyle/>
                    <a:p>
                      <a:pPr algn="ctr"/>
                      <a:r>
                        <a:rPr lang="en-GB" sz="800" dirty="0"/>
                        <a:t>Phonetics lesson 2 (core</a:t>
                      </a:r>
                      <a:r>
                        <a:rPr lang="en-GB" sz="800" baseline="0" dirty="0"/>
                        <a:t> vocab</a:t>
                      </a:r>
                      <a:r>
                        <a:rPr lang="en-GB" sz="800" dirty="0"/>
                        <a:t>) &amp;</a:t>
                      </a:r>
                    </a:p>
                    <a:p>
                      <a:pPr algn="ctr"/>
                      <a:endParaRPr lang="en-GB" sz="800" dirty="0"/>
                    </a:p>
                    <a:p>
                      <a:pPr algn="ctr"/>
                      <a:r>
                        <a:rPr lang="en-GB" sz="800" dirty="0"/>
                        <a:t> Presenting myself</a:t>
                      </a:r>
                    </a:p>
                  </a:txBody>
                  <a:tcPr/>
                </a:tc>
                <a:tc>
                  <a:txBody>
                    <a:bodyPr/>
                    <a:lstStyle/>
                    <a:p>
                      <a:pPr marL="0" marR="0" lvl="0" indent="0" algn="ctr" rtl="0">
                        <a:spcBef>
                          <a:spcPts val="0"/>
                        </a:spcBef>
                        <a:spcAft>
                          <a:spcPts val="0"/>
                        </a:spcAft>
                        <a:buNone/>
                      </a:pPr>
                      <a:r>
                        <a:rPr lang="en-US" sz="700"/>
                        <a:t>Can you make an eBook that shows how computer games work?</a:t>
                      </a:r>
                      <a:endParaRPr sz="700" b="0"/>
                    </a:p>
                  </a:txBody>
                  <a:tcPr marL="91450" marR="91450" marT="45725" marB="45725"/>
                </a:tc>
                <a:tc>
                  <a:txBody>
                    <a:bodyPr/>
                    <a:lstStyle/>
                    <a:p>
                      <a:pPr marL="0" marR="0" lvl="0" indent="0" algn="l" rtl="0">
                        <a:spcBef>
                          <a:spcPts val="0"/>
                        </a:spcBef>
                        <a:spcAft>
                          <a:spcPts val="0"/>
                        </a:spcAft>
                        <a:buNone/>
                      </a:pPr>
                      <a:r>
                        <a:rPr lang="en-US" sz="700"/>
                        <a:t>Mamma Mia.</a:t>
                      </a:r>
                    </a:p>
                    <a:p>
                      <a:pPr marL="0" marR="0" lvl="0" indent="0" algn="l" rtl="0">
                        <a:spcBef>
                          <a:spcPts val="0"/>
                        </a:spcBef>
                        <a:spcAft>
                          <a:spcPts val="0"/>
                        </a:spcAft>
                        <a:buNone/>
                      </a:pPr>
                      <a:r>
                        <a:rPr lang="en-US" sz="700" u="none" strike="noStrike">
                          <a:sym typeface="Calibri" panose="020F0502020204030204"/>
                        </a:rPr>
                        <a:t>ABBA’s music.</a:t>
                      </a:r>
                      <a:endParaRPr sz="700" b="0"/>
                    </a:p>
                  </a:txBody>
                  <a:tcPr marL="91450" marR="91450" marT="45725" marB="45725"/>
                </a:tc>
                <a:tc>
                  <a:txBody>
                    <a:bodyPr/>
                    <a:lstStyle/>
                    <a:p>
                      <a:pPr marL="0" marR="0" lvl="0" indent="0" algn="ctr" rtl="0">
                        <a:spcBef>
                          <a:spcPts val="0"/>
                        </a:spcBef>
                        <a:spcAft>
                          <a:spcPts val="0"/>
                        </a:spcAft>
                        <a:buNone/>
                      </a:pPr>
                      <a:r>
                        <a:rPr lang="en-US" sz="700"/>
                        <a:t>Dance</a:t>
                      </a:r>
                      <a:endParaRPr sz="700" b="0"/>
                    </a:p>
                  </a:txBody>
                  <a:tcPr marL="91450" marR="91450" marT="45725" marB="45725"/>
                </a:tc>
                <a:tc>
                  <a:txBody>
                    <a:bodyPr/>
                    <a:lstStyle/>
                    <a:p>
                      <a:pPr marL="0" marR="0" lvl="0" indent="0" algn="ctr" rtl="0">
                        <a:spcBef>
                          <a:spcPts val="0"/>
                        </a:spcBef>
                        <a:spcAft>
                          <a:spcPts val="0"/>
                        </a:spcAft>
                        <a:buNone/>
                      </a:pPr>
                      <a:r>
                        <a:rPr lang="en-US" sz="600" dirty="0"/>
                        <a:t>Keeping and Staying Safe:</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Cycle Safety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Keeping and Staying Healthy: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Healthy Living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2"/>
                  </a:ext>
                </a:extLst>
              </a:tr>
              <a:tr h="494025">
                <a:tc>
                  <a:txBody>
                    <a:bodyPr/>
                    <a:lstStyle/>
                    <a:p>
                      <a:pPr marL="0" marR="0" lvl="0" indent="0" algn="l" rtl="0">
                        <a:spcBef>
                          <a:spcPts val="0"/>
                        </a:spcBef>
                        <a:spcAft>
                          <a:spcPts val="0"/>
                        </a:spcAft>
                        <a:buNone/>
                      </a:pPr>
                      <a:r>
                        <a:rPr lang="en-US" sz="1400"/>
                        <a:t>Autumn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Historical Narrative</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Recount </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Multiplication and division, fractions </a:t>
                      </a:r>
                      <a:endParaRPr sz="700" b="0">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Building Bridges</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Judaism</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Gift</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Caritas</a:t>
                      </a:r>
                      <a:endParaRPr sz="700" b="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700"/>
                        <a:t>Sound</a:t>
                      </a:r>
                      <a:endParaRPr sz="700" b="1"/>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spcBef>
                          <a:spcPts val="0"/>
                        </a:spcBef>
                        <a:spcAft>
                          <a:spcPts val="0"/>
                        </a:spcAft>
                        <a:buNone/>
                      </a:pPr>
                      <a:r>
                        <a:rPr lang="en-US" sz="700"/>
                        <a:t>Countries of the world</a:t>
                      </a: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working musical instrument</a:t>
                      </a:r>
                      <a:endParaRPr sz="700" b="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800" dirty="0"/>
                        <a:t>Family</a:t>
                      </a:r>
                    </a:p>
                  </a:txBody>
                  <a:tcPr/>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Can you program an ‘Angry Birds’ style computer game?</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panose="020F0502020204030204"/>
                        <a:buNone/>
                      </a:pPr>
                      <a:r>
                        <a:rPr lang="en-US" sz="700"/>
                        <a:t>Glockenspiel 2.</a:t>
                      </a:r>
                    </a:p>
                    <a:p>
                      <a:pPr marL="0" marR="0" lvl="0" indent="0" algn="l" rtl="0">
                        <a:lnSpc>
                          <a:spcPct val="100000"/>
                        </a:lnSpc>
                        <a:spcBef>
                          <a:spcPts val="0"/>
                        </a:spcBef>
                        <a:spcAft>
                          <a:spcPts val="0"/>
                        </a:spcAft>
                        <a:buClr>
                          <a:schemeClr val="dk1"/>
                        </a:buClr>
                        <a:buSzPts val="700"/>
                        <a:buFont typeface="Calibri" panose="020F0502020204030204"/>
                        <a:buNone/>
                      </a:pPr>
                      <a:r>
                        <a:rPr lang="en-US" sz="700" u="none" strike="noStrike">
                          <a:sym typeface="Calibri" panose="020F0502020204030204"/>
                        </a:rPr>
                        <a:t>Playing the glockenspiel. The language of music.</a:t>
                      </a:r>
                      <a:endParaRPr sz="700" b="0"/>
                    </a:p>
                  </a:txBody>
                  <a:tcPr marL="91450" marR="91450" marT="45725" marB="45725"/>
                </a:tc>
                <a:tc>
                  <a:txBody>
                    <a:bodyPr/>
                    <a:lstStyle/>
                    <a:p>
                      <a:pPr marL="0" marR="0" lvl="0" indent="0" algn="ctr" rtl="0">
                        <a:spcBef>
                          <a:spcPts val="0"/>
                        </a:spcBef>
                        <a:spcAft>
                          <a:spcPts val="0"/>
                        </a:spcAft>
                        <a:buNone/>
                      </a:pPr>
                      <a:r>
                        <a:rPr lang="en-US" sz="700"/>
                        <a:t>Volleyball</a:t>
                      </a: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Being responsible: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Coming Home on Time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txBody>
                  <a:tcPr marL="91450" marR="91450" marT="45725" marB="45725"/>
                </a:tc>
                <a:extLst>
                  <a:ext uri="{0D108BD9-81ED-4DB2-BD59-A6C34878D82A}">
                    <a16:rowId xmlns:a16="http://schemas.microsoft.com/office/drawing/2014/main" val="10003"/>
                  </a:ext>
                </a:extLst>
              </a:tr>
              <a:tr h="591000">
                <a:tc>
                  <a:txBody>
                    <a:bodyPr/>
                    <a:lstStyle/>
                    <a:p>
                      <a:pPr marL="0" marR="0" lvl="0" indent="0" algn="l" rtl="0">
                        <a:lnSpc>
                          <a:spcPct val="100000"/>
                        </a:lnSpc>
                        <a:spcBef>
                          <a:spcPts val="0"/>
                        </a:spcBef>
                        <a:spcAft>
                          <a:spcPts val="0"/>
                        </a:spcAft>
                        <a:buClr>
                          <a:schemeClr val="dk1"/>
                        </a:buClr>
                        <a:buSzPts val="1400"/>
                        <a:buFont typeface="Calibri" panose="020F0502020204030204"/>
                        <a:buNone/>
                      </a:pPr>
                      <a:r>
                        <a:rPr lang="en-US" sz="1400"/>
                        <a:t>Spring 1</a:t>
                      </a:r>
                      <a:endParaRPr sz="1400"/>
                    </a:p>
                  </a:txBody>
                  <a:tcPr marL="91450" marR="91450" marT="45725" marB="45725"/>
                </a:tc>
                <a:tc>
                  <a:txBody>
                    <a:bodyPr/>
                    <a:lstStyle/>
                    <a:p>
                      <a:pPr marL="0" marR="0" lvl="0" indent="0" algn="ctr" rtl="0">
                        <a:spcBef>
                          <a:spcPts val="0"/>
                        </a:spcBef>
                        <a:spcAft>
                          <a:spcPts val="0"/>
                        </a:spcAft>
                        <a:buNone/>
                      </a:pPr>
                      <a:r>
                        <a:rPr lang="en-US" sz="800"/>
                        <a:t>Newspaper Article</a:t>
                      </a:r>
                    </a:p>
                    <a:p>
                      <a:pPr marL="0" marR="0" lvl="0" indent="0" algn="ctr" rtl="0">
                        <a:spcBef>
                          <a:spcPts val="0"/>
                        </a:spcBef>
                        <a:spcAft>
                          <a:spcPts val="0"/>
                        </a:spcAft>
                        <a:buNone/>
                      </a:pPr>
                      <a:r>
                        <a:rPr lang="en-US" sz="800"/>
                        <a:t>Non-chronological Report</a:t>
                      </a:r>
                      <a:endParaRPr sz="800"/>
                    </a:p>
                  </a:txBody>
                  <a:tcPr marL="91450" marR="91450" marT="45725" marB="45725"/>
                </a:tc>
                <a:tc>
                  <a:txBody>
                    <a:bodyPr/>
                    <a:lstStyle/>
                    <a:p>
                      <a:pPr marL="0" marR="0" lvl="0" indent="0" algn="ctr" rtl="0">
                        <a:spcBef>
                          <a:spcPts val="0"/>
                        </a:spcBef>
                        <a:spcAft>
                          <a:spcPts val="0"/>
                        </a:spcAft>
                        <a:buNone/>
                      </a:pPr>
                      <a:r>
                        <a:rPr lang="en-US" sz="700"/>
                        <a:t>Measurements</a:t>
                      </a:r>
                      <a:endParaRPr sz="700" b="0"/>
                    </a:p>
                  </a:txBody>
                  <a:tcPr marL="91450" marR="91450" marT="45725" marB="45725"/>
                </a:tc>
                <a:tc>
                  <a:txBody>
                    <a:bodyPr/>
                    <a:lstStyle/>
                    <a:p>
                      <a:pPr marL="0" marR="0" lvl="0" indent="0" algn="ctr" rtl="0">
                        <a:spcBef>
                          <a:spcPts val="0"/>
                        </a:spcBef>
                        <a:spcAft>
                          <a:spcPts val="0"/>
                        </a:spcAft>
                        <a:buNone/>
                      </a:pPr>
                      <a:r>
                        <a:rPr lang="en-US" sz="700"/>
                        <a:t>Community </a:t>
                      </a:r>
                    </a:p>
                    <a:p>
                      <a:pPr marL="0" marR="0" lvl="0" indent="0" algn="ctr" rtl="0">
                        <a:spcBef>
                          <a:spcPts val="0"/>
                        </a:spcBef>
                        <a:spcAft>
                          <a:spcPts val="0"/>
                        </a:spcAft>
                        <a:buNone/>
                      </a:pPr>
                      <a:r>
                        <a:rPr lang="en-US" sz="700"/>
                        <a:t>Giving and Receiving </a:t>
                      </a:r>
                      <a:endParaRPr sz="700" b="0"/>
                    </a:p>
                  </a:txBody>
                  <a:tcPr marL="91450" marR="91450" marT="45725" marB="45725"/>
                </a:tc>
                <a:tc>
                  <a:txBody>
                    <a:bodyPr/>
                    <a:lstStyle/>
                    <a:p>
                      <a:pPr marL="0" marR="0" lvl="0" indent="0" algn="ctr" rtl="0">
                        <a:spcBef>
                          <a:spcPts val="0"/>
                        </a:spcBef>
                        <a:spcAft>
                          <a:spcPts val="0"/>
                        </a:spcAft>
                        <a:buNone/>
                      </a:pPr>
                      <a:r>
                        <a:rPr lang="en-US" sz="700"/>
                        <a:t>States of matter</a:t>
                      </a:r>
                      <a:endParaRPr sz="700" b="1"/>
                    </a:p>
                  </a:txBody>
                  <a:tcPr marL="91450" marR="91450" marT="45725" marB="45725"/>
                </a:tc>
                <a:tc>
                  <a:txBody>
                    <a:bodyPr/>
                    <a:lstStyle/>
                    <a:p>
                      <a:pPr marL="0" marR="0" lvl="0" indent="0" algn="ctr" rtl="0">
                        <a:spcBef>
                          <a:spcPts val="0"/>
                        </a:spcBef>
                        <a:spcAft>
                          <a:spcPts val="0"/>
                        </a:spcAft>
                        <a:buNone/>
                      </a:pPr>
                      <a:r>
                        <a:rPr lang="en-US" sz="700"/>
                        <a:t> Vikings</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Using charcoal create a Viking mood painting </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 </a:t>
                      </a:r>
                      <a:endParaRPr sz="700" b="0"/>
                    </a:p>
                  </a:txBody>
                  <a:tcPr marL="91450" marR="91450" marT="45725" marB="45725"/>
                </a:tc>
                <a:tc>
                  <a:txBody>
                    <a:bodyPr/>
                    <a:lstStyle/>
                    <a:p>
                      <a:pPr algn="ctr"/>
                      <a:r>
                        <a:rPr lang="en-US" sz="800" dirty="0"/>
                        <a:t>Do</a:t>
                      </a:r>
                      <a:r>
                        <a:rPr lang="en-US" sz="800" baseline="0" dirty="0"/>
                        <a:t> you have a pet?</a:t>
                      </a:r>
                      <a:endParaRPr lang="en-GB" sz="800" dirty="0">
                        <a:solidFill>
                          <a:schemeClr val="tx1"/>
                        </a:solidFill>
                      </a:endParaRPr>
                    </a:p>
                  </a:txBody>
                  <a:tcPr/>
                </a:tc>
                <a:tc>
                  <a:txBody>
                    <a:bodyPr/>
                    <a:lstStyle/>
                    <a:p>
                      <a:pPr marL="0" marR="0" lvl="0" indent="0" algn="ctr" rtl="0">
                        <a:spcBef>
                          <a:spcPts val="0"/>
                        </a:spcBef>
                        <a:spcAft>
                          <a:spcPts val="0"/>
                        </a:spcAft>
                        <a:buNone/>
                      </a:pPr>
                      <a:r>
                        <a:rPr lang="en-US" sz="700"/>
                        <a:t>Can you make an educational game/app for children in early years?</a:t>
                      </a:r>
                      <a:endParaRPr sz="700" b="0"/>
                    </a:p>
                  </a:txBody>
                  <a:tcPr marL="91450" marR="91450" marT="45725" marB="45725"/>
                </a:tc>
                <a:tc>
                  <a:txBody>
                    <a:bodyPr/>
                    <a:lstStyle/>
                    <a:p>
                      <a:pPr marL="0" marR="0" lvl="0" indent="0" algn="l" rtl="0">
                        <a:spcBef>
                          <a:spcPts val="0"/>
                        </a:spcBef>
                        <a:spcAft>
                          <a:spcPts val="0"/>
                        </a:spcAft>
                        <a:buNone/>
                      </a:pPr>
                      <a:r>
                        <a:rPr lang="en-US" sz="700"/>
                        <a:t>Stop!</a:t>
                      </a:r>
                    </a:p>
                    <a:p>
                      <a:pPr marL="0" marR="0" lvl="0" indent="0" algn="l" rtl="0">
                        <a:spcBef>
                          <a:spcPts val="0"/>
                        </a:spcBef>
                        <a:spcAft>
                          <a:spcPts val="0"/>
                        </a:spcAft>
                        <a:buNone/>
                      </a:pPr>
                      <a:r>
                        <a:rPr lang="en-US" sz="700"/>
                        <a:t>Grime, writing lyrics. Mixed styles.</a:t>
                      </a:r>
                      <a:endParaRPr sz="700" b="0"/>
                    </a:p>
                  </a:txBody>
                  <a:tcPr marL="91450" marR="91450" marT="45725" marB="45725"/>
                </a:tc>
                <a:tc>
                  <a:txBody>
                    <a:bodyPr/>
                    <a:lstStyle/>
                    <a:p>
                      <a:pPr marL="0" marR="0" lvl="0" indent="0" algn="ctr" rtl="0">
                        <a:spcBef>
                          <a:spcPts val="0"/>
                        </a:spcBef>
                        <a:spcAft>
                          <a:spcPts val="0"/>
                        </a:spcAft>
                        <a:buNone/>
                      </a:pPr>
                      <a:r>
                        <a:rPr lang="en-US" sz="700"/>
                        <a:t>Gymnastics</a:t>
                      </a:r>
                      <a:endParaRPr sz="700" b="0"/>
                    </a:p>
                  </a:txBody>
                  <a:tcPr marL="91450" marR="91450" marT="45725" marB="45725"/>
                </a:tc>
                <a:tc>
                  <a:txBody>
                    <a:bodyPr/>
                    <a:lstStyle/>
                    <a:p>
                      <a:pPr marL="0" marR="0" lvl="0" indent="0" algn="ctr" rtl="0">
                        <a:spcBef>
                          <a:spcPts val="0"/>
                        </a:spcBef>
                        <a:spcAft>
                          <a:spcPts val="0"/>
                        </a:spcAft>
                        <a:buNone/>
                      </a:pPr>
                      <a:r>
                        <a:rPr lang="en-US" sz="600" dirty="0"/>
                        <a:t>Feelings and Emotions:</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Jealousy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Computer Safety: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Online Bullying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4"/>
                  </a:ext>
                </a:extLst>
              </a:tr>
              <a:tr h="719100">
                <a:tc>
                  <a:txBody>
                    <a:bodyPr/>
                    <a:lstStyle/>
                    <a:p>
                      <a:pPr marL="0" marR="0" lvl="0" indent="0" algn="l" rtl="0">
                        <a:spcBef>
                          <a:spcPts val="0"/>
                        </a:spcBef>
                        <a:spcAft>
                          <a:spcPts val="0"/>
                        </a:spcAft>
                        <a:buNone/>
                      </a:pPr>
                      <a:r>
                        <a:rPr lang="en-US" sz="1400"/>
                        <a:t>Spring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Letter</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Narrative</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Geometry </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Giving and receiving </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Caritas</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Self-Discipline</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Habitats </a:t>
                      </a:r>
                      <a:endParaRPr sz="700" b="1" i="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Rivers including the water cycle</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800" dirty="0"/>
                        <a:t>At the café </a:t>
                      </a:r>
                    </a:p>
                  </a:txBody>
                  <a:tcPr/>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Can you create an interactive PowerPoint slideshow, that uses hyperlinks to sort and identify information?</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panose="020F0502020204030204"/>
                        <a:buNone/>
                      </a:pPr>
                      <a:r>
                        <a:rPr lang="en-US" sz="700"/>
                        <a:t>Lean on me.</a:t>
                      </a:r>
                    </a:p>
                    <a:p>
                      <a:pPr marL="0" marR="0" lvl="0" indent="0" algn="l" rtl="0">
                        <a:lnSpc>
                          <a:spcPct val="100000"/>
                        </a:lnSpc>
                        <a:spcBef>
                          <a:spcPts val="0"/>
                        </a:spcBef>
                        <a:spcAft>
                          <a:spcPts val="0"/>
                        </a:spcAft>
                        <a:buClr>
                          <a:schemeClr val="dk1"/>
                        </a:buClr>
                        <a:buSzPts val="700"/>
                        <a:buFont typeface="Calibri" panose="020F0502020204030204"/>
                        <a:buNone/>
                      </a:pPr>
                      <a:r>
                        <a:rPr lang="en-US" sz="700"/>
                        <a:t>Gospel/links to religious music.</a:t>
                      </a:r>
                      <a:endParaRPr sz="700" b="0"/>
                    </a:p>
                  </a:txBody>
                  <a:tcPr marL="91450" marR="91450" marT="45725" marB="45725"/>
                </a:tc>
                <a:tc>
                  <a:txBody>
                    <a:bodyPr/>
                    <a:lstStyle/>
                    <a:p>
                      <a:pPr marL="0" marR="0" lvl="0" indent="0" algn="ctr" rtl="0">
                        <a:spcBef>
                          <a:spcPts val="0"/>
                        </a:spcBef>
                        <a:spcAft>
                          <a:spcPts val="0"/>
                        </a:spcAft>
                        <a:buNone/>
                      </a:pPr>
                      <a:r>
                        <a:rPr lang="en-US" sz="700"/>
                        <a:t>Rounders</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The Working World:</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Chores at Home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 World Without Judgement:</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Breaking Down Barriers</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txBody>
                  <a:tcPr marL="91450" marR="91450" marT="45725" marB="45725"/>
                </a:tc>
                <a:extLst>
                  <a:ext uri="{0D108BD9-81ED-4DB2-BD59-A6C34878D82A}">
                    <a16:rowId xmlns:a16="http://schemas.microsoft.com/office/drawing/2014/main" val="10005"/>
                  </a:ext>
                </a:extLst>
              </a:tr>
              <a:tr h="798825">
                <a:tc>
                  <a:txBody>
                    <a:bodyPr/>
                    <a:lstStyle/>
                    <a:p>
                      <a:pPr marL="0" marR="0" lvl="0" indent="0" algn="l" rtl="0">
                        <a:lnSpc>
                          <a:spcPct val="100000"/>
                        </a:lnSpc>
                        <a:spcBef>
                          <a:spcPts val="0"/>
                        </a:spcBef>
                        <a:spcAft>
                          <a:spcPts val="0"/>
                        </a:spcAft>
                        <a:buClr>
                          <a:schemeClr val="dk1"/>
                        </a:buClr>
                        <a:buSzPts val="1400"/>
                        <a:buFont typeface="Calibri" panose="020F0502020204030204"/>
                        <a:buNone/>
                      </a:pPr>
                      <a:r>
                        <a:rPr lang="en-US" sz="1400"/>
                        <a:t>Summer 1</a:t>
                      </a:r>
                      <a:endParaRPr sz="1400"/>
                    </a:p>
                  </a:txBody>
                  <a:tcPr marL="91450" marR="91450" marT="45725" marB="45725"/>
                </a:tc>
                <a:tc>
                  <a:txBody>
                    <a:bodyPr/>
                    <a:lstStyle/>
                    <a:p>
                      <a:pPr marL="0" marR="0" lvl="0" indent="0" algn="ctr" rtl="0">
                        <a:spcBef>
                          <a:spcPts val="0"/>
                        </a:spcBef>
                        <a:spcAft>
                          <a:spcPts val="0"/>
                        </a:spcAft>
                        <a:buNone/>
                      </a:pPr>
                      <a:r>
                        <a:rPr lang="en-US" sz="700"/>
                        <a:t>Newspaper Article</a:t>
                      </a: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Statistics</a:t>
                      </a:r>
                      <a:endParaRPr sz="700" b="0" i="1"/>
                    </a:p>
                  </a:txBody>
                  <a:tcPr marL="91450" marR="91450" marT="45725" marB="45725"/>
                </a:tc>
                <a:tc>
                  <a:txBody>
                    <a:bodyPr/>
                    <a:lstStyle/>
                    <a:p>
                      <a:pPr marL="0" marR="0" lvl="0" indent="0" algn="ctr" rtl="0">
                        <a:spcBef>
                          <a:spcPts val="0"/>
                        </a:spcBef>
                        <a:spcAft>
                          <a:spcPts val="0"/>
                        </a:spcAft>
                        <a:buNone/>
                      </a:pPr>
                      <a:r>
                        <a:rPr lang="en-US" sz="700"/>
                        <a:t>Called</a:t>
                      </a:r>
                    </a:p>
                    <a:p>
                      <a:pPr marL="0" marR="0" lvl="0" indent="0" algn="ctr" rtl="0">
                        <a:spcBef>
                          <a:spcPts val="0"/>
                        </a:spcBef>
                        <a:spcAft>
                          <a:spcPts val="0"/>
                        </a:spcAft>
                        <a:buNone/>
                      </a:pPr>
                      <a:r>
                        <a:rPr lang="en-US" sz="700"/>
                        <a:t>New-Life</a:t>
                      </a:r>
                      <a:endParaRPr sz="700" b="0"/>
                    </a:p>
                  </a:txBody>
                  <a:tcPr marL="91450" marR="91450" marT="45725" marB="45725"/>
                </a:tc>
                <a:tc>
                  <a:txBody>
                    <a:bodyPr/>
                    <a:lstStyle/>
                    <a:p>
                      <a:pPr marL="0" marR="0" lvl="0" indent="0" algn="ctr" rtl="0">
                        <a:spcBef>
                          <a:spcPts val="0"/>
                        </a:spcBef>
                        <a:spcAft>
                          <a:spcPts val="0"/>
                        </a:spcAft>
                        <a:buNone/>
                      </a:pPr>
                      <a:r>
                        <a:rPr lang="en-US" sz="700"/>
                        <a:t>Electricity </a:t>
                      </a:r>
                    </a:p>
                  </a:txBody>
                  <a:tcPr marL="91450" marR="91450" marT="45725" marB="45725"/>
                </a:tc>
                <a:tc>
                  <a:txBody>
                    <a:bodyPr/>
                    <a:lstStyle/>
                    <a:p>
                      <a:pPr marL="0" marR="0" lvl="0" indent="0" algn="ctr" rtl="0">
                        <a:spcBef>
                          <a:spcPts val="0"/>
                        </a:spcBef>
                        <a:spcAft>
                          <a:spcPts val="0"/>
                        </a:spcAft>
                        <a:buNone/>
                      </a:pPr>
                      <a:r>
                        <a:rPr lang="en-US" sz="700"/>
                        <a:t>Egyptians</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Clay Modelling – Create an Egyptian Vase</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algn="ctr"/>
                      <a:r>
                        <a:rPr lang="en-GB" sz="800" dirty="0"/>
                        <a:t>The classroom</a:t>
                      </a:r>
                    </a:p>
                  </a:txBody>
                  <a:tcPr/>
                </a:tc>
                <a:tc>
                  <a:txBody>
                    <a:bodyPr/>
                    <a:lstStyle/>
                    <a:p>
                      <a:pPr marL="0" marR="0" lvl="0" indent="0" algn="ctr" rtl="0">
                        <a:spcBef>
                          <a:spcPts val="0"/>
                        </a:spcBef>
                        <a:spcAft>
                          <a:spcPts val="0"/>
                        </a:spcAft>
                        <a:buNone/>
                      </a:pPr>
                      <a:r>
                        <a:rPr lang="en-US" sz="700"/>
                        <a:t>Can you publish a wiki page as part of a class wiki?</a:t>
                      </a:r>
                      <a:endParaRPr sz="700" b="0"/>
                    </a:p>
                  </a:txBody>
                  <a:tcPr marL="91450" marR="91450" marT="45725" marB="45725"/>
                </a:tc>
                <a:tc>
                  <a:txBody>
                    <a:bodyPr/>
                    <a:lstStyle/>
                    <a:p>
                      <a:pPr marL="0" marR="0" lvl="0" indent="0" algn="l" rtl="0">
                        <a:spcBef>
                          <a:spcPts val="0"/>
                        </a:spcBef>
                        <a:spcAft>
                          <a:spcPts val="0"/>
                        </a:spcAft>
                        <a:buNone/>
                      </a:pPr>
                      <a:r>
                        <a:rPr lang="en-US" sz="700"/>
                        <a:t>Blackbird.</a:t>
                      </a:r>
                    </a:p>
                    <a:p>
                      <a:pPr marL="0" marR="0" lvl="0" indent="0" algn="l" rtl="0">
                        <a:spcBef>
                          <a:spcPts val="0"/>
                        </a:spcBef>
                        <a:spcAft>
                          <a:spcPts val="0"/>
                        </a:spcAft>
                        <a:buNone/>
                      </a:pPr>
                      <a:r>
                        <a:rPr lang="en-US" sz="700" u="none" strike="noStrike">
                          <a:sym typeface="Calibri" panose="020F0502020204030204"/>
                        </a:rPr>
                        <a:t>The Beatles and the development of pop music</a:t>
                      </a:r>
                    </a:p>
                    <a:p>
                      <a:pPr marL="0" marR="0" lvl="0" indent="0" algn="l" rtl="0">
                        <a:spcBef>
                          <a:spcPts val="0"/>
                        </a:spcBef>
                        <a:spcAft>
                          <a:spcPts val="0"/>
                        </a:spcAft>
                        <a:buNone/>
                      </a:pPr>
                      <a:r>
                        <a:rPr lang="en-US" sz="700" u="none" strike="noStrike">
                          <a:sym typeface="Calibri" panose="020F0502020204030204"/>
                        </a:rPr>
                        <a:t>The Civil Rights Movement.</a:t>
                      </a:r>
                    </a:p>
                    <a:p>
                      <a:pPr marL="0" marR="0" lvl="0" indent="0" algn="l" rtl="0">
                        <a:spcBef>
                          <a:spcPts val="0"/>
                        </a:spcBef>
                        <a:spcAft>
                          <a:spcPts val="0"/>
                        </a:spcAft>
                        <a:buNone/>
                      </a:pPr>
                      <a:r>
                        <a:rPr lang="en-US" sz="700" u="none" strike="noStrike">
                          <a:sym typeface="Calibri" panose="020F0502020204030204"/>
                        </a:rPr>
                        <a:t>The Beatles songs.</a:t>
                      </a:r>
                      <a:endParaRPr sz="700" b="0"/>
                    </a:p>
                  </a:txBody>
                  <a:tcPr marL="91450" marR="91450" marT="45725" marB="45725"/>
                </a:tc>
                <a:tc>
                  <a:txBody>
                    <a:bodyPr/>
                    <a:lstStyle/>
                    <a:p>
                      <a:pPr marL="0" marR="0" lvl="0" indent="0" algn="ctr" rtl="0">
                        <a:spcBef>
                          <a:spcPts val="0"/>
                        </a:spcBef>
                        <a:spcAft>
                          <a:spcPts val="0"/>
                        </a:spcAft>
                        <a:buNone/>
                      </a:pPr>
                      <a:r>
                        <a:rPr lang="en-US" sz="700"/>
                        <a:t>Athletics</a:t>
                      </a:r>
                      <a:endParaRPr sz="700" b="0"/>
                    </a:p>
                  </a:txBody>
                  <a:tcPr marL="91450" marR="91450" marT="45725" marB="45725"/>
                </a:tc>
                <a:tc>
                  <a:txBody>
                    <a:bodyPr/>
                    <a:lstStyle/>
                    <a:p>
                      <a:pPr marL="0" marR="0" lvl="0" indent="0" algn="ctr" rtl="0">
                        <a:spcBef>
                          <a:spcPts val="0"/>
                        </a:spcBef>
                        <a:spcAft>
                          <a:spcPts val="0"/>
                        </a:spcAft>
                        <a:buNone/>
                      </a:pPr>
                      <a:r>
                        <a:rPr lang="en-US" sz="600" dirty="0"/>
                        <a:t>Relationships and Sex Education</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6"/>
                  </a:ext>
                </a:extLst>
              </a:tr>
              <a:tr h="574950">
                <a:tc>
                  <a:txBody>
                    <a:bodyPr/>
                    <a:lstStyle/>
                    <a:p>
                      <a:pPr marL="0" marR="0" lvl="0" indent="0" algn="l" rtl="0">
                        <a:spcBef>
                          <a:spcPts val="0"/>
                        </a:spcBef>
                        <a:spcAft>
                          <a:spcPts val="0"/>
                        </a:spcAft>
                        <a:buNone/>
                      </a:pPr>
                      <a:r>
                        <a:rPr lang="en-US" sz="1400"/>
                        <a:t>Summer 2</a:t>
                      </a:r>
                      <a:endParaRPr sz="1400"/>
                    </a:p>
                  </a:txBody>
                  <a:tcPr marL="91450" marR="91450" marT="45725" marB="45725"/>
                </a:tc>
                <a:tc>
                  <a:txBody>
                    <a:bodyPr/>
                    <a:lstStyle/>
                    <a:p>
                      <a:pPr marL="0" marR="0" lvl="0" indent="0" algn="ctr" rtl="0">
                        <a:spcBef>
                          <a:spcPts val="0"/>
                        </a:spcBef>
                        <a:spcAft>
                          <a:spcPts val="0"/>
                        </a:spcAft>
                        <a:buNone/>
                      </a:pPr>
                      <a:r>
                        <a:rPr lang="en-US" sz="700"/>
                        <a:t>Biography</a:t>
                      </a:r>
                    </a:p>
                    <a:p>
                      <a:pPr marL="0" marR="0" lvl="0" indent="0" algn="ctr" rtl="0">
                        <a:spcBef>
                          <a:spcPts val="0"/>
                        </a:spcBef>
                        <a:spcAft>
                          <a:spcPts val="0"/>
                        </a:spcAft>
                        <a:buNone/>
                      </a:pPr>
                      <a:r>
                        <a:rPr lang="en-US" sz="700"/>
                        <a:t>Letter</a:t>
                      </a:r>
                      <a:endParaRPr sz="700" b="0"/>
                    </a:p>
                  </a:txBody>
                  <a:tcPr marL="91450" marR="91450" marT="45725" marB="45725"/>
                </a:tc>
                <a:tc>
                  <a:txBody>
                    <a:bodyPr/>
                    <a:lstStyle/>
                    <a:p>
                      <a:pPr marL="0" marR="0" lvl="0" indent="0" algn="ctr" rtl="0">
                        <a:spcBef>
                          <a:spcPts val="0"/>
                        </a:spcBef>
                        <a:spcAft>
                          <a:spcPts val="0"/>
                        </a:spcAft>
                        <a:buNone/>
                      </a:pPr>
                      <a:r>
                        <a:rPr lang="en-US" sz="700"/>
                        <a:t>Gaps / Investigations</a:t>
                      </a:r>
                      <a:endParaRPr sz="700" b="0"/>
                    </a:p>
                  </a:txBody>
                  <a:tcPr marL="91450" marR="91450" marT="45725" marB="45725"/>
                </a:tc>
                <a:tc>
                  <a:txBody>
                    <a:bodyPr/>
                    <a:lstStyle/>
                    <a:p>
                      <a:pPr marL="0" marR="0" lvl="0" indent="0" algn="ctr" rtl="0">
                        <a:spcBef>
                          <a:spcPts val="0"/>
                        </a:spcBef>
                        <a:spcAft>
                          <a:spcPts val="0"/>
                        </a:spcAft>
                        <a:buNone/>
                      </a:pPr>
                      <a:r>
                        <a:rPr lang="en-US" sz="700"/>
                        <a:t>New-Life</a:t>
                      </a:r>
                    </a:p>
                    <a:p>
                      <a:pPr marL="0" marR="0" lvl="0" indent="0" algn="ctr" rtl="0">
                        <a:spcBef>
                          <a:spcPts val="0"/>
                        </a:spcBef>
                        <a:spcAft>
                          <a:spcPts val="0"/>
                        </a:spcAft>
                        <a:buNone/>
                      </a:pPr>
                      <a:r>
                        <a:rPr lang="en-US" sz="700"/>
                        <a:t>God’s people</a:t>
                      </a:r>
                      <a:endParaRPr sz="700" b="0"/>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Mountains </a:t>
                      </a: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Oil Pastel observational drawing – Peak District (Peter Hill)</a:t>
                      </a:r>
                      <a:endParaRPr sz="700"/>
                    </a:p>
                    <a:p>
                      <a:pPr marL="0" marR="0" lvl="0" indent="0" algn="ctr" rtl="0">
                        <a:lnSpc>
                          <a:spcPct val="100000"/>
                        </a:lnSpc>
                        <a:spcBef>
                          <a:spcPts val="0"/>
                        </a:spcBef>
                        <a:spcAft>
                          <a:spcPts val="0"/>
                        </a:spcAft>
                        <a:buClr>
                          <a:schemeClr val="dk1"/>
                        </a:buClr>
                        <a:buSzPts val="700"/>
                        <a:buFont typeface="Calibri" panose="020F0502020204030204"/>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endParaRPr sz="700" b="0"/>
                    </a:p>
                  </a:txBody>
                  <a:tcPr marL="91450" marR="91450" marT="45725" marB="45725"/>
                </a:tc>
                <a:tc>
                  <a:txBody>
                    <a:bodyPr/>
                    <a:lstStyle/>
                    <a:p>
                      <a:pPr algn="ctr"/>
                      <a:r>
                        <a:rPr lang="en-GB" sz="800" dirty="0"/>
                        <a:t>Goldilocks</a:t>
                      </a:r>
                    </a:p>
                  </a:txBody>
                  <a:tcPr/>
                </a:tc>
                <a:tc>
                  <a:txBody>
                    <a:bodyPr/>
                    <a:lstStyle/>
                    <a:p>
                      <a:pPr marL="0" marR="0" lvl="0" indent="0" algn="ctr" rtl="0">
                        <a:spcBef>
                          <a:spcPts val="0"/>
                        </a:spcBef>
                        <a:spcAft>
                          <a:spcPts val="0"/>
                        </a:spcAft>
                        <a:buNone/>
                      </a:pPr>
                      <a:r>
                        <a:rPr lang="en-US" sz="700"/>
                        <a:t>Can you make an eBook about how the internet works?</a:t>
                      </a:r>
                      <a:endParaRPr sz="700" b="0"/>
                    </a:p>
                  </a:txBody>
                  <a:tcPr marL="91450" marR="91450" marT="45725" marB="45725"/>
                </a:tc>
                <a:tc>
                  <a:txBody>
                    <a:bodyPr/>
                    <a:lstStyle/>
                    <a:p>
                      <a:pPr marL="0" marR="0" lvl="0" indent="0" algn="l" rtl="0">
                        <a:spcBef>
                          <a:spcPts val="0"/>
                        </a:spcBef>
                        <a:spcAft>
                          <a:spcPts val="0"/>
                        </a:spcAft>
                        <a:buNone/>
                      </a:pPr>
                      <a:r>
                        <a:rPr lang="en-US" sz="700" u="none" strike="noStrike">
                          <a:sym typeface="Calibri" panose="020F0502020204030204"/>
                        </a:rPr>
                        <a:t>Reflect, rewind and replay. Revision and deciding what to perform. Listen to</a:t>
                      </a:r>
                    </a:p>
                    <a:p>
                      <a:pPr marL="0" marR="0" lvl="0" indent="0" algn="l" rtl="0">
                        <a:spcBef>
                          <a:spcPts val="0"/>
                        </a:spcBef>
                        <a:spcAft>
                          <a:spcPts val="0"/>
                        </a:spcAft>
                        <a:buNone/>
                      </a:pPr>
                      <a:r>
                        <a:rPr lang="en-US" sz="700" u="none" strike="noStrike">
                          <a:sym typeface="Calibri" panose="020F0502020204030204"/>
                        </a:rPr>
                        <a:t>Western Classical Music. The language of music.</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Golf</a:t>
                      </a:r>
                      <a:endParaRPr sz="700" b="0"/>
                    </a:p>
                  </a:txBody>
                  <a:tcPr marL="91450" marR="91450" marT="45725" marB="45725"/>
                </a:tc>
                <a:tc>
                  <a:txBody>
                    <a:bodyPr/>
                    <a:lstStyle/>
                    <a:p>
                      <a:pPr marL="0" lvl="0" indent="0" algn="ctr" rtl="0">
                        <a:spcBef>
                          <a:spcPts val="0"/>
                        </a:spcBef>
                        <a:spcAft>
                          <a:spcPts val="0"/>
                        </a:spcAft>
                        <a:buClr>
                          <a:schemeClr val="dk1"/>
                        </a:buClr>
                        <a:buFont typeface="Arial" panose="020B0604020202020204"/>
                        <a:buNone/>
                      </a:pPr>
                      <a:r>
                        <a:rPr lang="en-US" sz="600" dirty="0"/>
                        <a:t>Relationships and Sex Education</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1327</Words>
  <Application>Microsoft Office PowerPoint</Application>
  <PresentationFormat>Widescreen</PresentationFormat>
  <Paragraphs>216</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Sue Harling</cp:lastModifiedBy>
  <cp:revision>23</cp:revision>
  <cp:lastPrinted>2024-09-04T11:52:58Z</cp:lastPrinted>
  <dcterms:created xsi:type="dcterms:W3CDTF">2022-07-20T09:58:00Z</dcterms:created>
  <dcterms:modified xsi:type="dcterms:W3CDTF">2024-09-04T14:21:28Z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900CCC346C744711A3743031A14693D5</vt:lpwstr>
  </property>
  <property fmtid="{D5CDD505-2E9C-101B-9397-08002B2CF9AE}" pid="3" name="KSOProductBuildVer">
    <vt:lpwstr>2057-11.2.0.11537</vt:lpwstr>
  </property>
</Properties>
</file>