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57" r:id="rId5"/>
    <p:sldId id="259" r:id="rId6"/>
    <p:sldId id="267" r:id="rId7"/>
    <p:sldId id="260" r:id="rId8"/>
    <p:sldId id="261" r:id="rId9"/>
    <p:sldId id="262"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EE3-1271-4E7C-8CF9-AE70D8F23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95D588-71A3-4528-B25F-17900E814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ABAC90-6E06-462B-861C-537A0E815B1E}"/>
              </a:ext>
            </a:extLst>
          </p:cNvPr>
          <p:cNvSpPr>
            <a:spLocks noGrp="1"/>
          </p:cNvSpPr>
          <p:nvPr>
            <p:ph type="dt" sz="half" idx="10"/>
          </p:nvPr>
        </p:nvSpPr>
        <p:spPr/>
        <p:txBody>
          <a:bodyPr/>
          <a:lstStyle/>
          <a:p>
            <a:fld id="{277A55B0-D87D-448E-B650-874B4F042318}" type="datetimeFigureOut">
              <a:rPr lang="en-GB" smtClean="0"/>
              <a:t>05/09/2023</a:t>
            </a:fld>
            <a:endParaRPr lang="en-GB"/>
          </a:p>
        </p:txBody>
      </p:sp>
      <p:sp>
        <p:nvSpPr>
          <p:cNvPr id="5" name="Footer Placeholder 4">
            <a:extLst>
              <a:ext uri="{FF2B5EF4-FFF2-40B4-BE49-F238E27FC236}">
                <a16:creationId xmlns:a16="http://schemas.microsoft.com/office/drawing/2014/main" id="{1F7974FF-2282-4A20-AD36-E355EF463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A6043-0A31-44CB-A4A8-16FD1FA47BE0}"/>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0736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71EF-4100-456F-AC4C-72BB8865BD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A375F-D97D-4673-AB83-C5679BBA4F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AEE46-8B3B-4DCF-8024-95F9FED3DC64}"/>
              </a:ext>
            </a:extLst>
          </p:cNvPr>
          <p:cNvSpPr>
            <a:spLocks noGrp="1"/>
          </p:cNvSpPr>
          <p:nvPr>
            <p:ph type="dt" sz="half" idx="10"/>
          </p:nvPr>
        </p:nvSpPr>
        <p:spPr/>
        <p:txBody>
          <a:bodyPr/>
          <a:lstStyle/>
          <a:p>
            <a:fld id="{277A55B0-D87D-448E-B650-874B4F042318}" type="datetimeFigureOut">
              <a:rPr lang="en-GB" smtClean="0"/>
              <a:t>05/09/2023</a:t>
            </a:fld>
            <a:endParaRPr lang="en-GB"/>
          </a:p>
        </p:txBody>
      </p:sp>
      <p:sp>
        <p:nvSpPr>
          <p:cNvPr id="5" name="Footer Placeholder 4">
            <a:extLst>
              <a:ext uri="{FF2B5EF4-FFF2-40B4-BE49-F238E27FC236}">
                <a16:creationId xmlns:a16="http://schemas.microsoft.com/office/drawing/2014/main" id="{BB937606-B408-4208-AD1A-47F9F395A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97D3F-6C30-41F2-9F37-FDC4C815A3F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82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0C84-FE9D-46A0-9B5B-F1FCEB8F5C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4CE3D-2756-4CD5-80B0-B539BBB8D6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5AF3A-2563-4CC4-B9D3-D4DD6EB6029B}"/>
              </a:ext>
            </a:extLst>
          </p:cNvPr>
          <p:cNvSpPr>
            <a:spLocks noGrp="1"/>
          </p:cNvSpPr>
          <p:nvPr>
            <p:ph type="dt" sz="half" idx="10"/>
          </p:nvPr>
        </p:nvSpPr>
        <p:spPr/>
        <p:txBody>
          <a:bodyPr/>
          <a:lstStyle/>
          <a:p>
            <a:fld id="{277A55B0-D87D-448E-B650-874B4F042318}" type="datetimeFigureOut">
              <a:rPr lang="en-GB" smtClean="0"/>
              <a:t>05/09/2023</a:t>
            </a:fld>
            <a:endParaRPr lang="en-GB"/>
          </a:p>
        </p:txBody>
      </p:sp>
      <p:sp>
        <p:nvSpPr>
          <p:cNvPr id="5" name="Footer Placeholder 4">
            <a:extLst>
              <a:ext uri="{FF2B5EF4-FFF2-40B4-BE49-F238E27FC236}">
                <a16:creationId xmlns:a16="http://schemas.microsoft.com/office/drawing/2014/main" id="{B92E6222-7F41-43EA-88AB-E172A416F1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33DC1-9001-4D5D-A957-F1834F6FDB5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2880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BF05-4D26-420A-899E-526F1B7D3B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EF4F2-6FA2-430C-8B4D-02E37AAFEA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A9740D-8760-4394-A3AD-5D87443A00A3}"/>
              </a:ext>
            </a:extLst>
          </p:cNvPr>
          <p:cNvSpPr>
            <a:spLocks noGrp="1"/>
          </p:cNvSpPr>
          <p:nvPr>
            <p:ph type="dt" sz="half" idx="10"/>
          </p:nvPr>
        </p:nvSpPr>
        <p:spPr/>
        <p:txBody>
          <a:bodyPr/>
          <a:lstStyle/>
          <a:p>
            <a:fld id="{277A55B0-D87D-448E-B650-874B4F042318}" type="datetimeFigureOut">
              <a:rPr lang="en-GB" smtClean="0"/>
              <a:t>05/09/2023</a:t>
            </a:fld>
            <a:endParaRPr lang="en-GB"/>
          </a:p>
        </p:txBody>
      </p:sp>
      <p:sp>
        <p:nvSpPr>
          <p:cNvPr id="5" name="Footer Placeholder 4">
            <a:extLst>
              <a:ext uri="{FF2B5EF4-FFF2-40B4-BE49-F238E27FC236}">
                <a16:creationId xmlns:a16="http://schemas.microsoft.com/office/drawing/2014/main" id="{33E34B8C-35CC-4883-8945-366416553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99B84-3AAE-496B-AEB4-740378D08013}"/>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36643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3B72-1B56-48E0-AAE0-E9C6B2511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4839FC-E3A7-4891-878B-23243EEC7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BD346B-1806-4707-AAF1-495D468632BE}"/>
              </a:ext>
            </a:extLst>
          </p:cNvPr>
          <p:cNvSpPr>
            <a:spLocks noGrp="1"/>
          </p:cNvSpPr>
          <p:nvPr>
            <p:ph type="dt" sz="half" idx="10"/>
          </p:nvPr>
        </p:nvSpPr>
        <p:spPr/>
        <p:txBody>
          <a:bodyPr/>
          <a:lstStyle/>
          <a:p>
            <a:fld id="{277A55B0-D87D-448E-B650-874B4F042318}" type="datetimeFigureOut">
              <a:rPr lang="en-GB" smtClean="0"/>
              <a:t>05/09/2023</a:t>
            </a:fld>
            <a:endParaRPr lang="en-GB"/>
          </a:p>
        </p:txBody>
      </p:sp>
      <p:sp>
        <p:nvSpPr>
          <p:cNvPr id="5" name="Footer Placeholder 4">
            <a:extLst>
              <a:ext uri="{FF2B5EF4-FFF2-40B4-BE49-F238E27FC236}">
                <a16:creationId xmlns:a16="http://schemas.microsoft.com/office/drawing/2014/main" id="{03C7C250-B4A9-4492-AD62-A1D143647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EE9124-F80C-439C-9AED-90AB2688421E}"/>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1554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2D5-A629-41BE-9680-B25ADB10F4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0C06B-E6B8-4B1A-B68D-DFEFF88414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E4F374-6B7A-4BF1-ADAF-161B14CE2E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6CBC99-078A-4BE8-B843-6FAB7ADEF64D}"/>
              </a:ext>
            </a:extLst>
          </p:cNvPr>
          <p:cNvSpPr>
            <a:spLocks noGrp="1"/>
          </p:cNvSpPr>
          <p:nvPr>
            <p:ph type="dt" sz="half" idx="10"/>
          </p:nvPr>
        </p:nvSpPr>
        <p:spPr/>
        <p:txBody>
          <a:bodyPr/>
          <a:lstStyle/>
          <a:p>
            <a:fld id="{277A55B0-D87D-448E-B650-874B4F042318}" type="datetimeFigureOut">
              <a:rPr lang="en-GB" smtClean="0"/>
              <a:t>05/09/2023</a:t>
            </a:fld>
            <a:endParaRPr lang="en-GB"/>
          </a:p>
        </p:txBody>
      </p:sp>
      <p:sp>
        <p:nvSpPr>
          <p:cNvPr id="6" name="Footer Placeholder 5">
            <a:extLst>
              <a:ext uri="{FF2B5EF4-FFF2-40B4-BE49-F238E27FC236}">
                <a16:creationId xmlns:a16="http://schemas.microsoft.com/office/drawing/2014/main" id="{F7571B06-C2A9-49A5-BFCA-2052F81CDF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F14A9-B633-4CDD-9928-0AABF0E94B24}"/>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4029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AC4B-E963-4E91-AB3C-8B42E37712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D6859-88E5-407C-85E1-6754A51B2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C87B76-CCC1-4CBF-9A03-4F9E9306A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9981FF-CE70-4DD5-9BBB-35E03B696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6E7010-49A2-4719-89C0-AB0C26ACE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63D44F-0A43-4C6B-A5E0-B50EBBB2F656}"/>
              </a:ext>
            </a:extLst>
          </p:cNvPr>
          <p:cNvSpPr>
            <a:spLocks noGrp="1"/>
          </p:cNvSpPr>
          <p:nvPr>
            <p:ph type="dt" sz="half" idx="10"/>
          </p:nvPr>
        </p:nvSpPr>
        <p:spPr/>
        <p:txBody>
          <a:bodyPr/>
          <a:lstStyle/>
          <a:p>
            <a:fld id="{277A55B0-D87D-448E-B650-874B4F042318}" type="datetimeFigureOut">
              <a:rPr lang="en-GB" smtClean="0"/>
              <a:t>05/09/2023</a:t>
            </a:fld>
            <a:endParaRPr lang="en-GB"/>
          </a:p>
        </p:txBody>
      </p:sp>
      <p:sp>
        <p:nvSpPr>
          <p:cNvPr id="8" name="Footer Placeholder 7">
            <a:extLst>
              <a:ext uri="{FF2B5EF4-FFF2-40B4-BE49-F238E27FC236}">
                <a16:creationId xmlns:a16="http://schemas.microsoft.com/office/drawing/2014/main" id="{83D20080-FAB2-4B32-80A3-825C00202E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840DD4-1ACB-4301-A269-81C34642213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6919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C3B-303E-4FAC-9114-CC0A764F92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94FF9D-4E35-4FD9-B17C-43E105B380E0}"/>
              </a:ext>
            </a:extLst>
          </p:cNvPr>
          <p:cNvSpPr>
            <a:spLocks noGrp="1"/>
          </p:cNvSpPr>
          <p:nvPr>
            <p:ph type="dt" sz="half" idx="10"/>
          </p:nvPr>
        </p:nvSpPr>
        <p:spPr/>
        <p:txBody>
          <a:bodyPr/>
          <a:lstStyle/>
          <a:p>
            <a:fld id="{277A55B0-D87D-448E-B650-874B4F042318}" type="datetimeFigureOut">
              <a:rPr lang="en-GB" smtClean="0"/>
              <a:t>05/09/2023</a:t>
            </a:fld>
            <a:endParaRPr lang="en-GB"/>
          </a:p>
        </p:txBody>
      </p:sp>
      <p:sp>
        <p:nvSpPr>
          <p:cNvPr id="4" name="Footer Placeholder 3">
            <a:extLst>
              <a:ext uri="{FF2B5EF4-FFF2-40B4-BE49-F238E27FC236}">
                <a16:creationId xmlns:a16="http://schemas.microsoft.com/office/drawing/2014/main" id="{0557D564-A2C6-4013-9131-7BA745224E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A8C20-CCE4-4C8B-AA91-5CC1093BF80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9230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9E438-7A8E-4B2D-B974-14D547CAD314}"/>
              </a:ext>
            </a:extLst>
          </p:cNvPr>
          <p:cNvSpPr>
            <a:spLocks noGrp="1"/>
          </p:cNvSpPr>
          <p:nvPr>
            <p:ph type="dt" sz="half" idx="10"/>
          </p:nvPr>
        </p:nvSpPr>
        <p:spPr/>
        <p:txBody>
          <a:bodyPr/>
          <a:lstStyle/>
          <a:p>
            <a:fld id="{277A55B0-D87D-448E-B650-874B4F042318}" type="datetimeFigureOut">
              <a:rPr lang="en-GB" smtClean="0"/>
              <a:t>05/09/2023</a:t>
            </a:fld>
            <a:endParaRPr lang="en-GB"/>
          </a:p>
        </p:txBody>
      </p:sp>
      <p:sp>
        <p:nvSpPr>
          <p:cNvPr id="3" name="Footer Placeholder 2">
            <a:extLst>
              <a:ext uri="{FF2B5EF4-FFF2-40B4-BE49-F238E27FC236}">
                <a16:creationId xmlns:a16="http://schemas.microsoft.com/office/drawing/2014/main" id="{0240E83B-22E8-49E5-A171-4D80C01EE8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D0FAA0-B867-477A-B914-F05BE52AF2A7}"/>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68475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7ECD-2D7F-42EA-891D-766C4697F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BB979D-9428-42CB-90B6-B519E9BE4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F7464E-2DD5-4A1A-9E9B-742E05A82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69FD7C-0274-49BC-8A43-3D14A7A6AE18}"/>
              </a:ext>
            </a:extLst>
          </p:cNvPr>
          <p:cNvSpPr>
            <a:spLocks noGrp="1"/>
          </p:cNvSpPr>
          <p:nvPr>
            <p:ph type="dt" sz="half" idx="10"/>
          </p:nvPr>
        </p:nvSpPr>
        <p:spPr/>
        <p:txBody>
          <a:bodyPr/>
          <a:lstStyle/>
          <a:p>
            <a:fld id="{277A55B0-D87D-448E-B650-874B4F042318}" type="datetimeFigureOut">
              <a:rPr lang="en-GB" smtClean="0"/>
              <a:t>05/09/2023</a:t>
            </a:fld>
            <a:endParaRPr lang="en-GB"/>
          </a:p>
        </p:txBody>
      </p:sp>
      <p:sp>
        <p:nvSpPr>
          <p:cNvPr id="6" name="Footer Placeholder 5">
            <a:extLst>
              <a:ext uri="{FF2B5EF4-FFF2-40B4-BE49-F238E27FC236}">
                <a16:creationId xmlns:a16="http://schemas.microsoft.com/office/drawing/2014/main" id="{8AD73DE3-5FBF-4F11-853F-6892829E2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6BF0B-C7E0-4EAB-83CF-8690B2BDA6D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5042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D7D3-D0EA-4CBA-BE95-6AF0291E9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E82B8-14A6-44D0-BB93-BD7F526DD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9A4BC6-A31C-4B43-A32E-99A1C7E26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B2F9F-C200-4C2E-B433-E4AE2FC00D9E}"/>
              </a:ext>
            </a:extLst>
          </p:cNvPr>
          <p:cNvSpPr>
            <a:spLocks noGrp="1"/>
          </p:cNvSpPr>
          <p:nvPr>
            <p:ph type="dt" sz="half" idx="10"/>
          </p:nvPr>
        </p:nvSpPr>
        <p:spPr/>
        <p:txBody>
          <a:bodyPr/>
          <a:lstStyle/>
          <a:p>
            <a:fld id="{277A55B0-D87D-448E-B650-874B4F042318}" type="datetimeFigureOut">
              <a:rPr lang="en-GB" smtClean="0"/>
              <a:t>05/09/2023</a:t>
            </a:fld>
            <a:endParaRPr lang="en-GB"/>
          </a:p>
        </p:txBody>
      </p:sp>
      <p:sp>
        <p:nvSpPr>
          <p:cNvPr id="6" name="Footer Placeholder 5">
            <a:extLst>
              <a:ext uri="{FF2B5EF4-FFF2-40B4-BE49-F238E27FC236}">
                <a16:creationId xmlns:a16="http://schemas.microsoft.com/office/drawing/2014/main" id="{E034A84C-59C4-44AD-BD15-E5F1C82A26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7AE11-B8D1-437F-9574-3592291AB85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1055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C7C62-13C7-4694-8C5D-9344116A7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147AF-4D6B-41ED-AA65-98ADCAF9B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4FC86-D14C-49F6-8089-FA02649B4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05/09/2023</a:t>
            </a:fld>
            <a:endParaRPr lang="en-GB"/>
          </a:p>
        </p:txBody>
      </p:sp>
      <p:sp>
        <p:nvSpPr>
          <p:cNvPr id="5" name="Footer Placeholder 4">
            <a:extLst>
              <a:ext uri="{FF2B5EF4-FFF2-40B4-BE49-F238E27FC236}">
                <a16:creationId xmlns:a16="http://schemas.microsoft.com/office/drawing/2014/main" id="{BED97459-9EF2-42D5-AE4F-2D389A1B7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58FF6-7329-4F49-877A-A52EBDA58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a:p>
        </p:txBody>
      </p:sp>
    </p:spTree>
    <p:extLst>
      <p:ext uri="{BB962C8B-B14F-4D97-AF65-F5344CB8AC3E}">
        <p14:creationId xmlns:p14="http://schemas.microsoft.com/office/powerpoint/2010/main" val="130122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l.dodman@st-clares.manchester.sch.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27936C-B738-4D95-A5B0-AC15C09B6B4C}"/>
              </a:ext>
            </a:extLst>
          </p:cNvPr>
          <p:cNvPicPr>
            <a:picLocks noChangeAspect="1"/>
          </p:cNvPicPr>
          <p:nvPr/>
        </p:nvPicPr>
        <p:blipFill>
          <a:blip r:embed="rId2"/>
          <a:stretch>
            <a:fillRect/>
          </a:stretch>
        </p:blipFill>
        <p:spPr>
          <a:xfrm>
            <a:off x="3037852" y="23923"/>
            <a:ext cx="6116296" cy="2618609"/>
          </a:xfrm>
          <a:prstGeom prst="rect">
            <a:avLst/>
          </a:prstGeom>
        </p:spPr>
      </p:pic>
      <p:pic>
        <p:nvPicPr>
          <p:cNvPr id="9" name="Picture 8">
            <a:extLst>
              <a:ext uri="{FF2B5EF4-FFF2-40B4-BE49-F238E27FC236}">
                <a16:creationId xmlns:a16="http://schemas.microsoft.com/office/drawing/2014/main" id="{BC1C8C76-BA62-4398-A099-FEE41B420172}"/>
              </a:ext>
            </a:extLst>
          </p:cNvPr>
          <p:cNvPicPr>
            <a:picLocks noChangeAspect="1"/>
          </p:cNvPicPr>
          <p:nvPr/>
        </p:nvPicPr>
        <p:blipFill>
          <a:blip r:embed="rId3"/>
          <a:stretch>
            <a:fillRect/>
          </a:stretch>
        </p:blipFill>
        <p:spPr>
          <a:xfrm>
            <a:off x="9813110" y="179901"/>
            <a:ext cx="1625435" cy="1625435"/>
          </a:xfrm>
          <a:prstGeom prst="rect">
            <a:avLst/>
          </a:prstGeom>
        </p:spPr>
      </p:pic>
      <p:sp>
        <p:nvSpPr>
          <p:cNvPr id="11" name="TextBox 10">
            <a:extLst>
              <a:ext uri="{FF2B5EF4-FFF2-40B4-BE49-F238E27FC236}">
                <a16:creationId xmlns:a16="http://schemas.microsoft.com/office/drawing/2014/main" id="{67233423-7D07-4EEF-9AA8-184FC117340C}"/>
              </a:ext>
            </a:extLst>
          </p:cNvPr>
          <p:cNvSpPr txBox="1"/>
          <p:nvPr/>
        </p:nvSpPr>
        <p:spPr>
          <a:xfrm>
            <a:off x="670268" y="2783539"/>
            <a:ext cx="11216081" cy="4524315"/>
          </a:xfrm>
          <a:prstGeom prst="rect">
            <a:avLst/>
          </a:prstGeom>
          <a:noFill/>
        </p:spPr>
        <p:txBody>
          <a:bodyPr wrap="square" rtlCol="0">
            <a:spAutoFit/>
          </a:bodyPr>
          <a:lstStyle/>
          <a:p>
            <a:r>
              <a:rPr lang="en-GB" sz="2800" u="sng" dirty="0">
                <a:solidFill>
                  <a:srgbClr val="0070C0"/>
                </a:solidFill>
                <a:latin typeface="Letter-join Plus 1" panose="02000505000000020003" pitchFamily="50" charset="0"/>
              </a:rPr>
              <a:t>Staff in Year 1 are: </a:t>
            </a:r>
          </a:p>
          <a:p>
            <a:r>
              <a:rPr lang="en-GB" sz="2800" dirty="0">
                <a:solidFill>
                  <a:srgbClr val="002060"/>
                </a:solidFill>
                <a:latin typeface="Letter-join Plus 1" panose="02000505000000020003" pitchFamily="50" charset="0"/>
              </a:rPr>
              <a:t>Miss Dodman ( Class Teacher)</a:t>
            </a:r>
          </a:p>
          <a:p>
            <a:r>
              <a:rPr lang="en-GB" sz="2800" dirty="0">
                <a:solidFill>
                  <a:srgbClr val="002060"/>
                </a:solidFill>
                <a:latin typeface="Letter-join Plus 1" panose="02000505000000020003" pitchFamily="50" charset="0"/>
              </a:rPr>
              <a:t>Miss Cooke  ( Teaching Assistant )</a:t>
            </a:r>
          </a:p>
          <a:p>
            <a:r>
              <a:rPr lang="en-GB" sz="2800" dirty="0">
                <a:solidFill>
                  <a:srgbClr val="002060"/>
                </a:solidFill>
                <a:latin typeface="Letter-join Plus 1" panose="02000505000000020003" pitchFamily="50" charset="0"/>
              </a:rPr>
              <a:t>Miss Park </a:t>
            </a: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are very much looking forward to working with you and getting to know your children this year.</a:t>
            </a:r>
          </a:p>
          <a:p>
            <a:endParaRPr lang="en-GB" sz="2800"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409621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07A122-452C-45E0-A48E-F0A753041B50}"/>
              </a:ext>
            </a:extLst>
          </p:cNvPr>
          <p:cNvPicPr>
            <a:picLocks noChangeAspect="1"/>
          </p:cNvPicPr>
          <p:nvPr/>
        </p:nvPicPr>
        <p:blipFill>
          <a:blip r:embed="rId2"/>
          <a:stretch>
            <a:fillRect/>
          </a:stretch>
        </p:blipFill>
        <p:spPr>
          <a:xfrm>
            <a:off x="304800" y="160774"/>
            <a:ext cx="11310601" cy="6478565"/>
          </a:xfrm>
          <a:prstGeom prst="rect">
            <a:avLst/>
          </a:prstGeom>
        </p:spPr>
      </p:pic>
    </p:spTree>
    <p:extLst>
      <p:ext uri="{BB962C8B-B14F-4D97-AF65-F5344CB8AC3E}">
        <p14:creationId xmlns:p14="http://schemas.microsoft.com/office/powerpoint/2010/main" val="391823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8E8FA-D9D8-428D-B8BC-08E5DAD38F74}"/>
              </a:ext>
            </a:extLst>
          </p:cNvPr>
          <p:cNvSpPr txBox="1"/>
          <p:nvPr/>
        </p:nvSpPr>
        <p:spPr>
          <a:xfrm>
            <a:off x="486561" y="436228"/>
            <a:ext cx="11228361" cy="6771084"/>
          </a:xfrm>
          <a:prstGeom prst="rect">
            <a:avLst/>
          </a:prstGeom>
          <a:noFill/>
        </p:spPr>
        <p:txBody>
          <a:bodyPr wrap="square" rtlCol="0">
            <a:spAutoFit/>
          </a:bodyPr>
          <a:lstStyle/>
          <a:p>
            <a:r>
              <a:rPr lang="en-GB" sz="2000" dirty="0">
                <a:solidFill>
                  <a:srgbClr val="0070C0"/>
                </a:solidFill>
                <a:latin typeface="Letter-join Plus 1" panose="02000505000000020003" pitchFamily="50" charset="0"/>
              </a:rPr>
              <a:t>We are working hard to build children’s resilience in school.  We want them to try their best and attempt their work before asking for help.</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Children need to know that it is okay to make mistakes and that every mistake is a learning opportunity.</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We encourage collaborative learning with ‘partners’ in class.</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Children are encouraged to use 4 Before Me:</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Brain</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Book</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Board</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Buddy </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BOSS </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p>
        </p:txBody>
      </p:sp>
      <p:pic>
        <p:nvPicPr>
          <p:cNvPr id="1026" name="Picture 2" descr="Developing a Professional GROWTH Mindset: 6 Steps | Learning Sciences  International">
            <a:extLst>
              <a:ext uri="{FF2B5EF4-FFF2-40B4-BE49-F238E27FC236}">
                <a16:creationId xmlns:a16="http://schemas.microsoft.com/office/drawing/2014/main" id="{CE64C82D-53E2-4D7F-845D-154C5D8D0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470" y="3245723"/>
            <a:ext cx="5499652" cy="317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829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CDB2D-CD94-4C13-B4F2-AE4801913937}"/>
              </a:ext>
            </a:extLst>
          </p:cNvPr>
          <p:cNvSpPr txBox="1"/>
          <p:nvPr/>
        </p:nvSpPr>
        <p:spPr>
          <a:xfrm>
            <a:off x="276837" y="260059"/>
            <a:ext cx="10981189" cy="3385542"/>
          </a:xfrm>
          <a:prstGeom prst="rect">
            <a:avLst/>
          </a:prstGeom>
          <a:noFill/>
        </p:spPr>
        <p:txBody>
          <a:bodyPr wrap="square" rtlCol="0">
            <a:spAutoFit/>
          </a:bodyPr>
          <a:lstStyle/>
          <a:p>
            <a:pPr algn="ctr"/>
            <a:r>
              <a:rPr lang="en-GB" sz="3200" dirty="0">
                <a:solidFill>
                  <a:srgbClr val="0070C0"/>
                </a:solidFill>
                <a:latin typeface="Letter-join Plus 1" panose="02000505000000020003" pitchFamily="50" charset="0"/>
              </a:rPr>
              <a:t>Working together with you and your child, I know that we will have a great year.</a:t>
            </a:r>
          </a:p>
          <a:p>
            <a:pPr algn="ctr"/>
            <a:endParaRPr lang="en-GB" sz="3200" dirty="0">
              <a:solidFill>
                <a:srgbClr val="0070C0"/>
              </a:solidFill>
              <a:latin typeface="Letter-join Plus 1" panose="02000505000000020003" pitchFamily="50" charset="0"/>
            </a:endParaRPr>
          </a:p>
          <a:p>
            <a:pPr algn="ctr"/>
            <a:endParaRPr lang="en-GB" sz="3200" dirty="0">
              <a:solidFill>
                <a:srgbClr val="0070C0"/>
              </a:solidFill>
              <a:latin typeface="Letter-join Plus 1" panose="02000505000000020003" pitchFamily="50" charset="0"/>
            </a:endParaRPr>
          </a:p>
          <a:p>
            <a:pPr algn="ctr"/>
            <a:r>
              <a:rPr lang="en-GB" sz="3200" dirty="0">
                <a:solidFill>
                  <a:srgbClr val="0070C0"/>
                </a:solidFill>
                <a:latin typeface="Letter-join Plus 1" panose="02000505000000020003" pitchFamily="50" charset="0"/>
              </a:rPr>
              <a:t>Do you have any questions?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FF0000"/>
              </a:solidFill>
            </a:endParaRPr>
          </a:p>
        </p:txBody>
      </p:sp>
    </p:spTree>
    <p:extLst>
      <p:ext uri="{BB962C8B-B14F-4D97-AF65-F5344CB8AC3E}">
        <p14:creationId xmlns:p14="http://schemas.microsoft.com/office/powerpoint/2010/main" val="93462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467988" y="385894"/>
            <a:ext cx="2790535" cy="2692866"/>
          </a:xfrm>
          <a:prstGeom prst="rect">
            <a:avLst/>
          </a:prstGeom>
        </p:spPr>
      </p:pic>
      <p:sp>
        <p:nvSpPr>
          <p:cNvPr id="3" name="Rectangle 2">
            <a:extLst>
              <a:ext uri="{FF2B5EF4-FFF2-40B4-BE49-F238E27FC236}">
                <a16:creationId xmlns:a16="http://schemas.microsoft.com/office/drawing/2014/main" id="{68E278A6-029E-4E75-98C0-C8EBCC573A30}"/>
              </a:ext>
            </a:extLst>
          </p:cNvPr>
          <p:cNvSpPr/>
          <p:nvPr/>
        </p:nvSpPr>
        <p:spPr>
          <a:xfrm>
            <a:off x="2047399" y="3078760"/>
            <a:ext cx="9840287" cy="1938992"/>
          </a:xfrm>
          <a:prstGeom prst="rect">
            <a:avLst/>
          </a:prstGeom>
        </p:spPr>
        <p:txBody>
          <a:bodyPr wrap="square">
            <a:spAutoFit/>
          </a:bodyPr>
          <a:lstStyle/>
          <a:p>
            <a:pPr algn="ctr"/>
            <a:r>
              <a:rPr lang="en-GB" sz="4000" b="0" i="0" dirty="0">
                <a:solidFill>
                  <a:srgbClr val="462873"/>
                </a:solidFill>
                <a:effectLst/>
                <a:latin typeface="Raleway"/>
              </a:rPr>
              <a:t>'Guided by Jesus Christ, our teacher, we journey together, learning to dream, believe and achieve'</a:t>
            </a:r>
          </a:p>
        </p:txBody>
      </p:sp>
      <p:sp>
        <p:nvSpPr>
          <p:cNvPr id="4" name="TextBox 3">
            <a:extLst>
              <a:ext uri="{FF2B5EF4-FFF2-40B4-BE49-F238E27FC236}">
                <a16:creationId xmlns:a16="http://schemas.microsoft.com/office/drawing/2014/main" id="{BA3416C4-F3FC-42EB-87F0-A9C7C58A58A7}"/>
              </a:ext>
            </a:extLst>
          </p:cNvPr>
          <p:cNvSpPr txBox="1"/>
          <p:nvPr/>
        </p:nvSpPr>
        <p:spPr>
          <a:xfrm>
            <a:off x="5469622" y="478172"/>
            <a:ext cx="5847127" cy="369332"/>
          </a:xfrm>
          <a:prstGeom prst="rect">
            <a:avLst/>
          </a:prstGeom>
          <a:noFill/>
        </p:spPr>
        <p:txBody>
          <a:bodyPr wrap="square" rtlCol="0">
            <a:spAutoFit/>
          </a:bodyPr>
          <a:lstStyle/>
          <a:p>
            <a:r>
              <a:rPr lang="en-GB" dirty="0">
                <a:latin typeface="Letter-join Plus 1" panose="02000505000000020003" pitchFamily="50" charset="0"/>
              </a:rPr>
              <a:t>Our school Mission Statement:</a:t>
            </a:r>
          </a:p>
        </p:txBody>
      </p:sp>
    </p:spTree>
    <p:extLst>
      <p:ext uri="{BB962C8B-B14F-4D97-AF65-F5344CB8AC3E}">
        <p14:creationId xmlns:p14="http://schemas.microsoft.com/office/powerpoint/2010/main" val="275197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AEE5B-F596-4294-89C1-6F5F7C5290E6}"/>
              </a:ext>
            </a:extLst>
          </p:cNvPr>
          <p:cNvSpPr txBox="1"/>
          <p:nvPr/>
        </p:nvSpPr>
        <p:spPr>
          <a:xfrm>
            <a:off x="478172" y="419450"/>
            <a:ext cx="10930856" cy="6494085"/>
          </a:xfrm>
          <a:prstGeom prst="rect">
            <a:avLst/>
          </a:prstGeom>
          <a:noFill/>
        </p:spPr>
        <p:txBody>
          <a:bodyPr wrap="square" rtlCol="0">
            <a:spAutoFit/>
          </a:bodyPr>
          <a:lstStyle/>
          <a:p>
            <a:r>
              <a:rPr lang="en-GB" sz="3200" dirty="0">
                <a:solidFill>
                  <a:srgbClr val="0070C0"/>
                </a:solidFill>
                <a:latin typeface="Letter-join Plus 1" panose="02000505000000020003" pitchFamily="50" charset="0"/>
              </a:rPr>
              <a:t>If you have any queries, questions or concerns throughout the year, please contact me via the school app / email. Please note that on the school app, I cannot respond directly to you. </a:t>
            </a:r>
          </a:p>
          <a:p>
            <a:r>
              <a:rPr lang="en-GB" sz="3200" dirty="0">
                <a:solidFill>
                  <a:srgbClr val="0070C0"/>
                </a:solidFill>
                <a:latin typeface="Letter-join Plus 1" panose="02000505000000020003" pitchFamily="50" charset="0"/>
              </a:rPr>
              <a:t>My email address is :</a:t>
            </a:r>
          </a:p>
          <a:p>
            <a:r>
              <a:rPr lang="en-GB" sz="3200" dirty="0">
                <a:solidFill>
                  <a:srgbClr val="002060"/>
                </a:solidFill>
                <a:latin typeface="Letterjoin-Air No-lead 1" panose="02000805000000020003" pitchFamily="50" charset="0"/>
                <a:hlinkClick r:id="rId2">
                  <a:extLst>
                    <a:ext uri="{A12FA001-AC4F-418D-AE19-62706E023703}">
                      <ahyp:hlinkClr xmlns:ahyp="http://schemas.microsoft.com/office/drawing/2018/hyperlinkcolor" val="tx"/>
                    </a:ext>
                  </a:extLst>
                </a:hlinkClick>
              </a:rPr>
              <a:t>l.dodman@st-clares.manchester.sch.uk</a:t>
            </a:r>
            <a:r>
              <a:rPr lang="en-GB" sz="3200" dirty="0">
                <a:solidFill>
                  <a:srgbClr val="002060"/>
                </a:solidFill>
                <a:latin typeface="Letterjoin-Air No-lead 1" panose="02000805000000020003" pitchFamily="50" charset="0"/>
              </a:rPr>
              <a:t> </a:t>
            </a:r>
          </a:p>
          <a:p>
            <a:r>
              <a:rPr lang="en-GB" sz="3200" dirty="0">
                <a:solidFill>
                  <a:srgbClr val="0070C0"/>
                </a:solidFill>
                <a:latin typeface="Letter-join Plus 1" panose="02000505000000020003" pitchFamily="50" charset="0"/>
              </a:rPr>
              <a:t>– This can also be found on the school website. </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Please see me after school when you are picking your child up, or make an appointment to see me if required.</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I am here to support your child, but as a school we want to support families too wherever we can. </a:t>
            </a:r>
          </a:p>
          <a:p>
            <a:r>
              <a:rPr lang="en-GB" sz="3200" dirty="0">
                <a:solidFill>
                  <a:srgbClr val="0070C0"/>
                </a:solidFill>
                <a:latin typeface="Letter-join Plus 1" panose="02000505000000020003" pitchFamily="50" charset="0"/>
              </a:rPr>
              <a:t>Please get in touch.</a:t>
            </a:r>
            <a:endParaRPr lang="en-GB" sz="3200" dirty="0"/>
          </a:p>
        </p:txBody>
      </p:sp>
      <p:pic>
        <p:nvPicPr>
          <p:cNvPr id="3" name="Picture 2">
            <a:extLst>
              <a:ext uri="{FF2B5EF4-FFF2-40B4-BE49-F238E27FC236}">
                <a16:creationId xmlns:a16="http://schemas.microsoft.com/office/drawing/2014/main" id="{06BE2013-E6DF-4487-9C2E-70C77365E71F}"/>
              </a:ext>
            </a:extLst>
          </p:cNvPr>
          <p:cNvPicPr>
            <a:picLocks noChangeAspect="1"/>
          </p:cNvPicPr>
          <p:nvPr/>
        </p:nvPicPr>
        <p:blipFill rotWithShape="1">
          <a:blip r:embed="rId3"/>
          <a:srcRect l="2279" t="9216" r="1291" b="16106"/>
          <a:stretch/>
        </p:blipFill>
        <p:spPr>
          <a:xfrm>
            <a:off x="9463653" y="5331738"/>
            <a:ext cx="2250175" cy="1379354"/>
          </a:xfrm>
          <a:prstGeom prst="rect">
            <a:avLst/>
          </a:prstGeom>
        </p:spPr>
      </p:pic>
    </p:spTree>
    <p:extLst>
      <p:ext uri="{BB962C8B-B14F-4D97-AF65-F5344CB8AC3E}">
        <p14:creationId xmlns:p14="http://schemas.microsoft.com/office/powerpoint/2010/main" val="42407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9665D2-F1E0-42CC-B223-587894E49BC4}"/>
              </a:ext>
            </a:extLst>
          </p:cNvPr>
          <p:cNvSpPr txBox="1"/>
          <p:nvPr/>
        </p:nvSpPr>
        <p:spPr>
          <a:xfrm>
            <a:off x="369114" y="193519"/>
            <a:ext cx="11822885" cy="6186309"/>
          </a:xfrm>
          <a:prstGeom prst="rect">
            <a:avLst/>
          </a:prstGeom>
          <a:noFill/>
        </p:spPr>
        <p:txBody>
          <a:bodyPr wrap="square" rtlCol="0">
            <a:spAutoFit/>
          </a:bodyPr>
          <a:lstStyle/>
          <a:p>
            <a:pPr algn="ctr"/>
            <a:r>
              <a:rPr lang="en-GB" u="sng" dirty="0">
                <a:solidFill>
                  <a:srgbClr val="0070C0"/>
                </a:solidFill>
                <a:latin typeface="Letter-join Plus 1" panose="02000505000000020003" pitchFamily="50" charset="0"/>
              </a:rPr>
              <a:t>READING</a:t>
            </a:r>
          </a:p>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As a school, we ask that you please read with your child every night. Reading crosses all curricular areas in school and being a fluent reader will really help with all other subjects.</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recommend reading for around </a:t>
            </a:r>
            <a:r>
              <a:rPr lang="en-GB" sz="2400" dirty="0">
                <a:solidFill>
                  <a:srgbClr val="002060"/>
                </a:solidFill>
                <a:latin typeface="Letter-join Plus 1" panose="02000505000000020003" pitchFamily="50" charset="0"/>
              </a:rPr>
              <a:t>10 minutes every night </a:t>
            </a:r>
            <a:r>
              <a:rPr lang="en-GB" sz="2400" dirty="0">
                <a:solidFill>
                  <a:srgbClr val="0070C0"/>
                </a:solidFill>
                <a:latin typeface="Letter-join Plus 1" panose="02000505000000020003" pitchFamily="50" charset="0"/>
              </a:rPr>
              <a:t>if possible. Once they have read, </a:t>
            </a:r>
            <a:r>
              <a:rPr lang="en-GB" sz="2400" dirty="0">
                <a:solidFill>
                  <a:srgbClr val="002060"/>
                </a:solidFill>
                <a:latin typeface="Letter-join Plus 1" panose="02000505000000020003" pitchFamily="50" charset="0"/>
              </a:rPr>
              <a:t>please sign their reading record.</a:t>
            </a:r>
            <a:endParaRPr lang="en-GB" sz="2400" dirty="0">
              <a:solidFill>
                <a:srgbClr val="0070C0"/>
              </a:solidFill>
              <a:latin typeface="Letter-join Plus 1" panose="02000505000000020003" pitchFamily="50" charset="0"/>
            </a:endParaRP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Your child will be sent home with two RWI books, usually on a Thursday. We change RWI books on this day every week, so please ensure you have read and brought them back with you for then. Phonics sounds will also be sent home for you to practice at your convenience. </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In addition to the RWI books, we will have a weekly slot in the library where the children will be able to choose a book to bring home. This should be returned before our slot the following week, so that we can sign out a new book. </a:t>
            </a:r>
            <a:endParaRPr lang="en-GB" sz="2400" dirty="0">
              <a:solidFill>
                <a:srgbClr val="0070C0"/>
              </a:solidFill>
            </a:endParaRPr>
          </a:p>
        </p:txBody>
      </p:sp>
    </p:spTree>
    <p:extLst>
      <p:ext uri="{BB962C8B-B14F-4D97-AF65-F5344CB8AC3E}">
        <p14:creationId xmlns:p14="http://schemas.microsoft.com/office/powerpoint/2010/main" val="16337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1B9B3-3C8F-4C38-8672-A5111696AB89}"/>
              </a:ext>
            </a:extLst>
          </p:cNvPr>
          <p:cNvSpPr txBox="1"/>
          <p:nvPr/>
        </p:nvSpPr>
        <p:spPr>
          <a:xfrm>
            <a:off x="234892" y="318782"/>
            <a:ext cx="11467750" cy="2862322"/>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want your child to develop a love of reading. Take time to sit with them and share a book, a poem, a comic, a magazine, a football programme – anything that involves reading.</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a:extLst>
              <a:ext uri="{FF2B5EF4-FFF2-40B4-BE49-F238E27FC236}">
                <a16:creationId xmlns:a16="http://schemas.microsoft.com/office/drawing/2014/main" id="{53D8D09D-B345-47FB-9749-E5C516400001}"/>
              </a:ext>
            </a:extLst>
          </p:cNvPr>
          <p:cNvPicPr>
            <a:picLocks noChangeAspect="1"/>
          </p:cNvPicPr>
          <p:nvPr/>
        </p:nvPicPr>
        <p:blipFill>
          <a:blip r:embed="rId2"/>
          <a:stretch>
            <a:fillRect/>
          </a:stretch>
        </p:blipFill>
        <p:spPr>
          <a:xfrm>
            <a:off x="316553" y="2638350"/>
            <a:ext cx="5715000" cy="3790950"/>
          </a:xfrm>
          <a:prstGeom prst="rect">
            <a:avLst/>
          </a:prstGeom>
        </p:spPr>
      </p:pic>
      <p:sp>
        <p:nvSpPr>
          <p:cNvPr id="6" name="TextBox 5">
            <a:extLst>
              <a:ext uri="{FF2B5EF4-FFF2-40B4-BE49-F238E27FC236}">
                <a16:creationId xmlns:a16="http://schemas.microsoft.com/office/drawing/2014/main" id="{E08827A3-948C-4674-A401-47CDE56F6FDC}"/>
              </a:ext>
            </a:extLst>
          </p:cNvPr>
          <p:cNvSpPr txBox="1"/>
          <p:nvPr/>
        </p:nvSpPr>
        <p:spPr>
          <a:xfrm>
            <a:off x="6615804" y="2527656"/>
            <a:ext cx="4847143" cy="4555093"/>
          </a:xfrm>
          <a:prstGeom prst="rect">
            <a:avLst/>
          </a:prstGeom>
          <a:noFill/>
        </p:spPr>
        <p:txBody>
          <a:bodyPr wrap="square" rtlCol="0">
            <a:spAutoFit/>
          </a:bodyPr>
          <a:lstStyle/>
          <a:p>
            <a:r>
              <a:rPr lang="en-GB" sz="2800" dirty="0">
                <a:solidFill>
                  <a:srgbClr val="002060"/>
                </a:solidFill>
                <a:latin typeface="Letter-join Plus 1" panose="02000505000000020003" pitchFamily="50" charset="0"/>
              </a:rPr>
              <a:t>We do not want children to race through their reading books. It is really important that the children </a:t>
            </a:r>
            <a:r>
              <a:rPr lang="en-GB" sz="2800" u="sng" dirty="0">
                <a:solidFill>
                  <a:srgbClr val="002060"/>
                </a:solidFill>
                <a:latin typeface="Letter-join Plus 1" panose="02000505000000020003" pitchFamily="50" charset="0"/>
              </a:rPr>
              <a:t>understand</a:t>
            </a:r>
            <a:r>
              <a:rPr lang="en-GB" sz="2800" dirty="0">
                <a:solidFill>
                  <a:srgbClr val="002060"/>
                </a:solidFill>
                <a:latin typeface="Letter-join Plus 1" panose="02000505000000020003" pitchFamily="50" charset="0"/>
              </a:rPr>
              <a:t> what they are reading and new vocabulary that they will be exposed to. You can help this by discussing things with your child as they read.</a:t>
            </a:r>
          </a:p>
          <a:p>
            <a:endParaRPr lang="en-GB" sz="2000" dirty="0">
              <a:solidFill>
                <a:srgbClr val="0070C0"/>
              </a:solidFill>
              <a:latin typeface="Letter-join Plus 1" panose="02000505000000020003" pitchFamily="50" charset="0"/>
            </a:endParaRPr>
          </a:p>
          <a:p>
            <a:endParaRPr lang="en-GB" dirty="0"/>
          </a:p>
        </p:txBody>
      </p:sp>
    </p:spTree>
    <p:extLst>
      <p:ext uri="{BB962C8B-B14F-4D97-AF65-F5344CB8AC3E}">
        <p14:creationId xmlns:p14="http://schemas.microsoft.com/office/powerpoint/2010/main" val="42017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7AE202-2663-45D8-8584-E5A0AE6DF9DD}"/>
              </a:ext>
            </a:extLst>
          </p:cNvPr>
          <p:cNvSpPr/>
          <p:nvPr/>
        </p:nvSpPr>
        <p:spPr>
          <a:xfrm>
            <a:off x="636104" y="530088"/>
            <a:ext cx="10628244" cy="1569660"/>
          </a:xfrm>
          <a:prstGeom prst="rect">
            <a:avLst/>
          </a:prstGeom>
        </p:spPr>
        <p:txBody>
          <a:bodyPr wrap="square">
            <a:spAutoFit/>
          </a:bodyPr>
          <a:lstStyle/>
          <a:p>
            <a:r>
              <a:rPr lang="en-GB" sz="2400" dirty="0">
                <a:solidFill>
                  <a:schemeClr val="accent1"/>
                </a:solidFill>
                <a:latin typeface="Letterjoin-Air No-lead 1" panose="02000805000000020003" pitchFamily="50" charset="0"/>
              </a:rPr>
              <a:t>All children are rewarded with raffle tickets for every day they have their record signed. These are drawn each week, in assembly and someone receives a reading prize.</a:t>
            </a:r>
          </a:p>
        </p:txBody>
      </p:sp>
      <p:pic>
        <p:nvPicPr>
          <p:cNvPr id="3" name="Picture 2">
            <a:extLst>
              <a:ext uri="{FF2B5EF4-FFF2-40B4-BE49-F238E27FC236}">
                <a16:creationId xmlns:a16="http://schemas.microsoft.com/office/drawing/2014/main" id="{33F6DAA5-DBFD-4C48-8904-B4F5BD76DB62}"/>
              </a:ext>
            </a:extLst>
          </p:cNvPr>
          <p:cNvPicPr>
            <a:picLocks noChangeAspect="1"/>
          </p:cNvPicPr>
          <p:nvPr/>
        </p:nvPicPr>
        <p:blipFill>
          <a:blip r:embed="rId2"/>
          <a:stretch>
            <a:fillRect/>
          </a:stretch>
        </p:blipFill>
        <p:spPr>
          <a:xfrm>
            <a:off x="3763617" y="2099748"/>
            <a:ext cx="3617844" cy="4061542"/>
          </a:xfrm>
          <a:prstGeom prst="rect">
            <a:avLst/>
          </a:prstGeom>
        </p:spPr>
      </p:pic>
    </p:spTree>
    <p:extLst>
      <p:ext uri="{BB962C8B-B14F-4D97-AF65-F5344CB8AC3E}">
        <p14:creationId xmlns:p14="http://schemas.microsoft.com/office/powerpoint/2010/main" val="395989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A98534-E39B-4185-8C63-39F566966D8A}"/>
              </a:ext>
            </a:extLst>
          </p:cNvPr>
          <p:cNvSpPr txBox="1"/>
          <p:nvPr/>
        </p:nvSpPr>
        <p:spPr>
          <a:xfrm>
            <a:off x="513246" y="121957"/>
            <a:ext cx="11347449" cy="4647426"/>
          </a:xfrm>
          <a:prstGeom prst="rect">
            <a:avLst/>
          </a:prstGeom>
          <a:noFill/>
        </p:spPr>
        <p:txBody>
          <a:bodyPr wrap="square" rtlCol="0">
            <a:spAutoFit/>
          </a:bodyPr>
          <a:lstStyle/>
          <a:p>
            <a:pPr algn="ctr"/>
            <a:r>
              <a:rPr lang="en-GB" sz="2400" u="sng" dirty="0">
                <a:solidFill>
                  <a:srgbClr val="0070C0"/>
                </a:solidFill>
                <a:latin typeface="Letter-join Plus 1" panose="02000505000000020003" pitchFamily="50" charset="0"/>
              </a:rPr>
              <a:t>HOMEWORK</a:t>
            </a:r>
          </a:p>
          <a:p>
            <a:endParaRPr lang="en-GB" sz="24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As well as reading every night, your child will be given…..</a:t>
            </a:r>
          </a:p>
          <a:p>
            <a:endParaRPr lang="en-GB" sz="3200" dirty="0">
              <a:solidFill>
                <a:srgbClr val="0070C0"/>
              </a:solidFill>
              <a:latin typeface="Letter-join Plus 1" panose="02000505000000020003" pitchFamily="50" charset="0"/>
            </a:endParaRPr>
          </a:p>
          <a:p>
            <a:r>
              <a:rPr lang="en-GB" sz="3200" dirty="0">
                <a:solidFill>
                  <a:srgbClr val="002060"/>
                </a:solidFill>
                <a:latin typeface="Letter-join Plus 1" panose="02000505000000020003" pitchFamily="50" charset="0"/>
              </a:rPr>
              <a:t>Spellings – These will be given out on a Friday and the children will have a spelling test the following Friday. </a:t>
            </a:r>
          </a:p>
          <a:p>
            <a:endParaRPr lang="en-GB" sz="3200" dirty="0">
              <a:solidFill>
                <a:srgbClr val="002060"/>
              </a:solidFill>
              <a:latin typeface="Letter-join Plus 1" panose="02000505000000020003" pitchFamily="50" charset="0"/>
            </a:endParaRPr>
          </a:p>
          <a:p>
            <a:r>
              <a:rPr lang="en-GB" sz="3200" dirty="0">
                <a:solidFill>
                  <a:srgbClr val="002060"/>
                </a:solidFill>
                <a:latin typeface="Letter-join Plus 1" panose="02000505000000020003" pitchFamily="50" charset="0"/>
              </a:rPr>
              <a:t>Maths / English Homework – This will be given out on a Friday and should be returned by Wednesday please.</a:t>
            </a:r>
          </a:p>
          <a:p>
            <a:endParaRPr lang="en-GB" sz="2400" dirty="0">
              <a:solidFill>
                <a:srgbClr val="FF0000"/>
              </a:solidFill>
              <a:latin typeface="Letter-join Plus 1" panose="02000505000000020003" pitchFamily="50" charset="0"/>
            </a:endParaRPr>
          </a:p>
        </p:txBody>
      </p:sp>
      <p:pic>
        <p:nvPicPr>
          <p:cNvPr id="3" name="Picture 2">
            <a:extLst>
              <a:ext uri="{FF2B5EF4-FFF2-40B4-BE49-F238E27FC236}">
                <a16:creationId xmlns:a16="http://schemas.microsoft.com/office/drawing/2014/main" id="{BA10E4A7-FF15-45F8-BDBB-48B4CB0B4498}"/>
              </a:ext>
            </a:extLst>
          </p:cNvPr>
          <p:cNvPicPr>
            <a:picLocks noChangeAspect="1"/>
          </p:cNvPicPr>
          <p:nvPr/>
        </p:nvPicPr>
        <p:blipFill>
          <a:blip r:embed="rId2"/>
          <a:stretch>
            <a:fillRect/>
          </a:stretch>
        </p:blipFill>
        <p:spPr>
          <a:xfrm rot="19607391">
            <a:off x="8002538" y="4977248"/>
            <a:ext cx="4123871" cy="818228"/>
          </a:xfrm>
          <a:prstGeom prst="rect">
            <a:avLst/>
          </a:prstGeom>
        </p:spPr>
      </p:pic>
    </p:spTree>
    <p:extLst>
      <p:ext uri="{BB962C8B-B14F-4D97-AF65-F5344CB8AC3E}">
        <p14:creationId xmlns:p14="http://schemas.microsoft.com/office/powerpoint/2010/main" val="2690339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5B1A7-38DC-47AE-BB71-41679DF6E201}"/>
              </a:ext>
            </a:extLst>
          </p:cNvPr>
          <p:cNvSpPr txBox="1"/>
          <p:nvPr/>
        </p:nvSpPr>
        <p:spPr>
          <a:xfrm>
            <a:off x="419451" y="377505"/>
            <a:ext cx="10420827" cy="4154984"/>
          </a:xfrm>
          <a:prstGeom prst="rect">
            <a:avLst/>
          </a:prstGeom>
          <a:noFill/>
        </p:spPr>
        <p:txBody>
          <a:bodyPr wrap="square" rtlCol="0">
            <a:spAutoFit/>
          </a:bodyPr>
          <a:lstStyle/>
          <a:p>
            <a:pPr algn="ctr"/>
            <a:r>
              <a:rPr lang="en-GB" sz="2400" dirty="0">
                <a:solidFill>
                  <a:srgbClr val="0070C0"/>
                </a:solidFill>
                <a:latin typeface="Letter-join Plus 1" panose="02000505000000020003" pitchFamily="50" charset="0"/>
              </a:rPr>
              <a:t>P.E</a:t>
            </a:r>
          </a:p>
          <a:p>
            <a:pPr algn="ctr"/>
            <a:endParaRPr lang="en-GB" sz="2400" dirty="0">
              <a:solidFill>
                <a:srgbClr val="0070C0"/>
              </a:solidFill>
              <a:latin typeface="Letter-join Plus 1" panose="02000505000000020003" pitchFamily="50" charset="0"/>
            </a:endParaRP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During the Autumn term, our PE lessons will be on </a:t>
            </a:r>
            <a:r>
              <a:rPr lang="en-GB" sz="2400" dirty="0">
                <a:solidFill>
                  <a:srgbClr val="002060"/>
                </a:solidFill>
                <a:latin typeface="Letter-join Plus 1" panose="02000505000000020003" pitchFamily="50" charset="0"/>
              </a:rPr>
              <a:t>Tuesday</a:t>
            </a:r>
            <a:r>
              <a:rPr lang="en-GB" sz="2400" dirty="0">
                <a:solidFill>
                  <a:srgbClr val="0070C0"/>
                </a:solidFill>
                <a:latin typeface="Letter-join Plus 1" panose="02000505000000020003" pitchFamily="50" charset="0"/>
              </a:rPr>
              <a:t> (indoor) and </a:t>
            </a:r>
            <a:r>
              <a:rPr lang="en-GB" sz="2400" dirty="0">
                <a:solidFill>
                  <a:srgbClr val="002060"/>
                </a:solidFill>
                <a:latin typeface="Letter-join Plus 1" panose="02000505000000020003" pitchFamily="50" charset="0"/>
              </a:rPr>
              <a:t>Friday</a:t>
            </a:r>
            <a:r>
              <a:rPr lang="en-GB" sz="2400" dirty="0">
                <a:solidFill>
                  <a:srgbClr val="0070C0"/>
                </a:solidFill>
                <a:latin typeface="Letter-join Plus 1" panose="02000505000000020003" pitchFamily="50" charset="0"/>
              </a:rPr>
              <a:t> (weather depending -  Outdoor) </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Your child can come into school wearing their school PE kit on those days. </a:t>
            </a:r>
            <a:r>
              <a:rPr lang="en-GB" sz="2400" dirty="0">
                <a:solidFill>
                  <a:srgbClr val="002060"/>
                </a:solidFill>
                <a:latin typeface="Letter-join Plus 1" panose="02000505000000020003" pitchFamily="50" charset="0"/>
              </a:rPr>
              <a:t>Black shorts/jogging bottoms, white t-shirt with trainers/pumps. </a:t>
            </a:r>
            <a:r>
              <a:rPr lang="en-GB" sz="2400" dirty="0">
                <a:solidFill>
                  <a:srgbClr val="0070C0"/>
                </a:solidFill>
                <a:latin typeface="Letter-join Plus 1" panose="02000505000000020003" pitchFamily="50" charset="0"/>
              </a:rPr>
              <a:t>Please see the school website for details on our uniform if you need. </a:t>
            </a:r>
            <a:endParaRPr lang="en-GB" sz="2400" dirty="0">
              <a:solidFill>
                <a:srgbClr val="002060"/>
              </a:solidFill>
              <a:latin typeface="Letter-join Plus 1" panose="02000505000000020003" pitchFamily="50" charset="0"/>
            </a:endParaRP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ensure that all uniform is clearly labelled with your child’s name on it.</a:t>
            </a:r>
            <a:endParaRPr lang="en-GB" sz="2400" dirty="0"/>
          </a:p>
        </p:txBody>
      </p:sp>
      <p:pic>
        <p:nvPicPr>
          <p:cNvPr id="3" name="Picture 2">
            <a:extLst>
              <a:ext uri="{FF2B5EF4-FFF2-40B4-BE49-F238E27FC236}">
                <a16:creationId xmlns:a16="http://schemas.microsoft.com/office/drawing/2014/main" id="{D9A5A80D-9037-4364-8477-9CB9EE4A4F96}"/>
              </a:ext>
            </a:extLst>
          </p:cNvPr>
          <p:cNvPicPr>
            <a:picLocks noChangeAspect="1"/>
          </p:cNvPicPr>
          <p:nvPr/>
        </p:nvPicPr>
        <p:blipFill>
          <a:blip r:embed="rId2"/>
          <a:stretch>
            <a:fillRect/>
          </a:stretch>
        </p:blipFill>
        <p:spPr>
          <a:xfrm>
            <a:off x="9753600" y="532569"/>
            <a:ext cx="2438400" cy="1514475"/>
          </a:xfrm>
          <a:prstGeom prst="rect">
            <a:avLst/>
          </a:prstGeom>
        </p:spPr>
      </p:pic>
    </p:spTree>
    <p:extLst>
      <p:ext uri="{BB962C8B-B14F-4D97-AF65-F5344CB8AC3E}">
        <p14:creationId xmlns:p14="http://schemas.microsoft.com/office/powerpoint/2010/main" val="2341868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BBDDE-C2D7-4695-A430-CCF7BB1ECAEB}"/>
              </a:ext>
            </a:extLst>
          </p:cNvPr>
          <p:cNvSpPr txBox="1"/>
          <p:nvPr/>
        </p:nvSpPr>
        <p:spPr>
          <a:xfrm>
            <a:off x="269786" y="228123"/>
            <a:ext cx="12046590" cy="6401753"/>
          </a:xfrm>
          <a:prstGeom prst="rect">
            <a:avLst/>
          </a:prstGeom>
          <a:noFill/>
        </p:spPr>
        <p:txBody>
          <a:bodyPr wrap="square" rtlCol="0">
            <a:spAutoFit/>
          </a:bodyPr>
          <a:lstStyle/>
          <a:p>
            <a:pPr algn="ctr"/>
            <a:r>
              <a:rPr lang="en-GB" sz="3200" u="sng" dirty="0">
                <a:solidFill>
                  <a:srgbClr val="0070C0"/>
                </a:solidFill>
                <a:latin typeface="Letter-join Plus 1" panose="02000505000000020003" pitchFamily="50" charset="0"/>
              </a:rPr>
              <a:t>Lessons</a:t>
            </a:r>
            <a:endParaRPr lang="en-GB" u="sng"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Maths and English are taught every day.</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In EYFS and KS1, we have daily phonics lessons too following the Read Write Inc phonics scheme. </a:t>
            </a:r>
          </a:p>
          <a:p>
            <a:endParaRPr lang="en-GB" sz="2400" dirty="0">
              <a:solidFill>
                <a:srgbClr val="FF0000"/>
              </a:solidFill>
              <a:latin typeface="Letter-join Plus 1" panose="02000505000000020003" pitchFamily="50" charset="0"/>
            </a:endParaRPr>
          </a:p>
          <a:p>
            <a:r>
              <a:rPr lang="en-GB" sz="2400" dirty="0">
                <a:solidFill>
                  <a:srgbClr val="0070C0"/>
                </a:solidFill>
                <a:latin typeface="Letter-join Plus 1" panose="02000505000000020003" pitchFamily="50" charset="0"/>
              </a:rPr>
              <a:t>As a Catholic school, we teach 2 hours of RE each week. We follow the Come and See scheme of work.</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have 2 PE lessons per week. </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In addition to this, we also teach a whole host of other foundation subjects.</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see the yearly curriculum overview for more details – this document (along with lots more information) is available on the class page on the school website. Our website is a useful source of information.</a:t>
            </a:r>
          </a:p>
        </p:txBody>
      </p:sp>
    </p:spTree>
    <p:extLst>
      <p:ext uri="{BB962C8B-B14F-4D97-AF65-F5344CB8AC3E}">
        <p14:creationId xmlns:p14="http://schemas.microsoft.com/office/powerpoint/2010/main" val="3662043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836</Words>
  <Application>Microsoft Office PowerPoint</Application>
  <PresentationFormat>Widescreen</PresentationFormat>
  <Paragraphs>84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Letter-join Plus 1</vt:lpstr>
      <vt:lpstr>Letterjoin-Air No-lead 1</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L Dodman</cp:lastModifiedBy>
  <cp:revision>17</cp:revision>
  <dcterms:created xsi:type="dcterms:W3CDTF">2022-07-20T09:58:25Z</dcterms:created>
  <dcterms:modified xsi:type="dcterms:W3CDTF">2023-09-05T15:48:06Z</dcterms:modified>
</cp:coreProperties>
</file>