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57" r:id="rId5"/>
    <p:sldId id="259" r:id="rId6"/>
    <p:sldId id="267" r:id="rId7"/>
    <p:sldId id="260" r:id="rId8"/>
    <p:sldId id="261" r:id="rId9"/>
    <p:sldId id="262" r:id="rId10"/>
    <p:sldId id="268"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102"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03/09/2025</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dodman@st-clares.manchester.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233423-7D07-4EEF-9AA8-184FC117340C}"/>
              </a:ext>
            </a:extLst>
          </p:cNvPr>
          <p:cNvSpPr txBox="1"/>
          <p:nvPr/>
        </p:nvSpPr>
        <p:spPr>
          <a:xfrm>
            <a:off x="670268" y="2783539"/>
            <a:ext cx="11216081" cy="3662541"/>
          </a:xfrm>
          <a:prstGeom prst="rect">
            <a:avLst/>
          </a:prstGeom>
          <a:noFill/>
        </p:spPr>
        <p:txBody>
          <a:bodyPr wrap="square" rtlCol="0">
            <a:spAutoFit/>
          </a:bodyPr>
          <a:lstStyle/>
          <a:p>
            <a:r>
              <a:rPr lang="en-GB" sz="2800" u="sng" dirty="0">
                <a:solidFill>
                  <a:srgbClr val="0070C0"/>
                </a:solidFill>
                <a:latin typeface="Letter-join Plus 1" panose="02000505000000020003" pitchFamily="50" charset="0"/>
              </a:rPr>
              <a:t>Staff in Year 2 are: </a:t>
            </a:r>
          </a:p>
          <a:p>
            <a:r>
              <a:rPr lang="en-GB" sz="2800" dirty="0">
                <a:solidFill>
                  <a:srgbClr val="002060"/>
                </a:solidFill>
                <a:latin typeface="Letter-join Plus 1" panose="02000505000000020003" pitchFamily="50" charset="0"/>
              </a:rPr>
              <a:t>Miss Dodman ( Class Teacher)</a:t>
            </a:r>
          </a:p>
          <a:p>
            <a:r>
              <a:rPr lang="en-GB" sz="2800" dirty="0">
                <a:solidFill>
                  <a:srgbClr val="002060"/>
                </a:solidFill>
                <a:latin typeface="Letter-join Plus 1" panose="02000505000000020003" pitchFamily="50" charset="0"/>
              </a:rPr>
              <a:t>Miss Bennet ( Teaching Assistant )</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you and getting to know your children this year.</a:t>
            </a:r>
          </a:p>
          <a:p>
            <a:endParaRPr lang="en-GB" sz="28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06CF5857-3E34-4CF8-8D4A-1D17DFCB20EF}"/>
              </a:ext>
            </a:extLst>
          </p:cNvPr>
          <p:cNvPicPr>
            <a:picLocks noChangeAspect="1"/>
          </p:cNvPicPr>
          <p:nvPr/>
        </p:nvPicPr>
        <p:blipFill>
          <a:blip r:embed="rId2"/>
          <a:stretch>
            <a:fillRect/>
          </a:stretch>
        </p:blipFill>
        <p:spPr>
          <a:xfrm>
            <a:off x="2270521" y="123653"/>
            <a:ext cx="7650957" cy="2511968"/>
          </a:xfrm>
          <a:prstGeom prst="rect">
            <a:avLst/>
          </a:prstGeom>
        </p:spPr>
      </p:pic>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8865C-68CA-4FCE-B877-F9AC6004FE4B}"/>
              </a:ext>
            </a:extLst>
          </p:cNvPr>
          <p:cNvPicPr>
            <a:picLocks noChangeAspect="1"/>
          </p:cNvPicPr>
          <p:nvPr/>
        </p:nvPicPr>
        <p:blipFill>
          <a:blip r:embed="rId2"/>
          <a:stretch>
            <a:fillRect/>
          </a:stretch>
        </p:blipFill>
        <p:spPr>
          <a:xfrm>
            <a:off x="-1" y="0"/>
            <a:ext cx="12192001" cy="6731808"/>
          </a:xfrm>
          <a:prstGeom prst="rect">
            <a:avLst/>
          </a:prstGeom>
        </p:spPr>
      </p:pic>
    </p:spTree>
    <p:extLst>
      <p:ext uri="{BB962C8B-B14F-4D97-AF65-F5344CB8AC3E}">
        <p14:creationId xmlns:p14="http://schemas.microsoft.com/office/powerpoint/2010/main" val="282622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1819" y="252951"/>
            <a:ext cx="11228361" cy="732508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are encouraged to use 4 Before Me:</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Brain</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Book</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Board</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Buddy </a:t>
            </a:r>
          </a:p>
          <a:p>
            <a:endParaRPr lang="en-GB" sz="2000" dirty="0">
              <a:solidFill>
                <a:srgbClr val="0070C0"/>
              </a:solidFill>
              <a:latin typeface="Letter-join Plus 1" panose="02000505000000020003" pitchFamily="50" charset="0"/>
            </a:endParaRPr>
          </a:p>
          <a:p>
            <a:r>
              <a:rPr lang="en-GB" sz="2000" dirty="0">
                <a:solidFill>
                  <a:srgbClr val="0070C0"/>
                </a:solidFill>
                <a:latin typeface="Letter-join Plus 1" panose="02000505000000020003" pitchFamily="50" charset="0"/>
              </a:rPr>
              <a:t>BOSS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1026" name="Picture 2" descr="Developing a Professional GROWTH Mindset: 6 Steps | Learning Sciences  International">
            <a:extLst>
              <a:ext uri="{FF2B5EF4-FFF2-40B4-BE49-F238E27FC236}">
                <a16:creationId xmlns:a16="http://schemas.microsoft.com/office/drawing/2014/main" id="{CE64C82D-53E2-4D7F-845D-154C5D8D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753" y="3429000"/>
            <a:ext cx="5499652" cy="317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2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260059"/>
            <a:ext cx="10981189" cy="3385542"/>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Working together with you and your child, I know that we will have a great year.</a:t>
            </a:r>
          </a:p>
          <a:p>
            <a:pPr algn="ctr"/>
            <a:endParaRPr lang="en-GB" sz="3200" dirty="0">
              <a:solidFill>
                <a:srgbClr val="0070C0"/>
              </a:solidFill>
              <a:latin typeface="Letter-join Plus 1" panose="02000505000000020003" pitchFamily="50" charset="0"/>
            </a:endParaRPr>
          </a:p>
          <a:p>
            <a:pPr algn="ctr"/>
            <a:endParaRPr lang="en-GB" sz="3200" dirty="0">
              <a:solidFill>
                <a:srgbClr val="0070C0"/>
              </a:solidFill>
              <a:latin typeface="Letter-join Plus 1" panose="02000505000000020003" pitchFamily="50" charset="0"/>
            </a:endParaRPr>
          </a:p>
          <a:p>
            <a:pPr algn="ctr"/>
            <a:r>
              <a:rPr lang="en-GB" sz="3200" dirty="0">
                <a:solidFill>
                  <a:srgbClr val="0070C0"/>
                </a:solidFill>
                <a:latin typeface="Letter-join Plus 1" panose="02000505000000020003" pitchFamily="50" charset="0"/>
              </a:rPr>
              <a:t>Do you have any questions?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360411" y="237976"/>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2047399" y="3078760"/>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5469622" y="478172"/>
            <a:ext cx="5847127" cy="369332"/>
          </a:xfrm>
          <a:prstGeom prst="rect">
            <a:avLst/>
          </a:prstGeom>
          <a:noFill/>
        </p:spPr>
        <p:txBody>
          <a:bodyPr wrap="square" rtlCol="0">
            <a:spAutoFit/>
          </a:bodyPr>
          <a:lstStyle/>
          <a:p>
            <a:r>
              <a:rPr lang="en-GB"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649408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 email. Please note that on the school app, I cannot respond directly to you. </a:t>
            </a:r>
          </a:p>
          <a:p>
            <a:r>
              <a:rPr lang="en-GB" sz="3200" dirty="0">
                <a:solidFill>
                  <a:srgbClr val="0070C0"/>
                </a:solidFill>
                <a:latin typeface="Letter-join Plus 1" panose="02000505000000020003" pitchFamily="50" charset="0"/>
              </a:rPr>
              <a:t>My email address is :</a:t>
            </a:r>
          </a:p>
          <a:p>
            <a:r>
              <a:rPr lang="en-GB" sz="3200" dirty="0">
                <a:solidFill>
                  <a:srgbClr val="002060"/>
                </a:solidFill>
                <a:latin typeface="Letterjoin-Air No-lead 1" panose="02000805000000020003" pitchFamily="50" charset="0"/>
                <a:hlinkClick r:id="rId2">
                  <a:extLst>
                    <a:ext uri="{A12FA001-AC4F-418D-AE19-62706E023703}">
                      <ahyp:hlinkClr xmlns:ahyp="http://schemas.microsoft.com/office/drawing/2018/hyperlinkcolor" val="tx"/>
                    </a:ext>
                  </a:extLst>
                </a:hlinkClick>
              </a:rPr>
              <a:t>l.dodman@st-clares.manchester.sch.uk</a:t>
            </a:r>
            <a:r>
              <a:rPr lang="en-GB" sz="3200" dirty="0">
                <a:solidFill>
                  <a:srgbClr val="002060"/>
                </a:solidFill>
                <a:latin typeface="Letterjoin-Air No-lead 1" panose="02000805000000020003" pitchFamily="50" charset="0"/>
              </a:rPr>
              <a:t> </a:t>
            </a:r>
          </a:p>
          <a:p>
            <a:r>
              <a:rPr lang="en-GB" sz="3200" dirty="0">
                <a:solidFill>
                  <a:srgbClr val="0070C0"/>
                </a:solidFill>
                <a:latin typeface="Letter-join Plus 1" panose="02000505000000020003" pitchFamily="50" charset="0"/>
              </a:rPr>
              <a:t>– This can also be found on the school website. </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Please see me after school when you are picking your child up, or make an appointment to see me if required.</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a:t>
            </a:r>
          </a:p>
          <a:p>
            <a:r>
              <a:rPr lang="en-GB" sz="3200" dirty="0">
                <a:solidFill>
                  <a:srgbClr val="0070C0"/>
                </a:solidFill>
                <a:latin typeface="Letter-join Plus 1" panose="02000505000000020003" pitchFamily="50" charset="0"/>
              </a:rPr>
              <a:t>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3"/>
          <a:srcRect l="2279" t="9216" r="1291" b="16106"/>
          <a:stretch/>
        </p:blipFill>
        <p:spPr>
          <a:xfrm>
            <a:off x="9463653" y="5331738"/>
            <a:ext cx="2250175" cy="1379354"/>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9665D2-F1E0-42CC-B223-587894E49BC4}"/>
              </a:ext>
            </a:extLst>
          </p:cNvPr>
          <p:cNvSpPr txBox="1"/>
          <p:nvPr/>
        </p:nvSpPr>
        <p:spPr>
          <a:xfrm>
            <a:off x="369114" y="193519"/>
            <a:ext cx="11822885" cy="5078313"/>
          </a:xfrm>
          <a:prstGeom prst="rect">
            <a:avLst/>
          </a:prstGeom>
          <a:noFill/>
        </p:spPr>
        <p:txBody>
          <a:bodyPr wrap="square" rtlCol="0">
            <a:spAutoFit/>
          </a:bodyPr>
          <a:lstStyle/>
          <a:p>
            <a:pPr algn="ctr"/>
            <a:r>
              <a:rPr lang="en-GB" u="sng"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school, we ask that you please read with your child every night. Reading crosses all curricular areas in school and being a fluent reader will really help with all other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recommend reading for around </a:t>
            </a:r>
            <a:r>
              <a:rPr lang="en-GB" sz="2400" dirty="0">
                <a:solidFill>
                  <a:srgbClr val="002060"/>
                </a:solidFill>
                <a:latin typeface="Letter-join Plus 1" panose="02000505000000020003" pitchFamily="50" charset="0"/>
              </a:rPr>
              <a:t>10 minutes every night </a:t>
            </a:r>
            <a:r>
              <a:rPr lang="en-GB" sz="2400" dirty="0">
                <a:solidFill>
                  <a:srgbClr val="0070C0"/>
                </a:solidFill>
                <a:latin typeface="Letter-join Plus 1" panose="02000505000000020003" pitchFamily="50" charset="0"/>
              </a:rPr>
              <a:t>if possible. Once they have read, </a:t>
            </a:r>
            <a:r>
              <a:rPr lang="en-GB" sz="2400" dirty="0">
                <a:solidFill>
                  <a:srgbClr val="002060"/>
                </a:solidFill>
                <a:latin typeface="Letter-join Plus 1" panose="02000505000000020003" pitchFamily="50" charset="0"/>
              </a:rPr>
              <a:t>please sign their reading record.</a:t>
            </a:r>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will be sent home with two RWI books, usually on a Thursday. We change RWI books on this day every week, so please ensure you have read and brought them back with you for then. Phonics sounds may also be sent home for you to practice at your convenience. </a:t>
            </a:r>
          </a:p>
          <a:p>
            <a:endParaRPr lang="en-GB" sz="24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1" y="318782"/>
            <a:ext cx="11640555" cy="3600986"/>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want your child to develop a love of reading, so in addition to the RWI books, we will have a weekly slot (Monday) in the library where the children will be able to choose a book to bring home. This should be returned before our slot the following week, so that we can sign out a new book. Please take the time to share a book, a poem, a comic, a magazine, a football programme – anything that involves reading.</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3" y="3454882"/>
            <a:ext cx="4484047" cy="2974418"/>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5432612" y="3172376"/>
            <a:ext cx="6057230" cy="3539430"/>
          </a:xfrm>
          <a:prstGeom prst="rect">
            <a:avLst/>
          </a:prstGeom>
          <a:noFill/>
        </p:spPr>
        <p:txBody>
          <a:bodyPr wrap="square" rtlCol="0">
            <a:spAutoFit/>
          </a:bodyPr>
          <a:lstStyle/>
          <a:p>
            <a:r>
              <a:rPr lang="en-GB" sz="2800" dirty="0">
                <a:solidFill>
                  <a:srgbClr val="002060"/>
                </a:solidFill>
                <a:latin typeface="Letter-join Plus 1" panose="02000505000000020003" pitchFamily="50" charset="0"/>
              </a:rPr>
              <a:t>We do not want children to race through their reading books. It is really important that the children </a:t>
            </a:r>
            <a:r>
              <a:rPr lang="en-GB" sz="2800" u="sng" dirty="0">
                <a:solidFill>
                  <a:srgbClr val="002060"/>
                </a:solidFill>
                <a:latin typeface="Letter-join Plus 1" panose="02000505000000020003" pitchFamily="50" charset="0"/>
              </a:rPr>
              <a:t>understand</a:t>
            </a:r>
            <a:r>
              <a:rPr lang="en-GB" sz="2800" dirty="0">
                <a:solidFill>
                  <a:srgbClr val="002060"/>
                </a:solidFill>
                <a:latin typeface="Letter-join Plus 1" panose="02000505000000020003" pitchFamily="50" charset="0"/>
              </a:rPr>
              <a:t> what they are reading and new vocabulary that they will be exposed to. You can help this by discussing things with your child as they read.</a:t>
            </a:r>
            <a:endParaRPr lang="en-GB" sz="20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AE202-2663-45D8-8584-E5A0AE6DF9DD}"/>
              </a:ext>
            </a:extLst>
          </p:cNvPr>
          <p:cNvSpPr/>
          <p:nvPr/>
        </p:nvSpPr>
        <p:spPr>
          <a:xfrm>
            <a:off x="636104" y="530088"/>
            <a:ext cx="10628244" cy="3416320"/>
          </a:xfrm>
          <a:prstGeom prst="rect">
            <a:avLst/>
          </a:prstGeom>
        </p:spPr>
        <p:txBody>
          <a:bodyPr wrap="square">
            <a:spAutoFit/>
          </a:bodyPr>
          <a:lstStyle/>
          <a:p>
            <a:r>
              <a:rPr lang="en-GB" sz="2400" dirty="0">
                <a:solidFill>
                  <a:schemeClr val="accent1"/>
                </a:solidFill>
                <a:latin typeface="Letterjoin-Air No-lead 1" panose="02000805000000020003" pitchFamily="50" charset="0"/>
              </a:rPr>
              <a:t>All children are rewarded with raffle tickets for every day they have their record signed. These are drawn each week, in assembly and someone receives a reading prize.   </a:t>
            </a:r>
          </a:p>
          <a:p>
            <a:endParaRPr lang="en-GB" sz="2400" dirty="0">
              <a:solidFill>
                <a:schemeClr val="accent1"/>
              </a:solidFill>
              <a:latin typeface="Letterjoin-Air No-lead 1" panose="02000805000000020003" pitchFamily="50" charset="0"/>
            </a:endParaRPr>
          </a:p>
          <a:p>
            <a:r>
              <a:rPr lang="en-GB" sz="2400" dirty="0">
                <a:solidFill>
                  <a:schemeClr val="accent1"/>
                </a:solidFill>
                <a:latin typeface="Letterjoin-Air No-lead 1" panose="02000805000000020003" pitchFamily="50" charset="0"/>
              </a:rPr>
              <a:t>We also have a reading reward chart in our classroom where the children will move up when their records are signed. At the end of the half term, those at the top will get a prize.</a:t>
            </a:r>
          </a:p>
        </p:txBody>
      </p:sp>
      <p:pic>
        <p:nvPicPr>
          <p:cNvPr id="5" name="Picture 4">
            <a:extLst>
              <a:ext uri="{FF2B5EF4-FFF2-40B4-BE49-F238E27FC236}">
                <a16:creationId xmlns:a16="http://schemas.microsoft.com/office/drawing/2014/main" id="{F62E20A5-0E4D-40FD-8EC1-3D3518B08045}"/>
              </a:ext>
            </a:extLst>
          </p:cNvPr>
          <p:cNvPicPr>
            <a:picLocks noChangeAspect="1"/>
          </p:cNvPicPr>
          <p:nvPr/>
        </p:nvPicPr>
        <p:blipFill>
          <a:blip r:embed="rId2"/>
          <a:stretch>
            <a:fillRect/>
          </a:stretch>
        </p:blipFill>
        <p:spPr>
          <a:xfrm>
            <a:off x="3466733" y="3946408"/>
            <a:ext cx="5258534" cy="2619741"/>
          </a:xfrm>
          <a:prstGeom prst="rect">
            <a:avLst/>
          </a:prstGeom>
        </p:spPr>
      </p:pic>
    </p:spTree>
    <p:extLst>
      <p:ext uri="{BB962C8B-B14F-4D97-AF65-F5344CB8AC3E}">
        <p14:creationId xmlns:p14="http://schemas.microsoft.com/office/powerpoint/2010/main" val="395989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513246" y="121957"/>
            <a:ext cx="11347449" cy="4647426"/>
          </a:xfrm>
          <a:prstGeom prst="rect">
            <a:avLst/>
          </a:prstGeom>
          <a:noFill/>
        </p:spPr>
        <p:txBody>
          <a:bodyPr wrap="square" rtlCol="0">
            <a:spAutoFit/>
          </a:bodyPr>
          <a:lstStyle/>
          <a:p>
            <a:pPr algn="ctr"/>
            <a:r>
              <a:rPr lang="en-GB" sz="2400" u="sng" dirty="0">
                <a:solidFill>
                  <a:srgbClr val="0070C0"/>
                </a:solidFill>
                <a:latin typeface="Letter-join Plus 1" panose="02000505000000020003" pitchFamily="50" charset="0"/>
              </a:rPr>
              <a:t>HOMEWORK</a:t>
            </a:r>
          </a:p>
          <a:p>
            <a:endParaRPr lang="en-GB" sz="24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As well as reading every night, your child will be given…..</a:t>
            </a:r>
          </a:p>
          <a:p>
            <a:endParaRPr lang="en-GB" sz="3200" dirty="0">
              <a:solidFill>
                <a:srgbClr val="0070C0"/>
              </a:solidFill>
              <a:latin typeface="Letter-join Plus 1" panose="02000505000000020003" pitchFamily="50" charset="0"/>
            </a:endParaRPr>
          </a:p>
          <a:p>
            <a:r>
              <a:rPr lang="en-GB" sz="3200" dirty="0">
                <a:solidFill>
                  <a:srgbClr val="002060"/>
                </a:solidFill>
                <a:latin typeface="Letter-join Plus 1" panose="02000505000000020003" pitchFamily="50" charset="0"/>
              </a:rPr>
              <a:t>Spellings – These will be given out on a Friday and the children will have a spelling test the following Friday. </a:t>
            </a:r>
          </a:p>
          <a:p>
            <a:endParaRPr lang="en-GB" sz="3200" dirty="0">
              <a:solidFill>
                <a:srgbClr val="002060"/>
              </a:solidFill>
              <a:latin typeface="Letter-join Plus 1" panose="02000505000000020003" pitchFamily="50" charset="0"/>
            </a:endParaRPr>
          </a:p>
          <a:p>
            <a:r>
              <a:rPr lang="en-GB" sz="3200" dirty="0">
                <a:solidFill>
                  <a:srgbClr val="002060"/>
                </a:solidFill>
                <a:latin typeface="Letter-join Plus 1" panose="02000505000000020003" pitchFamily="50" charset="0"/>
              </a:rPr>
              <a:t>Maths / English Homework  – This will be given out on a Friday and should be returned by Wednesday please.</a:t>
            </a:r>
          </a:p>
          <a:p>
            <a:endParaRPr lang="en-GB" sz="2400" dirty="0">
              <a:solidFill>
                <a:srgbClr val="FF000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2"/>
          <a:stretch>
            <a:fillRect/>
          </a:stretch>
        </p:blipFill>
        <p:spPr>
          <a:xfrm>
            <a:off x="4034064" y="5313425"/>
            <a:ext cx="4123871" cy="818228"/>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10089523" cy="4832092"/>
          </a:xfrm>
          <a:prstGeom prst="rect">
            <a:avLst/>
          </a:prstGeom>
          <a:noFill/>
        </p:spPr>
        <p:txBody>
          <a:bodyPr wrap="square" rtlCol="0">
            <a:spAutoFit/>
          </a:bodyPr>
          <a:lstStyle/>
          <a:p>
            <a:pPr algn="ctr"/>
            <a:r>
              <a:rPr lang="en-GB" sz="2800"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dirty="0">
                <a:solidFill>
                  <a:srgbClr val="002060"/>
                </a:solidFill>
                <a:latin typeface="Letter-join Plus 1" panose="02000505000000020003" pitchFamily="50" charset="0"/>
              </a:rPr>
              <a:t>Monday</a:t>
            </a:r>
            <a:r>
              <a:rPr lang="en-GB" sz="2800" dirty="0">
                <a:solidFill>
                  <a:srgbClr val="0070C0"/>
                </a:solidFill>
                <a:latin typeface="Letter-join Plus 1" panose="02000505000000020003" pitchFamily="50" charset="0"/>
              </a:rPr>
              <a:t> (Indoor) and Thursday (Outdoor)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can come into school wearing their school PE kit on those days. </a:t>
            </a:r>
            <a:r>
              <a:rPr lang="en-GB" sz="2800" dirty="0">
                <a:solidFill>
                  <a:srgbClr val="002060"/>
                </a:solidFill>
                <a:latin typeface="Letter-join Plus 1" panose="02000505000000020003" pitchFamily="50" charset="0"/>
              </a:rPr>
              <a:t>Black shorts/jogging bottoms, white t-shirt with trainers/pumps. </a:t>
            </a:r>
            <a:r>
              <a:rPr lang="en-GB" sz="2800" dirty="0">
                <a:solidFill>
                  <a:srgbClr val="0070C0"/>
                </a:solidFill>
                <a:latin typeface="Letter-join Plus 1" panose="02000505000000020003" pitchFamily="50" charset="0"/>
              </a:rPr>
              <a:t>Please see the school website for details on our uniform if you need more information. </a:t>
            </a:r>
            <a:endParaRPr lang="en-GB" sz="2800" dirty="0">
              <a:solidFill>
                <a:srgbClr val="00206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507325" y="121024"/>
            <a:ext cx="2684675" cy="1667435"/>
          </a:xfrm>
          <a:prstGeom prst="rect">
            <a:avLst/>
          </a:prstGeom>
        </p:spPr>
      </p:pic>
      <p:pic>
        <p:nvPicPr>
          <p:cNvPr id="5" name="Picture 4">
            <a:extLst>
              <a:ext uri="{FF2B5EF4-FFF2-40B4-BE49-F238E27FC236}">
                <a16:creationId xmlns:a16="http://schemas.microsoft.com/office/drawing/2014/main" id="{81F8E272-ECE2-47F0-9F8D-852CDBDA4ED7}"/>
              </a:ext>
            </a:extLst>
          </p:cNvPr>
          <p:cNvPicPr>
            <a:picLocks noChangeAspect="1"/>
          </p:cNvPicPr>
          <p:nvPr/>
        </p:nvPicPr>
        <p:blipFill>
          <a:blip r:embed="rId3"/>
          <a:stretch>
            <a:fillRect/>
          </a:stretch>
        </p:blipFill>
        <p:spPr>
          <a:xfrm>
            <a:off x="4139032" y="4612341"/>
            <a:ext cx="4287684" cy="2038492"/>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69786" y="228123"/>
            <a:ext cx="12046590" cy="6401753"/>
          </a:xfrm>
          <a:prstGeom prst="rect">
            <a:avLst/>
          </a:prstGeom>
          <a:noFill/>
        </p:spPr>
        <p:txBody>
          <a:bodyPr wrap="square" rtlCol="0">
            <a:spAutoFit/>
          </a:bodyPr>
          <a:lstStyle/>
          <a:p>
            <a:pPr algn="ctr"/>
            <a:r>
              <a:rPr lang="en-GB" sz="3200" u="sng" dirty="0">
                <a:solidFill>
                  <a:srgbClr val="0070C0"/>
                </a:solidFill>
                <a:latin typeface="Letter-join Plus 1" panose="02000505000000020003" pitchFamily="50" charset="0"/>
              </a:rPr>
              <a:t>Lessons</a:t>
            </a:r>
            <a:endParaRPr lang="en-GB" u="sng"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Maths and English are taught every day.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EYFS and KS1, we have daily phonics lessons too following the Read Write Inc phonics scheme. </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As a Catholic school, we teach 2 hours of RE each week. We follow the Come and See scheme of work.</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have 2 PE lessons per week. </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In addition to this, we also teach a whole host of other foundation subjects.</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859</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Letter-join Plus 1</vt:lpstr>
      <vt:lpstr>Letterjoin-Air No-lead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L Dodman</cp:lastModifiedBy>
  <cp:revision>24</cp:revision>
  <dcterms:created xsi:type="dcterms:W3CDTF">2022-07-20T09:58:25Z</dcterms:created>
  <dcterms:modified xsi:type="dcterms:W3CDTF">2025-09-03T13:16:48Z</dcterms:modified>
</cp:coreProperties>
</file>