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66" r:id="rId3"/>
    <p:sldId id="258" r:id="rId4"/>
    <p:sldId id="257" r:id="rId5"/>
    <p:sldId id="259" r:id="rId6"/>
    <p:sldId id="260" r:id="rId7"/>
    <p:sldId id="261" r:id="rId8"/>
    <p:sldId id="262" r:id="rId9"/>
    <p:sldId id="264" r:id="rId10"/>
    <p:sldId id="267" r:id="rId11"/>
    <p:sldId id="26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5" d="100"/>
          <a:sy n="85" d="100"/>
        </p:scale>
        <p:origin x="547"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6F20CE-14CE-411F-95F0-6E31A8FD4E7B}" type="datetimeFigureOut">
              <a:rPr lang="en-GB" smtClean="0"/>
              <a:t>24/08/2026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43F69A-B9F3-4218-A093-2B4102DF0C03}" type="slidenum">
              <a:rPr lang="en-GB" smtClean="0"/>
              <a:t>‹#›</a:t>
            </a:fld>
            <a:endParaRPr lang="en-GB"/>
          </a:p>
        </p:txBody>
      </p:sp>
    </p:spTree>
    <p:extLst>
      <p:ext uri="{BB962C8B-B14F-4D97-AF65-F5344CB8AC3E}">
        <p14:creationId xmlns:p14="http://schemas.microsoft.com/office/powerpoint/2010/main" val="3295720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C0EE3-1271-4E7C-8CF9-AE70D8F2362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B95D588-71A3-4528-B25F-17900E814A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5ABAC90-6E06-462B-861C-537A0E815B1E}"/>
              </a:ext>
            </a:extLst>
          </p:cNvPr>
          <p:cNvSpPr>
            <a:spLocks noGrp="1"/>
          </p:cNvSpPr>
          <p:nvPr>
            <p:ph type="dt" sz="half" idx="10"/>
          </p:nvPr>
        </p:nvSpPr>
        <p:spPr/>
        <p:txBody>
          <a:bodyPr/>
          <a:lstStyle/>
          <a:p>
            <a:fld id="{277A55B0-D87D-448E-B650-874B4F042318}" type="datetimeFigureOut">
              <a:rPr lang="en-GB" smtClean="0"/>
              <a:t>24/08/2026</a:t>
            </a:fld>
            <a:endParaRPr lang="en-GB"/>
          </a:p>
        </p:txBody>
      </p:sp>
      <p:sp>
        <p:nvSpPr>
          <p:cNvPr id="5" name="Footer Placeholder 4">
            <a:extLst>
              <a:ext uri="{FF2B5EF4-FFF2-40B4-BE49-F238E27FC236}">
                <a16:creationId xmlns:a16="http://schemas.microsoft.com/office/drawing/2014/main" id="{1F7974FF-2282-4A20-AD36-E355EF46348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73A6043-0A31-44CB-A4A8-16FD1FA47BE0}"/>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34073665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B71EF-4100-456F-AC4C-72BB8865BD9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B9A375F-D97D-4673-AB83-C5679BBA4F9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93AEE46-8B3B-4DCF-8024-95F9FED3DC64}"/>
              </a:ext>
            </a:extLst>
          </p:cNvPr>
          <p:cNvSpPr>
            <a:spLocks noGrp="1"/>
          </p:cNvSpPr>
          <p:nvPr>
            <p:ph type="dt" sz="half" idx="10"/>
          </p:nvPr>
        </p:nvSpPr>
        <p:spPr/>
        <p:txBody>
          <a:bodyPr/>
          <a:lstStyle/>
          <a:p>
            <a:fld id="{277A55B0-D87D-448E-B650-874B4F042318}" type="datetimeFigureOut">
              <a:rPr lang="en-GB" smtClean="0"/>
              <a:t>24/08/2026</a:t>
            </a:fld>
            <a:endParaRPr lang="en-GB"/>
          </a:p>
        </p:txBody>
      </p:sp>
      <p:sp>
        <p:nvSpPr>
          <p:cNvPr id="5" name="Footer Placeholder 4">
            <a:extLst>
              <a:ext uri="{FF2B5EF4-FFF2-40B4-BE49-F238E27FC236}">
                <a16:creationId xmlns:a16="http://schemas.microsoft.com/office/drawing/2014/main" id="{BB937606-B408-4208-AD1A-47F9F395A8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3D97D3F-6C30-41F2-9F37-FDC4C815A3FA}"/>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348233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D00C84-FE9D-46A0-9B5B-F1FCEB8F5C4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5E4CE3D-2756-4CD5-80B0-B539BBB8D61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EF5AF3A-2563-4CC4-B9D3-D4DD6EB6029B}"/>
              </a:ext>
            </a:extLst>
          </p:cNvPr>
          <p:cNvSpPr>
            <a:spLocks noGrp="1"/>
          </p:cNvSpPr>
          <p:nvPr>
            <p:ph type="dt" sz="half" idx="10"/>
          </p:nvPr>
        </p:nvSpPr>
        <p:spPr/>
        <p:txBody>
          <a:bodyPr/>
          <a:lstStyle/>
          <a:p>
            <a:fld id="{277A55B0-D87D-448E-B650-874B4F042318}" type="datetimeFigureOut">
              <a:rPr lang="en-GB" smtClean="0"/>
              <a:t>24/08/2026</a:t>
            </a:fld>
            <a:endParaRPr lang="en-GB"/>
          </a:p>
        </p:txBody>
      </p:sp>
      <p:sp>
        <p:nvSpPr>
          <p:cNvPr id="5" name="Footer Placeholder 4">
            <a:extLst>
              <a:ext uri="{FF2B5EF4-FFF2-40B4-BE49-F238E27FC236}">
                <a16:creationId xmlns:a16="http://schemas.microsoft.com/office/drawing/2014/main" id="{B92E6222-7F41-43EA-88AB-E172A416F1D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833DC1-9001-4D5D-A957-F1834F6FDB5A}"/>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1528807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ABF05-4D26-420A-899E-526F1B7D3BD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87EF4F2-6FA2-430C-8B4D-02E37AAFEAC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A9740D-8760-4394-A3AD-5D87443A00A3}"/>
              </a:ext>
            </a:extLst>
          </p:cNvPr>
          <p:cNvSpPr>
            <a:spLocks noGrp="1"/>
          </p:cNvSpPr>
          <p:nvPr>
            <p:ph type="dt" sz="half" idx="10"/>
          </p:nvPr>
        </p:nvSpPr>
        <p:spPr/>
        <p:txBody>
          <a:bodyPr/>
          <a:lstStyle/>
          <a:p>
            <a:fld id="{277A55B0-D87D-448E-B650-874B4F042318}" type="datetimeFigureOut">
              <a:rPr lang="en-GB" smtClean="0"/>
              <a:t>24/08/2026</a:t>
            </a:fld>
            <a:endParaRPr lang="en-GB"/>
          </a:p>
        </p:txBody>
      </p:sp>
      <p:sp>
        <p:nvSpPr>
          <p:cNvPr id="5" name="Footer Placeholder 4">
            <a:extLst>
              <a:ext uri="{FF2B5EF4-FFF2-40B4-BE49-F238E27FC236}">
                <a16:creationId xmlns:a16="http://schemas.microsoft.com/office/drawing/2014/main" id="{33E34B8C-35CC-4883-8945-3664165536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F99B84-3AAE-496B-AEB4-740378D08013}"/>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2366432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43B72-1B56-48E0-AAE0-E9C6B25111D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04839FC-E3A7-4891-878B-23243EEC76D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ABD346B-1806-4707-AAF1-495D468632BE}"/>
              </a:ext>
            </a:extLst>
          </p:cNvPr>
          <p:cNvSpPr>
            <a:spLocks noGrp="1"/>
          </p:cNvSpPr>
          <p:nvPr>
            <p:ph type="dt" sz="half" idx="10"/>
          </p:nvPr>
        </p:nvSpPr>
        <p:spPr/>
        <p:txBody>
          <a:bodyPr/>
          <a:lstStyle/>
          <a:p>
            <a:fld id="{277A55B0-D87D-448E-B650-874B4F042318}" type="datetimeFigureOut">
              <a:rPr lang="en-GB" smtClean="0"/>
              <a:t>24/08/2026</a:t>
            </a:fld>
            <a:endParaRPr lang="en-GB"/>
          </a:p>
        </p:txBody>
      </p:sp>
      <p:sp>
        <p:nvSpPr>
          <p:cNvPr id="5" name="Footer Placeholder 4">
            <a:extLst>
              <a:ext uri="{FF2B5EF4-FFF2-40B4-BE49-F238E27FC236}">
                <a16:creationId xmlns:a16="http://schemas.microsoft.com/office/drawing/2014/main" id="{03C7C250-B4A9-4492-AD62-A1D1436476F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DEE9124-F80C-439C-9AED-90AB2688421E}"/>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115542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1C2D5-A629-41BE-9680-B25ADB10F48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3E0C06B-E6B8-4B1A-B68D-DFEFF88414C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EE4F374-6B7A-4BF1-ADAF-161B14CE2E6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06CBC99-078A-4BE8-B843-6FAB7ADEF64D}"/>
              </a:ext>
            </a:extLst>
          </p:cNvPr>
          <p:cNvSpPr>
            <a:spLocks noGrp="1"/>
          </p:cNvSpPr>
          <p:nvPr>
            <p:ph type="dt" sz="half" idx="10"/>
          </p:nvPr>
        </p:nvSpPr>
        <p:spPr/>
        <p:txBody>
          <a:bodyPr/>
          <a:lstStyle/>
          <a:p>
            <a:fld id="{277A55B0-D87D-448E-B650-874B4F042318}" type="datetimeFigureOut">
              <a:rPr lang="en-GB" smtClean="0"/>
              <a:t>24/08/2026</a:t>
            </a:fld>
            <a:endParaRPr lang="en-GB"/>
          </a:p>
        </p:txBody>
      </p:sp>
      <p:sp>
        <p:nvSpPr>
          <p:cNvPr id="6" name="Footer Placeholder 5">
            <a:extLst>
              <a:ext uri="{FF2B5EF4-FFF2-40B4-BE49-F238E27FC236}">
                <a16:creationId xmlns:a16="http://schemas.microsoft.com/office/drawing/2014/main" id="{F7571B06-C2A9-49A5-BFCA-2052F81CDF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82F14A9-B633-4CDD-9928-0AABF0E94B24}"/>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1540299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5AC4B-E963-4E91-AB3C-8B42E377121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30D6859-88E5-407C-85E1-6754A51B22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EC87B76-CCC1-4CBF-9A03-4F9E9306A9B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29981FF-CE70-4DD5-9BBB-35E03B6960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46E7010-49A2-4719-89C0-AB0C26ACEA7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D63D44F-0A43-4C6B-A5E0-B50EBBB2F656}"/>
              </a:ext>
            </a:extLst>
          </p:cNvPr>
          <p:cNvSpPr>
            <a:spLocks noGrp="1"/>
          </p:cNvSpPr>
          <p:nvPr>
            <p:ph type="dt" sz="half" idx="10"/>
          </p:nvPr>
        </p:nvSpPr>
        <p:spPr/>
        <p:txBody>
          <a:bodyPr/>
          <a:lstStyle/>
          <a:p>
            <a:fld id="{277A55B0-D87D-448E-B650-874B4F042318}" type="datetimeFigureOut">
              <a:rPr lang="en-GB" smtClean="0"/>
              <a:t>24/08/2026</a:t>
            </a:fld>
            <a:endParaRPr lang="en-GB"/>
          </a:p>
        </p:txBody>
      </p:sp>
      <p:sp>
        <p:nvSpPr>
          <p:cNvPr id="8" name="Footer Placeholder 7">
            <a:extLst>
              <a:ext uri="{FF2B5EF4-FFF2-40B4-BE49-F238E27FC236}">
                <a16:creationId xmlns:a16="http://schemas.microsoft.com/office/drawing/2014/main" id="{83D20080-FAB2-4B32-80A3-825C00202E8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5840DD4-1ACB-4301-A269-81C346422131}"/>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3369198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DCC3B-303E-4FAC-9114-CC0A764F92C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E94FF9D-4E35-4FD9-B17C-43E105B380E0}"/>
              </a:ext>
            </a:extLst>
          </p:cNvPr>
          <p:cNvSpPr>
            <a:spLocks noGrp="1"/>
          </p:cNvSpPr>
          <p:nvPr>
            <p:ph type="dt" sz="half" idx="10"/>
          </p:nvPr>
        </p:nvSpPr>
        <p:spPr/>
        <p:txBody>
          <a:bodyPr/>
          <a:lstStyle/>
          <a:p>
            <a:fld id="{277A55B0-D87D-448E-B650-874B4F042318}" type="datetimeFigureOut">
              <a:rPr lang="en-GB" smtClean="0"/>
              <a:t>24/08/2026</a:t>
            </a:fld>
            <a:endParaRPr lang="en-GB"/>
          </a:p>
        </p:txBody>
      </p:sp>
      <p:sp>
        <p:nvSpPr>
          <p:cNvPr id="4" name="Footer Placeholder 3">
            <a:extLst>
              <a:ext uri="{FF2B5EF4-FFF2-40B4-BE49-F238E27FC236}">
                <a16:creationId xmlns:a16="http://schemas.microsoft.com/office/drawing/2014/main" id="{0557D564-A2C6-4013-9131-7BA745224E0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B3A8C20-CCE4-4C8B-AA91-5CC1093BF801}"/>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1923050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D9E438-7A8E-4B2D-B974-14D547CAD314}"/>
              </a:ext>
            </a:extLst>
          </p:cNvPr>
          <p:cNvSpPr>
            <a:spLocks noGrp="1"/>
          </p:cNvSpPr>
          <p:nvPr>
            <p:ph type="dt" sz="half" idx="10"/>
          </p:nvPr>
        </p:nvSpPr>
        <p:spPr/>
        <p:txBody>
          <a:bodyPr/>
          <a:lstStyle/>
          <a:p>
            <a:fld id="{277A55B0-D87D-448E-B650-874B4F042318}" type="datetimeFigureOut">
              <a:rPr lang="en-GB" smtClean="0"/>
              <a:t>24/08/2026</a:t>
            </a:fld>
            <a:endParaRPr lang="en-GB"/>
          </a:p>
        </p:txBody>
      </p:sp>
      <p:sp>
        <p:nvSpPr>
          <p:cNvPr id="3" name="Footer Placeholder 2">
            <a:extLst>
              <a:ext uri="{FF2B5EF4-FFF2-40B4-BE49-F238E27FC236}">
                <a16:creationId xmlns:a16="http://schemas.microsoft.com/office/drawing/2014/main" id="{0240E83B-22E8-49E5-A171-4D80C01EE85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7D0FAA0-B867-477A-B914-F05BE52AF2A7}"/>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2684750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27ECD-2D7F-42EA-891D-766C4697F92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BBB979D-9428-42CB-90B6-B519E9BE47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5F7464E-2DD5-4A1A-9E9B-742E05A823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769FD7C-0274-49BC-8A43-3D14A7A6AE18}"/>
              </a:ext>
            </a:extLst>
          </p:cNvPr>
          <p:cNvSpPr>
            <a:spLocks noGrp="1"/>
          </p:cNvSpPr>
          <p:nvPr>
            <p:ph type="dt" sz="half" idx="10"/>
          </p:nvPr>
        </p:nvSpPr>
        <p:spPr/>
        <p:txBody>
          <a:bodyPr/>
          <a:lstStyle/>
          <a:p>
            <a:fld id="{277A55B0-D87D-448E-B650-874B4F042318}" type="datetimeFigureOut">
              <a:rPr lang="en-GB" smtClean="0"/>
              <a:t>24/08/2026</a:t>
            </a:fld>
            <a:endParaRPr lang="en-GB"/>
          </a:p>
        </p:txBody>
      </p:sp>
      <p:sp>
        <p:nvSpPr>
          <p:cNvPr id="6" name="Footer Placeholder 5">
            <a:extLst>
              <a:ext uri="{FF2B5EF4-FFF2-40B4-BE49-F238E27FC236}">
                <a16:creationId xmlns:a16="http://schemas.microsoft.com/office/drawing/2014/main" id="{8AD73DE3-5FBF-4F11-853F-6892829E2A5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DF6BF0B-C7E0-4EAB-83CF-8690B2BDA6D9}"/>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3504226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ED7D3-D0EA-4CBA-BE95-6AF0291E96A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22E82B8-14A6-44D0-BB93-BD7F526DD2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19A4BC6-A31C-4B43-A32E-99A1C7E266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9AB2F9F-C200-4C2E-B433-E4AE2FC00D9E}"/>
              </a:ext>
            </a:extLst>
          </p:cNvPr>
          <p:cNvSpPr>
            <a:spLocks noGrp="1"/>
          </p:cNvSpPr>
          <p:nvPr>
            <p:ph type="dt" sz="half" idx="10"/>
          </p:nvPr>
        </p:nvSpPr>
        <p:spPr/>
        <p:txBody>
          <a:bodyPr/>
          <a:lstStyle/>
          <a:p>
            <a:fld id="{277A55B0-D87D-448E-B650-874B4F042318}" type="datetimeFigureOut">
              <a:rPr lang="en-GB" smtClean="0"/>
              <a:t>24/08/2026</a:t>
            </a:fld>
            <a:endParaRPr lang="en-GB"/>
          </a:p>
        </p:txBody>
      </p:sp>
      <p:sp>
        <p:nvSpPr>
          <p:cNvPr id="6" name="Footer Placeholder 5">
            <a:extLst>
              <a:ext uri="{FF2B5EF4-FFF2-40B4-BE49-F238E27FC236}">
                <a16:creationId xmlns:a16="http://schemas.microsoft.com/office/drawing/2014/main" id="{E034A84C-59C4-44AD-BD15-E5F1C82A26C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E07AE11-B8D1-437F-9574-3592291AB859}"/>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3310550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BC7C62-13C7-4694-8C5D-9344116A77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66147AF-4D6B-41ED-AA65-98ADCAF9B3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E04FC86-D14C-49F6-8089-FA02649B49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7A55B0-D87D-448E-B650-874B4F042318}" type="datetimeFigureOut">
              <a:rPr lang="en-GB" smtClean="0"/>
              <a:t>24/08/2026</a:t>
            </a:fld>
            <a:endParaRPr lang="en-GB"/>
          </a:p>
        </p:txBody>
      </p:sp>
      <p:sp>
        <p:nvSpPr>
          <p:cNvPr id="5" name="Footer Placeholder 4">
            <a:extLst>
              <a:ext uri="{FF2B5EF4-FFF2-40B4-BE49-F238E27FC236}">
                <a16:creationId xmlns:a16="http://schemas.microsoft.com/office/drawing/2014/main" id="{BED97459-9EF2-42D5-AE4F-2D389A1B79B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A258FF6-7329-4F49-877A-A52EBDA586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103D23-8DB6-421A-B744-797AD3F6F2CA}" type="slidenum">
              <a:rPr lang="en-GB" smtClean="0"/>
              <a:t>‹#›</a:t>
            </a:fld>
            <a:endParaRPr lang="en-GB"/>
          </a:p>
        </p:txBody>
      </p:sp>
    </p:spTree>
    <p:extLst>
      <p:ext uri="{BB962C8B-B14F-4D97-AF65-F5344CB8AC3E}">
        <p14:creationId xmlns:p14="http://schemas.microsoft.com/office/powerpoint/2010/main" val="13012251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91B258-6D80-4724-B72C-957AA93C657A}"/>
              </a:ext>
            </a:extLst>
          </p:cNvPr>
          <p:cNvPicPr>
            <a:picLocks noChangeAspect="1"/>
          </p:cNvPicPr>
          <p:nvPr/>
        </p:nvPicPr>
        <p:blipFill>
          <a:blip r:embed="rId2"/>
          <a:stretch>
            <a:fillRect/>
          </a:stretch>
        </p:blipFill>
        <p:spPr>
          <a:xfrm>
            <a:off x="3145125" y="83873"/>
            <a:ext cx="5901749" cy="2950875"/>
          </a:xfrm>
          <a:prstGeom prst="rect">
            <a:avLst/>
          </a:prstGeom>
        </p:spPr>
      </p:pic>
      <p:sp>
        <p:nvSpPr>
          <p:cNvPr id="11" name="TextBox 10">
            <a:extLst>
              <a:ext uri="{FF2B5EF4-FFF2-40B4-BE49-F238E27FC236}">
                <a16:creationId xmlns:a16="http://schemas.microsoft.com/office/drawing/2014/main" id="{67233423-7D07-4EEF-9AA8-184FC117340C}"/>
              </a:ext>
            </a:extLst>
          </p:cNvPr>
          <p:cNvSpPr txBox="1"/>
          <p:nvPr/>
        </p:nvSpPr>
        <p:spPr>
          <a:xfrm>
            <a:off x="487958" y="3296252"/>
            <a:ext cx="11216081" cy="3477875"/>
          </a:xfrm>
          <a:prstGeom prst="rect">
            <a:avLst/>
          </a:prstGeom>
          <a:noFill/>
        </p:spPr>
        <p:txBody>
          <a:bodyPr wrap="square" rtlCol="0">
            <a:spAutoFit/>
          </a:bodyPr>
          <a:lstStyle/>
          <a:p>
            <a:pPr algn="ctr"/>
            <a:r>
              <a:rPr lang="en-GB" sz="3200" b="1" dirty="0">
                <a:solidFill>
                  <a:srgbClr val="0070C0"/>
                </a:solidFill>
                <a:latin typeface="Letter-join Plus 1" panose="02000505000000020003" pitchFamily="50" charset="0"/>
              </a:rPr>
              <a:t>Staff in Year 3F are: </a:t>
            </a:r>
          </a:p>
          <a:p>
            <a:pPr algn="ctr"/>
            <a:r>
              <a:rPr lang="en-GB" sz="3200" b="1" dirty="0">
                <a:solidFill>
                  <a:srgbClr val="0070C0"/>
                </a:solidFill>
                <a:latin typeface="Letter-join Plus 1" panose="02000505000000020003" pitchFamily="50" charset="0"/>
              </a:rPr>
              <a:t>Mr Flint and Mrs Jones</a:t>
            </a:r>
          </a:p>
          <a:p>
            <a:pPr algn="ctr"/>
            <a:endParaRPr lang="en-GB" sz="3200" b="1" dirty="0">
              <a:solidFill>
                <a:srgbClr val="0070C0"/>
              </a:solidFill>
              <a:latin typeface="Letter-join Plus 1" panose="02000505000000020003" pitchFamily="50" charset="0"/>
            </a:endParaRPr>
          </a:p>
          <a:p>
            <a:pPr algn="ctr"/>
            <a:endParaRPr lang="en-GB" sz="3200" b="1" dirty="0">
              <a:solidFill>
                <a:srgbClr val="0070C0"/>
              </a:solidFill>
              <a:latin typeface="Letter-join Plus 1" panose="02000505000000020003" pitchFamily="50" charset="0"/>
            </a:endParaRPr>
          </a:p>
          <a:p>
            <a:pPr algn="ctr"/>
            <a:r>
              <a:rPr lang="en-GB" sz="3200" b="1" dirty="0">
                <a:solidFill>
                  <a:srgbClr val="0070C0"/>
                </a:solidFill>
                <a:latin typeface="Letter-join Plus 1" panose="02000505000000020003" pitchFamily="50" charset="0"/>
              </a:rPr>
              <a:t>We are very much looking forward to working with and getting to know your children this year.</a:t>
            </a:r>
          </a:p>
          <a:p>
            <a:endParaRPr lang="en-GB" sz="2800" dirty="0">
              <a:solidFill>
                <a:srgbClr val="0070C0"/>
              </a:solidFill>
              <a:latin typeface="Letter-join Plus 1" panose="02000505000000020003" pitchFamily="50" charset="0"/>
            </a:endParaRPr>
          </a:p>
        </p:txBody>
      </p:sp>
    </p:spTree>
    <p:extLst>
      <p:ext uri="{BB962C8B-B14F-4D97-AF65-F5344CB8AC3E}">
        <p14:creationId xmlns:p14="http://schemas.microsoft.com/office/powerpoint/2010/main" val="40962145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p:cNvGrpSpPr/>
          <p:nvPr/>
        </p:nvGrpSpPr>
        <p:grpSpPr>
          <a:xfrm>
            <a:off x="238539" y="0"/>
            <a:ext cx="11861225" cy="6768681"/>
            <a:chOff x="0" y="0"/>
            <a:chExt cx="5986463" cy="3257550"/>
          </a:xfrm>
        </p:grpSpPr>
        <p:sp>
          <p:nvSpPr>
            <p:cNvPr id="25" name="Rounded Rectangle 24"/>
            <p:cNvSpPr/>
            <p:nvPr/>
          </p:nvSpPr>
          <p:spPr>
            <a:xfrm>
              <a:off x="0" y="0"/>
              <a:ext cx="5986463" cy="325755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Picture 25">
              <a:extLst>
                <a:ext uri="{FF2B5EF4-FFF2-40B4-BE49-F238E27FC236}">
                  <a16:creationId xmlns:a16="http://schemas.microsoft.com/office/drawing/2014/main" id="{D475173C-E36D-4B94-91A4-EBD58C83AA54}"/>
                </a:ext>
              </a:extLst>
            </p:cNvPr>
            <p:cNvPicPr>
              <a:picLocks noChangeAspect="1"/>
            </p:cNvPicPr>
            <p:nvPr/>
          </p:nvPicPr>
          <p:blipFill>
            <a:blip r:embed="rId2"/>
            <a:stretch>
              <a:fillRect/>
            </a:stretch>
          </p:blipFill>
          <p:spPr>
            <a:xfrm>
              <a:off x="226851" y="186861"/>
              <a:ext cx="753927" cy="727540"/>
            </a:xfrm>
            <a:prstGeom prst="rect">
              <a:avLst/>
            </a:prstGeom>
          </p:spPr>
        </p:pic>
        <p:sp>
          <p:nvSpPr>
            <p:cNvPr id="27" name="TextBox 26"/>
            <p:cNvSpPr txBox="1"/>
            <p:nvPr/>
          </p:nvSpPr>
          <p:spPr>
            <a:xfrm>
              <a:off x="642835" y="366206"/>
              <a:ext cx="4700792" cy="399932"/>
            </a:xfrm>
            <a:prstGeom prst="rect">
              <a:avLst/>
            </a:prstGeom>
            <a:noFill/>
          </p:spPr>
          <p:txBody>
            <a:bodyPr wrap="square" rtlCol="0">
              <a:spAutoFit/>
            </a:bodyPr>
            <a:lstStyle/>
            <a:p>
              <a:pPr algn="ctr"/>
              <a:r>
                <a:rPr lang="en-US" sz="4800" dirty="0">
                  <a:latin typeface="Letter-join No-Lead 1" panose="02000503000000020003" pitchFamily="50" charset="0"/>
                </a:rPr>
                <a:t>Class 3F (</a:t>
              </a:r>
              <a:r>
                <a:rPr lang="en-US" sz="4800" dirty="0" err="1">
                  <a:latin typeface="Letter-join No-Lead 1" panose="02000503000000020003" pitchFamily="50" charset="0"/>
                </a:rPr>
                <a:t>Mr</a:t>
              </a:r>
              <a:r>
                <a:rPr lang="en-US" sz="4800" dirty="0">
                  <a:latin typeface="Letter-join No-Lead 1" panose="02000503000000020003" pitchFamily="50" charset="0"/>
                </a:rPr>
                <a:t> Flint)  </a:t>
              </a:r>
              <a:endParaRPr lang="en-GB" sz="4800" dirty="0">
                <a:latin typeface="Letter-join No-Lead 1" panose="02000503000000020003" pitchFamily="50" charset="0"/>
              </a:endParaRPr>
            </a:p>
          </p:txBody>
        </p:sp>
      </p:grpSp>
      <p:sp>
        <p:nvSpPr>
          <p:cNvPr id="31" name="TextBox 30">
            <a:extLst>
              <a:ext uri="{FF2B5EF4-FFF2-40B4-BE49-F238E27FC236}">
                <a16:creationId xmlns:a16="http://schemas.microsoft.com/office/drawing/2014/main" id="{2752F9C5-B0E5-43C5-8F6C-F124C11925C2}"/>
              </a:ext>
            </a:extLst>
          </p:cNvPr>
          <p:cNvSpPr txBox="1"/>
          <p:nvPr/>
        </p:nvSpPr>
        <p:spPr>
          <a:xfrm>
            <a:off x="572477" y="1831962"/>
            <a:ext cx="11619523" cy="4524315"/>
          </a:xfrm>
          <a:prstGeom prst="rect">
            <a:avLst/>
          </a:prstGeom>
          <a:noFill/>
        </p:spPr>
        <p:txBody>
          <a:bodyPr wrap="square" rtlCol="0">
            <a:spAutoFit/>
          </a:bodyPr>
          <a:lstStyle/>
          <a:p>
            <a:r>
              <a:rPr lang="en-US" sz="3200" b="1" u="sng" dirty="0">
                <a:latin typeface="Letter-join No-Lead 1" panose="02000503000000020003" pitchFamily="50" charset="0"/>
              </a:rPr>
              <a:t>Teacher email:</a:t>
            </a:r>
            <a:r>
              <a:rPr lang="en-US" sz="3200" b="1" dirty="0">
                <a:latin typeface="Letter-join No-Lead 1" panose="02000503000000020003" pitchFamily="50" charset="0"/>
              </a:rPr>
              <a:t> j.flint@st-clares.manchester.sch.uk</a:t>
            </a:r>
            <a:endParaRPr lang="en-US" sz="3200" dirty="0">
              <a:latin typeface="Letter-join No-Lead 1" panose="02000503000000020003" pitchFamily="50" charset="0"/>
            </a:endParaRPr>
          </a:p>
          <a:p>
            <a:r>
              <a:rPr lang="en-US" sz="3200" b="1" u="sng" dirty="0">
                <a:latin typeface="Letter-join No-Lead 1" panose="02000503000000020003" pitchFamily="50" charset="0"/>
              </a:rPr>
              <a:t>Reading expectation:</a:t>
            </a:r>
            <a:r>
              <a:rPr lang="en-US" sz="3200" b="1" dirty="0">
                <a:latin typeface="Letter-join No-Lead 1" panose="02000503000000020003" pitchFamily="50" charset="0"/>
              </a:rPr>
              <a:t> 20 minutes a night.</a:t>
            </a:r>
          </a:p>
          <a:p>
            <a:r>
              <a:rPr lang="en-US" sz="3200" b="1" u="sng" dirty="0">
                <a:latin typeface="Letter-join No-Lead 1" panose="02000503000000020003" pitchFamily="50" charset="0"/>
              </a:rPr>
              <a:t>PE days:</a:t>
            </a:r>
            <a:r>
              <a:rPr lang="en-US" sz="3200" b="1" dirty="0">
                <a:latin typeface="Letter-join No-Lead 1" panose="02000503000000020003" pitchFamily="50" charset="0"/>
              </a:rPr>
              <a:t> </a:t>
            </a:r>
            <a:r>
              <a:rPr lang="en-GB" sz="3200" b="1" dirty="0">
                <a:latin typeface="Letter-join No-Lead 1" panose="02000503000000020003" pitchFamily="50" charset="0"/>
              </a:rPr>
              <a:t>Autumn 1, Spring 1, Summer 1: Tuesdays - outdoor, Wednesdays – indoor</a:t>
            </a:r>
          </a:p>
          <a:p>
            <a:r>
              <a:rPr lang="en-GB" sz="3200" b="1" dirty="0">
                <a:latin typeface="Letter-join No-Lead 1" panose="02000503000000020003" pitchFamily="50" charset="0"/>
              </a:rPr>
              <a:t>Autumn 2, Spring 2, Summer 2: Tuesdays – indoor, Thursdays – outdoor</a:t>
            </a:r>
            <a:endParaRPr lang="en-US" sz="3200" dirty="0">
              <a:latin typeface="Letter-join No-Lead 1" panose="02000503000000020003" pitchFamily="50" charset="0"/>
            </a:endParaRPr>
          </a:p>
          <a:p>
            <a:r>
              <a:rPr lang="en-US" sz="3200" b="1" u="sng" dirty="0">
                <a:latin typeface="Letter-join No-Lead 1" panose="02000503000000020003" pitchFamily="50" charset="0"/>
              </a:rPr>
              <a:t>Homework:</a:t>
            </a:r>
            <a:r>
              <a:rPr lang="en-US" sz="3200" b="1" dirty="0">
                <a:latin typeface="Letter-join No-Lead 1" panose="02000503000000020003" pitchFamily="50" charset="0"/>
              </a:rPr>
              <a:t> Given out start of every half term, pick one activity every week to be handed in the Monday of the following week.</a:t>
            </a:r>
            <a:endParaRPr lang="en-US" sz="3200" dirty="0">
              <a:latin typeface="Letter-join No-Lead 1" panose="02000503000000020003" pitchFamily="50" charset="0"/>
            </a:endParaRPr>
          </a:p>
          <a:p>
            <a:r>
              <a:rPr lang="en-US" sz="3200" b="1" u="sng" dirty="0">
                <a:latin typeface="Letter-join No-Lead 1" panose="02000503000000020003" pitchFamily="50" charset="0"/>
              </a:rPr>
              <a:t>Spellings:</a:t>
            </a:r>
            <a:r>
              <a:rPr lang="en-US" sz="3200" b="1" dirty="0">
                <a:latin typeface="Letter-join No-Lead 1" panose="02000503000000020003" pitchFamily="50" charset="0"/>
              </a:rPr>
              <a:t> Given out on Monday, tested on Friday.</a:t>
            </a:r>
            <a:endParaRPr lang="en-US" sz="3200" dirty="0">
              <a:latin typeface="Letter-join No-Lead 1" panose="02000503000000020003" pitchFamily="50" charset="0"/>
            </a:endParaRPr>
          </a:p>
        </p:txBody>
      </p:sp>
    </p:spTree>
    <p:extLst>
      <p:ext uri="{BB962C8B-B14F-4D97-AF65-F5344CB8AC3E}">
        <p14:creationId xmlns:p14="http://schemas.microsoft.com/office/powerpoint/2010/main" val="27193346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ABCDB2D-CD94-4C13-B4F2-AE4801913937}"/>
              </a:ext>
            </a:extLst>
          </p:cNvPr>
          <p:cNvSpPr txBox="1"/>
          <p:nvPr/>
        </p:nvSpPr>
        <p:spPr>
          <a:xfrm>
            <a:off x="276837" y="260059"/>
            <a:ext cx="10981189" cy="6278642"/>
          </a:xfrm>
          <a:prstGeom prst="rect">
            <a:avLst/>
          </a:prstGeom>
          <a:noFill/>
        </p:spPr>
        <p:txBody>
          <a:bodyPr wrap="square" rtlCol="0">
            <a:spAutoFit/>
          </a:bodyPr>
          <a:lstStyle/>
          <a:p>
            <a:pPr algn="ctr"/>
            <a:r>
              <a:rPr lang="en-GB" sz="4800" b="1" dirty="0">
                <a:solidFill>
                  <a:srgbClr val="0070C0"/>
                </a:solidFill>
                <a:latin typeface="Letter-join Plus 1" panose="02000505000000020003" pitchFamily="50" charset="0"/>
              </a:rPr>
              <a:t>Working together with you and your child, I know that we will have a great year!</a:t>
            </a:r>
          </a:p>
          <a:p>
            <a:pPr algn="ctr"/>
            <a:endParaRPr lang="en-GB" sz="4800" b="1" dirty="0">
              <a:solidFill>
                <a:srgbClr val="0070C0"/>
              </a:solidFill>
              <a:latin typeface="Letter-join Plus 1" panose="02000505000000020003" pitchFamily="50" charset="0"/>
            </a:endParaRPr>
          </a:p>
          <a:p>
            <a:pPr algn="ctr"/>
            <a:endParaRPr lang="en-GB" sz="4800" b="1" dirty="0">
              <a:solidFill>
                <a:srgbClr val="0070C0"/>
              </a:solidFill>
              <a:latin typeface="Letter-join Plus 1" panose="02000505000000020003" pitchFamily="50" charset="0"/>
            </a:endParaRPr>
          </a:p>
          <a:p>
            <a:pPr algn="ctr"/>
            <a:r>
              <a:rPr lang="en-GB" sz="4800" b="1" dirty="0">
                <a:solidFill>
                  <a:srgbClr val="0070C0"/>
                </a:solidFill>
                <a:latin typeface="Letter-join Plus 1" panose="02000505000000020003" pitchFamily="50" charset="0"/>
              </a:rPr>
              <a:t>Do you have any other questions about routines, expectations or the curriculum in Year 3?</a:t>
            </a:r>
            <a:endParaRPr lang="en-GB" b="1" dirty="0">
              <a:solidFill>
                <a:srgbClr val="0070C0"/>
              </a:solidFill>
              <a:latin typeface="Letter-join Plus 1" panose="02000505000000020003" pitchFamily="50" charset="0"/>
            </a:endParaRPr>
          </a:p>
          <a:p>
            <a:endParaRPr lang="en-GB" dirty="0">
              <a:solidFill>
                <a:srgbClr val="FF0000"/>
              </a:solidFill>
            </a:endParaRPr>
          </a:p>
        </p:txBody>
      </p:sp>
    </p:spTree>
    <p:extLst>
      <p:ext uri="{BB962C8B-B14F-4D97-AF65-F5344CB8AC3E}">
        <p14:creationId xmlns:p14="http://schemas.microsoft.com/office/powerpoint/2010/main" val="9346280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75173C-E36D-4B94-91A4-EBD58C83AA54}"/>
              </a:ext>
            </a:extLst>
          </p:cNvPr>
          <p:cNvPicPr>
            <a:picLocks noChangeAspect="1"/>
          </p:cNvPicPr>
          <p:nvPr/>
        </p:nvPicPr>
        <p:blipFill>
          <a:blip r:embed="rId2"/>
          <a:stretch>
            <a:fillRect/>
          </a:stretch>
        </p:blipFill>
        <p:spPr>
          <a:xfrm>
            <a:off x="467988" y="385894"/>
            <a:ext cx="2790535" cy="2692866"/>
          </a:xfrm>
          <a:prstGeom prst="rect">
            <a:avLst/>
          </a:prstGeom>
        </p:spPr>
      </p:pic>
      <p:sp>
        <p:nvSpPr>
          <p:cNvPr id="3" name="Rectangle 2">
            <a:extLst>
              <a:ext uri="{FF2B5EF4-FFF2-40B4-BE49-F238E27FC236}">
                <a16:creationId xmlns:a16="http://schemas.microsoft.com/office/drawing/2014/main" id="{68E278A6-029E-4E75-98C0-C8EBCC573A30}"/>
              </a:ext>
            </a:extLst>
          </p:cNvPr>
          <p:cNvSpPr/>
          <p:nvPr/>
        </p:nvSpPr>
        <p:spPr>
          <a:xfrm>
            <a:off x="1358286" y="3779241"/>
            <a:ext cx="9840287" cy="1938992"/>
          </a:xfrm>
          <a:prstGeom prst="rect">
            <a:avLst/>
          </a:prstGeom>
        </p:spPr>
        <p:txBody>
          <a:bodyPr wrap="square">
            <a:spAutoFit/>
          </a:bodyPr>
          <a:lstStyle/>
          <a:p>
            <a:pPr algn="ctr"/>
            <a:r>
              <a:rPr lang="en-GB" sz="4000" b="0" i="0" dirty="0">
                <a:solidFill>
                  <a:srgbClr val="462873"/>
                </a:solidFill>
                <a:effectLst/>
                <a:latin typeface="Letter-join Plus 1" panose="02000505000000020003" pitchFamily="50" charset="0"/>
              </a:rPr>
              <a:t>'Guided by Jesus Christ, our teacher, we journey together, learning to dream, believe and achieve.'</a:t>
            </a:r>
          </a:p>
        </p:txBody>
      </p:sp>
      <p:sp>
        <p:nvSpPr>
          <p:cNvPr id="4" name="TextBox 3">
            <a:extLst>
              <a:ext uri="{FF2B5EF4-FFF2-40B4-BE49-F238E27FC236}">
                <a16:creationId xmlns:a16="http://schemas.microsoft.com/office/drawing/2014/main" id="{BA3416C4-F3FC-42EB-87F0-A9C7C58A58A7}"/>
              </a:ext>
            </a:extLst>
          </p:cNvPr>
          <p:cNvSpPr txBox="1"/>
          <p:nvPr/>
        </p:nvSpPr>
        <p:spPr>
          <a:xfrm>
            <a:off x="2625024" y="2837059"/>
            <a:ext cx="7765166" cy="707886"/>
          </a:xfrm>
          <a:prstGeom prst="rect">
            <a:avLst/>
          </a:prstGeom>
          <a:noFill/>
        </p:spPr>
        <p:txBody>
          <a:bodyPr wrap="square" rtlCol="0">
            <a:spAutoFit/>
          </a:bodyPr>
          <a:lstStyle/>
          <a:p>
            <a:r>
              <a:rPr lang="en-GB" sz="4000" dirty="0">
                <a:latin typeface="Letter-join Plus 1" panose="02000505000000020003" pitchFamily="50" charset="0"/>
              </a:rPr>
              <a:t>Our school Mission Statement:</a:t>
            </a:r>
          </a:p>
        </p:txBody>
      </p:sp>
      <p:pic>
        <p:nvPicPr>
          <p:cNvPr id="5" name="Picture 4">
            <a:extLst>
              <a:ext uri="{FF2B5EF4-FFF2-40B4-BE49-F238E27FC236}">
                <a16:creationId xmlns:a16="http://schemas.microsoft.com/office/drawing/2014/main" id="{CB4DF186-8205-4A10-A69E-6007616F1BE1}"/>
              </a:ext>
            </a:extLst>
          </p:cNvPr>
          <p:cNvPicPr>
            <a:picLocks noChangeAspect="1"/>
          </p:cNvPicPr>
          <p:nvPr/>
        </p:nvPicPr>
        <p:blipFill>
          <a:blip r:embed="rId3"/>
          <a:stretch>
            <a:fillRect/>
          </a:stretch>
        </p:blipFill>
        <p:spPr>
          <a:xfrm>
            <a:off x="9112869" y="384094"/>
            <a:ext cx="2792210" cy="2694666"/>
          </a:xfrm>
          <a:prstGeom prst="rect">
            <a:avLst/>
          </a:prstGeom>
        </p:spPr>
      </p:pic>
    </p:spTree>
    <p:extLst>
      <p:ext uri="{BB962C8B-B14F-4D97-AF65-F5344CB8AC3E}">
        <p14:creationId xmlns:p14="http://schemas.microsoft.com/office/powerpoint/2010/main" val="2751971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2AEE5B-F596-4294-89C1-6F5F7C5290E6}"/>
              </a:ext>
            </a:extLst>
          </p:cNvPr>
          <p:cNvSpPr txBox="1"/>
          <p:nvPr/>
        </p:nvSpPr>
        <p:spPr>
          <a:xfrm>
            <a:off x="478172" y="419450"/>
            <a:ext cx="10930856" cy="3539430"/>
          </a:xfrm>
          <a:prstGeom prst="rect">
            <a:avLst/>
          </a:prstGeom>
          <a:noFill/>
        </p:spPr>
        <p:txBody>
          <a:bodyPr wrap="square" rtlCol="0">
            <a:spAutoFit/>
          </a:bodyPr>
          <a:lstStyle/>
          <a:p>
            <a:r>
              <a:rPr lang="en-GB" sz="3200" dirty="0">
                <a:solidFill>
                  <a:srgbClr val="0070C0"/>
                </a:solidFill>
                <a:latin typeface="Letter-join Plus 1" panose="02000505000000020003" pitchFamily="50" charset="0"/>
              </a:rPr>
              <a:t>If you have any queries, questions or concerns throughout the year, please contact me via school email, see me after school when you are picking your child up, or make an appointment to see me.</a:t>
            </a:r>
          </a:p>
          <a:p>
            <a:endParaRPr lang="en-GB" sz="3200" dirty="0">
              <a:solidFill>
                <a:srgbClr val="0070C0"/>
              </a:solidFill>
              <a:latin typeface="Letter-join Plus 1" panose="02000505000000020003" pitchFamily="50" charset="0"/>
            </a:endParaRPr>
          </a:p>
          <a:p>
            <a:r>
              <a:rPr lang="en-GB" sz="3200" dirty="0">
                <a:solidFill>
                  <a:srgbClr val="0070C0"/>
                </a:solidFill>
                <a:latin typeface="Letter-join Plus 1" panose="02000505000000020003" pitchFamily="50" charset="0"/>
              </a:rPr>
              <a:t>I am here to support your child, but as a school we want to support families too wherever we can. Please do get in touch.</a:t>
            </a:r>
            <a:endParaRPr lang="en-GB" sz="3200" dirty="0"/>
          </a:p>
        </p:txBody>
      </p:sp>
      <p:pic>
        <p:nvPicPr>
          <p:cNvPr id="3" name="Picture 2">
            <a:extLst>
              <a:ext uri="{FF2B5EF4-FFF2-40B4-BE49-F238E27FC236}">
                <a16:creationId xmlns:a16="http://schemas.microsoft.com/office/drawing/2014/main" id="{06BE2013-E6DF-4487-9C2E-70C77365E71F}"/>
              </a:ext>
            </a:extLst>
          </p:cNvPr>
          <p:cNvPicPr>
            <a:picLocks noChangeAspect="1"/>
          </p:cNvPicPr>
          <p:nvPr/>
        </p:nvPicPr>
        <p:blipFill rotWithShape="1">
          <a:blip r:embed="rId2"/>
          <a:srcRect l="2279" t="9216" r="1291" b="16106"/>
          <a:stretch/>
        </p:blipFill>
        <p:spPr>
          <a:xfrm>
            <a:off x="8171505" y="4064683"/>
            <a:ext cx="3872550" cy="2373867"/>
          </a:xfrm>
          <a:prstGeom prst="rect">
            <a:avLst/>
          </a:prstGeom>
        </p:spPr>
      </p:pic>
    </p:spTree>
    <p:extLst>
      <p:ext uri="{BB962C8B-B14F-4D97-AF65-F5344CB8AC3E}">
        <p14:creationId xmlns:p14="http://schemas.microsoft.com/office/powerpoint/2010/main" val="424076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7A5400-E16C-4336-B36D-FB08D1553BA3}"/>
              </a:ext>
            </a:extLst>
          </p:cNvPr>
          <p:cNvPicPr>
            <a:picLocks noChangeAspect="1"/>
          </p:cNvPicPr>
          <p:nvPr/>
        </p:nvPicPr>
        <p:blipFill>
          <a:blip r:embed="rId2"/>
          <a:stretch>
            <a:fillRect/>
          </a:stretch>
        </p:blipFill>
        <p:spPr>
          <a:xfrm>
            <a:off x="9666739" y="307334"/>
            <a:ext cx="2019300" cy="2266950"/>
          </a:xfrm>
          <a:prstGeom prst="rect">
            <a:avLst/>
          </a:prstGeom>
        </p:spPr>
      </p:pic>
      <p:sp>
        <p:nvSpPr>
          <p:cNvPr id="4" name="TextBox 3">
            <a:extLst>
              <a:ext uri="{FF2B5EF4-FFF2-40B4-BE49-F238E27FC236}">
                <a16:creationId xmlns:a16="http://schemas.microsoft.com/office/drawing/2014/main" id="{4E9665D2-F1E0-42CC-B223-587894E49BC4}"/>
              </a:ext>
            </a:extLst>
          </p:cNvPr>
          <p:cNvSpPr txBox="1"/>
          <p:nvPr/>
        </p:nvSpPr>
        <p:spPr>
          <a:xfrm>
            <a:off x="369116" y="478171"/>
            <a:ext cx="9556762" cy="6124754"/>
          </a:xfrm>
          <a:prstGeom prst="rect">
            <a:avLst/>
          </a:prstGeom>
          <a:noFill/>
        </p:spPr>
        <p:txBody>
          <a:bodyPr wrap="square" rtlCol="0">
            <a:spAutoFit/>
          </a:bodyPr>
          <a:lstStyle/>
          <a:p>
            <a:pPr algn="ctr"/>
            <a:r>
              <a:rPr lang="en-GB" sz="2800" b="1" u="sng" dirty="0">
                <a:solidFill>
                  <a:srgbClr val="0070C0"/>
                </a:solidFill>
                <a:latin typeface="Letter-join Plus 1" panose="02000505000000020003" pitchFamily="50" charset="0"/>
              </a:rPr>
              <a:t>READING</a:t>
            </a:r>
          </a:p>
          <a:p>
            <a:endParaRPr lang="en-GB" sz="2800" dirty="0">
              <a:solidFill>
                <a:srgbClr val="0070C0"/>
              </a:solidFill>
              <a:latin typeface="Letter-join Plus 1" panose="02000505000000020003" pitchFamily="50" charset="0"/>
            </a:endParaRPr>
          </a:p>
          <a:p>
            <a:r>
              <a:rPr lang="en-GB" sz="2800" dirty="0">
                <a:solidFill>
                  <a:srgbClr val="0070C0"/>
                </a:solidFill>
                <a:latin typeface="Letter-join Plus 1" panose="02000505000000020003" pitchFamily="50" charset="0"/>
              </a:rPr>
              <a:t>Please read with your child every night. I can not stress how important it is as reading crosses all curricular areas in school.</a:t>
            </a:r>
          </a:p>
          <a:p>
            <a:endParaRPr lang="en-GB" sz="2800" dirty="0">
              <a:solidFill>
                <a:srgbClr val="0070C0"/>
              </a:solidFill>
              <a:latin typeface="Letter-join Plus 1" panose="02000505000000020003" pitchFamily="50" charset="0"/>
            </a:endParaRPr>
          </a:p>
          <a:p>
            <a:r>
              <a:rPr lang="en-GB" sz="2800" dirty="0">
                <a:solidFill>
                  <a:srgbClr val="0070C0"/>
                </a:solidFill>
                <a:latin typeface="Letter-join Plus 1" panose="02000505000000020003" pitchFamily="50" charset="0"/>
              </a:rPr>
              <a:t>Your child should be reading for 20 minutes every night.</a:t>
            </a:r>
          </a:p>
          <a:p>
            <a:endParaRPr lang="en-GB" sz="2800" dirty="0">
              <a:solidFill>
                <a:srgbClr val="0070C0"/>
              </a:solidFill>
              <a:latin typeface="Letter-join Plus 1" panose="02000505000000020003" pitchFamily="50" charset="0"/>
            </a:endParaRPr>
          </a:p>
          <a:p>
            <a:endParaRPr lang="en-GB" sz="2800" dirty="0">
              <a:solidFill>
                <a:srgbClr val="0070C0"/>
              </a:solidFill>
              <a:latin typeface="Letter-join Plus 1" panose="02000505000000020003" pitchFamily="50" charset="0"/>
            </a:endParaRPr>
          </a:p>
          <a:p>
            <a:r>
              <a:rPr lang="en-GB" sz="2800" dirty="0">
                <a:solidFill>
                  <a:srgbClr val="FF0000"/>
                </a:solidFill>
                <a:latin typeface="Letter-join Plus 1" panose="02000505000000020003" pitchFamily="50" charset="0"/>
              </a:rPr>
              <a:t>Reading diaries will be checked on a daily basis – rewards will be given for children who read every night!</a:t>
            </a:r>
          </a:p>
          <a:p>
            <a:endParaRPr lang="en-GB" sz="2800" dirty="0">
              <a:solidFill>
                <a:srgbClr val="FF0000"/>
              </a:solidFill>
              <a:latin typeface="Letter-join Plus 1" panose="02000505000000020003" pitchFamily="50" charset="0"/>
            </a:endParaRPr>
          </a:p>
          <a:p>
            <a:r>
              <a:rPr lang="en-GB" sz="2800" dirty="0">
                <a:solidFill>
                  <a:srgbClr val="FF0000"/>
                </a:solidFill>
                <a:latin typeface="Letter-join Plus 1" panose="02000505000000020003" pitchFamily="50" charset="0"/>
              </a:rPr>
              <a:t>Books will be changed when a quiz is completed - based on the book that they have just read.</a:t>
            </a:r>
          </a:p>
        </p:txBody>
      </p:sp>
    </p:spTree>
    <p:extLst>
      <p:ext uri="{BB962C8B-B14F-4D97-AF65-F5344CB8AC3E}">
        <p14:creationId xmlns:p14="http://schemas.microsoft.com/office/powerpoint/2010/main" val="16337096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B31B9B3-3C8F-4C38-8672-A5111696AB89}"/>
              </a:ext>
            </a:extLst>
          </p:cNvPr>
          <p:cNvSpPr txBox="1"/>
          <p:nvPr/>
        </p:nvSpPr>
        <p:spPr>
          <a:xfrm>
            <a:off x="0" y="5243"/>
            <a:ext cx="5274365" cy="3970318"/>
          </a:xfrm>
          <a:prstGeom prst="rect">
            <a:avLst/>
          </a:prstGeom>
          <a:noFill/>
        </p:spPr>
        <p:txBody>
          <a:bodyPr wrap="square" rtlCol="0">
            <a:spAutoFit/>
          </a:bodyPr>
          <a:lstStyle/>
          <a:p>
            <a:r>
              <a:rPr lang="en-GB" sz="2400" dirty="0">
                <a:solidFill>
                  <a:srgbClr val="0070C0"/>
                </a:solidFill>
                <a:latin typeface="Letter-join Plus 1" panose="02000505000000020003" pitchFamily="50" charset="0"/>
              </a:rPr>
              <a:t>We want your child to develop a love of reading. Take time to sit with them and share a book, a poem, a comic, a magazine, a football programme – anything that involves reading.</a:t>
            </a: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As your child reads, their minds are opened up to new information, new experiences, new dreams…</a:t>
            </a:r>
          </a:p>
          <a:p>
            <a:endParaRPr lang="en-GB" dirty="0">
              <a:solidFill>
                <a:srgbClr val="0070C0"/>
              </a:solidFill>
              <a:latin typeface="Letter-join Plus 1" panose="02000505000000020003" pitchFamily="50" charset="0"/>
            </a:endParaRPr>
          </a:p>
          <a:p>
            <a:endParaRPr lang="en-GB" dirty="0">
              <a:solidFill>
                <a:srgbClr val="0070C0"/>
              </a:solidFill>
              <a:latin typeface="Letter-join Plus 1" panose="02000505000000020003" pitchFamily="50" charset="0"/>
            </a:endParaRPr>
          </a:p>
        </p:txBody>
      </p:sp>
      <p:pic>
        <p:nvPicPr>
          <p:cNvPr id="5" name="Picture 4">
            <a:extLst>
              <a:ext uri="{FF2B5EF4-FFF2-40B4-BE49-F238E27FC236}">
                <a16:creationId xmlns:a16="http://schemas.microsoft.com/office/drawing/2014/main" id="{53D8D09D-B345-47FB-9749-E5C516400001}"/>
              </a:ext>
            </a:extLst>
          </p:cNvPr>
          <p:cNvPicPr>
            <a:picLocks noChangeAspect="1"/>
          </p:cNvPicPr>
          <p:nvPr/>
        </p:nvPicPr>
        <p:blipFill>
          <a:blip r:embed="rId2"/>
          <a:stretch>
            <a:fillRect/>
          </a:stretch>
        </p:blipFill>
        <p:spPr>
          <a:xfrm>
            <a:off x="318219" y="3697628"/>
            <a:ext cx="4348211" cy="2884313"/>
          </a:xfrm>
          <a:prstGeom prst="rect">
            <a:avLst/>
          </a:prstGeom>
        </p:spPr>
      </p:pic>
      <p:sp>
        <p:nvSpPr>
          <p:cNvPr id="6" name="TextBox 5">
            <a:extLst>
              <a:ext uri="{FF2B5EF4-FFF2-40B4-BE49-F238E27FC236}">
                <a16:creationId xmlns:a16="http://schemas.microsoft.com/office/drawing/2014/main" id="{E08827A3-948C-4674-A401-47CDE56F6FDC}"/>
              </a:ext>
            </a:extLst>
          </p:cNvPr>
          <p:cNvSpPr txBox="1"/>
          <p:nvPr/>
        </p:nvSpPr>
        <p:spPr>
          <a:xfrm>
            <a:off x="5246198" y="1964353"/>
            <a:ext cx="6972459" cy="4893647"/>
          </a:xfrm>
          <a:prstGeom prst="rect">
            <a:avLst/>
          </a:prstGeom>
          <a:noFill/>
        </p:spPr>
        <p:txBody>
          <a:bodyPr wrap="square" rtlCol="0">
            <a:spAutoFit/>
          </a:bodyPr>
          <a:lstStyle/>
          <a:p>
            <a:r>
              <a:rPr lang="en-GB" sz="2400" dirty="0">
                <a:solidFill>
                  <a:srgbClr val="0070C0"/>
                </a:solidFill>
                <a:latin typeface="Letter-join Plus 1" panose="02000505000000020003" pitchFamily="50" charset="0"/>
              </a:rPr>
              <a:t>We do not want children to race through their reading books. It is really important that the children understand what they are reading and new vocabulary that they will be exposed to.</a:t>
            </a:r>
          </a:p>
          <a:p>
            <a:r>
              <a:rPr lang="en-GB" sz="2400" dirty="0">
                <a:solidFill>
                  <a:srgbClr val="0070C0"/>
                </a:solidFill>
                <a:latin typeface="Letter-join Plus 1" panose="02000505000000020003" pitchFamily="50" charset="0"/>
              </a:rPr>
              <a:t>Discuss this with your child as they read.</a:t>
            </a: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In Key Stage 2, children are rewarded with raffle tickets when they achieve 80%+ on a book quiz.</a:t>
            </a:r>
          </a:p>
          <a:p>
            <a:r>
              <a:rPr lang="en-GB" sz="2400" dirty="0">
                <a:solidFill>
                  <a:srgbClr val="0070C0"/>
                </a:solidFill>
                <a:latin typeface="Letter-join Plus 1" panose="02000505000000020003" pitchFamily="50" charset="0"/>
              </a:rPr>
              <a:t>Each week, in assembly, someone receives a reading prize.</a:t>
            </a: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Vouchers are given to children when they have read a millions words.</a:t>
            </a:r>
          </a:p>
        </p:txBody>
      </p:sp>
    </p:spTree>
    <p:extLst>
      <p:ext uri="{BB962C8B-B14F-4D97-AF65-F5344CB8AC3E}">
        <p14:creationId xmlns:p14="http://schemas.microsoft.com/office/powerpoint/2010/main" val="420176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A98534-E39B-4185-8C63-39F566966D8A}"/>
              </a:ext>
            </a:extLst>
          </p:cNvPr>
          <p:cNvSpPr txBox="1"/>
          <p:nvPr/>
        </p:nvSpPr>
        <p:spPr>
          <a:xfrm>
            <a:off x="124376" y="0"/>
            <a:ext cx="10452682" cy="5632311"/>
          </a:xfrm>
          <a:prstGeom prst="rect">
            <a:avLst/>
          </a:prstGeom>
          <a:noFill/>
        </p:spPr>
        <p:txBody>
          <a:bodyPr wrap="square" rtlCol="0">
            <a:spAutoFit/>
          </a:bodyPr>
          <a:lstStyle/>
          <a:p>
            <a:pPr algn="ctr"/>
            <a:r>
              <a:rPr lang="en-GB" sz="2000" b="1" u="sng" dirty="0">
                <a:solidFill>
                  <a:srgbClr val="0070C0"/>
                </a:solidFill>
                <a:latin typeface="Letter-join Plus 1" panose="02000505000000020003" pitchFamily="50" charset="0"/>
              </a:rPr>
              <a:t>HOMEWORK</a:t>
            </a:r>
          </a:p>
          <a:p>
            <a:endParaRPr lang="en-GB" sz="2000" dirty="0">
              <a:solidFill>
                <a:srgbClr val="0070C0"/>
              </a:solidFill>
              <a:latin typeface="Letter-join Plus 1" panose="02000505000000020003" pitchFamily="50" charset="0"/>
            </a:endParaRPr>
          </a:p>
          <a:p>
            <a:r>
              <a:rPr lang="en-GB" sz="2000" dirty="0">
                <a:solidFill>
                  <a:srgbClr val="0070C0"/>
                </a:solidFill>
                <a:latin typeface="Letter-join Plus 1" panose="02000505000000020003" pitchFamily="50" charset="0"/>
              </a:rPr>
              <a:t>As well as reading every night, your child will be given homework tasks to complete.</a:t>
            </a:r>
          </a:p>
          <a:p>
            <a:endParaRPr lang="en-GB" sz="2000" dirty="0">
              <a:solidFill>
                <a:srgbClr val="0070C0"/>
              </a:solidFill>
              <a:latin typeface="Letter-join Plus 1" panose="02000505000000020003" pitchFamily="50" charset="0"/>
            </a:endParaRPr>
          </a:p>
          <a:p>
            <a:r>
              <a:rPr lang="en-GB" sz="2000" dirty="0">
                <a:solidFill>
                  <a:srgbClr val="FF0000"/>
                </a:solidFill>
                <a:latin typeface="Letter-join Plus 1" panose="02000505000000020003" pitchFamily="50" charset="0"/>
              </a:rPr>
              <a:t>Spellings – will be given out on Monday, to be tested on Friday.</a:t>
            </a:r>
          </a:p>
          <a:p>
            <a:endParaRPr lang="en-GB" sz="2000" dirty="0">
              <a:solidFill>
                <a:srgbClr val="FF0000"/>
              </a:solidFill>
              <a:latin typeface="Letter-join Plus 1" panose="02000505000000020003" pitchFamily="50" charset="0"/>
            </a:endParaRPr>
          </a:p>
          <a:p>
            <a:r>
              <a:rPr lang="en-GB" sz="2000" dirty="0">
                <a:solidFill>
                  <a:srgbClr val="FF0000"/>
                </a:solidFill>
                <a:latin typeface="Letter-join Plus 1" panose="02000505000000020003" pitchFamily="50" charset="0"/>
              </a:rPr>
              <a:t>Will be given out on first day of each half term, pick one activity each week to hand in the following Monday.</a:t>
            </a:r>
          </a:p>
          <a:p>
            <a:endParaRPr lang="en-GB" sz="2000" dirty="0">
              <a:solidFill>
                <a:srgbClr val="FF0000"/>
              </a:solidFill>
              <a:latin typeface="Letter-join Plus 1" panose="02000505000000020003" pitchFamily="50" charset="0"/>
            </a:endParaRPr>
          </a:p>
          <a:p>
            <a:r>
              <a:rPr lang="en-GB" sz="2000" dirty="0">
                <a:solidFill>
                  <a:srgbClr val="0070C0"/>
                </a:solidFill>
                <a:latin typeface="Letter-join Plus 1" panose="02000505000000020003" pitchFamily="50" charset="0"/>
              </a:rPr>
              <a:t>In Year 3 your child is expected to know the 3, 4 and 8 time tables off by heart. </a:t>
            </a:r>
          </a:p>
          <a:p>
            <a:endParaRPr lang="en-GB" sz="2000" dirty="0">
              <a:solidFill>
                <a:srgbClr val="0070C0"/>
              </a:solidFill>
              <a:latin typeface="Letter-join Plus 1" panose="02000505000000020003" pitchFamily="50" charset="0"/>
            </a:endParaRPr>
          </a:p>
          <a:p>
            <a:r>
              <a:rPr lang="en-GB" sz="2000" dirty="0">
                <a:solidFill>
                  <a:srgbClr val="0070C0"/>
                </a:solidFill>
                <a:latin typeface="Letter-join Plus 1" panose="02000505000000020003" pitchFamily="50" charset="0"/>
              </a:rPr>
              <a:t>This also includes their associated division facts. </a:t>
            </a:r>
          </a:p>
          <a:p>
            <a:endParaRPr lang="en-GB" sz="2000" dirty="0">
              <a:solidFill>
                <a:srgbClr val="0070C0"/>
              </a:solidFill>
              <a:latin typeface="Letter-join Plus 1" panose="02000505000000020003" pitchFamily="50" charset="0"/>
            </a:endParaRPr>
          </a:p>
          <a:p>
            <a:r>
              <a:rPr lang="en-GB" sz="2000" dirty="0">
                <a:solidFill>
                  <a:srgbClr val="0070C0"/>
                </a:solidFill>
                <a:latin typeface="Letter-join Plus 1" panose="02000505000000020003" pitchFamily="50" charset="0"/>
              </a:rPr>
              <a:t>Please practise these at home either by chanting, singing songs, playing games or accessing your child’s Times Table Rock Star account. </a:t>
            </a:r>
          </a:p>
          <a:p>
            <a:endParaRPr lang="en-GB" sz="2000" dirty="0">
              <a:solidFill>
                <a:srgbClr val="0070C0"/>
              </a:solidFill>
              <a:latin typeface="Letter-join Plus 1" panose="02000505000000020003" pitchFamily="50" charset="0"/>
            </a:endParaRPr>
          </a:p>
          <a:p>
            <a:r>
              <a:rPr lang="en-GB" sz="2000" dirty="0">
                <a:solidFill>
                  <a:srgbClr val="0070C0"/>
                </a:solidFill>
                <a:latin typeface="Letter-join Plus 1" panose="02000505000000020003" pitchFamily="50" charset="0"/>
              </a:rPr>
              <a:t>Each child should have their own log-in details – please ask if you do not know your child’s details.</a:t>
            </a:r>
          </a:p>
        </p:txBody>
      </p:sp>
      <p:pic>
        <p:nvPicPr>
          <p:cNvPr id="3" name="Picture 2">
            <a:extLst>
              <a:ext uri="{FF2B5EF4-FFF2-40B4-BE49-F238E27FC236}">
                <a16:creationId xmlns:a16="http://schemas.microsoft.com/office/drawing/2014/main" id="{BA10E4A7-FF15-45F8-BDBB-48B4CB0B4498}"/>
              </a:ext>
            </a:extLst>
          </p:cNvPr>
          <p:cNvPicPr>
            <a:picLocks noChangeAspect="1"/>
          </p:cNvPicPr>
          <p:nvPr/>
        </p:nvPicPr>
        <p:blipFill>
          <a:blip r:embed="rId2"/>
          <a:stretch>
            <a:fillRect/>
          </a:stretch>
        </p:blipFill>
        <p:spPr>
          <a:xfrm rot="21097605">
            <a:off x="7044657" y="5561042"/>
            <a:ext cx="4800600" cy="952500"/>
          </a:xfrm>
          <a:prstGeom prst="rect">
            <a:avLst/>
          </a:prstGeom>
        </p:spPr>
      </p:pic>
    </p:spTree>
    <p:extLst>
      <p:ext uri="{BB962C8B-B14F-4D97-AF65-F5344CB8AC3E}">
        <p14:creationId xmlns:p14="http://schemas.microsoft.com/office/powerpoint/2010/main" val="26903398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B5B1A7-38DC-47AE-BB71-41679DF6E201}"/>
              </a:ext>
            </a:extLst>
          </p:cNvPr>
          <p:cNvSpPr txBox="1"/>
          <p:nvPr/>
        </p:nvSpPr>
        <p:spPr>
          <a:xfrm>
            <a:off x="419451" y="377505"/>
            <a:ext cx="9185944" cy="6124754"/>
          </a:xfrm>
          <a:prstGeom prst="rect">
            <a:avLst/>
          </a:prstGeom>
          <a:noFill/>
        </p:spPr>
        <p:txBody>
          <a:bodyPr wrap="square" rtlCol="0">
            <a:spAutoFit/>
          </a:bodyPr>
          <a:lstStyle/>
          <a:p>
            <a:pPr algn="ctr"/>
            <a:r>
              <a:rPr lang="en-GB" sz="2800" b="1" u="sng" dirty="0">
                <a:solidFill>
                  <a:srgbClr val="0070C0"/>
                </a:solidFill>
                <a:latin typeface="Letter-join Plus 1" panose="02000505000000020003" pitchFamily="50" charset="0"/>
              </a:rPr>
              <a:t>PE</a:t>
            </a:r>
          </a:p>
          <a:p>
            <a:r>
              <a:rPr lang="en-GB" sz="2800" dirty="0">
                <a:solidFill>
                  <a:srgbClr val="0070C0"/>
                </a:solidFill>
                <a:latin typeface="Letter-join Plus 1" panose="02000505000000020003" pitchFamily="50" charset="0"/>
              </a:rPr>
              <a:t>Autumn 1, Spring 1, Summer 1: Tuesdays - outdoor, Wednesdays – indoor</a:t>
            </a:r>
          </a:p>
          <a:p>
            <a:endParaRPr lang="en-GB" sz="2800" dirty="0">
              <a:solidFill>
                <a:srgbClr val="0070C0"/>
              </a:solidFill>
              <a:latin typeface="Letter-join Plus 1" panose="02000505000000020003" pitchFamily="50" charset="0"/>
            </a:endParaRPr>
          </a:p>
          <a:p>
            <a:r>
              <a:rPr lang="en-GB" sz="2800" dirty="0">
                <a:solidFill>
                  <a:srgbClr val="0070C0"/>
                </a:solidFill>
                <a:latin typeface="Letter-join Plus 1" panose="02000505000000020003" pitchFamily="50" charset="0"/>
              </a:rPr>
              <a:t>Autumn 2, Spring 2, Summer 2: Tuesdays – indoor, Thursdays – outdoor</a:t>
            </a:r>
          </a:p>
          <a:p>
            <a:endParaRPr lang="en-GB" sz="2800" dirty="0">
              <a:solidFill>
                <a:srgbClr val="0070C0"/>
              </a:solidFill>
              <a:latin typeface="Letter-join Plus 1" panose="02000505000000020003" pitchFamily="50" charset="0"/>
            </a:endParaRPr>
          </a:p>
          <a:p>
            <a:r>
              <a:rPr lang="en-GB" sz="2800" dirty="0">
                <a:solidFill>
                  <a:srgbClr val="0070C0"/>
                </a:solidFill>
                <a:latin typeface="Letter-join Plus 1" panose="02000505000000020003" pitchFamily="50" charset="0"/>
              </a:rPr>
              <a:t>Your child will come into school wearing their school PE kit on those days. </a:t>
            </a:r>
          </a:p>
          <a:p>
            <a:endParaRPr lang="en-GB" sz="2800" dirty="0">
              <a:solidFill>
                <a:srgbClr val="0070C0"/>
              </a:solidFill>
              <a:latin typeface="Letter-join Plus 1" panose="02000505000000020003" pitchFamily="50" charset="0"/>
            </a:endParaRPr>
          </a:p>
          <a:p>
            <a:r>
              <a:rPr lang="en-GB" sz="2800" dirty="0">
                <a:solidFill>
                  <a:srgbClr val="0070C0"/>
                </a:solidFill>
                <a:latin typeface="Letter-join Plus 1" panose="02000505000000020003" pitchFamily="50" charset="0"/>
              </a:rPr>
              <a:t>Please see the school website for details on our uniform.</a:t>
            </a:r>
          </a:p>
          <a:p>
            <a:endParaRPr lang="en-GB" sz="2800" dirty="0">
              <a:solidFill>
                <a:srgbClr val="0070C0"/>
              </a:solidFill>
              <a:latin typeface="Letter-join Plus 1" panose="02000505000000020003" pitchFamily="50" charset="0"/>
            </a:endParaRPr>
          </a:p>
          <a:p>
            <a:r>
              <a:rPr lang="en-GB" sz="2800" dirty="0">
                <a:solidFill>
                  <a:srgbClr val="0070C0"/>
                </a:solidFill>
                <a:latin typeface="Letter-join Plus 1" panose="02000505000000020003" pitchFamily="50" charset="0"/>
              </a:rPr>
              <a:t>Make sure that all uniform is clearly labelled with your child’s name on it please.</a:t>
            </a:r>
            <a:endParaRPr lang="en-GB" sz="2800" dirty="0"/>
          </a:p>
        </p:txBody>
      </p:sp>
      <p:pic>
        <p:nvPicPr>
          <p:cNvPr id="3" name="Picture 2">
            <a:extLst>
              <a:ext uri="{FF2B5EF4-FFF2-40B4-BE49-F238E27FC236}">
                <a16:creationId xmlns:a16="http://schemas.microsoft.com/office/drawing/2014/main" id="{D9A5A80D-9037-4364-8477-9CB9EE4A4F96}"/>
              </a:ext>
            </a:extLst>
          </p:cNvPr>
          <p:cNvPicPr>
            <a:picLocks noChangeAspect="1"/>
          </p:cNvPicPr>
          <p:nvPr/>
        </p:nvPicPr>
        <p:blipFill rotWithShape="1">
          <a:blip r:embed="rId2"/>
          <a:srcRect l="19822" r="17619"/>
          <a:stretch/>
        </p:blipFill>
        <p:spPr>
          <a:xfrm>
            <a:off x="8719930" y="234394"/>
            <a:ext cx="3246784" cy="2594945"/>
          </a:xfrm>
          <a:prstGeom prst="rect">
            <a:avLst/>
          </a:prstGeom>
        </p:spPr>
      </p:pic>
    </p:spTree>
    <p:extLst>
      <p:ext uri="{BB962C8B-B14F-4D97-AF65-F5344CB8AC3E}">
        <p14:creationId xmlns:p14="http://schemas.microsoft.com/office/powerpoint/2010/main" val="2341868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3DBBDDE-C2D7-4695-A430-CCF7BB1ECAEB}"/>
              </a:ext>
            </a:extLst>
          </p:cNvPr>
          <p:cNvSpPr txBox="1"/>
          <p:nvPr/>
        </p:nvSpPr>
        <p:spPr>
          <a:xfrm>
            <a:off x="145410" y="100546"/>
            <a:ext cx="12046590" cy="5632311"/>
          </a:xfrm>
          <a:prstGeom prst="rect">
            <a:avLst/>
          </a:prstGeom>
          <a:noFill/>
        </p:spPr>
        <p:txBody>
          <a:bodyPr wrap="square" rtlCol="0">
            <a:spAutoFit/>
          </a:bodyPr>
          <a:lstStyle/>
          <a:p>
            <a:pPr algn="ctr"/>
            <a:r>
              <a:rPr lang="en-GB" sz="2400" b="1" u="sng" dirty="0">
                <a:solidFill>
                  <a:srgbClr val="0070C0"/>
                </a:solidFill>
                <a:latin typeface="Letter-join Plus 1" panose="02000505000000020003" pitchFamily="50" charset="0"/>
              </a:rPr>
              <a:t>LESSONS</a:t>
            </a:r>
          </a:p>
          <a:p>
            <a:pPr algn="ctr"/>
            <a:endParaRPr lang="en-GB" sz="2400" dirty="0">
              <a:solidFill>
                <a:srgbClr val="0070C0"/>
              </a:solidFill>
              <a:latin typeface="Letter-join Plus 1" panose="02000505000000020003" pitchFamily="50" charset="0"/>
            </a:endParaRP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Maths and English are taught every day.</a:t>
            </a:r>
          </a:p>
          <a:p>
            <a:endParaRPr lang="en-GB" sz="2400" dirty="0">
              <a:solidFill>
                <a:srgbClr val="FF0000"/>
              </a:solidFill>
              <a:latin typeface="Letter-join Plus 1" panose="02000505000000020003" pitchFamily="50" charset="0"/>
            </a:endParaRPr>
          </a:p>
          <a:p>
            <a:r>
              <a:rPr lang="en-GB" sz="2400" dirty="0">
                <a:solidFill>
                  <a:srgbClr val="0070C0"/>
                </a:solidFill>
                <a:latin typeface="Letter-join Plus 1" panose="02000505000000020003" pitchFamily="50" charset="0"/>
              </a:rPr>
              <a:t>As a Catholic school, we teach 2.5 hours of RE each week. </a:t>
            </a: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We have 2 PE lessons per week. </a:t>
            </a: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In addition to this, we also teach a whole host of other foundation subjects.</a:t>
            </a: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Please see the yearly curriculum overview for more details – this document (along with lots more information) is available on the class page on the school website. </a:t>
            </a: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Our website is an extremely useful source of information.</a:t>
            </a:r>
          </a:p>
        </p:txBody>
      </p:sp>
    </p:spTree>
    <p:extLst>
      <p:ext uri="{BB962C8B-B14F-4D97-AF65-F5344CB8AC3E}">
        <p14:creationId xmlns:p14="http://schemas.microsoft.com/office/powerpoint/2010/main" val="3662043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788E8FA-D9D8-428D-B8BC-08E5DAD38F74}"/>
              </a:ext>
            </a:extLst>
          </p:cNvPr>
          <p:cNvSpPr txBox="1"/>
          <p:nvPr/>
        </p:nvSpPr>
        <p:spPr>
          <a:xfrm>
            <a:off x="0" y="0"/>
            <a:ext cx="12192000" cy="6463308"/>
          </a:xfrm>
          <a:prstGeom prst="rect">
            <a:avLst/>
          </a:prstGeom>
          <a:noFill/>
        </p:spPr>
        <p:txBody>
          <a:bodyPr wrap="square" rtlCol="0">
            <a:spAutoFit/>
          </a:bodyPr>
          <a:lstStyle/>
          <a:p>
            <a:r>
              <a:rPr lang="en-GB" sz="2000" dirty="0">
                <a:solidFill>
                  <a:srgbClr val="0070C0"/>
                </a:solidFill>
                <a:latin typeface="Letter-join Plus 1" panose="02000505000000020003" pitchFamily="50" charset="0"/>
              </a:rPr>
              <a:t>We are working hard to build children’s resilience in school.  </a:t>
            </a:r>
          </a:p>
          <a:p>
            <a:r>
              <a:rPr lang="en-GB" sz="2000" dirty="0">
                <a:solidFill>
                  <a:srgbClr val="0070C0"/>
                </a:solidFill>
                <a:latin typeface="Letter-join Plus 1" panose="02000505000000020003" pitchFamily="50" charset="0"/>
              </a:rPr>
              <a:t>We want them to try their best and attempt their work before asking for help.</a:t>
            </a:r>
          </a:p>
          <a:p>
            <a:endParaRPr lang="en-GB" sz="2000" dirty="0">
              <a:solidFill>
                <a:srgbClr val="0070C0"/>
              </a:solidFill>
              <a:latin typeface="Letter-join Plus 1" panose="02000505000000020003" pitchFamily="50" charset="0"/>
            </a:endParaRPr>
          </a:p>
          <a:p>
            <a:r>
              <a:rPr lang="en-GB" sz="2000" dirty="0">
                <a:solidFill>
                  <a:srgbClr val="0070C0"/>
                </a:solidFill>
                <a:latin typeface="Letter-join Plus 1" panose="02000505000000020003" pitchFamily="50" charset="0"/>
              </a:rPr>
              <a:t>Children need to know that it is okay to make mistakes and that every mistake is a learning opportunity.</a:t>
            </a:r>
          </a:p>
          <a:p>
            <a:endParaRPr lang="en-GB" sz="2000" dirty="0">
              <a:solidFill>
                <a:srgbClr val="0070C0"/>
              </a:solidFill>
              <a:latin typeface="Letter-join Plus 1" panose="02000505000000020003" pitchFamily="50" charset="0"/>
            </a:endParaRPr>
          </a:p>
          <a:p>
            <a:r>
              <a:rPr lang="en-GB" sz="2000" dirty="0">
                <a:solidFill>
                  <a:srgbClr val="0070C0"/>
                </a:solidFill>
                <a:latin typeface="Letter-join Plus 1" panose="02000505000000020003" pitchFamily="50" charset="0"/>
              </a:rPr>
              <a:t>We encourage collaborative learning with ‘partners’ in class.</a:t>
            </a:r>
          </a:p>
          <a:p>
            <a:endParaRPr lang="en-GB" sz="2000" dirty="0">
              <a:solidFill>
                <a:srgbClr val="0070C0"/>
              </a:solidFill>
              <a:latin typeface="Letter-join Plus 1" panose="02000505000000020003" pitchFamily="50" charset="0"/>
            </a:endParaRPr>
          </a:p>
          <a:p>
            <a:pPr algn="ctr"/>
            <a:r>
              <a:rPr lang="en-GB" sz="2000" dirty="0">
                <a:solidFill>
                  <a:srgbClr val="0070C0"/>
                </a:solidFill>
                <a:latin typeface="Letter-join Plus 1" panose="02000505000000020003" pitchFamily="50" charset="0"/>
              </a:rPr>
              <a:t>Children are encouraged to use “4 Before Me”</a:t>
            </a:r>
          </a:p>
          <a:p>
            <a:endParaRPr lang="en-GB" sz="2000" dirty="0">
              <a:solidFill>
                <a:srgbClr val="0070C0"/>
              </a:solidFill>
              <a:latin typeface="Letter-join Plus 1" panose="02000505000000020003" pitchFamily="50" charset="0"/>
            </a:endParaRPr>
          </a:p>
          <a:p>
            <a:pPr algn="ctr"/>
            <a:r>
              <a:rPr lang="en-GB" sz="2000" b="1" dirty="0">
                <a:solidFill>
                  <a:srgbClr val="0070C0"/>
                </a:solidFill>
                <a:latin typeface="Letter-join Plus 1" panose="02000505000000020003" pitchFamily="50" charset="0"/>
              </a:rPr>
              <a:t>1) Brain</a:t>
            </a:r>
          </a:p>
          <a:p>
            <a:pPr algn="ctr"/>
            <a:endParaRPr lang="en-GB" sz="2000" b="1" dirty="0">
              <a:solidFill>
                <a:srgbClr val="0070C0"/>
              </a:solidFill>
              <a:latin typeface="Letter-join Plus 1" panose="02000505000000020003" pitchFamily="50" charset="0"/>
            </a:endParaRPr>
          </a:p>
          <a:p>
            <a:pPr algn="ctr"/>
            <a:r>
              <a:rPr lang="en-GB" sz="2000" b="1" dirty="0">
                <a:solidFill>
                  <a:srgbClr val="0070C0"/>
                </a:solidFill>
                <a:latin typeface="Letter-join Plus 1" panose="02000505000000020003" pitchFamily="50" charset="0"/>
              </a:rPr>
              <a:t>2) Book</a:t>
            </a:r>
          </a:p>
          <a:p>
            <a:pPr algn="ctr"/>
            <a:endParaRPr lang="en-GB" sz="2000" b="1" dirty="0">
              <a:solidFill>
                <a:srgbClr val="0070C0"/>
              </a:solidFill>
              <a:latin typeface="Letter-join Plus 1" panose="02000505000000020003" pitchFamily="50" charset="0"/>
            </a:endParaRPr>
          </a:p>
          <a:p>
            <a:pPr algn="ctr"/>
            <a:r>
              <a:rPr lang="en-GB" sz="2000" b="1" dirty="0">
                <a:solidFill>
                  <a:srgbClr val="0070C0"/>
                </a:solidFill>
                <a:latin typeface="Letter-join Plus 1" panose="02000505000000020003" pitchFamily="50" charset="0"/>
              </a:rPr>
              <a:t>3) Board</a:t>
            </a:r>
          </a:p>
          <a:p>
            <a:pPr algn="ctr"/>
            <a:endParaRPr lang="en-GB" sz="2000" b="1" dirty="0">
              <a:solidFill>
                <a:srgbClr val="0070C0"/>
              </a:solidFill>
              <a:latin typeface="Letter-join Plus 1" panose="02000505000000020003" pitchFamily="50" charset="0"/>
            </a:endParaRPr>
          </a:p>
          <a:p>
            <a:pPr algn="ctr"/>
            <a:r>
              <a:rPr lang="en-GB" sz="2000" b="1" dirty="0">
                <a:solidFill>
                  <a:srgbClr val="0070C0"/>
                </a:solidFill>
                <a:latin typeface="Letter-join Plus 1" panose="02000505000000020003" pitchFamily="50" charset="0"/>
              </a:rPr>
              <a:t>4) Buddy </a:t>
            </a:r>
          </a:p>
          <a:p>
            <a:pPr algn="ctr"/>
            <a:endParaRPr lang="en-GB" sz="2000" dirty="0">
              <a:solidFill>
                <a:srgbClr val="0070C0"/>
              </a:solidFill>
              <a:latin typeface="Letter-join Plus 1" panose="02000505000000020003" pitchFamily="50" charset="0"/>
            </a:endParaRPr>
          </a:p>
          <a:p>
            <a:pPr algn="ctr"/>
            <a:r>
              <a:rPr lang="en-GB" sz="2000" dirty="0">
                <a:solidFill>
                  <a:srgbClr val="0070C0"/>
                </a:solidFill>
                <a:latin typeface="Letter-join Plus 1" panose="02000505000000020003" pitchFamily="50" charset="0"/>
              </a:rPr>
              <a:t>(Then, the BOSS!) </a:t>
            </a:r>
          </a:p>
          <a:p>
            <a:endParaRPr lang="en-GB" dirty="0">
              <a:solidFill>
                <a:srgbClr val="0070C0"/>
              </a:solidFill>
              <a:latin typeface="Letter-join Plus 1" panose="02000505000000020003" pitchFamily="50" charset="0"/>
            </a:endParaRPr>
          </a:p>
          <a:p>
            <a:endParaRPr lang="en-GB" dirty="0">
              <a:solidFill>
                <a:srgbClr val="0070C0"/>
              </a:solidFill>
              <a:latin typeface="Letter-join Plus 1" panose="02000505000000020003" pitchFamily="50" charset="0"/>
            </a:endParaRPr>
          </a:p>
          <a:p>
            <a:endParaRPr lang="en-GB" dirty="0"/>
          </a:p>
        </p:txBody>
      </p:sp>
    </p:spTree>
    <p:extLst>
      <p:ext uri="{BB962C8B-B14F-4D97-AF65-F5344CB8AC3E}">
        <p14:creationId xmlns:p14="http://schemas.microsoft.com/office/powerpoint/2010/main" val="18148296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336</TotalTime>
  <Words>862</Words>
  <Application>Microsoft Office PowerPoint</Application>
  <PresentationFormat>Widescreen</PresentationFormat>
  <Paragraphs>99</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Letter-join No-Lead 1</vt:lpstr>
      <vt:lpstr>Letter-join Plus 1</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Colette Howe</dc:creator>
  <cp:lastModifiedBy>J Flint</cp:lastModifiedBy>
  <cp:revision>23</cp:revision>
  <dcterms:created xsi:type="dcterms:W3CDTF">2022-07-20T09:58:25Z</dcterms:created>
  <dcterms:modified xsi:type="dcterms:W3CDTF">2026-08-24T08:28:20Z</dcterms:modified>
</cp:coreProperties>
</file>