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57"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0CE-14CE-411F-95F0-6E31A8FD4E7B}"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F69A-B9F3-4218-A093-2B4102DF0C03}" type="slidenum">
              <a:rPr lang="en-GB" smtClean="0"/>
              <a:t>‹#›</a:t>
            </a:fld>
            <a:endParaRPr lang="en-GB"/>
          </a:p>
        </p:txBody>
      </p:sp>
    </p:spTree>
    <p:extLst>
      <p:ext uri="{BB962C8B-B14F-4D97-AF65-F5344CB8AC3E}">
        <p14:creationId xmlns:p14="http://schemas.microsoft.com/office/powerpoint/2010/main" val="3295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26/09/2022</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26/09/2022</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2"/>
          <a:stretch>
            <a:fillRect/>
          </a:stretch>
        </p:blipFill>
        <p:spPr>
          <a:xfrm>
            <a:off x="3145125" y="83873"/>
            <a:ext cx="5901749" cy="29508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487958" y="3296252"/>
            <a:ext cx="11216081" cy="3477875"/>
          </a:xfrm>
          <a:prstGeom prst="rect">
            <a:avLst/>
          </a:prstGeom>
          <a:noFill/>
        </p:spPr>
        <p:txBody>
          <a:bodyPr wrap="square" rtlCol="0">
            <a:spAutoFit/>
          </a:bodyPr>
          <a:lstStyle/>
          <a:p>
            <a:pPr algn="ctr"/>
            <a:r>
              <a:rPr lang="en-GB" sz="3200" b="1" dirty="0">
                <a:solidFill>
                  <a:srgbClr val="0070C0"/>
                </a:solidFill>
                <a:latin typeface="Letter-join Plus 1" panose="02000505000000020003" pitchFamily="50" charset="0"/>
              </a:rPr>
              <a:t>Staff in Year 3K are: </a:t>
            </a:r>
          </a:p>
          <a:p>
            <a:pPr algn="ctr"/>
            <a:r>
              <a:rPr lang="en-GB" sz="3200" b="1" dirty="0">
                <a:solidFill>
                  <a:srgbClr val="0070C0"/>
                </a:solidFill>
                <a:latin typeface="Letter-join Plus 1" panose="02000505000000020003" pitchFamily="50" charset="0"/>
              </a:rPr>
              <a:t>Mr Keogh, Mrs Jones, Miss Fraser and Mr O’Hare</a:t>
            </a:r>
          </a:p>
          <a:p>
            <a:pPr algn="ct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r>
              <a:rPr lang="en-GB" sz="3200" b="1"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0" y="0"/>
            <a:ext cx="12192000" cy="6463308"/>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a:t>
            </a:r>
          </a:p>
          <a:p>
            <a:r>
              <a:rPr lang="en-GB" sz="2000" dirty="0">
                <a:solidFill>
                  <a:srgbClr val="0070C0"/>
                </a:solidFill>
                <a:latin typeface="Letter-join Plus 1" panose="02000505000000020003" pitchFamily="50" charset="0"/>
              </a:rPr>
              <a:t>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1) Brain</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2) Book</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3) Board</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4) Buddy </a:t>
            </a:r>
          </a:p>
          <a:p>
            <a:pPr algn="ctr"/>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(Then, the 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8539" y="0"/>
            <a:ext cx="11861225" cy="6768681"/>
            <a:chOff x="0" y="0"/>
            <a:chExt cx="5986463" cy="3257550"/>
          </a:xfrm>
        </p:grpSpPr>
        <p:sp>
          <p:nvSpPr>
            <p:cNvPr id="25" name="Rounded Rectangle 24"/>
            <p:cNvSpPr/>
            <p:nvPr/>
          </p:nvSpPr>
          <p:spPr>
            <a:xfrm>
              <a:off x="0" y="0"/>
              <a:ext cx="5986463" cy="3257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226851" y="186861"/>
              <a:ext cx="753927" cy="727540"/>
            </a:xfrm>
            <a:prstGeom prst="rect">
              <a:avLst/>
            </a:prstGeom>
          </p:spPr>
        </p:pic>
        <p:sp>
          <p:nvSpPr>
            <p:cNvPr id="27" name="TextBox 26"/>
            <p:cNvSpPr txBox="1"/>
            <p:nvPr/>
          </p:nvSpPr>
          <p:spPr>
            <a:xfrm>
              <a:off x="642835" y="366206"/>
              <a:ext cx="4700792" cy="399932"/>
            </a:xfrm>
            <a:prstGeom prst="rect">
              <a:avLst/>
            </a:prstGeom>
            <a:noFill/>
          </p:spPr>
          <p:txBody>
            <a:bodyPr wrap="square" rtlCol="0">
              <a:spAutoFit/>
            </a:bodyPr>
            <a:lstStyle/>
            <a:p>
              <a:pPr algn="ctr"/>
              <a:r>
                <a:rPr lang="en-US" sz="4800" dirty="0">
                  <a:latin typeface="Letter-join No-Lead 1" panose="02000503000000020003" pitchFamily="50" charset="0"/>
                </a:rPr>
                <a:t>Class 3K (</a:t>
              </a:r>
              <a:r>
                <a:rPr lang="en-US" sz="4800" dirty="0" err="1">
                  <a:latin typeface="Letter-join No-Lead 1" panose="02000503000000020003" pitchFamily="50" charset="0"/>
                </a:rPr>
                <a:t>Mr</a:t>
              </a:r>
              <a:r>
                <a:rPr lang="en-US" sz="4800" dirty="0">
                  <a:latin typeface="Letter-join No-Lead 1" panose="02000503000000020003" pitchFamily="50" charset="0"/>
                </a:rPr>
                <a:t> Keogh)  </a:t>
              </a:r>
              <a:endParaRPr lang="en-GB" sz="4800" dirty="0">
                <a:latin typeface="Letter-join No-Lead 1" panose="02000503000000020003" pitchFamily="50" charset="0"/>
              </a:endParaRPr>
            </a:p>
          </p:txBody>
        </p:sp>
      </p:grpSp>
      <p:sp>
        <p:nvSpPr>
          <p:cNvPr id="31" name="TextBox 30">
            <a:extLst>
              <a:ext uri="{FF2B5EF4-FFF2-40B4-BE49-F238E27FC236}">
                <a16:creationId xmlns:a16="http://schemas.microsoft.com/office/drawing/2014/main" id="{2752F9C5-B0E5-43C5-8F6C-F124C11925C2}"/>
              </a:ext>
            </a:extLst>
          </p:cNvPr>
          <p:cNvSpPr txBox="1"/>
          <p:nvPr/>
        </p:nvSpPr>
        <p:spPr>
          <a:xfrm>
            <a:off x="516835" y="2114845"/>
            <a:ext cx="11619523" cy="2862322"/>
          </a:xfrm>
          <a:prstGeom prst="rect">
            <a:avLst/>
          </a:prstGeom>
          <a:noFill/>
        </p:spPr>
        <p:txBody>
          <a:bodyPr wrap="square" rtlCol="0">
            <a:spAutoFit/>
          </a:bodyPr>
          <a:lstStyle/>
          <a:p>
            <a:r>
              <a:rPr lang="en-US" sz="3600" b="1" u="sng" dirty="0">
                <a:latin typeface="Letter-join No-Lead 1" panose="02000503000000020003" pitchFamily="50" charset="0"/>
              </a:rPr>
              <a:t>Teacher email:</a:t>
            </a:r>
            <a:r>
              <a:rPr lang="en-US" sz="3600" b="1" dirty="0">
                <a:latin typeface="Letter-join No-Lead 1" panose="02000503000000020003" pitchFamily="50" charset="0"/>
              </a:rPr>
              <a:t> s.keogh@st-clares.manchester.sch.uk</a:t>
            </a:r>
            <a:endParaRPr lang="en-US" sz="3600" dirty="0">
              <a:latin typeface="Letter-join No-Lead 1" panose="02000503000000020003" pitchFamily="50" charset="0"/>
            </a:endParaRPr>
          </a:p>
          <a:p>
            <a:r>
              <a:rPr lang="en-US" sz="3600" b="1" u="sng" dirty="0">
                <a:latin typeface="Letter-join No-Lead 1" panose="02000503000000020003" pitchFamily="50" charset="0"/>
              </a:rPr>
              <a:t>P.E days:</a:t>
            </a:r>
            <a:r>
              <a:rPr lang="en-US" sz="3600" b="1" dirty="0">
                <a:latin typeface="Letter-join No-Lead 1" panose="02000503000000020003" pitchFamily="50" charset="0"/>
              </a:rPr>
              <a:t> Wednesday and Friday.</a:t>
            </a:r>
            <a:endParaRPr lang="en-US" sz="3600" dirty="0">
              <a:latin typeface="Letter-join No-Lead 1" panose="02000503000000020003" pitchFamily="50" charset="0"/>
            </a:endParaRPr>
          </a:p>
          <a:p>
            <a:r>
              <a:rPr lang="en-US" sz="3600" b="1" u="sng" dirty="0">
                <a:latin typeface="Letter-join No-Lead 1" panose="02000503000000020003" pitchFamily="50" charset="0"/>
              </a:rPr>
              <a:t>Reading expectation:</a:t>
            </a:r>
            <a:r>
              <a:rPr lang="en-US" sz="3600" b="1" dirty="0">
                <a:latin typeface="Letter-join No-Lead 1" panose="02000503000000020003" pitchFamily="50" charset="0"/>
              </a:rPr>
              <a:t> 20 minutes a night.</a:t>
            </a:r>
            <a:endParaRPr lang="en-US" sz="3600" dirty="0">
              <a:latin typeface="Letter-join No-Lead 1" panose="02000503000000020003" pitchFamily="50" charset="0"/>
            </a:endParaRPr>
          </a:p>
          <a:p>
            <a:r>
              <a:rPr lang="en-US" sz="3600" b="1" u="sng" dirty="0">
                <a:latin typeface="Letter-join No-Lead 1" panose="02000503000000020003" pitchFamily="50" charset="0"/>
              </a:rPr>
              <a:t>Homework:</a:t>
            </a:r>
            <a:r>
              <a:rPr lang="en-US" sz="3600" b="1" dirty="0">
                <a:latin typeface="Letter-join No-Lead 1" panose="02000503000000020003" pitchFamily="50" charset="0"/>
              </a:rPr>
              <a:t> Given out on Friday, in for Wednesday.</a:t>
            </a:r>
            <a:endParaRPr lang="en-US" sz="3600" dirty="0">
              <a:latin typeface="Letter-join No-Lead 1" panose="02000503000000020003" pitchFamily="50" charset="0"/>
            </a:endParaRPr>
          </a:p>
          <a:p>
            <a:r>
              <a:rPr lang="en-US" sz="3600" b="1" u="sng" dirty="0">
                <a:latin typeface="Letter-join No-Lead 1" panose="02000503000000020003" pitchFamily="50" charset="0"/>
              </a:rPr>
              <a:t>Spellings:</a:t>
            </a:r>
            <a:r>
              <a:rPr lang="en-US" sz="3600" b="1" dirty="0">
                <a:latin typeface="Letter-join No-Lead 1" panose="02000503000000020003" pitchFamily="50" charset="0"/>
              </a:rPr>
              <a:t> Given out on Monday, tested on Friday.</a:t>
            </a:r>
            <a:endParaRPr lang="en-US" sz="3600" dirty="0">
              <a:latin typeface="Letter-join No-Lead 1" panose="02000503000000020003" pitchFamily="50" charset="0"/>
            </a:endParaRPr>
          </a:p>
        </p:txBody>
      </p:sp>
    </p:spTree>
    <p:extLst>
      <p:ext uri="{BB962C8B-B14F-4D97-AF65-F5344CB8AC3E}">
        <p14:creationId xmlns:p14="http://schemas.microsoft.com/office/powerpoint/2010/main" val="271933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6278642"/>
          </a:xfrm>
          <a:prstGeom prst="rect">
            <a:avLst/>
          </a:prstGeom>
          <a:noFill/>
        </p:spPr>
        <p:txBody>
          <a:bodyPr wrap="square" rtlCol="0">
            <a:spAutoFit/>
          </a:bodyPr>
          <a:lstStyle/>
          <a:p>
            <a:pPr algn="ctr"/>
            <a:r>
              <a:rPr lang="en-GB" sz="4800" b="1" dirty="0">
                <a:solidFill>
                  <a:srgbClr val="0070C0"/>
                </a:solidFill>
                <a:latin typeface="Letter-join Plus 1" panose="02000505000000020003" pitchFamily="50" charset="0"/>
              </a:rPr>
              <a:t>Working together with you and your child, I know that we will have a great year!</a:t>
            </a:r>
          </a:p>
          <a:p>
            <a:pPr algn="ctr"/>
            <a:endParaRPr lang="en-GB" sz="4800" b="1" dirty="0">
              <a:solidFill>
                <a:srgbClr val="0070C0"/>
              </a:solidFill>
              <a:latin typeface="Letter-join Plus 1" panose="02000505000000020003" pitchFamily="50" charset="0"/>
            </a:endParaRPr>
          </a:p>
          <a:p>
            <a:pPr algn="ctr"/>
            <a:endParaRPr lang="en-GB" sz="4800" b="1" dirty="0">
              <a:solidFill>
                <a:srgbClr val="0070C0"/>
              </a:solidFill>
              <a:latin typeface="Letter-join Plus 1" panose="02000505000000020003" pitchFamily="50" charset="0"/>
            </a:endParaRPr>
          </a:p>
          <a:p>
            <a:pPr algn="ctr"/>
            <a:r>
              <a:rPr lang="en-GB" sz="4800" b="1" dirty="0">
                <a:solidFill>
                  <a:srgbClr val="0070C0"/>
                </a:solidFill>
                <a:latin typeface="Letter-join Plus 1" panose="02000505000000020003" pitchFamily="50" charset="0"/>
              </a:rPr>
              <a:t>Do you have any other questions about routines, expectations or the curriculum in Year 3?</a:t>
            </a:r>
            <a:endParaRPr lang="en-GB" b="1"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358286" y="3779241"/>
            <a:ext cx="9840287" cy="1938992"/>
          </a:xfrm>
          <a:prstGeom prst="rect">
            <a:avLst/>
          </a:prstGeom>
        </p:spPr>
        <p:txBody>
          <a:bodyPr wrap="square">
            <a:spAutoFit/>
          </a:bodyPr>
          <a:lstStyle/>
          <a:p>
            <a:pPr algn="ctr"/>
            <a:r>
              <a:rPr lang="en-GB" sz="4000" b="0" i="0" dirty="0">
                <a:solidFill>
                  <a:srgbClr val="462873"/>
                </a:solidFill>
                <a:effectLst/>
                <a:latin typeface="Letter-join Plus 1" panose="02000505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2625024" y="2837059"/>
            <a:ext cx="7765166" cy="707886"/>
          </a:xfrm>
          <a:prstGeom prst="rect">
            <a:avLst/>
          </a:prstGeom>
          <a:noFill/>
        </p:spPr>
        <p:txBody>
          <a:bodyPr wrap="square" rtlCol="0">
            <a:spAutoFit/>
          </a:bodyPr>
          <a:lstStyle/>
          <a:p>
            <a:r>
              <a:rPr lang="en-GB" sz="4000" dirty="0">
                <a:latin typeface="Letter-join Plus 1" panose="02000505000000020003" pitchFamily="50" charset="0"/>
              </a:rPr>
              <a:t>Our school Mission Statement:</a:t>
            </a:r>
          </a:p>
        </p:txBody>
      </p:sp>
      <p:pic>
        <p:nvPicPr>
          <p:cNvPr id="5" name="Picture 4">
            <a:extLst>
              <a:ext uri="{FF2B5EF4-FFF2-40B4-BE49-F238E27FC236}">
                <a16:creationId xmlns:a16="http://schemas.microsoft.com/office/drawing/2014/main" id="{CB4DF186-8205-4A10-A69E-6007616F1BE1}"/>
              </a:ext>
            </a:extLst>
          </p:cNvPr>
          <p:cNvPicPr>
            <a:picLocks noChangeAspect="1"/>
          </p:cNvPicPr>
          <p:nvPr/>
        </p:nvPicPr>
        <p:blipFill>
          <a:blip r:embed="rId3"/>
          <a:stretch>
            <a:fillRect/>
          </a:stretch>
        </p:blipFill>
        <p:spPr>
          <a:xfrm>
            <a:off x="9112869" y="384094"/>
            <a:ext cx="2792210" cy="2694666"/>
          </a:xfrm>
          <a:prstGeom prst="rect">
            <a:avLst/>
          </a:prstGeom>
        </p:spPr>
      </p:pic>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school email,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do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171505" y="4064683"/>
            <a:ext cx="3872550" cy="2373867"/>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1"/>
            <a:ext cx="9556762"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20 minutes every night.</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FF0000"/>
                </a:solidFill>
                <a:latin typeface="Letter-join Plus 1" panose="02000505000000020003" pitchFamily="50" charset="0"/>
              </a:rPr>
              <a:t>Reading diaries will be checked on a daily basis – rewards will be given for children who read every night!</a:t>
            </a:r>
          </a:p>
          <a:p>
            <a:endParaRPr lang="en-GB" sz="2800" dirty="0">
              <a:solidFill>
                <a:srgbClr val="FF0000"/>
              </a:solidFill>
              <a:latin typeface="Letter-join Plus 1" panose="02000505000000020003" pitchFamily="50" charset="0"/>
            </a:endParaRPr>
          </a:p>
          <a:p>
            <a:r>
              <a:rPr lang="en-GB" sz="2800" dirty="0">
                <a:solidFill>
                  <a:srgbClr val="FF0000"/>
                </a:solidFill>
                <a:latin typeface="Letter-join Plus 1" panose="02000505000000020003" pitchFamily="50" charset="0"/>
              </a:rPr>
              <a:t>Books will be changed when a quiz is completed - based on the book that they have just read.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0" y="5243"/>
            <a:ext cx="5274365"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8219" y="3697628"/>
            <a:ext cx="4348211" cy="2884313"/>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246198" y="1964353"/>
            <a:ext cx="6972459" cy="4893647"/>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Key Stage 2, children are rewarded with raffle tickets when they achieve 80%+ on a book quiz.</a:t>
            </a:r>
          </a:p>
          <a:p>
            <a:r>
              <a:rPr lang="en-GB" sz="2400" dirty="0">
                <a:solidFill>
                  <a:srgbClr val="0070C0"/>
                </a:solidFill>
                <a:latin typeface="Letter-join Plus 1" panose="02000505000000020003" pitchFamily="50" charset="0"/>
              </a:rPr>
              <a:t>Each week, in assembly, someone receives a reading prize.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124376" y="0"/>
            <a:ext cx="10452682" cy="5324535"/>
          </a:xfrm>
          <a:prstGeom prst="rect">
            <a:avLst/>
          </a:prstGeom>
          <a:noFill/>
        </p:spPr>
        <p:txBody>
          <a:bodyPr wrap="square" rtlCol="0">
            <a:spAutoFit/>
          </a:bodyPr>
          <a:lstStyle/>
          <a:p>
            <a:pPr algn="ctr"/>
            <a:r>
              <a:rPr lang="en-GB" sz="2000" b="1" u="sng"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 homework tasks to complete.</a:t>
            </a:r>
          </a:p>
          <a:p>
            <a:endParaRPr lang="en-GB" sz="2000" dirty="0">
              <a:solidFill>
                <a:srgbClr val="0070C0"/>
              </a:solidFill>
              <a:latin typeface="Letter-join Plus 1" panose="02000505000000020003" pitchFamily="50" charset="0"/>
            </a:endParaRPr>
          </a:p>
          <a:p>
            <a:r>
              <a:rPr lang="en-GB" sz="2000" dirty="0">
                <a:solidFill>
                  <a:srgbClr val="FF0000"/>
                </a:solidFill>
                <a:latin typeface="Letter-join Plus 1" panose="02000505000000020003" pitchFamily="50" charset="0"/>
              </a:rPr>
              <a:t>Spellings – will be given out on Monday, to be tested on Friday.</a:t>
            </a:r>
          </a:p>
          <a:p>
            <a:endParaRPr lang="en-GB" sz="2000" dirty="0">
              <a:solidFill>
                <a:srgbClr val="FF0000"/>
              </a:solidFill>
              <a:latin typeface="Letter-join Plus 1" panose="02000505000000020003" pitchFamily="50" charset="0"/>
            </a:endParaRPr>
          </a:p>
          <a:p>
            <a:r>
              <a:rPr lang="en-GB" sz="2000" dirty="0">
                <a:solidFill>
                  <a:srgbClr val="FF0000"/>
                </a:solidFill>
                <a:latin typeface="Letter-join Plus 1" panose="02000505000000020003" pitchFamily="50" charset="0"/>
              </a:rPr>
              <a:t>Maths / English – will be given out on Friday, to be handed in on the following Wednesday.</a:t>
            </a: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3 your child is expected to know the 3, 4 and 8 time tables off by heart.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This also includes their associated division facts.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practise these at home either by chanting, singing songs, playing games or accessing your child’s Times Table Rock Star account.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21097605">
            <a:off x="7044657" y="5561042"/>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693866"/>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b="1" u="sng" dirty="0">
                <a:solidFill>
                  <a:srgbClr val="0070C0"/>
                </a:solidFill>
                <a:latin typeface="Letter-join Plus 1" panose="02000505000000020003" pitchFamily="50" charset="0"/>
              </a:rPr>
              <a:t>Wednesdays and Fridays.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rotWithShape="1">
          <a:blip r:embed="rId2"/>
          <a:srcRect l="19822" r="17619"/>
          <a:stretch/>
        </p:blipFill>
        <p:spPr>
          <a:xfrm>
            <a:off x="8719930" y="234394"/>
            <a:ext cx="3246784" cy="259494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00546"/>
            <a:ext cx="12046590" cy="6370975"/>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LESSONS</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2.5 hours of RE each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Our website is an extremely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03929-5145-438A-A6BC-7C84D6537E82}"/>
              </a:ext>
            </a:extLst>
          </p:cNvPr>
          <p:cNvPicPr>
            <a:picLocks noChangeAspect="1"/>
          </p:cNvPicPr>
          <p:nvPr/>
        </p:nvPicPr>
        <p:blipFill>
          <a:blip r:embed="rId2"/>
          <a:stretch>
            <a:fillRect/>
          </a:stretch>
        </p:blipFill>
        <p:spPr>
          <a:xfrm>
            <a:off x="0" y="-191923"/>
            <a:ext cx="12192528" cy="6864393"/>
          </a:xfrm>
          <a:prstGeom prst="rect">
            <a:avLst/>
          </a:prstGeom>
        </p:spPr>
      </p:pic>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804</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Flint</cp:lastModifiedBy>
  <cp:revision>15</cp:revision>
  <dcterms:created xsi:type="dcterms:W3CDTF">2022-07-20T09:58:25Z</dcterms:created>
  <dcterms:modified xsi:type="dcterms:W3CDTF">2022-09-26T07:50:31Z</dcterms:modified>
</cp:coreProperties>
</file>