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6" r:id="rId3"/>
    <p:sldId id="258" r:id="rId4"/>
    <p:sldId id="257" r:id="rId5"/>
    <p:sldId id="259" r:id="rId6"/>
    <p:sldId id="260" r:id="rId7"/>
    <p:sldId id="261" r:id="rId8"/>
    <p:sldId id="262" r:id="rId9"/>
    <p:sldId id="263" r:id="rId10"/>
    <p:sldId id="264" r:id="rId11"/>
    <p:sldId id="267"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F20CE-14CE-411F-95F0-6E31A8FD4E7B}"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43F69A-B9F3-4218-A093-2B4102DF0C03}" type="slidenum">
              <a:rPr lang="en-GB" smtClean="0"/>
              <a:t>‹#›</a:t>
            </a:fld>
            <a:endParaRPr lang="en-GB"/>
          </a:p>
        </p:txBody>
      </p:sp>
    </p:spTree>
    <p:extLst>
      <p:ext uri="{BB962C8B-B14F-4D97-AF65-F5344CB8AC3E}">
        <p14:creationId xmlns:p14="http://schemas.microsoft.com/office/powerpoint/2010/main" val="329572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0EE3-1271-4E7C-8CF9-AE70D8F23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95D588-71A3-4528-B25F-17900E814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ABAC90-6E06-462B-861C-537A0E815B1E}"/>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1F7974FF-2282-4A20-AD36-E355EF463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A6043-0A31-44CB-A4A8-16FD1FA47BE0}"/>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0736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71EF-4100-456F-AC4C-72BB8865BD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9A375F-D97D-4673-AB83-C5679BBA4F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AEE46-8B3B-4DCF-8024-95F9FED3DC64}"/>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BB937606-B408-4208-AD1A-47F9F395A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97D3F-6C30-41F2-9F37-FDC4C815A3F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82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00C84-FE9D-46A0-9B5B-F1FCEB8F5C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E4CE3D-2756-4CD5-80B0-B539BBB8D6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5AF3A-2563-4CC4-B9D3-D4DD6EB6029B}"/>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B92E6222-7F41-43EA-88AB-E172A416F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33DC1-9001-4D5D-A957-F1834F6FDB5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2880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BF05-4D26-420A-899E-526F1B7D3B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7EF4F2-6FA2-430C-8B4D-02E37AAFEA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9740D-8760-4394-A3AD-5D87443A00A3}"/>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33E34B8C-35CC-4883-8945-36641655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F99B84-3AAE-496B-AEB4-740378D08013}"/>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36643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3B72-1B56-48E0-AAE0-E9C6B2511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4839FC-E3A7-4891-878B-23243EEC76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BD346B-1806-4707-AAF1-495D468632BE}"/>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03C7C250-B4A9-4492-AD62-A1D143647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EE9124-F80C-439C-9AED-90AB2688421E}"/>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155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C2D5-A629-41BE-9680-B25ADB10F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0C06B-E6B8-4B1A-B68D-DFEFF88414C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E4F374-6B7A-4BF1-ADAF-161B14CE2E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CBC99-078A-4BE8-B843-6FAB7ADEF64D}"/>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6" name="Footer Placeholder 5">
            <a:extLst>
              <a:ext uri="{FF2B5EF4-FFF2-40B4-BE49-F238E27FC236}">
                <a16:creationId xmlns:a16="http://schemas.microsoft.com/office/drawing/2014/main" id="{F7571B06-C2A9-49A5-BFCA-2052F81CD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F14A9-B633-4CDD-9928-0AABF0E94B24}"/>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4029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AC4B-E963-4E91-AB3C-8B42E37712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0D6859-88E5-407C-85E1-6754A51B2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C87B76-CCC1-4CBF-9A03-4F9E9306A9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9981FF-CE70-4DD5-9BBB-35E03B696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6E7010-49A2-4719-89C0-AB0C26ACEA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3D44F-0A43-4C6B-A5E0-B50EBBB2F656}"/>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8" name="Footer Placeholder 7">
            <a:extLst>
              <a:ext uri="{FF2B5EF4-FFF2-40B4-BE49-F238E27FC236}">
                <a16:creationId xmlns:a16="http://schemas.microsoft.com/office/drawing/2014/main" id="{83D20080-FAB2-4B32-80A3-825C00202E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840DD4-1ACB-4301-A269-81C34642213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6919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CC3B-303E-4FAC-9114-CC0A764F92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94FF9D-4E35-4FD9-B17C-43E105B380E0}"/>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4" name="Footer Placeholder 3">
            <a:extLst>
              <a:ext uri="{FF2B5EF4-FFF2-40B4-BE49-F238E27FC236}">
                <a16:creationId xmlns:a16="http://schemas.microsoft.com/office/drawing/2014/main" id="{0557D564-A2C6-4013-9131-7BA745224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B3A8C20-CCE4-4C8B-AA91-5CC1093BF80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92305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D9E438-7A8E-4B2D-B974-14D547CAD314}"/>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3" name="Footer Placeholder 2">
            <a:extLst>
              <a:ext uri="{FF2B5EF4-FFF2-40B4-BE49-F238E27FC236}">
                <a16:creationId xmlns:a16="http://schemas.microsoft.com/office/drawing/2014/main" id="{0240E83B-22E8-49E5-A171-4D80C01EE8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D0FAA0-B867-477A-B914-F05BE52AF2A7}"/>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68475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7ECD-2D7F-42EA-891D-766C4697F9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BB979D-9428-42CB-90B6-B519E9BE4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F7464E-2DD5-4A1A-9E9B-742E05A82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69FD7C-0274-49BC-8A43-3D14A7A6AE18}"/>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6" name="Footer Placeholder 5">
            <a:extLst>
              <a:ext uri="{FF2B5EF4-FFF2-40B4-BE49-F238E27FC236}">
                <a16:creationId xmlns:a16="http://schemas.microsoft.com/office/drawing/2014/main" id="{8AD73DE3-5FBF-4F11-853F-6892829E2A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F6BF0B-C7E0-4EAB-83CF-8690B2BDA6D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50422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D7D3-D0EA-4CBA-BE95-6AF0291E9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2E82B8-14A6-44D0-BB93-BD7F526DD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9A4BC6-A31C-4B43-A32E-99A1C7E26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B2F9F-C200-4C2E-B433-E4AE2FC00D9E}"/>
              </a:ext>
            </a:extLst>
          </p:cNvPr>
          <p:cNvSpPr>
            <a:spLocks noGrp="1"/>
          </p:cNvSpPr>
          <p:nvPr>
            <p:ph type="dt" sz="half" idx="10"/>
          </p:nvPr>
        </p:nvSpPr>
        <p:spPr/>
        <p:txBody>
          <a:bodyPr/>
          <a:lstStyle/>
          <a:p>
            <a:fld id="{277A55B0-D87D-448E-B650-874B4F042318}" type="datetimeFigureOut">
              <a:rPr lang="en-GB" smtClean="0"/>
              <a:t>31/07/2026</a:t>
            </a:fld>
            <a:endParaRPr lang="en-GB"/>
          </a:p>
        </p:txBody>
      </p:sp>
      <p:sp>
        <p:nvSpPr>
          <p:cNvPr id="6" name="Footer Placeholder 5">
            <a:extLst>
              <a:ext uri="{FF2B5EF4-FFF2-40B4-BE49-F238E27FC236}">
                <a16:creationId xmlns:a16="http://schemas.microsoft.com/office/drawing/2014/main" id="{E034A84C-59C4-44AD-BD15-E5F1C82A26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07AE11-B8D1-437F-9574-3592291AB85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1055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C7C62-13C7-4694-8C5D-9344116A7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147AF-4D6B-41ED-AA65-98ADCAF9B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FC86-D14C-49F6-8089-FA02649B4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31/07/2026</a:t>
            </a:fld>
            <a:endParaRPr lang="en-GB"/>
          </a:p>
        </p:txBody>
      </p:sp>
      <p:sp>
        <p:nvSpPr>
          <p:cNvPr id="5" name="Footer Placeholder 4">
            <a:extLst>
              <a:ext uri="{FF2B5EF4-FFF2-40B4-BE49-F238E27FC236}">
                <a16:creationId xmlns:a16="http://schemas.microsoft.com/office/drawing/2014/main" id="{BED97459-9EF2-42D5-AE4F-2D389A1B7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258FF6-7329-4F49-877A-A52EBDA58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extLst>
      <p:ext uri="{BB962C8B-B14F-4D97-AF65-F5344CB8AC3E}">
        <p14:creationId xmlns:p14="http://schemas.microsoft.com/office/powerpoint/2010/main" val="130122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91B258-6D80-4724-B72C-957AA93C657A}"/>
              </a:ext>
            </a:extLst>
          </p:cNvPr>
          <p:cNvPicPr>
            <a:picLocks noChangeAspect="1"/>
          </p:cNvPicPr>
          <p:nvPr/>
        </p:nvPicPr>
        <p:blipFill>
          <a:blip r:embed="rId2"/>
          <a:stretch>
            <a:fillRect/>
          </a:stretch>
        </p:blipFill>
        <p:spPr>
          <a:xfrm>
            <a:off x="3145125" y="83873"/>
            <a:ext cx="5901749" cy="2950875"/>
          </a:xfrm>
          <a:prstGeom prst="rect">
            <a:avLst/>
          </a:prstGeom>
        </p:spPr>
      </p:pic>
      <p:sp>
        <p:nvSpPr>
          <p:cNvPr id="11" name="TextBox 10">
            <a:extLst>
              <a:ext uri="{FF2B5EF4-FFF2-40B4-BE49-F238E27FC236}">
                <a16:creationId xmlns:a16="http://schemas.microsoft.com/office/drawing/2014/main" id="{67233423-7D07-4EEF-9AA8-184FC117340C}"/>
              </a:ext>
            </a:extLst>
          </p:cNvPr>
          <p:cNvSpPr txBox="1"/>
          <p:nvPr/>
        </p:nvSpPr>
        <p:spPr>
          <a:xfrm>
            <a:off x="487958" y="3296252"/>
            <a:ext cx="11216081" cy="3477875"/>
          </a:xfrm>
          <a:prstGeom prst="rect">
            <a:avLst/>
          </a:prstGeom>
          <a:noFill/>
        </p:spPr>
        <p:txBody>
          <a:bodyPr wrap="square" rtlCol="0">
            <a:spAutoFit/>
          </a:bodyPr>
          <a:lstStyle/>
          <a:p>
            <a:pPr algn="ctr"/>
            <a:r>
              <a:rPr lang="en-GB" sz="3200" b="1" dirty="0">
                <a:solidFill>
                  <a:srgbClr val="0070C0"/>
                </a:solidFill>
                <a:latin typeface="Letter-join Plus 1" panose="02000505000000020003" pitchFamily="50" charset="0"/>
              </a:rPr>
              <a:t>Staff in Year 3H are: </a:t>
            </a:r>
          </a:p>
          <a:p>
            <a:pPr algn="ctr"/>
            <a:r>
              <a:rPr lang="en-GB" sz="3200" b="1" dirty="0">
                <a:solidFill>
                  <a:srgbClr val="0070C0"/>
                </a:solidFill>
                <a:latin typeface="Letter-join Plus 1" panose="02000505000000020003" pitchFamily="50" charset="0"/>
              </a:rPr>
              <a:t>Mrs Harrison and Miss </a:t>
            </a:r>
            <a:r>
              <a:rPr lang="en-GB" sz="3200" b="1" dirty="0" err="1">
                <a:solidFill>
                  <a:srgbClr val="0070C0"/>
                </a:solidFill>
                <a:latin typeface="Letter-join Plus 1" panose="02000505000000020003" pitchFamily="50" charset="0"/>
              </a:rPr>
              <a:t>Betney</a:t>
            </a:r>
            <a:endParaRPr lang="en-GB" sz="3200" b="1" dirty="0">
              <a:solidFill>
                <a:srgbClr val="0070C0"/>
              </a:solidFill>
              <a:latin typeface="Letter-join Plus 1" panose="02000505000000020003" pitchFamily="50" charset="0"/>
            </a:endParaRPr>
          </a:p>
          <a:p>
            <a:pPr algn="ctr"/>
            <a:endParaRPr lang="en-GB" sz="3200" b="1" dirty="0">
              <a:solidFill>
                <a:srgbClr val="0070C0"/>
              </a:solidFill>
              <a:latin typeface="Letter-join Plus 1" panose="02000505000000020003" pitchFamily="50" charset="0"/>
            </a:endParaRPr>
          </a:p>
          <a:p>
            <a:pPr algn="ctr"/>
            <a:endParaRPr lang="en-GB" sz="3200" b="1" dirty="0">
              <a:solidFill>
                <a:srgbClr val="0070C0"/>
              </a:solidFill>
              <a:latin typeface="Letter-join Plus 1" panose="02000505000000020003" pitchFamily="50" charset="0"/>
            </a:endParaRPr>
          </a:p>
          <a:p>
            <a:pPr algn="ctr"/>
            <a:r>
              <a:rPr lang="en-GB" sz="3200" b="1" dirty="0">
                <a:solidFill>
                  <a:srgbClr val="0070C0"/>
                </a:solidFill>
                <a:latin typeface="Letter-join Plus 1" panose="02000505000000020003" pitchFamily="50" charset="0"/>
              </a:rPr>
              <a:t>We are very much looking forward to working with and getting to know your children this year.</a:t>
            </a:r>
          </a:p>
          <a:p>
            <a:endParaRPr lang="en-GB" sz="2800" dirty="0">
              <a:solidFill>
                <a:srgbClr val="0070C0"/>
              </a:solidFill>
              <a:latin typeface="Letter-join Plus 1" panose="02000505000000020003" pitchFamily="50" charset="0"/>
            </a:endParaRPr>
          </a:p>
        </p:txBody>
      </p:sp>
    </p:spTree>
    <p:extLst>
      <p:ext uri="{BB962C8B-B14F-4D97-AF65-F5344CB8AC3E}">
        <p14:creationId xmlns:p14="http://schemas.microsoft.com/office/powerpoint/2010/main" val="4096214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88E8FA-D9D8-428D-B8BC-08E5DAD38F74}"/>
              </a:ext>
            </a:extLst>
          </p:cNvPr>
          <p:cNvSpPr txBox="1"/>
          <p:nvPr/>
        </p:nvSpPr>
        <p:spPr>
          <a:xfrm>
            <a:off x="0" y="0"/>
            <a:ext cx="12192000" cy="6463308"/>
          </a:xfrm>
          <a:prstGeom prst="rect">
            <a:avLst/>
          </a:prstGeom>
          <a:noFill/>
        </p:spPr>
        <p:txBody>
          <a:bodyPr wrap="square" rtlCol="0">
            <a:spAutoFit/>
          </a:bodyPr>
          <a:lstStyle/>
          <a:p>
            <a:r>
              <a:rPr lang="en-GB" sz="2000" dirty="0">
                <a:solidFill>
                  <a:srgbClr val="0070C0"/>
                </a:solidFill>
                <a:latin typeface="Letter-join Plus 1" panose="02000505000000020003" pitchFamily="50" charset="0"/>
              </a:rPr>
              <a:t>We are working hard to build children’s resilience in school.  </a:t>
            </a:r>
          </a:p>
          <a:p>
            <a:r>
              <a:rPr lang="en-GB" sz="2000" dirty="0">
                <a:solidFill>
                  <a:srgbClr val="0070C0"/>
                </a:solidFill>
                <a:latin typeface="Letter-join Plus 1" panose="02000505000000020003" pitchFamily="50" charset="0"/>
              </a:rPr>
              <a:t>We want them to try their best and attempt their work before asking for help.</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Children need to know that it is okay to make mistakes and that every mistake is a learning opportunity.</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We encourage collaborative learning with ‘partners’ in class.</a:t>
            </a:r>
          </a:p>
          <a:p>
            <a:endParaRPr lang="en-GB" sz="2000" dirty="0">
              <a:solidFill>
                <a:srgbClr val="0070C0"/>
              </a:solidFill>
              <a:latin typeface="Letter-join Plus 1" panose="02000505000000020003" pitchFamily="50" charset="0"/>
            </a:endParaRPr>
          </a:p>
          <a:p>
            <a:pPr algn="ctr"/>
            <a:r>
              <a:rPr lang="en-GB" sz="2000" dirty="0">
                <a:solidFill>
                  <a:srgbClr val="0070C0"/>
                </a:solidFill>
                <a:latin typeface="Letter-join Plus 1" panose="02000505000000020003" pitchFamily="50" charset="0"/>
              </a:rPr>
              <a:t>Children are encouraged to use “4 Before Me”</a:t>
            </a:r>
          </a:p>
          <a:p>
            <a:endParaRPr lang="en-GB" sz="2000"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1) Brain</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2) Book</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3) Board</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4) Buddy </a:t>
            </a:r>
          </a:p>
          <a:p>
            <a:pPr algn="ctr"/>
            <a:endParaRPr lang="en-GB" sz="2000" dirty="0">
              <a:solidFill>
                <a:srgbClr val="0070C0"/>
              </a:solidFill>
              <a:latin typeface="Letter-join Plus 1" panose="02000505000000020003" pitchFamily="50" charset="0"/>
            </a:endParaRPr>
          </a:p>
          <a:p>
            <a:pPr algn="ctr"/>
            <a:r>
              <a:rPr lang="en-GB" sz="2000" dirty="0">
                <a:solidFill>
                  <a:srgbClr val="0070C0"/>
                </a:solidFill>
                <a:latin typeface="Letter-join Plus 1" panose="02000505000000020003" pitchFamily="50" charset="0"/>
              </a:rPr>
              <a:t>(Then, the BOSS!)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1814829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238539" y="0"/>
            <a:ext cx="11861225" cy="6768681"/>
            <a:chOff x="0" y="0"/>
            <a:chExt cx="5986463" cy="3257550"/>
          </a:xfrm>
        </p:grpSpPr>
        <p:sp>
          <p:nvSpPr>
            <p:cNvPr id="25" name="Rounded Rectangle 24"/>
            <p:cNvSpPr/>
            <p:nvPr/>
          </p:nvSpPr>
          <p:spPr>
            <a:xfrm>
              <a:off x="0" y="0"/>
              <a:ext cx="5986463" cy="325755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226851" y="186861"/>
              <a:ext cx="753927" cy="727540"/>
            </a:xfrm>
            <a:prstGeom prst="rect">
              <a:avLst/>
            </a:prstGeom>
          </p:spPr>
        </p:pic>
        <p:sp>
          <p:nvSpPr>
            <p:cNvPr id="27" name="TextBox 26"/>
            <p:cNvSpPr txBox="1"/>
            <p:nvPr/>
          </p:nvSpPr>
          <p:spPr>
            <a:xfrm>
              <a:off x="642835" y="366206"/>
              <a:ext cx="4700792" cy="399932"/>
            </a:xfrm>
            <a:prstGeom prst="rect">
              <a:avLst/>
            </a:prstGeom>
            <a:noFill/>
          </p:spPr>
          <p:txBody>
            <a:bodyPr wrap="square" rtlCol="0">
              <a:spAutoFit/>
            </a:bodyPr>
            <a:lstStyle/>
            <a:p>
              <a:pPr algn="ctr"/>
              <a:r>
                <a:rPr lang="en-US" sz="4800" dirty="0">
                  <a:latin typeface="Letter-join No-Lead 1" panose="02000503000000020003" pitchFamily="50" charset="0"/>
                </a:rPr>
                <a:t>Class 3H (</a:t>
              </a:r>
              <a:r>
                <a:rPr lang="en-US" sz="4800" dirty="0" err="1">
                  <a:latin typeface="Letter-join No-Lead 1" panose="02000503000000020003" pitchFamily="50" charset="0"/>
                </a:rPr>
                <a:t>Mrs</a:t>
              </a:r>
              <a:r>
                <a:rPr lang="en-US" sz="4800" dirty="0">
                  <a:latin typeface="Letter-join No-Lead 1" panose="02000503000000020003" pitchFamily="50" charset="0"/>
                </a:rPr>
                <a:t> Harrison)  </a:t>
              </a:r>
              <a:endParaRPr lang="en-GB" sz="4800" dirty="0">
                <a:latin typeface="Letter-join No-Lead 1" panose="02000503000000020003" pitchFamily="50" charset="0"/>
              </a:endParaRPr>
            </a:p>
          </p:txBody>
        </p:sp>
      </p:grpSp>
      <p:sp>
        <p:nvSpPr>
          <p:cNvPr id="31" name="TextBox 30">
            <a:extLst>
              <a:ext uri="{FF2B5EF4-FFF2-40B4-BE49-F238E27FC236}">
                <a16:creationId xmlns:a16="http://schemas.microsoft.com/office/drawing/2014/main" id="{2752F9C5-B0E5-43C5-8F6C-F124C11925C2}"/>
              </a:ext>
            </a:extLst>
          </p:cNvPr>
          <p:cNvSpPr txBox="1"/>
          <p:nvPr/>
        </p:nvSpPr>
        <p:spPr>
          <a:xfrm>
            <a:off x="516835" y="2114845"/>
            <a:ext cx="11619523" cy="3970318"/>
          </a:xfrm>
          <a:prstGeom prst="rect">
            <a:avLst/>
          </a:prstGeom>
          <a:noFill/>
        </p:spPr>
        <p:txBody>
          <a:bodyPr wrap="square" rtlCol="0">
            <a:spAutoFit/>
          </a:bodyPr>
          <a:lstStyle/>
          <a:p>
            <a:r>
              <a:rPr lang="en-US" sz="3600" b="1" u="sng" dirty="0">
                <a:latin typeface="Letter-join No-Lead 1" panose="02000503000000020003" pitchFamily="50" charset="0"/>
              </a:rPr>
              <a:t>Teacher email:</a:t>
            </a:r>
            <a:r>
              <a:rPr lang="en-US" sz="3600" b="1" dirty="0">
                <a:latin typeface="Letter-join No-Lead 1" panose="02000503000000020003" pitchFamily="50" charset="0"/>
              </a:rPr>
              <a:t> j.harrison@st-clares.manchester.sch.uk</a:t>
            </a:r>
            <a:endParaRPr lang="en-US" sz="3600" dirty="0">
              <a:latin typeface="Letter-join No-Lead 1" panose="02000503000000020003" pitchFamily="50" charset="0"/>
            </a:endParaRPr>
          </a:p>
          <a:p>
            <a:r>
              <a:rPr lang="en-US" sz="3600" b="1" u="sng" dirty="0">
                <a:latin typeface="Letter-join No-Lead 1" panose="02000503000000020003" pitchFamily="50" charset="0"/>
              </a:rPr>
              <a:t>P.E days:</a:t>
            </a:r>
            <a:r>
              <a:rPr lang="en-US" sz="3600" b="1" dirty="0">
                <a:latin typeface="Letter-join No-Lead 1" panose="02000503000000020003" pitchFamily="50" charset="0"/>
              </a:rPr>
              <a:t> Wednesdays and Fridays</a:t>
            </a:r>
            <a:endParaRPr lang="en-US" sz="3600" dirty="0">
              <a:latin typeface="Letter-join No-Lead 1" panose="02000503000000020003" pitchFamily="50" charset="0"/>
            </a:endParaRPr>
          </a:p>
          <a:p>
            <a:r>
              <a:rPr lang="en-US" sz="3600" b="1" u="sng" dirty="0">
                <a:latin typeface="Letter-join No-Lead 1" panose="02000503000000020003" pitchFamily="50" charset="0"/>
              </a:rPr>
              <a:t>Reading expectation:</a:t>
            </a:r>
            <a:r>
              <a:rPr lang="en-US" sz="3600" b="1" dirty="0">
                <a:latin typeface="Letter-join No-Lead 1" panose="02000503000000020003" pitchFamily="50" charset="0"/>
              </a:rPr>
              <a:t> 20 minutes per night.</a:t>
            </a:r>
            <a:endParaRPr lang="en-US" sz="3600" dirty="0">
              <a:latin typeface="Letter-join No-Lead 1" panose="02000503000000020003" pitchFamily="50" charset="0"/>
            </a:endParaRPr>
          </a:p>
          <a:p>
            <a:r>
              <a:rPr lang="en-US" sz="3600" b="1" u="sng" dirty="0">
                <a:latin typeface="Letter-join No-Lead 1" panose="02000503000000020003" pitchFamily="50" charset="0"/>
              </a:rPr>
              <a:t>Homework:</a:t>
            </a:r>
            <a:r>
              <a:rPr lang="en-US" sz="3600" b="1" dirty="0">
                <a:latin typeface="Letter-join No-Lead 1" panose="02000503000000020003" pitchFamily="50" charset="0"/>
              </a:rPr>
              <a:t> Given out at the start of a half term, to be handed in during the final week of the half term.</a:t>
            </a:r>
          </a:p>
          <a:p>
            <a:r>
              <a:rPr lang="en-US" sz="3600" b="1" u="sng" dirty="0">
                <a:latin typeface="Letter-join No-Lead 1" panose="02000503000000020003" pitchFamily="50" charset="0"/>
              </a:rPr>
              <a:t>Spellings:</a:t>
            </a:r>
            <a:r>
              <a:rPr lang="en-US" sz="3600" b="1" dirty="0">
                <a:latin typeface="Letter-join No-Lead 1" panose="02000503000000020003" pitchFamily="50" charset="0"/>
              </a:rPr>
              <a:t> Given out on Friday, tested on the following Friday.</a:t>
            </a:r>
            <a:endParaRPr lang="en-US" sz="3600" dirty="0">
              <a:latin typeface="Letter-join No-Lead 1" panose="02000503000000020003" pitchFamily="50" charset="0"/>
            </a:endParaRPr>
          </a:p>
        </p:txBody>
      </p:sp>
    </p:spTree>
    <p:extLst>
      <p:ext uri="{BB962C8B-B14F-4D97-AF65-F5344CB8AC3E}">
        <p14:creationId xmlns:p14="http://schemas.microsoft.com/office/powerpoint/2010/main" val="2719334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CDB2D-CD94-4C13-B4F2-AE4801913937}"/>
              </a:ext>
            </a:extLst>
          </p:cNvPr>
          <p:cNvSpPr txBox="1"/>
          <p:nvPr/>
        </p:nvSpPr>
        <p:spPr>
          <a:xfrm>
            <a:off x="276837" y="260059"/>
            <a:ext cx="10981189" cy="6278642"/>
          </a:xfrm>
          <a:prstGeom prst="rect">
            <a:avLst/>
          </a:prstGeom>
          <a:noFill/>
        </p:spPr>
        <p:txBody>
          <a:bodyPr wrap="square" rtlCol="0">
            <a:spAutoFit/>
          </a:bodyPr>
          <a:lstStyle/>
          <a:p>
            <a:pPr algn="ctr"/>
            <a:r>
              <a:rPr lang="en-GB" sz="4800" b="1" dirty="0">
                <a:solidFill>
                  <a:srgbClr val="0070C0"/>
                </a:solidFill>
                <a:latin typeface="Letter-join Plus 1" panose="02000505000000020003" pitchFamily="50" charset="0"/>
              </a:rPr>
              <a:t>Working together with you and your child, I know that we will have a great year!</a:t>
            </a:r>
          </a:p>
          <a:p>
            <a:pPr algn="ctr"/>
            <a:endParaRPr lang="en-GB" sz="4800" b="1" dirty="0">
              <a:solidFill>
                <a:srgbClr val="0070C0"/>
              </a:solidFill>
              <a:latin typeface="Letter-join Plus 1" panose="02000505000000020003" pitchFamily="50" charset="0"/>
            </a:endParaRPr>
          </a:p>
          <a:p>
            <a:pPr algn="ctr"/>
            <a:endParaRPr lang="en-GB" sz="4800" b="1" dirty="0">
              <a:solidFill>
                <a:srgbClr val="0070C0"/>
              </a:solidFill>
              <a:latin typeface="Letter-join Plus 1" panose="02000505000000020003" pitchFamily="50" charset="0"/>
            </a:endParaRPr>
          </a:p>
          <a:p>
            <a:pPr algn="ctr"/>
            <a:r>
              <a:rPr lang="en-GB" sz="4800" b="1" dirty="0">
                <a:solidFill>
                  <a:srgbClr val="0070C0"/>
                </a:solidFill>
                <a:latin typeface="Letter-join Plus 1" panose="02000505000000020003" pitchFamily="50" charset="0"/>
              </a:rPr>
              <a:t>Do you have any other questions about routines, expectations or the curriculum in Year 3?</a:t>
            </a:r>
            <a:endParaRPr lang="en-GB" b="1" dirty="0">
              <a:solidFill>
                <a:srgbClr val="0070C0"/>
              </a:solidFill>
              <a:latin typeface="Letter-join Plus 1" panose="02000505000000020003" pitchFamily="50" charset="0"/>
            </a:endParaRPr>
          </a:p>
          <a:p>
            <a:endParaRPr lang="en-GB" dirty="0">
              <a:solidFill>
                <a:srgbClr val="FF0000"/>
              </a:solidFill>
            </a:endParaRPr>
          </a:p>
        </p:txBody>
      </p:sp>
    </p:spTree>
    <p:extLst>
      <p:ext uri="{BB962C8B-B14F-4D97-AF65-F5344CB8AC3E}">
        <p14:creationId xmlns:p14="http://schemas.microsoft.com/office/powerpoint/2010/main" val="934628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467988" y="385894"/>
            <a:ext cx="2790535" cy="2692866"/>
          </a:xfrm>
          <a:prstGeom prst="rect">
            <a:avLst/>
          </a:prstGeom>
        </p:spPr>
      </p:pic>
      <p:sp>
        <p:nvSpPr>
          <p:cNvPr id="3" name="Rectangle 2">
            <a:extLst>
              <a:ext uri="{FF2B5EF4-FFF2-40B4-BE49-F238E27FC236}">
                <a16:creationId xmlns:a16="http://schemas.microsoft.com/office/drawing/2014/main" id="{68E278A6-029E-4E75-98C0-C8EBCC573A30}"/>
              </a:ext>
            </a:extLst>
          </p:cNvPr>
          <p:cNvSpPr/>
          <p:nvPr/>
        </p:nvSpPr>
        <p:spPr>
          <a:xfrm>
            <a:off x="1358286" y="3779241"/>
            <a:ext cx="9840287" cy="1938992"/>
          </a:xfrm>
          <a:prstGeom prst="rect">
            <a:avLst/>
          </a:prstGeom>
        </p:spPr>
        <p:txBody>
          <a:bodyPr wrap="square">
            <a:spAutoFit/>
          </a:bodyPr>
          <a:lstStyle/>
          <a:p>
            <a:pPr algn="ctr"/>
            <a:r>
              <a:rPr lang="en-GB" sz="4000" b="0" i="0" dirty="0">
                <a:solidFill>
                  <a:srgbClr val="462873"/>
                </a:solidFill>
                <a:effectLst/>
                <a:latin typeface="Letter-join Plus 1" panose="02000505000000020003" pitchFamily="50" charset="0"/>
              </a:rPr>
              <a:t>'Guided by Jesus Christ, our teacher, we journey together, learning to dream, believe and achieve.'</a:t>
            </a:r>
          </a:p>
        </p:txBody>
      </p:sp>
      <p:sp>
        <p:nvSpPr>
          <p:cNvPr id="4" name="TextBox 3">
            <a:extLst>
              <a:ext uri="{FF2B5EF4-FFF2-40B4-BE49-F238E27FC236}">
                <a16:creationId xmlns:a16="http://schemas.microsoft.com/office/drawing/2014/main" id="{BA3416C4-F3FC-42EB-87F0-A9C7C58A58A7}"/>
              </a:ext>
            </a:extLst>
          </p:cNvPr>
          <p:cNvSpPr txBox="1"/>
          <p:nvPr/>
        </p:nvSpPr>
        <p:spPr>
          <a:xfrm>
            <a:off x="2625024" y="2837059"/>
            <a:ext cx="7765166" cy="707886"/>
          </a:xfrm>
          <a:prstGeom prst="rect">
            <a:avLst/>
          </a:prstGeom>
          <a:noFill/>
        </p:spPr>
        <p:txBody>
          <a:bodyPr wrap="square" rtlCol="0">
            <a:spAutoFit/>
          </a:bodyPr>
          <a:lstStyle/>
          <a:p>
            <a:r>
              <a:rPr lang="en-GB" sz="4000" dirty="0">
                <a:latin typeface="Letter-join Plus 1" panose="02000505000000020003" pitchFamily="50" charset="0"/>
              </a:rPr>
              <a:t>Our school Mission Statement:</a:t>
            </a:r>
          </a:p>
        </p:txBody>
      </p:sp>
      <p:pic>
        <p:nvPicPr>
          <p:cNvPr id="5" name="Picture 4">
            <a:extLst>
              <a:ext uri="{FF2B5EF4-FFF2-40B4-BE49-F238E27FC236}">
                <a16:creationId xmlns:a16="http://schemas.microsoft.com/office/drawing/2014/main" id="{CB4DF186-8205-4A10-A69E-6007616F1BE1}"/>
              </a:ext>
            </a:extLst>
          </p:cNvPr>
          <p:cNvPicPr>
            <a:picLocks noChangeAspect="1"/>
          </p:cNvPicPr>
          <p:nvPr/>
        </p:nvPicPr>
        <p:blipFill>
          <a:blip r:embed="rId3"/>
          <a:stretch>
            <a:fillRect/>
          </a:stretch>
        </p:blipFill>
        <p:spPr>
          <a:xfrm>
            <a:off x="9112869" y="384094"/>
            <a:ext cx="2792210" cy="2694666"/>
          </a:xfrm>
          <a:prstGeom prst="rect">
            <a:avLst/>
          </a:prstGeom>
        </p:spPr>
      </p:pic>
    </p:spTree>
    <p:extLst>
      <p:ext uri="{BB962C8B-B14F-4D97-AF65-F5344CB8AC3E}">
        <p14:creationId xmlns:p14="http://schemas.microsoft.com/office/powerpoint/2010/main" val="275197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AEE5B-F596-4294-89C1-6F5F7C5290E6}"/>
              </a:ext>
            </a:extLst>
          </p:cNvPr>
          <p:cNvSpPr txBox="1"/>
          <p:nvPr/>
        </p:nvSpPr>
        <p:spPr>
          <a:xfrm>
            <a:off x="478172" y="419450"/>
            <a:ext cx="10930856" cy="3539430"/>
          </a:xfrm>
          <a:prstGeom prst="rect">
            <a:avLst/>
          </a:prstGeom>
          <a:noFill/>
        </p:spPr>
        <p:txBody>
          <a:bodyPr wrap="square" rtlCol="0">
            <a:spAutoFit/>
          </a:bodyPr>
          <a:lstStyle/>
          <a:p>
            <a:r>
              <a:rPr lang="en-GB" sz="3200" dirty="0">
                <a:solidFill>
                  <a:srgbClr val="0070C0"/>
                </a:solidFill>
                <a:latin typeface="Letter-join Plus 1" panose="02000505000000020003" pitchFamily="50" charset="0"/>
              </a:rPr>
              <a:t>If you have any queries, questions or concerns throughout the year, please contact me via school email, see me after school when you are picking your child up, or make an appointment to see me.</a:t>
            </a:r>
          </a:p>
          <a:p>
            <a:endParaRPr lang="en-GB" sz="32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I am here to support your child, but as a school we want to support families too wherever we can. Please do get in touch.</a:t>
            </a:r>
            <a:endParaRPr lang="en-GB" sz="3200" dirty="0"/>
          </a:p>
        </p:txBody>
      </p:sp>
      <p:pic>
        <p:nvPicPr>
          <p:cNvPr id="3" name="Picture 2">
            <a:extLst>
              <a:ext uri="{FF2B5EF4-FFF2-40B4-BE49-F238E27FC236}">
                <a16:creationId xmlns:a16="http://schemas.microsoft.com/office/drawing/2014/main" id="{06BE2013-E6DF-4487-9C2E-70C77365E71F}"/>
              </a:ext>
            </a:extLst>
          </p:cNvPr>
          <p:cNvPicPr>
            <a:picLocks noChangeAspect="1"/>
          </p:cNvPicPr>
          <p:nvPr/>
        </p:nvPicPr>
        <p:blipFill rotWithShape="1">
          <a:blip r:embed="rId2"/>
          <a:srcRect l="2279" t="9216" r="1291" b="16106"/>
          <a:stretch/>
        </p:blipFill>
        <p:spPr>
          <a:xfrm>
            <a:off x="8171505" y="4064683"/>
            <a:ext cx="3872550" cy="2373867"/>
          </a:xfrm>
          <a:prstGeom prst="rect">
            <a:avLst/>
          </a:prstGeom>
        </p:spPr>
      </p:pic>
    </p:spTree>
    <p:extLst>
      <p:ext uri="{BB962C8B-B14F-4D97-AF65-F5344CB8AC3E}">
        <p14:creationId xmlns:p14="http://schemas.microsoft.com/office/powerpoint/2010/main" val="42407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A5400-E16C-4336-B36D-FB08D1553BA3}"/>
              </a:ext>
            </a:extLst>
          </p:cNvPr>
          <p:cNvPicPr>
            <a:picLocks noChangeAspect="1"/>
          </p:cNvPicPr>
          <p:nvPr/>
        </p:nvPicPr>
        <p:blipFill>
          <a:blip r:embed="rId2"/>
          <a:stretch>
            <a:fillRect/>
          </a:stretch>
        </p:blipFill>
        <p:spPr>
          <a:xfrm>
            <a:off x="9666739" y="307334"/>
            <a:ext cx="2019300" cy="2266950"/>
          </a:xfrm>
          <a:prstGeom prst="rect">
            <a:avLst/>
          </a:prstGeom>
        </p:spPr>
      </p:pic>
      <p:sp>
        <p:nvSpPr>
          <p:cNvPr id="4" name="TextBox 3">
            <a:extLst>
              <a:ext uri="{FF2B5EF4-FFF2-40B4-BE49-F238E27FC236}">
                <a16:creationId xmlns:a16="http://schemas.microsoft.com/office/drawing/2014/main" id="{4E9665D2-F1E0-42CC-B223-587894E49BC4}"/>
              </a:ext>
            </a:extLst>
          </p:cNvPr>
          <p:cNvSpPr txBox="1"/>
          <p:nvPr/>
        </p:nvSpPr>
        <p:spPr>
          <a:xfrm>
            <a:off x="369116" y="478171"/>
            <a:ext cx="9556762" cy="6124754"/>
          </a:xfrm>
          <a:prstGeom prst="rect">
            <a:avLst/>
          </a:prstGeom>
          <a:noFill/>
        </p:spPr>
        <p:txBody>
          <a:bodyPr wrap="square" rtlCol="0">
            <a:spAutoFit/>
          </a:bodyPr>
          <a:lstStyle/>
          <a:p>
            <a:pPr algn="ctr"/>
            <a:r>
              <a:rPr lang="en-GB" sz="2800" b="1" u="sng" dirty="0">
                <a:solidFill>
                  <a:srgbClr val="0070C0"/>
                </a:solidFill>
                <a:latin typeface="Letter-join Plus 1" panose="02000505000000020003" pitchFamily="50" charset="0"/>
              </a:rPr>
              <a:t>READING</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Please read with your child every night. I can not stress how important it is as reading crosses all curricular areas in school.</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Your child should be reading for 20 minutes every night.</a:t>
            </a: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FF0000"/>
                </a:solidFill>
                <a:latin typeface="Letter-join Plus 1" panose="02000505000000020003" pitchFamily="50" charset="0"/>
              </a:rPr>
              <a:t>Reading diaries will be checked on a daily basis – rewards will be given for children who read every night!</a:t>
            </a:r>
          </a:p>
          <a:p>
            <a:endParaRPr lang="en-GB" sz="2800" dirty="0">
              <a:solidFill>
                <a:srgbClr val="FF0000"/>
              </a:solidFill>
              <a:latin typeface="Letter-join Plus 1" panose="02000505000000020003" pitchFamily="50" charset="0"/>
            </a:endParaRPr>
          </a:p>
          <a:p>
            <a:r>
              <a:rPr lang="en-GB" sz="2800" dirty="0">
                <a:solidFill>
                  <a:srgbClr val="FF0000"/>
                </a:solidFill>
                <a:latin typeface="Letter-join Plus 1" panose="02000505000000020003" pitchFamily="50" charset="0"/>
              </a:rPr>
              <a:t>Books will be changed when a quiz is completed - based on the book that they have just read.</a:t>
            </a:r>
          </a:p>
        </p:txBody>
      </p:sp>
    </p:spTree>
    <p:extLst>
      <p:ext uri="{BB962C8B-B14F-4D97-AF65-F5344CB8AC3E}">
        <p14:creationId xmlns:p14="http://schemas.microsoft.com/office/powerpoint/2010/main" val="163370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1B9B3-3C8F-4C38-8672-A5111696AB89}"/>
              </a:ext>
            </a:extLst>
          </p:cNvPr>
          <p:cNvSpPr txBox="1"/>
          <p:nvPr/>
        </p:nvSpPr>
        <p:spPr>
          <a:xfrm>
            <a:off x="0" y="5243"/>
            <a:ext cx="5274365" cy="3970318"/>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a:extLst>
              <a:ext uri="{FF2B5EF4-FFF2-40B4-BE49-F238E27FC236}">
                <a16:creationId xmlns:a16="http://schemas.microsoft.com/office/drawing/2014/main" id="{53D8D09D-B345-47FB-9749-E5C516400001}"/>
              </a:ext>
            </a:extLst>
          </p:cNvPr>
          <p:cNvPicPr>
            <a:picLocks noChangeAspect="1"/>
          </p:cNvPicPr>
          <p:nvPr/>
        </p:nvPicPr>
        <p:blipFill>
          <a:blip r:embed="rId2"/>
          <a:stretch>
            <a:fillRect/>
          </a:stretch>
        </p:blipFill>
        <p:spPr>
          <a:xfrm>
            <a:off x="318219" y="3697628"/>
            <a:ext cx="4348211" cy="2884313"/>
          </a:xfrm>
          <a:prstGeom prst="rect">
            <a:avLst/>
          </a:prstGeom>
        </p:spPr>
      </p:pic>
      <p:sp>
        <p:nvSpPr>
          <p:cNvPr id="6" name="TextBox 5">
            <a:extLst>
              <a:ext uri="{FF2B5EF4-FFF2-40B4-BE49-F238E27FC236}">
                <a16:creationId xmlns:a16="http://schemas.microsoft.com/office/drawing/2014/main" id="{E08827A3-948C-4674-A401-47CDE56F6FDC}"/>
              </a:ext>
            </a:extLst>
          </p:cNvPr>
          <p:cNvSpPr txBox="1"/>
          <p:nvPr/>
        </p:nvSpPr>
        <p:spPr>
          <a:xfrm>
            <a:off x="5246198" y="1964353"/>
            <a:ext cx="6972459" cy="4893647"/>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do not want children to race through their reading books. It is really important that the children understand what they are reading and new vocabulary that they will be exposed to.</a:t>
            </a:r>
          </a:p>
          <a:p>
            <a:r>
              <a:rPr lang="en-GB" sz="2400" dirty="0">
                <a:solidFill>
                  <a:srgbClr val="0070C0"/>
                </a:solidFill>
                <a:latin typeface="Letter-join Plus 1" panose="02000505000000020003" pitchFamily="50" charset="0"/>
              </a:rPr>
              <a:t>Discuss this with your child as they read.</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Key Stage 2, children are rewarded with raffle tickets when they achieve 80%+ on a book quiz.</a:t>
            </a:r>
          </a:p>
          <a:p>
            <a:r>
              <a:rPr lang="en-GB" sz="2400" dirty="0">
                <a:solidFill>
                  <a:srgbClr val="0070C0"/>
                </a:solidFill>
                <a:latin typeface="Letter-join Plus 1" panose="02000505000000020003" pitchFamily="50" charset="0"/>
              </a:rPr>
              <a:t>Each week, in assembly, someone receives a reading prize.</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Vouchers are given to children when they have read a millions words.</a:t>
            </a:r>
          </a:p>
        </p:txBody>
      </p:sp>
    </p:spTree>
    <p:extLst>
      <p:ext uri="{BB962C8B-B14F-4D97-AF65-F5344CB8AC3E}">
        <p14:creationId xmlns:p14="http://schemas.microsoft.com/office/powerpoint/2010/main" val="42017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A98534-E39B-4185-8C63-39F566966D8A}"/>
              </a:ext>
            </a:extLst>
          </p:cNvPr>
          <p:cNvSpPr txBox="1"/>
          <p:nvPr/>
        </p:nvSpPr>
        <p:spPr>
          <a:xfrm>
            <a:off x="124376" y="0"/>
            <a:ext cx="10452682" cy="4708981"/>
          </a:xfrm>
          <a:prstGeom prst="rect">
            <a:avLst/>
          </a:prstGeom>
          <a:noFill/>
        </p:spPr>
        <p:txBody>
          <a:bodyPr wrap="square" rtlCol="0">
            <a:spAutoFit/>
          </a:bodyPr>
          <a:lstStyle/>
          <a:p>
            <a:pPr algn="ctr"/>
            <a:r>
              <a:rPr lang="en-GB" sz="2000" b="1" u="sng" dirty="0">
                <a:solidFill>
                  <a:srgbClr val="0070C0"/>
                </a:solidFill>
                <a:latin typeface="Letter-join Plus 1" panose="02000505000000020003" pitchFamily="50" charset="0"/>
              </a:rPr>
              <a:t>HOMEWORK</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As well as reading every night, your child will be given homework tasks to complete.</a:t>
            </a:r>
          </a:p>
          <a:p>
            <a:endParaRPr lang="en-GB" sz="2000" dirty="0">
              <a:solidFill>
                <a:srgbClr val="0070C0"/>
              </a:solidFill>
              <a:latin typeface="Letter-join Plus 1" panose="02000505000000020003" pitchFamily="50" charset="0"/>
            </a:endParaRPr>
          </a:p>
          <a:p>
            <a:r>
              <a:rPr lang="en-GB" sz="2000" dirty="0">
                <a:solidFill>
                  <a:srgbClr val="FF0000"/>
                </a:solidFill>
                <a:latin typeface="Letter-join Plus 1" panose="02000505000000020003" pitchFamily="50" charset="0"/>
              </a:rPr>
              <a:t>Spellings will be handed out on a Friday for the spelling test the following Friday. </a:t>
            </a:r>
          </a:p>
          <a:p>
            <a:r>
              <a:rPr lang="en-GB" sz="2000" dirty="0">
                <a:solidFill>
                  <a:srgbClr val="FF0000"/>
                </a:solidFill>
                <a:latin typeface="Letter-join Plus 1" panose="02000505000000020003" pitchFamily="50" charset="0"/>
              </a:rPr>
              <a:t>Each half term, children will be given a sheet with a range of suggested homework tasks, linked to topics that support their learning in school. They should aim to complete one per week. Homework will be displayed and celebrated at the end of each half term.</a:t>
            </a:r>
          </a:p>
          <a:p>
            <a:endParaRPr lang="en-GB" sz="2000" dirty="0">
              <a:solidFill>
                <a:srgbClr val="FF0000"/>
              </a:solidFill>
              <a:latin typeface="Letter-join Plus 1" panose="02000505000000020003" pitchFamily="50" charset="0"/>
            </a:endParaRPr>
          </a:p>
          <a:p>
            <a:r>
              <a:rPr lang="en-GB" sz="2000" dirty="0">
                <a:solidFill>
                  <a:srgbClr val="0070C0"/>
                </a:solidFill>
                <a:latin typeface="Letter-join Plus 1" panose="02000505000000020003" pitchFamily="50" charset="0"/>
              </a:rPr>
              <a:t>In Year 3 your child is expected to know the 3, 4 and 8 time tables off by heart. This also includes their associated division facts. Please practise these at home either by chanting, singing songs, playing games or accessing your child’s Times Table Rock Star account. </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Each child should have their own log-in details – please ask if you do not know your child’s details.</a:t>
            </a:r>
          </a:p>
        </p:txBody>
      </p:sp>
      <p:pic>
        <p:nvPicPr>
          <p:cNvPr id="3" name="Picture 2">
            <a:extLst>
              <a:ext uri="{FF2B5EF4-FFF2-40B4-BE49-F238E27FC236}">
                <a16:creationId xmlns:a16="http://schemas.microsoft.com/office/drawing/2014/main" id="{BA10E4A7-FF15-45F8-BDBB-48B4CB0B4498}"/>
              </a:ext>
            </a:extLst>
          </p:cNvPr>
          <p:cNvPicPr>
            <a:picLocks noChangeAspect="1"/>
          </p:cNvPicPr>
          <p:nvPr/>
        </p:nvPicPr>
        <p:blipFill>
          <a:blip r:embed="rId2"/>
          <a:stretch>
            <a:fillRect/>
          </a:stretch>
        </p:blipFill>
        <p:spPr>
          <a:xfrm rot="21097605">
            <a:off x="7044657" y="5561042"/>
            <a:ext cx="4800600" cy="952500"/>
          </a:xfrm>
          <a:prstGeom prst="rect">
            <a:avLst/>
          </a:prstGeom>
        </p:spPr>
      </p:pic>
    </p:spTree>
    <p:extLst>
      <p:ext uri="{BB962C8B-B14F-4D97-AF65-F5344CB8AC3E}">
        <p14:creationId xmlns:p14="http://schemas.microsoft.com/office/powerpoint/2010/main" val="2690339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5B1A7-38DC-47AE-BB71-41679DF6E201}"/>
              </a:ext>
            </a:extLst>
          </p:cNvPr>
          <p:cNvSpPr txBox="1"/>
          <p:nvPr/>
        </p:nvSpPr>
        <p:spPr>
          <a:xfrm>
            <a:off x="419451" y="377505"/>
            <a:ext cx="9185944" cy="6124754"/>
          </a:xfrm>
          <a:prstGeom prst="rect">
            <a:avLst/>
          </a:prstGeom>
          <a:noFill/>
        </p:spPr>
        <p:txBody>
          <a:bodyPr wrap="square" rtlCol="0">
            <a:spAutoFit/>
          </a:bodyPr>
          <a:lstStyle/>
          <a:p>
            <a:pPr algn="ctr"/>
            <a:r>
              <a:rPr lang="en-GB" sz="2800" b="1" u="sng" dirty="0">
                <a:solidFill>
                  <a:srgbClr val="0070C0"/>
                </a:solidFill>
                <a:latin typeface="Letter-join Plus 1" panose="02000505000000020003" pitchFamily="50" charset="0"/>
              </a:rPr>
              <a:t>PE</a:t>
            </a:r>
          </a:p>
          <a:p>
            <a:pPr algn="ctr"/>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During the Autumn term, our PE lessons will be on </a:t>
            </a:r>
            <a:r>
              <a:rPr lang="en-GB" sz="2800" b="1" u="sng" dirty="0">
                <a:solidFill>
                  <a:srgbClr val="0070C0"/>
                </a:solidFill>
                <a:latin typeface="Letter-join Plus 1" panose="02000505000000020003" pitchFamily="50" charset="0"/>
              </a:rPr>
              <a:t>Wednesdays </a:t>
            </a:r>
            <a:r>
              <a:rPr lang="en-GB" sz="2800" b="1" u="sng">
                <a:solidFill>
                  <a:srgbClr val="0070C0"/>
                </a:solidFill>
                <a:latin typeface="Letter-join Plus 1" panose="02000505000000020003" pitchFamily="50" charset="0"/>
              </a:rPr>
              <a:t>and Fridays.</a:t>
            </a:r>
            <a:endParaRPr lang="en-GB" sz="2800" b="1" u="sng"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Your child will come into school wearing their school PE kit on those days. </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Black shorts or tracksuit bottoms and a plain white T-Shirt. (They may wear their school jumper over the top).</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Make sure that all uniform is clearly labelled with your child’s name on it please.</a:t>
            </a:r>
            <a:endParaRPr lang="en-GB" sz="2800" dirty="0"/>
          </a:p>
        </p:txBody>
      </p:sp>
      <p:pic>
        <p:nvPicPr>
          <p:cNvPr id="3" name="Picture 2">
            <a:extLst>
              <a:ext uri="{FF2B5EF4-FFF2-40B4-BE49-F238E27FC236}">
                <a16:creationId xmlns:a16="http://schemas.microsoft.com/office/drawing/2014/main" id="{D9A5A80D-9037-4364-8477-9CB9EE4A4F96}"/>
              </a:ext>
            </a:extLst>
          </p:cNvPr>
          <p:cNvPicPr>
            <a:picLocks noChangeAspect="1"/>
          </p:cNvPicPr>
          <p:nvPr/>
        </p:nvPicPr>
        <p:blipFill rotWithShape="1">
          <a:blip r:embed="rId2"/>
          <a:srcRect l="19822" r="17619"/>
          <a:stretch/>
        </p:blipFill>
        <p:spPr>
          <a:xfrm>
            <a:off x="8719930" y="234394"/>
            <a:ext cx="3246784" cy="2594945"/>
          </a:xfrm>
          <a:prstGeom prst="rect">
            <a:avLst/>
          </a:prstGeom>
        </p:spPr>
      </p:pic>
    </p:spTree>
    <p:extLst>
      <p:ext uri="{BB962C8B-B14F-4D97-AF65-F5344CB8AC3E}">
        <p14:creationId xmlns:p14="http://schemas.microsoft.com/office/powerpoint/2010/main" val="234186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BBDDE-C2D7-4695-A430-CCF7BB1ECAEB}"/>
              </a:ext>
            </a:extLst>
          </p:cNvPr>
          <p:cNvSpPr txBox="1"/>
          <p:nvPr/>
        </p:nvSpPr>
        <p:spPr>
          <a:xfrm>
            <a:off x="145410" y="100546"/>
            <a:ext cx="12046590" cy="6740307"/>
          </a:xfrm>
          <a:prstGeom prst="rect">
            <a:avLst/>
          </a:prstGeom>
          <a:noFill/>
        </p:spPr>
        <p:txBody>
          <a:bodyPr wrap="square" rtlCol="0">
            <a:spAutoFit/>
          </a:bodyPr>
          <a:lstStyle/>
          <a:p>
            <a:pPr algn="ctr"/>
            <a:r>
              <a:rPr lang="en-GB" sz="2400" b="1" u="sng" dirty="0">
                <a:solidFill>
                  <a:srgbClr val="0070C0"/>
                </a:solidFill>
                <a:latin typeface="Letter-join Plus 1" panose="02000505000000020003" pitchFamily="50" charset="0"/>
              </a:rPr>
              <a:t>LESSONS</a:t>
            </a:r>
          </a:p>
          <a:p>
            <a:pPr algn="ctr"/>
            <a:endParaRPr lang="en-GB" sz="2400" dirty="0">
              <a:solidFill>
                <a:srgbClr val="0070C0"/>
              </a:solidFill>
              <a:latin typeface="Letter-join Plus 1" panose="02000505000000020003" pitchFamily="50" charset="0"/>
            </a:endParaRP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Maths and English are taught every day.</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As a Catholic school, we teach 2.5 hours of RE each week.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are using a new scheme this year called Lighting the Path.</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have 2 PE lessons per week. One indoor, which will be dance or gymnastics and one outdoor, which will be games or athletics.</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addition to this, we also teach a whole host of other foundation subjects.</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Our website is an extremely useful source of information.</a:t>
            </a:r>
          </a:p>
        </p:txBody>
      </p:sp>
    </p:spTree>
    <p:extLst>
      <p:ext uri="{BB962C8B-B14F-4D97-AF65-F5344CB8AC3E}">
        <p14:creationId xmlns:p14="http://schemas.microsoft.com/office/powerpoint/2010/main" val="3662043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303929-5145-438A-A6BC-7C84D6537E82}"/>
              </a:ext>
            </a:extLst>
          </p:cNvPr>
          <p:cNvPicPr>
            <a:picLocks noChangeAspect="1"/>
          </p:cNvPicPr>
          <p:nvPr/>
        </p:nvPicPr>
        <p:blipFill>
          <a:blip r:embed="rId2"/>
          <a:stretch>
            <a:fillRect/>
          </a:stretch>
        </p:blipFill>
        <p:spPr>
          <a:xfrm>
            <a:off x="0" y="-191923"/>
            <a:ext cx="12192528" cy="6864393"/>
          </a:xfrm>
          <a:prstGeom prst="rect">
            <a:avLst/>
          </a:prstGeom>
        </p:spPr>
      </p:pic>
    </p:spTree>
    <p:extLst>
      <p:ext uri="{BB962C8B-B14F-4D97-AF65-F5344CB8AC3E}">
        <p14:creationId xmlns:p14="http://schemas.microsoft.com/office/powerpoint/2010/main" val="3918239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891</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Letter-join No-Lead 1</vt:lpstr>
      <vt:lpstr>Letter-join Plus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J Harrison</cp:lastModifiedBy>
  <cp:revision>21</cp:revision>
  <dcterms:created xsi:type="dcterms:W3CDTF">2022-07-20T09:58:25Z</dcterms:created>
  <dcterms:modified xsi:type="dcterms:W3CDTF">2026-07-31T12:47:15Z</dcterms:modified>
</cp:coreProperties>
</file>