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7936C-B738-4D95-A5B0-AC15C09B6B4C}"/>
              </a:ext>
            </a:extLst>
          </p:cNvPr>
          <p:cNvPicPr>
            <a:picLocks noChangeAspect="1"/>
          </p:cNvPicPr>
          <p:nvPr/>
        </p:nvPicPr>
        <p:blipFill>
          <a:blip r:embed="rId2"/>
          <a:stretch>
            <a:fillRect/>
          </a:stretch>
        </p:blipFill>
        <p:spPr>
          <a:xfrm>
            <a:off x="854347" y="512775"/>
            <a:ext cx="2585122" cy="1292561"/>
          </a:xfrm>
          <a:prstGeom prst="rect">
            <a:avLst/>
          </a:prstGeom>
        </p:spPr>
      </p:pic>
      <p:pic>
        <p:nvPicPr>
          <p:cNvPr id="1026" name="Picture 2" descr="👉 Welcome to Year Two Bunting (teacher made)">
            <a:extLst>
              <a:ext uri="{FF2B5EF4-FFF2-40B4-BE49-F238E27FC236}">
                <a16:creationId xmlns:a16="http://schemas.microsoft.com/office/drawing/2014/main" id="{22E9C701-D868-40EF-8734-63B48C61F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792" y="25706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91B258-6D80-4724-B72C-957AA93C657A}"/>
              </a:ext>
            </a:extLst>
          </p:cNvPr>
          <p:cNvPicPr>
            <a:picLocks noChangeAspect="1"/>
          </p:cNvPicPr>
          <p:nvPr/>
        </p:nvPicPr>
        <p:blipFill>
          <a:blip r:embed="rId4"/>
          <a:stretch>
            <a:fillRect/>
          </a:stretch>
        </p:blipFill>
        <p:spPr>
          <a:xfrm>
            <a:off x="2926753" y="290861"/>
            <a:ext cx="3028950" cy="1514475"/>
          </a:xfrm>
          <a:prstGeom prst="rect">
            <a:avLst/>
          </a:prstGeom>
        </p:spPr>
      </p:pic>
      <p:pic>
        <p:nvPicPr>
          <p:cNvPr id="6" name="Picture 5">
            <a:extLst>
              <a:ext uri="{FF2B5EF4-FFF2-40B4-BE49-F238E27FC236}">
                <a16:creationId xmlns:a16="http://schemas.microsoft.com/office/drawing/2014/main" id="{90401BB7-1C6D-45D6-9AD4-02441E7AC2B0}"/>
              </a:ext>
            </a:extLst>
          </p:cNvPr>
          <p:cNvPicPr>
            <a:picLocks noChangeAspect="1"/>
          </p:cNvPicPr>
          <p:nvPr/>
        </p:nvPicPr>
        <p:blipFill>
          <a:blip r:embed="rId5"/>
          <a:stretch>
            <a:fillRect/>
          </a:stretch>
        </p:blipFill>
        <p:spPr>
          <a:xfrm>
            <a:off x="3487419" y="173846"/>
            <a:ext cx="3028950" cy="1514475"/>
          </a:xfrm>
          <a:prstGeom prst="rect">
            <a:avLst/>
          </a:prstGeom>
        </p:spPr>
      </p:pic>
      <p:pic>
        <p:nvPicPr>
          <p:cNvPr id="7" name="Picture 6">
            <a:extLst>
              <a:ext uri="{FF2B5EF4-FFF2-40B4-BE49-F238E27FC236}">
                <a16:creationId xmlns:a16="http://schemas.microsoft.com/office/drawing/2014/main" id="{2A6DC4F3-594A-43C7-BBE0-A64637096828}"/>
              </a:ext>
            </a:extLst>
          </p:cNvPr>
          <p:cNvPicPr>
            <a:picLocks noChangeAspect="1"/>
          </p:cNvPicPr>
          <p:nvPr/>
        </p:nvPicPr>
        <p:blipFill>
          <a:blip r:embed="rId6"/>
          <a:stretch>
            <a:fillRect/>
          </a:stretch>
        </p:blipFill>
        <p:spPr>
          <a:xfrm>
            <a:off x="4532504" y="207640"/>
            <a:ext cx="3028950" cy="1514475"/>
          </a:xfrm>
          <a:prstGeom prst="rect">
            <a:avLst/>
          </a:prstGeom>
        </p:spPr>
      </p:pic>
      <p:pic>
        <p:nvPicPr>
          <p:cNvPr id="8" name="Picture 7">
            <a:extLst>
              <a:ext uri="{FF2B5EF4-FFF2-40B4-BE49-F238E27FC236}">
                <a16:creationId xmlns:a16="http://schemas.microsoft.com/office/drawing/2014/main" id="{A3CA12E1-05E3-43B9-B724-156671D8D049}"/>
              </a:ext>
            </a:extLst>
          </p:cNvPr>
          <p:cNvPicPr>
            <a:picLocks noChangeAspect="1"/>
          </p:cNvPicPr>
          <p:nvPr/>
        </p:nvPicPr>
        <p:blipFill>
          <a:blip r:embed="rId7"/>
          <a:stretch>
            <a:fillRect/>
          </a:stretch>
        </p:blipFill>
        <p:spPr>
          <a:xfrm>
            <a:off x="5471284" y="207641"/>
            <a:ext cx="3028950" cy="1514475"/>
          </a:xfrm>
          <a:prstGeom prst="rect">
            <a:avLst/>
          </a:prstGeom>
        </p:spPr>
      </p:pic>
      <p:pic>
        <p:nvPicPr>
          <p:cNvPr id="9" name="Picture 8">
            <a:extLst>
              <a:ext uri="{FF2B5EF4-FFF2-40B4-BE49-F238E27FC236}">
                <a16:creationId xmlns:a16="http://schemas.microsoft.com/office/drawing/2014/main" id="{BC1C8C76-BA62-4398-A099-FEE41B420172}"/>
              </a:ext>
            </a:extLst>
          </p:cNvPr>
          <p:cNvPicPr>
            <a:picLocks noChangeAspect="1"/>
          </p:cNvPicPr>
          <p:nvPr/>
        </p:nvPicPr>
        <p:blipFill>
          <a:blip r:embed="rId8"/>
          <a:stretch>
            <a:fillRect/>
          </a:stretch>
        </p:blipFill>
        <p:spPr>
          <a:xfrm>
            <a:off x="9813110" y="179901"/>
            <a:ext cx="1625435" cy="1625435"/>
          </a:xfrm>
          <a:prstGeom prst="rect">
            <a:avLst/>
          </a:prstGeom>
        </p:spPr>
      </p:pic>
      <p:pic>
        <p:nvPicPr>
          <p:cNvPr id="10" name="Picture 9">
            <a:extLst>
              <a:ext uri="{FF2B5EF4-FFF2-40B4-BE49-F238E27FC236}">
                <a16:creationId xmlns:a16="http://schemas.microsoft.com/office/drawing/2014/main" id="{BE8F2EF2-B77D-4546-A269-8C70720EEDBF}"/>
              </a:ext>
            </a:extLst>
          </p:cNvPr>
          <p:cNvPicPr>
            <a:picLocks noChangeAspect="1"/>
          </p:cNvPicPr>
          <p:nvPr/>
        </p:nvPicPr>
        <p:blipFill>
          <a:blip r:embed="rId9"/>
          <a:stretch>
            <a:fillRect/>
          </a:stretch>
        </p:blipFill>
        <p:spPr>
          <a:xfrm>
            <a:off x="6478245" y="401817"/>
            <a:ext cx="3028950" cy="151447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4093428"/>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3 are Mrs Harrison, Mrs Mitchell and Mrs Entwistle.</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6186309"/>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need to know that it is okay to make mistakes and that every mistake is a learning opportunity.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encourage collaborative learning with ‘partners’ in class.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203132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Working together with you and your child, I know that we will have a great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Do you have any questions about routines, expectations or the curriculum in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031873"/>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email</a:t>
            </a:r>
          </a:p>
          <a:p>
            <a:r>
              <a:rPr lang="en-GB" sz="3200" dirty="0">
                <a:solidFill>
                  <a:srgbClr val="0070C0"/>
                </a:solidFill>
                <a:latin typeface="Letter-join Plus 1" panose="02000505000000020003" pitchFamily="50" charset="0"/>
              </a:rPr>
              <a:t> j.harrison@st-clares.manchester.sch.uk </a:t>
            </a:r>
          </a:p>
          <a:p>
            <a:r>
              <a:rPr lang="en-GB" sz="3200" dirty="0">
                <a:solidFill>
                  <a:srgbClr val="0070C0"/>
                </a:solidFill>
                <a:latin typeface="Letter-join Plus 1" panose="02000505000000020003" pitchFamily="50" charset="0"/>
              </a:rPr>
              <a:t>or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569071" y="4806805"/>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2"/>
            <a:ext cx="9026554" cy="6555641"/>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20 minutes every night.</a:t>
            </a:r>
          </a:p>
          <a:p>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FF0000"/>
                </a:solidFill>
                <a:latin typeface="Letter-join Plus 1" panose="02000505000000020003" pitchFamily="50" charset="0"/>
              </a:rPr>
              <a:t>Each time a child completes a book, we check their reading record to make sure it has been signed before they quiz. Once they have quizzed, they will receive a new book. If they have scored 100% they receive 2 raffle tickets or 1 if they scored above 50%. These are entered into a weekly prize draw.  Each week I check the accelerated reader app to see how many minutes children have read for. We celebrate by moving children up the display. </a:t>
            </a:r>
          </a:p>
          <a:p>
            <a:r>
              <a:rPr lang="en-GB" sz="2400" dirty="0">
                <a:solidFill>
                  <a:srgbClr val="FF0000"/>
                </a:solidFill>
                <a:latin typeface="Letter-join Plus 1" panose="02000505000000020003" pitchFamily="50" charset="0"/>
              </a:rPr>
              <a:t>Are phonics sounds sent home for children to practise?</a:t>
            </a:r>
          </a:p>
          <a:p>
            <a:r>
              <a:rPr lang="en-GB" sz="2400" dirty="0">
                <a:solidFill>
                  <a:srgbClr val="FF0000"/>
                </a:solidFill>
                <a:latin typeface="Letter-join Plus 1" panose="02000505000000020003" pitchFamily="50" charset="0"/>
              </a:rPr>
              <a:t>If children are not regularly reading at home, a reminder will be sent home.</a:t>
            </a:r>
            <a:endParaRPr lang="en-GB" sz="2400" dirty="0">
              <a:solidFill>
                <a:srgbClr val="FF0000"/>
              </a:solidFill>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535154" y="2861531"/>
            <a:ext cx="4832059" cy="3970318"/>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All children are rewarded with raffle tickets when they finish a book and score above 50% in their quiz.</a:t>
            </a: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 in KS2.</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369331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well as reading every night, your child will be given English and maths homework each Friday, to be returned the following Wednesday. This will always relate to what they have been doing in school, to consolidate their learning.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Spellings are handed out each Monday and children are tested on a Friday. They do not need to return the sheet they are given. Any children who score 10/10 for a whole half term will receive a certificate in assembly.</a:t>
            </a:r>
          </a:p>
          <a:p>
            <a:r>
              <a:rPr lang="en-GB" dirty="0">
                <a:solidFill>
                  <a:srgbClr val="0070C0"/>
                </a:solidFill>
                <a:latin typeface="Letter-join Plus 1" panose="02000505000000020003" pitchFamily="50" charset="0"/>
              </a:rPr>
              <a:t>In Year 3 your child is expected to know the 3,4 and 8 time tables off by heart. This also includes their associated division facts. Please practise these at home either by chanting, singing songs, playing games or accessing your child’s Times Table Rock Star account. 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19607391">
            <a:off x="7009352" y="454665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254636" cy="369331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During the Autumn term, our PE lessons will be on Tuesdays and Thursdays (</a:t>
            </a:r>
            <a:r>
              <a:rPr lang="en-GB" dirty="0">
                <a:solidFill>
                  <a:srgbClr val="FF0000"/>
                </a:solidFill>
                <a:latin typeface="Letter-join Plus 1" panose="02000505000000020003" pitchFamily="50" charset="0"/>
              </a:rPr>
              <a:t>For the first three weeks, 6</a:t>
            </a:r>
            <a:r>
              <a:rPr lang="en-GB" baseline="30000" dirty="0">
                <a:solidFill>
                  <a:srgbClr val="FF0000"/>
                </a:solidFill>
                <a:latin typeface="Letter-join Plus 1" panose="02000505000000020003" pitchFamily="50" charset="0"/>
              </a:rPr>
              <a:t>th</a:t>
            </a:r>
            <a:r>
              <a:rPr lang="en-GB" dirty="0">
                <a:solidFill>
                  <a:srgbClr val="FF0000"/>
                </a:solidFill>
                <a:latin typeface="Letter-join Plus 1" panose="02000505000000020003" pitchFamily="50" charset="0"/>
              </a:rPr>
              <a:t>, 13</a:t>
            </a:r>
            <a:r>
              <a:rPr lang="en-GB" baseline="30000" dirty="0">
                <a:solidFill>
                  <a:srgbClr val="FF0000"/>
                </a:solidFill>
                <a:latin typeface="Letter-join Plus 1" panose="02000505000000020003" pitchFamily="50" charset="0"/>
              </a:rPr>
              <a:t>th</a:t>
            </a:r>
            <a:r>
              <a:rPr lang="en-GB" dirty="0">
                <a:solidFill>
                  <a:srgbClr val="FF0000"/>
                </a:solidFill>
                <a:latin typeface="Letter-join Plus 1" panose="02000505000000020003" pitchFamily="50" charset="0"/>
              </a:rPr>
              <a:t> and </a:t>
            </a:r>
            <a:r>
              <a:rPr lang="en-GB">
                <a:solidFill>
                  <a:srgbClr val="FF0000"/>
                </a:solidFill>
                <a:latin typeface="Letter-join Plus 1" panose="02000505000000020003" pitchFamily="50" charset="0"/>
              </a:rPr>
              <a:t>20</a:t>
            </a:r>
            <a:r>
              <a:rPr lang="en-GB" baseline="30000">
                <a:solidFill>
                  <a:srgbClr val="FF0000"/>
                </a:solidFill>
                <a:latin typeface="Letter-join Plus 1" panose="02000505000000020003" pitchFamily="50" charset="0"/>
              </a:rPr>
              <a:t>th</a:t>
            </a:r>
            <a:r>
              <a:rPr lang="en-GB">
                <a:solidFill>
                  <a:srgbClr val="FF0000"/>
                </a:solidFill>
                <a:latin typeface="Letter-join Plus 1" panose="02000505000000020003" pitchFamily="50" charset="0"/>
              </a:rPr>
              <a:t> September, </a:t>
            </a:r>
            <a:r>
              <a:rPr lang="en-GB" dirty="0">
                <a:solidFill>
                  <a:srgbClr val="FF0000"/>
                </a:solidFill>
                <a:latin typeface="Letter-join Plus 1" panose="02000505000000020003" pitchFamily="50" charset="0"/>
              </a:rPr>
              <a:t>it will be on Thursday and Friday as we have a cricket coach).</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Your child will come into school wearing their school PE kit on those days. Please see the school website for details on our uniform. We will be contacting you if your child is not wearing the correct PE uniform and may ask them to change into uniform we have in school for the day.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Make sure that all uniform is clearly labelled with your child’s name on it please.</a:t>
            </a:r>
            <a:endParaRPr lang="en-GB"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163050" y="532569"/>
            <a:ext cx="302895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3970318"/>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Maths and English are taught every day.</a:t>
            </a:r>
          </a:p>
          <a:p>
            <a:endParaRPr lang="en-GB" dirty="0">
              <a:solidFill>
                <a:srgbClr val="FF0000"/>
              </a:solidFill>
              <a:latin typeface="Letter-join Plus 1" panose="02000505000000020003" pitchFamily="50" charset="0"/>
            </a:endParaRPr>
          </a:p>
          <a:p>
            <a:r>
              <a:rPr lang="en-GB" dirty="0">
                <a:solidFill>
                  <a:srgbClr val="0070C0"/>
                </a:solidFill>
                <a:latin typeface="Letter-join Plus 1" panose="02000505000000020003" pitchFamily="50" charset="0"/>
              </a:rPr>
              <a:t>As a Catholic school, we teach 2.5 hours of RE each week. We follow the Come and See scheme of work. We carry out daily acts of prayer and liturgy.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have 2 PE lessons per week.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addition to this, we also teach a whole host of other foundation subjects.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9DBEF-E474-478F-8C63-22B5910DCEBF}"/>
              </a:ext>
            </a:extLst>
          </p:cNvPr>
          <p:cNvSpPr txBox="1"/>
          <p:nvPr/>
        </p:nvSpPr>
        <p:spPr>
          <a:xfrm>
            <a:off x="1342239" y="453006"/>
            <a:ext cx="8791662" cy="369332"/>
          </a:xfrm>
          <a:prstGeom prst="rect">
            <a:avLst/>
          </a:prstGeom>
          <a:noFill/>
        </p:spPr>
        <p:txBody>
          <a:bodyPr wrap="square" rtlCol="0">
            <a:spAutoFit/>
          </a:bodyPr>
          <a:lstStyle/>
          <a:p>
            <a:r>
              <a:rPr lang="en-GB" dirty="0">
                <a:solidFill>
                  <a:srgbClr val="FF0000"/>
                </a:solidFill>
                <a:latin typeface="Letter-join Plus 1" panose="02000505000000020003" pitchFamily="50" charset="0"/>
              </a:rPr>
              <a:t>Insert your yearly overview detailing your topics for the year.</a:t>
            </a:r>
          </a:p>
        </p:txBody>
      </p:sp>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927</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 Flint</cp:lastModifiedBy>
  <cp:revision>18</cp:revision>
  <dcterms:created xsi:type="dcterms:W3CDTF">2022-07-20T09:58:25Z</dcterms:created>
  <dcterms:modified xsi:type="dcterms:W3CDTF">2024-09-02T13:00:41Z</dcterms:modified>
</cp:coreProperties>
</file>