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6" r:id="rId3"/>
    <p:sldId id="258" r:id="rId4"/>
    <p:sldId id="257" r:id="rId5"/>
    <p:sldId id="259" r:id="rId6"/>
    <p:sldId id="260" r:id="rId7"/>
    <p:sldId id="261" r:id="rId8"/>
    <p:sldId id="262" r:id="rId9"/>
    <p:sldId id="267"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3" d="100"/>
          <a:sy n="73" d="100"/>
        </p:scale>
        <p:origin x="58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BF0D23-B351-465C-BDF3-DED18E6163C5}" type="datetimeFigureOut">
              <a:rPr lang="en-GB" smtClean="0"/>
              <a:t>06/09/2022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CA2BB8-1325-4E00-A07A-A052AA947B87}" type="slidenum">
              <a:rPr lang="en-GB" smtClean="0"/>
              <a:t>‹#›</a:t>
            </a:fld>
            <a:endParaRPr lang="en-GB"/>
          </a:p>
        </p:txBody>
      </p:sp>
    </p:spTree>
    <p:extLst>
      <p:ext uri="{BB962C8B-B14F-4D97-AF65-F5344CB8AC3E}">
        <p14:creationId xmlns:p14="http://schemas.microsoft.com/office/powerpoint/2010/main" val="15160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4: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7245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C0EE3-1271-4E7C-8CF9-AE70D8F236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B95D588-71A3-4528-B25F-17900E814A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5ABAC90-6E06-462B-861C-537A0E815B1E}"/>
              </a:ext>
            </a:extLst>
          </p:cNvPr>
          <p:cNvSpPr>
            <a:spLocks noGrp="1"/>
          </p:cNvSpPr>
          <p:nvPr>
            <p:ph type="dt" sz="half" idx="10"/>
          </p:nvPr>
        </p:nvSpPr>
        <p:spPr/>
        <p:txBody>
          <a:bodyPr/>
          <a:lstStyle/>
          <a:p>
            <a:fld id="{277A55B0-D87D-448E-B650-874B4F042318}" type="datetimeFigureOut">
              <a:rPr lang="en-GB" smtClean="0"/>
              <a:t>06/09/2022</a:t>
            </a:fld>
            <a:endParaRPr lang="en-GB"/>
          </a:p>
        </p:txBody>
      </p:sp>
      <p:sp>
        <p:nvSpPr>
          <p:cNvPr id="5" name="Footer Placeholder 4">
            <a:extLst>
              <a:ext uri="{FF2B5EF4-FFF2-40B4-BE49-F238E27FC236}">
                <a16:creationId xmlns:a16="http://schemas.microsoft.com/office/drawing/2014/main" id="{1F7974FF-2282-4A20-AD36-E355EF4634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3A6043-0A31-44CB-A4A8-16FD1FA47BE0}"/>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407366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B71EF-4100-456F-AC4C-72BB8865BD9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9A375F-D97D-4673-AB83-C5679BBA4F9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3AEE46-8B3B-4DCF-8024-95F9FED3DC64}"/>
              </a:ext>
            </a:extLst>
          </p:cNvPr>
          <p:cNvSpPr>
            <a:spLocks noGrp="1"/>
          </p:cNvSpPr>
          <p:nvPr>
            <p:ph type="dt" sz="half" idx="10"/>
          </p:nvPr>
        </p:nvSpPr>
        <p:spPr/>
        <p:txBody>
          <a:bodyPr/>
          <a:lstStyle/>
          <a:p>
            <a:fld id="{277A55B0-D87D-448E-B650-874B4F042318}" type="datetimeFigureOut">
              <a:rPr lang="en-GB" smtClean="0"/>
              <a:t>06/09/2022</a:t>
            </a:fld>
            <a:endParaRPr lang="en-GB"/>
          </a:p>
        </p:txBody>
      </p:sp>
      <p:sp>
        <p:nvSpPr>
          <p:cNvPr id="5" name="Footer Placeholder 4">
            <a:extLst>
              <a:ext uri="{FF2B5EF4-FFF2-40B4-BE49-F238E27FC236}">
                <a16:creationId xmlns:a16="http://schemas.microsoft.com/office/drawing/2014/main" id="{BB937606-B408-4208-AD1A-47F9F395A8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D97D3F-6C30-41F2-9F37-FDC4C815A3FA}"/>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4823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D00C84-FE9D-46A0-9B5B-F1FCEB8F5C4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E4CE3D-2756-4CD5-80B0-B539BBB8D61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F5AF3A-2563-4CC4-B9D3-D4DD6EB6029B}"/>
              </a:ext>
            </a:extLst>
          </p:cNvPr>
          <p:cNvSpPr>
            <a:spLocks noGrp="1"/>
          </p:cNvSpPr>
          <p:nvPr>
            <p:ph type="dt" sz="half" idx="10"/>
          </p:nvPr>
        </p:nvSpPr>
        <p:spPr/>
        <p:txBody>
          <a:bodyPr/>
          <a:lstStyle/>
          <a:p>
            <a:fld id="{277A55B0-D87D-448E-B650-874B4F042318}" type="datetimeFigureOut">
              <a:rPr lang="en-GB" smtClean="0"/>
              <a:t>06/09/2022</a:t>
            </a:fld>
            <a:endParaRPr lang="en-GB"/>
          </a:p>
        </p:txBody>
      </p:sp>
      <p:sp>
        <p:nvSpPr>
          <p:cNvPr id="5" name="Footer Placeholder 4">
            <a:extLst>
              <a:ext uri="{FF2B5EF4-FFF2-40B4-BE49-F238E27FC236}">
                <a16:creationId xmlns:a16="http://schemas.microsoft.com/office/drawing/2014/main" id="{B92E6222-7F41-43EA-88AB-E172A416F1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833DC1-9001-4D5D-A957-F1834F6FDB5A}"/>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528807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ABF05-4D26-420A-899E-526F1B7D3B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7EF4F2-6FA2-430C-8B4D-02E37AAFEA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A9740D-8760-4394-A3AD-5D87443A00A3}"/>
              </a:ext>
            </a:extLst>
          </p:cNvPr>
          <p:cNvSpPr>
            <a:spLocks noGrp="1"/>
          </p:cNvSpPr>
          <p:nvPr>
            <p:ph type="dt" sz="half" idx="10"/>
          </p:nvPr>
        </p:nvSpPr>
        <p:spPr/>
        <p:txBody>
          <a:bodyPr/>
          <a:lstStyle/>
          <a:p>
            <a:fld id="{277A55B0-D87D-448E-B650-874B4F042318}" type="datetimeFigureOut">
              <a:rPr lang="en-GB" smtClean="0"/>
              <a:t>06/09/2022</a:t>
            </a:fld>
            <a:endParaRPr lang="en-GB"/>
          </a:p>
        </p:txBody>
      </p:sp>
      <p:sp>
        <p:nvSpPr>
          <p:cNvPr id="5" name="Footer Placeholder 4">
            <a:extLst>
              <a:ext uri="{FF2B5EF4-FFF2-40B4-BE49-F238E27FC236}">
                <a16:creationId xmlns:a16="http://schemas.microsoft.com/office/drawing/2014/main" id="{33E34B8C-35CC-4883-8945-3664165536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F99B84-3AAE-496B-AEB4-740378D08013}"/>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2366432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43B72-1B56-48E0-AAE0-E9C6B25111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04839FC-E3A7-4891-878B-23243EEC76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ABD346B-1806-4707-AAF1-495D468632BE}"/>
              </a:ext>
            </a:extLst>
          </p:cNvPr>
          <p:cNvSpPr>
            <a:spLocks noGrp="1"/>
          </p:cNvSpPr>
          <p:nvPr>
            <p:ph type="dt" sz="half" idx="10"/>
          </p:nvPr>
        </p:nvSpPr>
        <p:spPr/>
        <p:txBody>
          <a:bodyPr/>
          <a:lstStyle/>
          <a:p>
            <a:fld id="{277A55B0-D87D-448E-B650-874B4F042318}" type="datetimeFigureOut">
              <a:rPr lang="en-GB" smtClean="0"/>
              <a:t>06/09/2022</a:t>
            </a:fld>
            <a:endParaRPr lang="en-GB"/>
          </a:p>
        </p:txBody>
      </p:sp>
      <p:sp>
        <p:nvSpPr>
          <p:cNvPr id="5" name="Footer Placeholder 4">
            <a:extLst>
              <a:ext uri="{FF2B5EF4-FFF2-40B4-BE49-F238E27FC236}">
                <a16:creationId xmlns:a16="http://schemas.microsoft.com/office/drawing/2014/main" id="{03C7C250-B4A9-4492-AD62-A1D1436476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EE9124-F80C-439C-9AED-90AB2688421E}"/>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15542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1C2D5-A629-41BE-9680-B25ADB10F48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E0C06B-E6B8-4B1A-B68D-DFEFF88414C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EE4F374-6B7A-4BF1-ADAF-161B14CE2E6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06CBC99-078A-4BE8-B843-6FAB7ADEF64D}"/>
              </a:ext>
            </a:extLst>
          </p:cNvPr>
          <p:cNvSpPr>
            <a:spLocks noGrp="1"/>
          </p:cNvSpPr>
          <p:nvPr>
            <p:ph type="dt" sz="half" idx="10"/>
          </p:nvPr>
        </p:nvSpPr>
        <p:spPr/>
        <p:txBody>
          <a:bodyPr/>
          <a:lstStyle/>
          <a:p>
            <a:fld id="{277A55B0-D87D-448E-B650-874B4F042318}" type="datetimeFigureOut">
              <a:rPr lang="en-GB" smtClean="0"/>
              <a:t>06/09/2022</a:t>
            </a:fld>
            <a:endParaRPr lang="en-GB"/>
          </a:p>
        </p:txBody>
      </p:sp>
      <p:sp>
        <p:nvSpPr>
          <p:cNvPr id="6" name="Footer Placeholder 5">
            <a:extLst>
              <a:ext uri="{FF2B5EF4-FFF2-40B4-BE49-F238E27FC236}">
                <a16:creationId xmlns:a16="http://schemas.microsoft.com/office/drawing/2014/main" id="{F7571B06-C2A9-49A5-BFCA-2052F81CDF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2F14A9-B633-4CDD-9928-0AABF0E94B24}"/>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540299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5AC4B-E963-4E91-AB3C-8B42E377121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0D6859-88E5-407C-85E1-6754A51B22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EC87B76-CCC1-4CBF-9A03-4F9E9306A9B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29981FF-CE70-4DD5-9BBB-35E03B6960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46E7010-49A2-4719-89C0-AB0C26ACEA7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D63D44F-0A43-4C6B-A5E0-B50EBBB2F656}"/>
              </a:ext>
            </a:extLst>
          </p:cNvPr>
          <p:cNvSpPr>
            <a:spLocks noGrp="1"/>
          </p:cNvSpPr>
          <p:nvPr>
            <p:ph type="dt" sz="half" idx="10"/>
          </p:nvPr>
        </p:nvSpPr>
        <p:spPr/>
        <p:txBody>
          <a:bodyPr/>
          <a:lstStyle/>
          <a:p>
            <a:fld id="{277A55B0-D87D-448E-B650-874B4F042318}" type="datetimeFigureOut">
              <a:rPr lang="en-GB" smtClean="0"/>
              <a:t>06/09/2022</a:t>
            </a:fld>
            <a:endParaRPr lang="en-GB"/>
          </a:p>
        </p:txBody>
      </p:sp>
      <p:sp>
        <p:nvSpPr>
          <p:cNvPr id="8" name="Footer Placeholder 7">
            <a:extLst>
              <a:ext uri="{FF2B5EF4-FFF2-40B4-BE49-F238E27FC236}">
                <a16:creationId xmlns:a16="http://schemas.microsoft.com/office/drawing/2014/main" id="{83D20080-FAB2-4B32-80A3-825C00202E8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5840DD4-1ACB-4301-A269-81C346422131}"/>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369198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DCC3B-303E-4FAC-9114-CC0A764F92C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94FF9D-4E35-4FD9-B17C-43E105B380E0}"/>
              </a:ext>
            </a:extLst>
          </p:cNvPr>
          <p:cNvSpPr>
            <a:spLocks noGrp="1"/>
          </p:cNvSpPr>
          <p:nvPr>
            <p:ph type="dt" sz="half" idx="10"/>
          </p:nvPr>
        </p:nvSpPr>
        <p:spPr/>
        <p:txBody>
          <a:bodyPr/>
          <a:lstStyle/>
          <a:p>
            <a:fld id="{277A55B0-D87D-448E-B650-874B4F042318}" type="datetimeFigureOut">
              <a:rPr lang="en-GB" smtClean="0"/>
              <a:t>06/09/2022</a:t>
            </a:fld>
            <a:endParaRPr lang="en-GB"/>
          </a:p>
        </p:txBody>
      </p:sp>
      <p:sp>
        <p:nvSpPr>
          <p:cNvPr id="4" name="Footer Placeholder 3">
            <a:extLst>
              <a:ext uri="{FF2B5EF4-FFF2-40B4-BE49-F238E27FC236}">
                <a16:creationId xmlns:a16="http://schemas.microsoft.com/office/drawing/2014/main" id="{0557D564-A2C6-4013-9131-7BA745224E0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3A8C20-CCE4-4C8B-AA91-5CC1093BF801}"/>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923050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D9E438-7A8E-4B2D-B974-14D547CAD314}"/>
              </a:ext>
            </a:extLst>
          </p:cNvPr>
          <p:cNvSpPr>
            <a:spLocks noGrp="1"/>
          </p:cNvSpPr>
          <p:nvPr>
            <p:ph type="dt" sz="half" idx="10"/>
          </p:nvPr>
        </p:nvSpPr>
        <p:spPr/>
        <p:txBody>
          <a:bodyPr/>
          <a:lstStyle/>
          <a:p>
            <a:fld id="{277A55B0-D87D-448E-B650-874B4F042318}" type="datetimeFigureOut">
              <a:rPr lang="en-GB" smtClean="0"/>
              <a:t>06/09/2022</a:t>
            </a:fld>
            <a:endParaRPr lang="en-GB"/>
          </a:p>
        </p:txBody>
      </p:sp>
      <p:sp>
        <p:nvSpPr>
          <p:cNvPr id="3" name="Footer Placeholder 2">
            <a:extLst>
              <a:ext uri="{FF2B5EF4-FFF2-40B4-BE49-F238E27FC236}">
                <a16:creationId xmlns:a16="http://schemas.microsoft.com/office/drawing/2014/main" id="{0240E83B-22E8-49E5-A171-4D80C01EE85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7D0FAA0-B867-477A-B914-F05BE52AF2A7}"/>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2684750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27ECD-2D7F-42EA-891D-766C4697F9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BBB979D-9428-42CB-90B6-B519E9BE47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5F7464E-2DD5-4A1A-9E9B-742E05A823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69FD7C-0274-49BC-8A43-3D14A7A6AE18}"/>
              </a:ext>
            </a:extLst>
          </p:cNvPr>
          <p:cNvSpPr>
            <a:spLocks noGrp="1"/>
          </p:cNvSpPr>
          <p:nvPr>
            <p:ph type="dt" sz="half" idx="10"/>
          </p:nvPr>
        </p:nvSpPr>
        <p:spPr/>
        <p:txBody>
          <a:bodyPr/>
          <a:lstStyle/>
          <a:p>
            <a:fld id="{277A55B0-D87D-448E-B650-874B4F042318}" type="datetimeFigureOut">
              <a:rPr lang="en-GB" smtClean="0"/>
              <a:t>06/09/2022</a:t>
            </a:fld>
            <a:endParaRPr lang="en-GB"/>
          </a:p>
        </p:txBody>
      </p:sp>
      <p:sp>
        <p:nvSpPr>
          <p:cNvPr id="6" name="Footer Placeholder 5">
            <a:extLst>
              <a:ext uri="{FF2B5EF4-FFF2-40B4-BE49-F238E27FC236}">
                <a16:creationId xmlns:a16="http://schemas.microsoft.com/office/drawing/2014/main" id="{8AD73DE3-5FBF-4F11-853F-6892829E2A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F6BF0B-C7E0-4EAB-83CF-8690B2BDA6D9}"/>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504226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ED7D3-D0EA-4CBA-BE95-6AF0291E96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2E82B8-14A6-44D0-BB93-BD7F526DD2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9A4BC6-A31C-4B43-A32E-99A1C7E266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AB2F9F-C200-4C2E-B433-E4AE2FC00D9E}"/>
              </a:ext>
            </a:extLst>
          </p:cNvPr>
          <p:cNvSpPr>
            <a:spLocks noGrp="1"/>
          </p:cNvSpPr>
          <p:nvPr>
            <p:ph type="dt" sz="half" idx="10"/>
          </p:nvPr>
        </p:nvSpPr>
        <p:spPr/>
        <p:txBody>
          <a:bodyPr/>
          <a:lstStyle/>
          <a:p>
            <a:fld id="{277A55B0-D87D-448E-B650-874B4F042318}" type="datetimeFigureOut">
              <a:rPr lang="en-GB" smtClean="0"/>
              <a:t>06/09/2022</a:t>
            </a:fld>
            <a:endParaRPr lang="en-GB"/>
          </a:p>
        </p:txBody>
      </p:sp>
      <p:sp>
        <p:nvSpPr>
          <p:cNvPr id="6" name="Footer Placeholder 5">
            <a:extLst>
              <a:ext uri="{FF2B5EF4-FFF2-40B4-BE49-F238E27FC236}">
                <a16:creationId xmlns:a16="http://schemas.microsoft.com/office/drawing/2014/main" id="{E034A84C-59C4-44AD-BD15-E5F1C82A26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07AE11-B8D1-437F-9574-3592291AB859}"/>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310550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BC7C62-13C7-4694-8C5D-9344116A77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6147AF-4D6B-41ED-AA65-98ADCAF9B3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04FC86-D14C-49F6-8089-FA02649B49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7A55B0-D87D-448E-B650-874B4F042318}" type="datetimeFigureOut">
              <a:rPr lang="en-GB" smtClean="0"/>
              <a:t>06/09/2022</a:t>
            </a:fld>
            <a:endParaRPr lang="en-GB"/>
          </a:p>
        </p:txBody>
      </p:sp>
      <p:sp>
        <p:nvSpPr>
          <p:cNvPr id="5" name="Footer Placeholder 4">
            <a:extLst>
              <a:ext uri="{FF2B5EF4-FFF2-40B4-BE49-F238E27FC236}">
                <a16:creationId xmlns:a16="http://schemas.microsoft.com/office/drawing/2014/main" id="{BED97459-9EF2-42D5-AE4F-2D389A1B79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A258FF6-7329-4F49-877A-A52EBDA586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103D23-8DB6-421A-B744-797AD3F6F2CA}" type="slidenum">
              <a:rPr lang="en-GB" smtClean="0"/>
              <a:t>‹#›</a:t>
            </a:fld>
            <a:endParaRPr lang="en-GB"/>
          </a:p>
        </p:txBody>
      </p:sp>
    </p:spTree>
    <p:extLst>
      <p:ext uri="{BB962C8B-B14F-4D97-AF65-F5344CB8AC3E}">
        <p14:creationId xmlns:p14="http://schemas.microsoft.com/office/powerpoint/2010/main" val="1301225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0401BB7-1C6D-45D6-9AD4-02441E7AC2B0}"/>
              </a:ext>
            </a:extLst>
          </p:cNvPr>
          <p:cNvPicPr>
            <a:picLocks noChangeAspect="1"/>
          </p:cNvPicPr>
          <p:nvPr/>
        </p:nvPicPr>
        <p:blipFill>
          <a:blip r:embed="rId2"/>
          <a:stretch>
            <a:fillRect/>
          </a:stretch>
        </p:blipFill>
        <p:spPr>
          <a:xfrm>
            <a:off x="3822361" y="179901"/>
            <a:ext cx="4786062" cy="2393031"/>
          </a:xfrm>
          <a:prstGeom prst="rect">
            <a:avLst/>
          </a:prstGeom>
        </p:spPr>
      </p:pic>
      <p:sp>
        <p:nvSpPr>
          <p:cNvPr id="11" name="TextBox 10">
            <a:extLst>
              <a:ext uri="{FF2B5EF4-FFF2-40B4-BE49-F238E27FC236}">
                <a16:creationId xmlns:a16="http://schemas.microsoft.com/office/drawing/2014/main" id="{67233423-7D07-4EEF-9AA8-184FC117340C}"/>
              </a:ext>
            </a:extLst>
          </p:cNvPr>
          <p:cNvSpPr txBox="1"/>
          <p:nvPr/>
        </p:nvSpPr>
        <p:spPr>
          <a:xfrm>
            <a:off x="607351" y="3138921"/>
            <a:ext cx="11216081" cy="3539430"/>
          </a:xfrm>
          <a:prstGeom prst="rect">
            <a:avLst/>
          </a:prstGeom>
          <a:noFill/>
        </p:spPr>
        <p:txBody>
          <a:bodyPr wrap="square" rtlCol="0">
            <a:spAutoFit/>
          </a:bodyPr>
          <a:lstStyle/>
          <a:p>
            <a:r>
              <a:rPr lang="en-GB" sz="2800" dirty="0">
                <a:solidFill>
                  <a:srgbClr val="0070C0"/>
                </a:solidFill>
                <a:latin typeface="Letter-join Plus 1" panose="02000505000000020003" pitchFamily="50" charset="0"/>
              </a:rPr>
              <a:t>Staff in Year 4</a:t>
            </a:r>
            <a:r>
              <a:rPr lang="en-GB" sz="2800" dirty="0" smtClean="0">
                <a:solidFill>
                  <a:srgbClr val="0070C0"/>
                </a:solidFill>
                <a:latin typeface="Letter-join Plus 1" panose="02000505000000020003" pitchFamily="50" charset="0"/>
              </a:rPr>
              <a:t> are </a:t>
            </a:r>
            <a:r>
              <a:rPr lang="en-GB" sz="2800" dirty="0">
                <a:solidFill>
                  <a:srgbClr val="0070C0"/>
                </a:solidFill>
                <a:latin typeface="Letter-join Plus 1" panose="02000505000000020003" pitchFamily="50" charset="0"/>
              </a:rPr>
              <a:t>Miss </a:t>
            </a:r>
            <a:r>
              <a:rPr lang="en-GB" sz="2800" dirty="0" smtClean="0">
                <a:solidFill>
                  <a:srgbClr val="0070C0"/>
                </a:solidFill>
                <a:latin typeface="Letter-join Plus 1" panose="02000505000000020003" pitchFamily="50" charset="0"/>
              </a:rPr>
              <a:t>Sabor, Mr Haynes, Mr Lockwood and Mrs Harrison</a:t>
            </a:r>
            <a:endParaRPr lang="en-GB" sz="2800" dirty="0">
              <a:solidFill>
                <a:srgbClr val="0070C0"/>
              </a:solidFill>
              <a:latin typeface="Letter-join Plus 1" panose="02000505000000020003" pitchFamily="50" charset="0"/>
            </a:endParaRPr>
          </a:p>
          <a:p>
            <a:endParaRPr lang="en-GB" sz="2800" dirty="0">
              <a:solidFill>
                <a:srgbClr val="0070C0"/>
              </a:solidFill>
              <a:latin typeface="Letter-join Plus 1" panose="02000505000000020003" pitchFamily="50" charset="0"/>
            </a:endParaRPr>
          </a:p>
          <a:p>
            <a:endParaRPr lang="en-GB" sz="2800" dirty="0">
              <a:solidFill>
                <a:srgbClr val="0070C0"/>
              </a:solidFill>
              <a:latin typeface="Letter-join Plus 1" panose="02000505000000020003" pitchFamily="50" charset="0"/>
            </a:endParaRP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We are very much looking forward to working with and getting to know your children this year.</a:t>
            </a:r>
          </a:p>
          <a:p>
            <a:endParaRPr lang="en-GB" sz="2800" dirty="0">
              <a:solidFill>
                <a:srgbClr val="0070C0"/>
              </a:solidFill>
              <a:latin typeface="Letter-join Plus 1" panose="02000505000000020003" pitchFamily="50" charset="0"/>
            </a:endParaRPr>
          </a:p>
        </p:txBody>
      </p:sp>
    </p:spTree>
    <p:extLst>
      <p:ext uri="{BB962C8B-B14F-4D97-AF65-F5344CB8AC3E}">
        <p14:creationId xmlns:p14="http://schemas.microsoft.com/office/powerpoint/2010/main" val="4096214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88E8FA-D9D8-428D-B8BC-08E5DAD38F74}"/>
              </a:ext>
            </a:extLst>
          </p:cNvPr>
          <p:cNvSpPr txBox="1"/>
          <p:nvPr/>
        </p:nvSpPr>
        <p:spPr>
          <a:xfrm>
            <a:off x="486561" y="436228"/>
            <a:ext cx="11230822" cy="7201972"/>
          </a:xfrm>
          <a:prstGeom prst="rect">
            <a:avLst/>
          </a:prstGeom>
          <a:noFill/>
        </p:spPr>
        <p:txBody>
          <a:bodyPr wrap="square" rtlCol="0">
            <a:spAutoFit/>
          </a:bodyPr>
          <a:lstStyle/>
          <a:p>
            <a:r>
              <a:rPr lang="en-GB" sz="2400" dirty="0">
                <a:solidFill>
                  <a:srgbClr val="0070C0"/>
                </a:solidFill>
                <a:latin typeface="Letter-join Plus 1" panose="02000505000000020003" pitchFamily="50" charset="0"/>
              </a:rPr>
              <a:t>We are working hard to build children’s resilience in school.  We want them to try their best and attempt their work before asking for help.</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Children need to know that it is okay to make mistakes and that every mistake is a learning opportunity.</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We encourage collaborative learning with ‘partners’ in class</a:t>
            </a:r>
            <a:r>
              <a:rPr lang="en-GB" sz="2400" dirty="0" smtClean="0">
                <a:solidFill>
                  <a:srgbClr val="0070C0"/>
                </a:solidFill>
                <a:latin typeface="Letter-join Plus 1" panose="02000505000000020003" pitchFamily="50" charset="0"/>
              </a:rPr>
              <a:t>. They will be sat on tables of 4 and will need to work together as a team on certain tasks.</a:t>
            </a:r>
            <a:endParaRPr lang="en-GB" sz="2400"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Children are encouraged to use 4 Before Me:</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Brain</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Book</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Board</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Buddy </a:t>
            </a:r>
          </a:p>
          <a:p>
            <a:endParaRPr lang="en-GB" dirty="0">
              <a:solidFill>
                <a:srgbClr val="0070C0"/>
              </a:solidFill>
              <a:latin typeface="Letter-join Plus 1" panose="02000505000000020003" pitchFamily="50" charset="0"/>
            </a:endParaRPr>
          </a:p>
          <a:p>
            <a:r>
              <a:rPr lang="en-GB" dirty="0" smtClean="0">
                <a:solidFill>
                  <a:srgbClr val="0070C0"/>
                </a:solidFill>
                <a:latin typeface="Letter-join Plus 1" panose="02000505000000020003" pitchFamily="50" charset="0"/>
              </a:rPr>
              <a:t> </a:t>
            </a:r>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endParaRPr lang="en-GB" dirty="0"/>
          </a:p>
        </p:txBody>
      </p:sp>
      <p:pic>
        <p:nvPicPr>
          <p:cNvPr id="2" name="Picture 1"/>
          <p:cNvPicPr>
            <a:picLocks noChangeAspect="1"/>
          </p:cNvPicPr>
          <p:nvPr/>
        </p:nvPicPr>
        <p:blipFill>
          <a:blip r:embed="rId2"/>
          <a:stretch>
            <a:fillRect/>
          </a:stretch>
        </p:blipFill>
        <p:spPr>
          <a:xfrm>
            <a:off x="7498081" y="3459357"/>
            <a:ext cx="2256336" cy="3186915"/>
          </a:xfrm>
          <a:prstGeom prst="rect">
            <a:avLst/>
          </a:prstGeom>
        </p:spPr>
      </p:pic>
    </p:spTree>
    <p:extLst>
      <p:ext uri="{BB962C8B-B14F-4D97-AF65-F5344CB8AC3E}">
        <p14:creationId xmlns:p14="http://schemas.microsoft.com/office/powerpoint/2010/main" val="1814829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BCDB2D-CD94-4C13-B4F2-AE4801913937}"/>
              </a:ext>
            </a:extLst>
          </p:cNvPr>
          <p:cNvSpPr txBox="1"/>
          <p:nvPr/>
        </p:nvSpPr>
        <p:spPr>
          <a:xfrm>
            <a:off x="420529" y="1461841"/>
            <a:ext cx="10981189" cy="4247317"/>
          </a:xfrm>
          <a:prstGeom prst="rect">
            <a:avLst/>
          </a:prstGeom>
          <a:noFill/>
        </p:spPr>
        <p:txBody>
          <a:bodyPr wrap="square" rtlCol="0">
            <a:spAutoFit/>
          </a:bodyPr>
          <a:lstStyle/>
          <a:p>
            <a:r>
              <a:rPr lang="en-GB" sz="3600" dirty="0">
                <a:solidFill>
                  <a:srgbClr val="0070C0"/>
                </a:solidFill>
                <a:latin typeface="Letter-join Plus 1" panose="02000505000000020003" pitchFamily="50" charset="0"/>
              </a:rPr>
              <a:t>Working together with you and your child, I know that we will have a great </a:t>
            </a:r>
            <a:r>
              <a:rPr lang="en-GB" sz="3600" dirty="0" smtClean="0">
                <a:solidFill>
                  <a:srgbClr val="0070C0"/>
                </a:solidFill>
                <a:latin typeface="Letter-join Plus 1" panose="02000505000000020003" pitchFamily="50" charset="0"/>
              </a:rPr>
              <a:t>year!</a:t>
            </a:r>
            <a:endParaRPr lang="en-GB" sz="3600" dirty="0">
              <a:solidFill>
                <a:srgbClr val="0070C0"/>
              </a:solidFill>
              <a:latin typeface="Letter-join Plus 1" panose="02000505000000020003" pitchFamily="50" charset="0"/>
            </a:endParaRPr>
          </a:p>
          <a:p>
            <a:endParaRPr lang="en-GB" sz="3600" dirty="0">
              <a:solidFill>
                <a:srgbClr val="0070C0"/>
              </a:solidFill>
              <a:latin typeface="Letter-join Plus 1" panose="02000505000000020003" pitchFamily="50" charset="0"/>
            </a:endParaRPr>
          </a:p>
          <a:p>
            <a:endParaRPr lang="en-GB" sz="3600" dirty="0">
              <a:solidFill>
                <a:srgbClr val="0070C0"/>
              </a:solidFill>
              <a:latin typeface="Letter-join Plus 1" panose="02000505000000020003" pitchFamily="50" charset="0"/>
            </a:endParaRPr>
          </a:p>
          <a:p>
            <a:r>
              <a:rPr lang="en-GB" sz="3600" dirty="0">
                <a:solidFill>
                  <a:srgbClr val="0070C0"/>
                </a:solidFill>
                <a:latin typeface="Letter-join Plus 1" panose="02000505000000020003" pitchFamily="50" charset="0"/>
              </a:rPr>
              <a:t>Do you have any questions about routines, expectations or the curriculum in </a:t>
            </a:r>
            <a:r>
              <a:rPr lang="en-GB" sz="3600" dirty="0" smtClean="0">
                <a:solidFill>
                  <a:srgbClr val="0070C0"/>
                </a:solidFill>
                <a:latin typeface="Letter-join Plus 1" panose="02000505000000020003" pitchFamily="50" charset="0"/>
              </a:rPr>
              <a:t>Year 4?</a:t>
            </a:r>
            <a:endParaRPr lang="en-GB" sz="3600"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endParaRPr lang="en-GB" dirty="0">
              <a:solidFill>
                <a:srgbClr val="FF0000"/>
              </a:solidFill>
            </a:endParaRPr>
          </a:p>
        </p:txBody>
      </p:sp>
    </p:spTree>
    <p:extLst>
      <p:ext uri="{BB962C8B-B14F-4D97-AF65-F5344CB8AC3E}">
        <p14:creationId xmlns:p14="http://schemas.microsoft.com/office/powerpoint/2010/main" val="934628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75173C-E36D-4B94-91A4-EBD58C83AA54}"/>
              </a:ext>
            </a:extLst>
          </p:cNvPr>
          <p:cNvPicPr>
            <a:picLocks noChangeAspect="1"/>
          </p:cNvPicPr>
          <p:nvPr/>
        </p:nvPicPr>
        <p:blipFill>
          <a:blip r:embed="rId2"/>
          <a:stretch>
            <a:fillRect/>
          </a:stretch>
        </p:blipFill>
        <p:spPr>
          <a:xfrm>
            <a:off x="467988" y="385894"/>
            <a:ext cx="2790535" cy="2692866"/>
          </a:xfrm>
          <a:prstGeom prst="rect">
            <a:avLst/>
          </a:prstGeom>
        </p:spPr>
      </p:pic>
      <p:sp>
        <p:nvSpPr>
          <p:cNvPr id="3" name="Rectangle 2">
            <a:extLst>
              <a:ext uri="{FF2B5EF4-FFF2-40B4-BE49-F238E27FC236}">
                <a16:creationId xmlns:a16="http://schemas.microsoft.com/office/drawing/2014/main" id="{68E278A6-029E-4E75-98C0-C8EBCC573A30}"/>
              </a:ext>
            </a:extLst>
          </p:cNvPr>
          <p:cNvSpPr/>
          <p:nvPr/>
        </p:nvSpPr>
        <p:spPr>
          <a:xfrm>
            <a:off x="1079422" y="3328575"/>
            <a:ext cx="9840287" cy="1938992"/>
          </a:xfrm>
          <a:prstGeom prst="rect">
            <a:avLst/>
          </a:prstGeom>
        </p:spPr>
        <p:txBody>
          <a:bodyPr wrap="square">
            <a:spAutoFit/>
          </a:bodyPr>
          <a:lstStyle/>
          <a:p>
            <a:pPr algn="ctr"/>
            <a:r>
              <a:rPr lang="en-GB" sz="4000" b="0" i="0" dirty="0">
                <a:solidFill>
                  <a:srgbClr val="462873"/>
                </a:solidFill>
                <a:effectLst/>
                <a:latin typeface="Raleway"/>
              </a:rPr>
              <a:t>'Guided by Jesus Christ, our teacher, we journey together, learning to dream, believe and achieve'</a:t>
            </a:r>
          </a:p>
        </p:txBody>
      </p:sp>
      <p:sp>
        <p:nvSpPr>
          <p:cNvPr id="4" name="TextBox 3">
            <a:extLst>
              <a:ext uri="{FF2B5EF4-FFF2-40B4-BE49-F238E27FC236}">
                <a16:creationId xmlns:a16="http://schemas.microsoft.com/office/drawing/2014/main" id="{BA3416C4-F3FC-42EB-87F0-A9C7C58A58A7}"/>
              </a:ext>
            </a:extLst>
          </p:cNvPr>
          <p:cNvSpPr txBox="1"/>
          <p:nvPr/>
        </p:nvSpPr>
        <p:spPr>
          <a:xfrm>
            <a:off x="4607473" y="1732327"/>
            <a:ext cx="5847127" cy="523220"/>
          </a:xfrm>
          <a:prstGeom prst="rect">
            <a:avLst/>
          </a:prstGeom>
          <a:noFill/>
        </p:spPr>
        <p:txBody>
          <a:bodyPr wrap="square" rtlCol="0">
            <a:spAutoFit/>
          </a:bodyPr>
          <a:lstStyle/>
          <a:p>
            <a:r>
              <a:rPr lang="en-GB" sz="2400" dirty="0">
                <a:latin typeface="Letter-join Plus 1" panose="02000505000000020003" pitchFamily="50" charset="0"/>
              </a:rPr>
              <a:t>Our school Mission Statement</a:t>
            </a:r>
            <a:r>
              <a:rPr lang="en-GB" sz="2800" dirty="0">
                <a:latin typeface="Letter-join Plus 1" panose="02000505000000020003" pitchFamily="50" charset="0"/>
              </a:rPr>
              <a:t>:</a:t>
            </a:r>
          </a:p>
        </p:txBody>
      </p:sp>
    </p:spTree>
    <p:extLst>
      <p:ext uri="{BB962C8B-B14F-4D97-AF65-F5344CB8AC3E}">
        <p14:creationId xmlns:p14="http://schemas.microsoft.com/office/powerpoint/2010/main" val="2751971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2AEE5B-F596-4294-89C1-6F5F7C5290E6}"/>
              </a:ext>
            </a:extLst>
          </p:cNvPr>
          <p:cNvSpPr txBox="1"/>
          <p:nvPr/>
        </p:nvSpPr>
        <p:spPr>
          <a:xfrm>
            <a:off x="478172" y="419450"/>
            <a:ext cx="10930856" cy="4031873"/>
          </a:xfrm>
          <a:prstGeom prst="rect">
            <a:avLst/>
          </a:prstGeom>
          <a:noFill/>
        </p:spPr>
        <p:txBody>
          <a:bodyPr wrap="square" rtlCol="0">
            <a:spAutoFit/>
          </a:bodyPr>
          <a:lstStyle/>
          <a:p>
            <a:r>
              <a:rPr lang="en-GB" sz="3200" dirty="0">
                <a:solidFill>
                  <a:srgbClr val="0070C0"/>
                </a:solidFill>
                <a:latin typeface="Letter-join Plus 1" panose="02000505000000020003" pitchFamily="50" charset="0"/>
              </a:rPr>
              <a:t>If you have any queries, questions or concerns throughout the year, please contact me via </a:t>
            </a:r>
            <a:r>
              <a:rPr lang="en-GB" sz="3200" dirty="0" smtClean="0">
                <a:solidFill>
                  <a:srgbClr val="0070C0"/>
                </a:solidFill>
                <a:latin typeface="Letter-join Plus 1" panose="02000505000000020003" pitchFamily="50" charset="0"/>
              </a:rPr>
              <a:t>the school app, send me an email </a:t>
            </a:r>
            <a:r>
              <a:rPr lang="en-GB" sz="3200" dirty="0" smtClean="0">
                <a:solidFill>
                  <a:srgbClr val="0070C0"/>
                </a:solidFill>
                <a:latin typeface="Letter-join Plus 1" panose="02000505000000020003" pitchFamily="50" charset="0"/>
              </a:rPr>
              <a:t>(r.sabor@st-clares.manchester.sch.uk</a:t>
            </a:r>
            <a:r>
              <a:rPr lang="en-GB" sz="3200" dirty="0" smtClean="0">
                <a:solidFill>
                  <a:srgbClr val="0070C0"/>
                </a:solidFill>
                <a:latin typeface="Letter-join Plus 1" panose="02000505000000020003" pitchFamily="50" charset="0"/>
              </a:rPr>
              <a:t>), </a:t>
            </a:r>
            <a:r>
              <a:rPr lang="en-GB" sz="3200" dirty="0">
                <a:solidFill>
                  <a:srgbClr val="0070C0"/>
                </a:solidFill>
                <a:latin typeface="Letter-join Plus 1" panose="02000505000000020003" pitchFamily="50" charset="0"/>
              </a:rPr>
              <a:t>see me after school when you are picking your child up, or make an appointment to see me.</a:t>
            </a:r>
          </a:p>
          <a:p>
            <a:endParaRPr lang="en-GB" sz="3200" dirty="0">
              <a:solidFill>
                <a:srgbClr val="0070C0"/>
              </a:solidFill>
              <a:latin typeface="Letter-join Plus 1" panose="02000505000000020003" pitchFamily="50" charset="0"/>
            </a:endParaRPr>
          </a:p>
          <a:p>
            <a:r>
              <a:rPr lang="en-GB" sz="3200" dirty="0">
                <a:solidFill>
                  <a:srgbClr val="0070C0"/>
                </a:solidFill>
                <a:latin typeface="Letter-join Plus 1" panose="02000505000000020003" pitchFamily="50" charset="0"/>
              </a:rPr>
              <a:t>I am here to support your child, but as a school we want to support families too wherever we can. Please get in touch.</a:t>
            </a:r>
            <a:endParaRPr lang="en-GB" sz="3200" dirty="0"/>
          </a:p>
        </p:txBody>
      </p:sp>
      <p:pic>
        <p:nvPicPr>
          <p:cNvPr id="3" name="Picture 2">
            <a:extLst>
              <a:ext uri="{FF2B5EF4-FFF2-40B4-BE49-F238E27FC236}">
                <a16:creationId xmlns:a16="http://schemas.microsoft.com/office/drawing/2014/main" id="{06BE2013-E6DF-4487-9C2E-70C77365E71F}"/>
              </a:ext>
            </a:extLst>
          </p:cNvPr>
          <p:cNvPicPr>
            <a:picLocks noChangeAspect="1"/>
          </p:cNvPicPr>
          <p:nvPr/>
        </p:nvPicPr>
        <p:blipFill rotWithShape="1">
          <a:blip r:embed="rId2"/>
          <a:srcRect l="2279" t="9216" r="1291" b="16106"/>
          <a:stretch/>
        </p:blipFill>
        <p:spPr>
          <a:xfrm>
            <a:off x="8439345" y="4588522"/>
            <a:ext cx="2969683" cy="1820411"/>
          </a:xfrm>
          <a:prstGeom prst="rect">
            <a:avLst/>
          </a:prstGeom>
        </p:spPr>
      </p:pic>
    </p:spTree>
    <p:extLst>
      <p:ext uri="{BB962C8B-B14F-4D97-AF65-F5344CB8AC3E}">
        <p14:creationId xmlns:p14="http://schemas.microsoft.com/office/powerpoint/2010/main" val="424076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7A5400-E16C-4336-B36D-FB08D1553BA3}"/>
              </a:ext>
            </a:extLst>
          </p:cNvPr>
          <p:cNvPicPr>
            <a:picLocks noChangeAspect="1"/>
          </p:cNvPicPr>
          <p:nvPr/>
        </p:nvPicPr>
        <p:blipFill>
          <a:blip r:embed="rId2"/>
          <a:stretch>
            <a:fillRect/>
          </a:stretch>
        </p:blipFill>
        <p:spPr>
          <a:xfrm>
            <a:off x="9666739" y="307334"/>
            <a:ext cx="2019300" cy="2266950"/>
          </a:xfrm>
          <a:prstGeom prst="rect">
            <a:avLst/>
          </a:prstGeom>
        </p:spPr>
      </p:pic>
      <p:sp>
        <p:nvSpPr>
          <p:cNvPr id="4" name="TextBox 3">
            <a:extLst>
              <a:ext uri="{FF2B5EF4-FFF2-40B4-BE49-F238E27FC236}">
                <a16:creationId xmlns:a16="http://schemas.microsoft.com/office/drawing/2014/main" id="{4E9665D2-F1E0-42CC-B223-587894E49BC4}"/>
              </a:ext>
            </a:extLst>
          </p:cNvPr>
          <p:cNvSpPr txBox="1"/>
          <p:nvPr/>
        </p:nvSpPr>
        <p:spPr>
          <a:xfrm>
            <a:off x="356053" y="307334"/>
            <a:ext cx="9026554" cy="5816977"/>
          </a:xfrm>
          <a:prstGeom prst="rect">
            <a:avLst/>
          </a:prstGeom>
          <a:noFill/>
        </p:spPr>
        <p:txBody>
          <a:bodyPr wrap="square" rtlCol="0">
            <a:spAutoFit/>
          </a:bodyPr>
          <a:lstStyle/>
          <a:p>
            <a:pPr algn="ctr"/>
            <a:r>
              <a:rPr lang="en-GB" dirty="0">
                <a:solidFill>
                  <a:srgbClr val="0070C0"/>
                </a:solidFill>
                <a:latin typeface="Letter-join Plus 1" panose="02000505000000020003" pitchFamily="50" charset="0"/>
              </a:rPr>
              <a:t>READING</a:t>
            </a:r>
          </a:p>
          <a:p>
            <a:endParaRPr lang="en-GB"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Please read with your child every night. </a:t>
            </a:r>
            <a:r>
              <a:rPr lang="en-GB" sz="2400" dirty="0" smtClean="0">
                <a:solidFill>
                  <a:srgbClr val="0070C0"/>
                </a:solidFill>
                <a:latin typeface="Letter-join Plus 1" panose="02000505000000020003" pitchFamily="50" charset="0"/>
              </a:rPr>
              <a:t>We </a:t>
            </a:r>
            <a:r>
              <a:rPr lang="en-GB" sz="2400" dirty="0" smtClean="0">
                <a:solidFill>
                  <a:srgbClr val="0070C0"/>
                </a:solidFill>
                <a:latin typeface="Letter-join Plus 1" panose="02000505000000020003" pitchFamily="50" charset="0"/>
              </a:rPr>
              <a:t>cannot </a:t>
            </a:r>
            <a:r>
              <a:rPr lang="en-GB" sz="2400" dirty="0">
                <a:solidFill>
                  <a:srgbClr val="0070C0"/>
                </a:solidFill>
                <a:latin typeface="Letter-join Plus 1" panose="02000505000000020003" pitchFamily="50" charset="0"/>
              </a:rPr>
              <a:t>stress how important it is as reading crosses all curricular areas in school.</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Your child should be reading for </a:t>
            </a:r>
            <a:r>
              <a:rPr lang="en-GB" sz="2400" dirty="0" smtClean="0">
                <a:solidFill>
                  <a:srgbClr val="0070C0"/>
                </a:solidFill>
                <a:latin typeface="Letter-join Plus 1" panose="02000505000000020003" pitchFamily="50" charset="0"/>
              </a:rPr>
              <a:t>30 </a:t>
            </a:r>
            <a:r>
              <a:rPr lang="en-GB" sz="2400" dirty="0">
                <a:solidFill>
                  <a:srgbClr val="0070C0"/>
                </a:solidFill>
                <a:latin typeface="Letter-join Plus 1" panose="02000505000000020003" pitchFamily="50" charset="0"/>
              </a:rPr>
              <a:t>minutes every night.</a:t>
            </a:r>
          </a:p>
          <a:p>
            <a:endParaRPr lang="en-GB" sz="2400" dirty="0">
              <a:solidFill>
                <a:srgbClr val="0070C0"/>
              </a:solidFill>
              <a:latin typeface="Letter-join Plus 1" panose="02000505000000020003" pitchFamily="50" charset="0"/>
            </a:endParaRPr>
          </a:p>
          <a:p>
            <a:pPr marL="342900" indent="-342900">
              <a:buFont typeface="Arial" panose="020B0604020202020204" pitchFamily="34" charset="0"/>
              <a:buChar char="•"/>
            </a:pPr>
            <a:r>
              <a:rPr lang="en-GB" sz="2400" dirty="0" smtClean="0">
                <a:solidFill>
                  <a:srgbClr val="0070C0"/>
                </a:solidFill>
                <a:latin typeface="Letter-join Plus 1" panose="02000505000000020003" pitchFamily="50" charset="0"/>
              </a:rPr>
              <a:t>Reading records will be checked every day and monitored to make sure all children are reading at home. You will need to sign their reading record when they have read with you.</a:t>
            </a:r>
          </a:p>
          <a:p>
            <a:endParaRPr lang="en-GB" sz="2400" dirty="0" smtClean="0">
              <a:solidFill>
                <a:srgbClr val="0070C0"/>
              </a:solidFill>
              <a:latin typeface="Letter-join Plus 1" panose="02000505000000020003" pitchFamily="50" charset="0"/>
            </a:endParaRPr>
          </a:p>
          <a:p>
            <a:pPr marL="342900" indent="-342900">
              <a:buFont typeface="Arial" panose="020B0604020202020204" pitchFamily="34" charset="0"/>
              <a:buChar char="•"/>
            </a:pPr>
            <a:r>
              <a:rPr lang="en-GB" sz="2400" dirty="0" smtClean="0">
                <a:solidFill>
                  <a:srgbClr val="0070C0"/>
                </a:solidFill>
                <a:latin typeface="Letter-join Plus 1" panose="02000505000000020003" pitchFamily="50" charset="0"/>
              </a:rPr>
              <a:t>If a child is not reading regularly then I will ask the reason why and a discussion will need to be organised about how best to support the child.</a:t>
            </a:r>
          </a:p>
          <a:p>
            <a:endParaRPr lang="en-GB" sz="2400" dirty="0" smtClean="0">
              <a:solidFill>
                <a:srgbClr val="0070C0"/>
              </a:solidFill>
              <a:latin typeface="Letter-join Plus 1" panose="02000505000000020003" pitchFamily="50" charset="0"/>
            </a:endParaRPr>
          </a:p>
          <a:p>
            <a:pPr marL="342900" indent="-342900">
              <a:buFont typeface="Arial" panose="020B0604020202020204" pitchFamily="34" charset="0"/>
              <a:buChar char="•"/>
            </a:pPr>
            <a:r>
              <a:rPr lang="en-GB" sz="2400" dirty="0" smtClean="0">
                <a:solidFill>
                  <a:srgbClr val="0070C0"/>
                </a:solidFill>
                <a:latin typeface="Letter-join Plus 1" panose="02000505000000020003" pitchFamily="50" charset="0"/>
              </a:rPr>
              <a:t>Books will be changed in class or in the library regularly.</a:t>
            </a:r>
            <a:endParaRPr lang="en-GB" sz="2400" dirty="0">
              <a:solidFill>
                <a:srgbClr val="0070C0"/>
              </a:solidFill>
              <a:latin typeface="Letter-join Plus 1" panose="02000505000000020003" pitchFamily="50" charset="0"/>
            </a:endParaRPr>
          </a:p>
        </p:txBody>
      </p:sp>
    </p:spTree>
    <p:extLst>
      <p:ext uri="{BB962C8B-B14F-4D97-AF65-F5344CB8AC3E}">
        <p14:creationId xmlns:p14="http://schemas.microsoft.com/office/powerpoint/2010/main" val="1633709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31B9B3-3C8F-4C38-8672-A5111696AB89}"/>
              </a:ext>
            </a:extLst>
          </p:cNvPr>
          <p:cNvSpPr txBox="1"/>
          <p:nvPr/>
        </p:nvSpPr>
        <p:spPr>
          <a:xfrm>
            <a:off x="234892" y="318782"/>
            <a:ext cx="11467750" cy="1754326"/>
          </a:xfrm>
          <a:prstGeom prst="rect">
            <a:avLst/>
          </a:prstGeom>
          <a:noFill/>
        </p:spPr>
        <p:txBody>
          <a:bodyPr wrap="square" rtlCol="0">
            <a:spAutoFit/>
          </a:bodyPr>
          <a:lstStyle/>
          <a:p>
            <a:r>
              <a:rPr lang="en-GB" dirty="0">
                <a:solidFill>
                  <a:srgbClr val="0070C0"/>
                </a:solidFill>
                <a:latin typeface="Letter-join Plus 1" panose="02000505000000020003" pitchFamily="50" charset="0"/>
              </a:rPr>
              <a:t>We want your child to develop a love of reading. Take time to sit with them and share a book, a poem, a comic, a magazine, a football programme – anything that involves reading.</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As your child reads, their minds are opened up to new information, new experiences, new dreams…</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p:txBody>
      </p:sp>
      <p:pic>
        <p:nvPicPr>
          <p:cNvPr id="5" name="Picture 4">
            <a:extLst>
              <a:ext uri="{FF2B5EF4-FFF2-40B4-BE49-F238E27FC236}">
                <a16:creationId xmlns:a16="http://schemas.microsoft.com/office/drawing/2014/main" id="{53D8D09D-B345-47FB-9749-E5C516400001}"/>
              </a:ext>
            </a:extLst>
          </p:cNvPr>
          <p:cNvPicPr>
            <a:picLocks noChangeAspect="1"/>
          </p:cNvPicPr>
          <p:nvPr/>
        </p:nvPicPr>
        <p:blipFill>
          <a:blip r:embed="rId2"/>
          <a:stretch>
            <a:fillRect/>
          </a:stretch>
        </p:blipFill>
        <p:spPr>
          <a:xfrm>
            <a:off x="316554" y="1843219"/>
            <a:ext cx="5715000" cy="3790950"/>
          </a:xfrm>
          <a:prstGeom prst="rect">
            <a:avLst/>
          </a:prstGeom>
        </p:spPr>
      </p:pic>
      <p:sp>
        <p:nvSpPr>
          <p:cNvPr id="6" name="TextBox 5">
            <a:extLst>
              <a:ext uri="{FF2B5EF4-FFF2-40B4-BE49-F238E27FC236}">
                <a16:creationId xmlns:a16="http://schemas.microsoft.com/office/drawing/2014/main" id="{E08827A3-948C-4674-A401-47CDE56F6FDC}"/>
              </a:ext>
            </a:extLst>
          </p:cNvPr>
          <p:cNvSpPr txBox="1"/>
          <p:nvPr/>
        </p:nvSpPr>
        <p:spPr>
          <a:xfrm>
            <a:off x="6451068" y="1843219"/>
            <a:ext cx="4832059" cy="4524315"/>
          </a:xfrm>
          <a:prstGeom prst="rect">
            <a:avLst/>
          </a:prstGeom>
          <a:noFill/>
        </p:spPr>
        <p:txBody>
          <a:bodyPr wrap="square" rtlCol="0">
            <a:spAutoFit/>
          </a:bodyPr>
          <a:lstStyle/>
          <a:p>
            <a:r>
              <a:rPr lang="en-GB" dirty="0">
                <a:solidFill>
                  <a:srgbClr val="0070C0"/>
                </a:solidFill>
                <a:latin typeface="Letter-join Plus 1" panose="02000505000000020003" pitchFamily="50" charset="0"/>
              </a:rPr>
              <a:t>We do not want children to race through their reading books. It is really important that the children understand what they are reading and new vocabulary that they will be exposed to.</a:t>
            </a:r>
          </a:p>
          <a:p>
            <a:r>
              <a:rPr lang="en-GB" dirty="0">
                <a:solidFill>
                  <a:srgbClr val="0070C0"/>
                </a:solidFill>
                <a:latin typeface="Letter-join Plus 1" panose="02000505000000020003" pitchFamily="50" charset="0"/>
              </a:rPr>
              <a:t>Discuss this with your child as they read.</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In Key Stage 2, children are </a:t>
            </a:r>
            <a:r>
              <a:rPr lang="en-GB" dirty="0" smtClean="0">
                <a:solidFill>
                  <a:srgbClr val="0070C0"/>
                </a:solidFill>
                <a:latin typeface="Letter-join Plus 1" panose="02000505000000020003" pitchFamily="50" charset="0"/>
              </a:rPr>
              <a:t>rewarded with 2 raffle tickets when they get 100% on a quiz and 1 ticket if they pass the quiz. They should be aiming for 100 every time!</a:t>
            </a:r>
          </a:p>
          <a:p>
            <a:endParaRPr lang="en-GB" dirty="0">
              <a:solidFill>
                <a:srgbClr val="0070C0"/>
              </a:solidFill>
              <a:latin typeface="Letter-join Plus 1" panose="02000505000000020003" pitchFamily="50" charset="0"/>
            </a:endParaRPr>
          </a:p>
          <a:p>
            <a:r>
              <a:rPr lang="en-GB" dirty="0" smtClean="0">
                <a:solidFill>
                  <a:srgbClr val="0070C0"/>
                </a:solidFill>
                <a:latin typeface="Letter-join Plus 1" panose="02000505000000020003" pitchFamily="50" charset="0"/>
              </a:rPr>
              <a:t>Each </a:t>
            </a:r>
            <a:r>
              <a:rPr lang="en-GB" dirty="0">
                <a:solidFill>
                  <a:srgbClr val="0070C0"/>
                </a:solidFill>
                <a:latin typeface="Letter-join Plus 1" panose="02000505000000020003" pitchFamily="50" charset="0"/>
              </a:rPr>
              <a:t>week, in assembly, someone receives a reading prize.</a:t>
            </a:r>
          </a:p>
          <a:p>
            <a:r>
              <a:rPr lang="en-GB" dirty="0">
                <a:solidFill>
                  <a:srgbClr val="0070C0"/>
                </a:solidFill>
                <a:latin typeface="Letter-join Plus 1" panose="02000505000000020003" pitchFamily="50" charset="0"/>
              </a:rPr>
              <a:t>Vouchers are given to children when they have read a millions words.</a:t>
            </a:r>
          </a:p>
          <a:p>
            <a:endParaRPr lang="en-GB" dirty="0"/>
          </a:p>
        </p:txBody>
      </p:sp>
    </p:spTree>
    <p:extLst>
      <p:ext uri="{BB962C8B-B14F-4D97-AF65-F5344CB8AC3E}">
        <p14:creationId xmlns:p14="http://schemas.microsoft.com/office/powerpoint/2010/main" val="420176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A98534-E39B-4185-8C63-39F566966D8A}"/>
              </a:ext>
            </a:extLst>
          </p:cNvPr>
          <p:cNvSpPr txBox="1"/>
          <p:nvPr/>
        </p:nvSpPr>
        <p:spPr>
          <a:xfrm>
            <a:off x="402672" y="453006"/>
            <a:ext cx="10452682" cy="6186309"/>
          </a:xfrm>
          <a:prstGeom prst="rect">
            <a:avLst/>
          </a:prstGeom>
          <a:noFill/>
        </p:spPr>
        <p:txBody>
          <a:bodyPr wrap="square" rtlCol="0">
            <a:spAutoFit/>
          </a:bodyPr>
          <a:lstStyle/>
          <a:p>
            <a:pPr algn="ctr"/>
            <a:r>
              <a:rPr lang="en-GB" dirty="0">
                <a:solidFill>
                  <a:srgbClr val="0070C0"/>
                </a:solidFill>
                <a:latin typeface="Letter-join Plus 1" panose="02000505000000020003" pitchFamily="50" charset="0"/>
              </a:rPr>
              <a:t>HOMEWORK</a:t>
            </a:r>
          </a:p>
          <a:p>
            <a:endParaRPr lang="en-GB"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As well as reading every night, your child will be </a:t>
            </a:r>
            <a:r>
              <a:rPr lang="en-GB" sz="2400" dirty="0" smtClean="0">
                <a:solidFill>
                  <a:srgbClr val="0070C0"/>
                </a:solidFill>
                <a:latin typeface="Letter-join Plus 1" panose="02000505000000020003" pitchFamily="50" charset="0"/>
              </a:rPr>
              <a:t>given</a:t>
            </a:r>
            <a:r>
              <a:rPr lang="en-GB" sz="2400" dirty="0">
                <a:solidFill>
                  <a:srgbClr val="0070C0"/>
                </a:solidFill>
                <a:latin typeface="Letter-join Plus 1" panose="02000505000000020003" pitchFamily="50" charset="0"/>
              </a:rPr>
              <a:t>:</a:t>
            </a:r>
            <a:endParaRPr lang="en-GB" sz="2400" dirty="0">
              <a:solidFill>
                <a:srgbClr val="0070C0"/>
              </a:solidFill>
              <a:latin typeface="Letter-join Plus 1" panose="02000505000000020003" pitchFamily="50" charset="0"/>
            </a:endParaRPr>
          </a:p>
          <a:p>
            <a:endParaRPr lang="en-GB" sz="2400" dirty="0">
              <a:solidFill>
                <a:srgbClr val="0070C0"/>
              </a:solidFill>
              <a:latin typeface="Letter-join Plus 1" panose="02000505000000020003" pitchFamily="50" charset="0"/>
            </a:endParaRPr>
          </a:p>
          <a:p>
            <a:r>
              <a:rPr lang="en-GB" sz="2400" dirty="0">
                <a:solidFill>
                  <a:srgbClr val="FF0000"/>
                </a:solidFill>
                <a:latin typeface="Letter-join Plus 1" panose="02000505000000020003" pitchFamily="50" charset="0"/>
              </a:rPr>
              <a:t>Spellings – </a:t>
            </a:r>
            <a:r>
              <a:rPr lang="en-GB" sz="2400" dirty="0" smtClean="0">
                <a:solidFill>
                  <a:srgbClr val="FF0000"/>
                </a:solidFill>
                <a:latin typeface="Letter-join Plus 1" panose="02000505000000020003" pitchFamily="50" charset="0"/>
              </a:rPr>
              <a:t>these are given out on Fridays and there will be a test the following Friday.</a:t>
            </a:r>
          </a:p>
          <a:p>
            <a:endParaRPr lang="en-GB" sz="2400" dirty="0">
              <a:solidFill>
                <a:srgbClr val="FF0000"/>
              </a:solidFill>
              <a:latin typeface="Letter-join Plus 1" panose="02000505000000020003" pitchFamily="50" charset="0"/>
            </a:endParaRPr>
          </a:p>
          <a:p>
            <a:r>
              <a:rPr lang="en-US" sz="2400" dirty="0" smtClean="0">
                <a:solidFill>
                  <a:srgbClr val="FF0000"/>
                </a:solidFill>
                <a:latin typeface="Letter-join Plus 1" panose="02000505000000020003" pitchFamily="50" charset="0"/>
              </a:rPr>
              <a:t>Homework will be given every Friday and will be expected to be returned the following </a:t>
            </a:r>
            <a:r>
              <a:rPr lang="en-US" sz="2400" dirty="0" smtClean="0">
                <a:solidFill>
                  <a:srgbClr val="FF0000"/>
                </a:solidFill>
                <a:latin typeface="Letter-join Plus 1" panose="02000505000000020003" pitchFamily="50" charset="0"/>
              </a:rPr>
              <a:t>Wednesday. </a:t>
            </a:r>
            <a:r>
              <a:rPr lang="en-US" sz="2400" dirty="0" smtClean="0">
                <a:solidFill>
                  <a:srgbClr val="FF0000"/>
                </a:solidFill>
                <a:latin typeface="Letter-join Plus 1" panose="02000505000000020003" pitchFamily="50" charset="0"/>
              </a:rPr>
              <a:t>This will include a </a:t>
            </a:r>
            <a:r>
              <a:rPr lang="en-US" sz="2400" dirty="0">
                <a:solidFill>
                  <a:srgbClr val="FF0000"/>
                </a:solidFill>
                <a:latin typeface="Letter-join Plus 1" panose="02000505000000020003" pitchFamily="50" charset="0"/>
              </a:rPr>
              <a:t>M</a:t>
            </a:r>
            <a:r>
              <a:rPr lang="en-US" sz="2400" dirty="0" smtClean="0">
                <a:solidFill>
                  <a:srgbClr val="FF0000"/>
                </a:solidFill>
                <a:latin typeface="Letter-join Plus 1" panose="02000505000000020003" pitchFamily="50" charset="0"/>
              </a:rPr>
              <a:t>aths </a:t>
            </a:r>
            <a:r>
              <a:rPr lang="en-US" sz="2400" dirty="0" smtClean="0">
                <a:solidFill>
                  <a:srgbClr val="FF0000"/>
                </a:solidFill>
                <a:latin typeface="Letter-join Plus 1" panose="02000505000000020003" pitchFamily="50" charset="0"/>
              </a:rPr>
              <a:t>and an English activity.</a:t>
            </a:r>
          </a:p>
          <a:p>
            <a:endParaRPr lang="en-GB" sz="2400" dirty="0" smtClean="0">
              <a:solidFill>
                <a:srgbClr val="FF0000"/>
              </a:solidFill>
              <a:latin typeface="Letter-join Plus 1" panose="02000505000000020003" pitchFamily="50" charset="0"/>
            </a:endParaRPr>
          </a:p>
          <a:p>
            <a:r>
              <a:rPr lang="en-GB" sz="2400" dirty="0" smtClean="0">
                <a:solidFill>
                  <a:srgbClr val="FF0000"/>
                </a:solidFill>
                <a:latin typeface="Letter-join Plus 1" panose="02000505000000020003" pitchFamily="50" charset="0"/>
              </a:rPr>
              <a:t>Every week, the children will be given a times tables test to prepare for the </a:t>
            </a:r>
            <a:r>
              <a:rPr lang="en-GB" sz="2400" dirty="0" smtClean="0">
                <a:solidFill>
                  <a:srgbClr val="FF0000"/>
                </a:solidFill>
                <a:latin typeface="Letter-join Plus 1" panose="02000505000000020003" pitchFamily="50" charset="0"/>
              </a:rPr>
              <a:t>Year </a:t>
            </a:r>
            <a:r>
              <a:rPr lang="en-GB" sz="2400" dirty="0" smtClean="0">
                <a:solidFill>
                  <a:srgbClr val="FF0000"/>
                </a:solidFill>
                <a:latin typeface="Letter-join Plus 1" panose="02000505000000020003" pitchFamily="50" charset="0"/>
              </a:rPr>
              <a:t>4 </a:t>
            </a:r>
            <a:r>
              <a:rPr lang="en-GB" sz="2400" dirty="0" smtClean="0">
                <a:solidFill>
                  <a:srgbClr val="FF0000"/>
                </a:solidFill>
                <a:latin typeface="Letter-join Plus 1" panose="02000505000000020003" pitchFamily="50" charset="0"/>
              </a:rPr>
              <a:t>Multiplication </a:t>
            </a:r>
            <a:r>
              <a:rPr lang="en-GB" sz="2400" dirty="0">
                <a:solidFill>
                  <a:srgbClr val="FF0000"/>
                </a:solidFill>
                <a:latin typeface="Letter-join Plus 1" panose="02000505000000020003" pitchFamily="50" charset="0"/>
              </a:rPr>
              <a:t>T</a:t>
            </a:r>
            <a:r>
              <a:rPr lang="en-GB" sz="2400" dirty="0" smtClean="0">
                <a:solidFill>
                  <a:srgbClr val="FF0000"/>
                </a:solidFill>
                <a:latin typeface="Letter-join Plus 1" panose="02000505000000020003" pitchFamily="50" charset="0"/>
              </a:rPr>
              <a:t>ables </a:t>
            </a:r>
            <a:r>
              <a:rPr lang="en-GB" sz="2400" dirty="0">
                <a:solidFill>
                  <a:srgbClr val="FF0000"/>
                </a:solidFill>
                <a:latin typeface="Letter-join Plus 1" panose="02000505000000020003" pitchFamily="50" charset="0"/>
              </a:rPr>
              <a:t>C</a:t>
            </a:r>
            <a:r>
              <a:rPr lang="en-GB" sz="2400" dirty="0" smtClean="0">
                <a:solidFill>
                  <a:srgbClr val="FF0000"/>
                </a:solidFill>
                <a:latin typeface="Letter-join Plus 1" panose="02000505000000020003" pitchFamily="50" charset="0"/>
              </a:rPr>
              <a:t>heck </a:t>
            </a:r>
            <a:r>
              <a:rPr lang="en-GB" sz="2400" dirty="0" smtClean="0">
                <a:solidFill>
                  <a:srgbClr val="FF0000"/>
                </a:solidFill>
                <a:latin typeface="Letter-join Plus 1" panose="02000505000000020003" pitchFamily="50" charset="0"/>
              </a:rPr>
              <a:t>at the end of the year.</a:t>
            </a:r>
            <a:endParaRPr lang="en-GB" sz="2400" dirty="0">
              <a:solidFill>
                <a:srgbClr val="FF0000"/>
              </a:solidFill>
              <a:latin typeface="Letter-join Plus 1" panose="02000505000000020003" pitchFamily="50" charset="0"/>
            </a:endParaRPr>
          </a:p>
          <a:p>
            <a:endParaRPr lang="en-GB" sz="2400" dirty="0">
              <a:solidFill>
                <a:srgbClr val="FF0000"/>
              </a:solidFill>
              <a:latin typeface="Letter-join Plus 1" panose="02000505000000020003" pitchFamily="50" charset="0"/>
            </a:endParaRPr>
          </a:p>
          <a:p>
            <a:r>
              <a:rPr lang="en-GB" sz="2400" dirty="0" smtClean="0">
                <a:solidFill>
                  <a:srgbClr val="0070C0"/>
                </a:solidFill>
                <a:latin typeface="Letter-join Plus 1" panose="02000505000000020003" pitchFamily="50" charset="0"/>
              </a:rPr>
              <a:t>Please </a:t>
            </a:r>
            <a:r>
              <a:rPr lang="en-GB" sz="2400" dirty="0">
                <a:solidFill>
                  <a:srgbClr val="0070C0"/>
                </a:solidFill>
                <a:latin typeface="Letter-join Plus 1" panose="02000505000000020003" pitchFamily="50" charset="0"/>
              </a:rPr>
              <a:t>practise </a:t>
            </a:r>
            <a:r>
              <a:rPr lang="en-GB" sz="2400" dirty="0" smtClean="0">
                <a:solidFill>
                  <a:srgbClr val="0070C0"/>
                </a:solidFill>
                <a:latin typeface="Letter-join Plus 1" panose="02000505000000020003" pitchFamily="50" charset="0"/>
              </a:rPr>
              <a:t>times tables </a:t>
            </a:r>
            <a:r>
              <a:rPr lang="en-GB" sz="2400" dirty="0">
                <a:solidFill>
                  <a:srgbClr val="0070C0"/>
                </a:solidFill>
                <a:latin typeface="Letter-join Plus 1" panose="02000505000000020003" pitchFamily="50" charset="0"/>
              </a:rPr>
              <a:t>at home either by chanting, singing songs, playing games or accessing your child’s Times Table Rock Star account. Each child should have their own log-in details – please ask if you do not know your child’s details.</a:t>
            </a:r>
          </a:p>
        </p:txBody>
      </p:sp>
    </p:spTree>
    <p:extLst>
      <p:ext uri="{BB962C8B-B14F-4D97-AF65-F5344CB8AC3E}">
        <p14:creationId xmlns:p14="http://schemas.microsoft.com/office/powerpoint/2010/main" val="2690339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B5B1A7-38DC-47AE-BB71-41679DF6E201}"/>
              </a:ext>
            </a:extLst>
          </p:cNvPr>
          <p:cNvSpPr txBox="1"/>
          <p:nvPr/>
        </p:nvSpPr>
        <p:spPr>
          <a:xfrm>
            <a:off x="419451" y="377505"/>
            <a:ext cx="9185944" cy="5970865"/>
          </a:xfrm>
          <a:prstGeom prst="rect">
            <a:avLst/>
          </a:prstGeom>
          <a:noFill/>
        </p:spPr>
        <p:txBody>
          <a:bodyPr wrap="square" rtlCol="0">
            <a:spAutoFit/>
          </a:bodyPr>
          <a:lstStyle/>
          <a:p>
            <a:pPr algn="ctr"/>
            <a:r>
              <a:rPr lang="en-GB" dirty="0" smtClean="0">
                <a:solidFill>
                  <a:srgbClr val="0070C0"/>
                </a:solidFill>
                <a:latin typeface="Letter-join Plus 1" panose="02000505000000020003" pitchFamily="50" charset="0"/>
              </a:rPr>
              <a:t>P.E</a:t>
            </a:r>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During the </a:t>
            </a:r>
            <a:r>
              <a:rPr lang="en-GB" sz="2800" dirty="0" smtClean="0">
                <a:solidFill>
                  <a:srgbClr val="0070C0"/>
                </a:solidFill>
                <a:latin typeface="Letter-join Plus 1" panose="02000505000000020003" pitchFamily="50" charset="0"/>
              </a:rPr>
              <a:t>Autumn </a:t>
            </a:r>
            <a:r>
              <a:rPr lang="en-GB" sz="2800" dirty="0">
                <a:solidFill>
                  <a:srgbClr val="0070C0"/>
                </a:solidFill>
                <a:latin typeface="Letter-join Plus 1" panose="02000505000000020003" pitchFamily="50" charset="0"/>
              </a:rPr>
              <a:t>term, our PE lessons will be on </a:t>
            </a:r>
            <a:r>
              <a:rPr lang="en-GB" sz="2800" dirty="0" smtClean="0">
                <a:solidFill>
                  <a:srgbClr val="0070C0"/>
                </a:solidFill>
                <a:latin typeface="Letter-join Plus 1" panose="02000505000000020003" pitchFamily="50" charset="0"/>
              </a:rPr>
              <a:t>Mondays.</a:t>
            </a:r>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Your child will </a:t>
            </a:r>
            <a:r>
              <a:rPr lang="en-GB" sz="2800" dirty="0" smtClean="0">
                <a:solidFill>
                  <a:srgbClr val="0070C0"/>
                </a:solidFill>
                <a:latin typeface="Letter-join Plus 1" panose="02000505000000020003" pitchFamily="50" charset="0"/>
              </a:rPr>
              <a:t>need to come </a:t>
            </a:r>
            <a:r>
              <a:rPr lang="en-GB" sz="2800" dirty="0">
                <a:solidFill>
                  <a:srgbClr val="0070C0"/>
                </a:solidFill>
                <a:latin typeface="Letter-join Plus 1" panose="02000505000000020003" pitchFamily="50" charset="0"/>
              </a:rPr>
              <a:t>into school wearing their school PE </a:t>
            </a:r>
            <a:r>
              <a:rPr lang="en-GB" sz="2800" dirty="0" smtClean="0">
                <a:solidFill>
                  <a:srgbClr val="0070C0"/>
                </a:solidFill>
                <a:latin typeface="Letter-join Plus 1" panose="02000505000000020003" pitchFamily="50" charset="0"/>
              </a:rPr>
              <a:t>kit. </a:t>
            </a:r>
            <a:r>
              <a:rPr lang="en-GB" sz="2800" dirty="0">
                <a:solidFill>
                  <a:srgbClr val="0070C0"/>
                </a:solidFill>
                <a:latin typeface="Letter-join Plus 1" panose="02000505000000020003" pitchFamily="50" charset="0"/>
              </a:rPr>
              <a:t>Please see the school website for details on our uniform.</a:t>
            </a:r>
          </a:p>
          <a:p>
            <a:r>
              <a:rPr lang="en-GB" sz="2800" dirty="0" smtClean="0">
                <a:solidFill>
                  <a:srgbClr val="0070C0"/>
                </a:solidFill>
                <a:latin typeface="Letter-join Plus 1" panose="02000505000000020003" pitchFamily="50" charset="0"/>
              </a:rPr>
              <a:t>Make </a:t>
            </a:r>
            <a:r>
              <a:rPr lang="en-GB" sz="2800" dirty="0">
                <a:solidFill>
                  <a:srgbClr val="0070C0"/>
                </a:solidFill>
                <a:latin typeface="Letter-join Plus 1" panose="02000505000000020003" pitchFamily="50" charset="0"/>
              </a:rPr>
              <a:t>sure that all uniform is clearly labelled with your child’s name on it please</a:t>
            </a:r>
            <a:r>
              <a:rPr lang="en-GB" sz="2800" dirty="0" smtClean="0">
                <a:solidFill>
                  <a:srgbClr val="0070C0"/>
                </a:solidFill>
                <a:latin typeface="Letter-join Plus 1" panose="02000505000000020003" pitchFamily="50" charset="0"/>
              </a:rPr>
              <a:t>.</a:t>
            </a:r>
          </a:p>
          <a:p>
            <a:r>
              <a:rPr lang="en-US" sz="2800" dirty="0" smtClean="0">
                <a:solidFill>
                  <a:srgbClr val="0070C0"/>
                </a:solidFill>
                <a:latin typeface="Letter-join Plus 1" panose="02000505000000020003" pitchFamily="50" charset="0"/>
              </a:rPr>
              <a:t>On Thursday our class will be going swimming. Children should come into school with their swimwear underneath their school uniform and bring a towel and clean underwear to change into.</a:t>
            </a:r>
          </a:p>
          <a:p>
            <a:r>
              <a:rPr lang="en-US" sz="2800" dirty="0" smtClean="0">
                <a:solidFill>
                  <a:srgbClr val="0070C0"/>
                </a:solidFill>
                <a:latin typeface="Letter-join Plus 1" panose="02000505000000020003" pitchFamily="50" charset="0"/>
              </a:rPr>
              <a:t>Children with long hair (past their ears) will need to bring a swimming cap.</a:t>
            </a:r>
            <a:endParaRPr lang="en-GB" sz="2800" dirty="0"/>
          </a:p>
        </p:txBody>
      </p:sp>
      <p:pic>
        <p:nvPicPr>
          <p:cNvPr id="3" name="Picture 2">
            <a:extLst>
              <a:ext uri="{FF2B5EF4-FFF2-40B4-BE49-F238E27FC236}">
                <a16:creationId xmlns:a16="http://schemas.microsoft.com/office/drawing/2014/main" id="{D9A5A80D-9037-4364-8477-9CB9EE4A4F96}"/>
              </a:ext>
            </a:extLst>
          </p:cNvPr>
          <p:cNvPicPr>
            <a:picLocks noChangeAspect="1"/>
          </p:cNvPicPr>
          <p:nvPr/>
        </p:nvPicPr>
        <p:blipFill>
          <a:blip r:embed="rId2"/>
          <a:stretch>
            <a:fillRect/>
          </a:stretch>
        </p:blipFill>
        <p:spPr>
          <a:xfrm>
            <a:off x="9163050" y="532569"/>
            <a:ext cx="3028950" cy="1514475"/>
          </a:xfrm>
          <a:prstGeom prst="rect">
            <a:avLst/>
          </a:prstGeom>
        </p:spPr>
      </p:pic>
    </p:spTree>
    <p:extLst>
      <p:ext uri="{BB962C8B-B14F-4D97-AF65-F5344CB8AC3E}">
        <p14:creationId xmlns:p14="http://schemas.microsoft.com/office/powerpoint/2010/main" val="2341868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DBBDDE-C2D7-4695-A430-CCF7BB1ECAEB}"/>
              </a:ext>
            </a:extLst>
          </p:cNvPr>
          <p:cNvSpPr txBox="1"/>
          <p:nvPr/>
        </p:nvSpPr>
        <p:spPr>
          <a:xfrm>
            <a:off x="243282" y="352337"/>
            <a:ext cx="12046590" cy="6124754"/>
          </a:xfrm>
          <a:prstGeom prst="rect">
            <a:avLst/>
          </a:prstGeom>
          <a:noFill/>
        </p:spPr>
        <p:txBody>
          <a:bodyPr wrap="square" rtlCol="0">
            <a:spAutoFit/>
          </a:bodyPr>
          <a:lstStyle/>
          <a:p>
            <a:pPr algn="ctr"/>
            <a:r>
              <a:rPr lang="en-GB" dirty="0">
                <a:solidFill>
                  <a:srgbClr val="0070C0"/>
                </a:solidFill>
                <a:latin typeface="Letter-join Plus 1" panose="02000505000000020003" pitchFamily="50" charset="0"/>
              </a:rPr>
              <a:t>Lessons</a:t>
            </a:r>
          </a:p>
          <a:p>
            <a:pPr algn="ctr"/>
            <a:endParaRPr lang="en-GB" dirty="0">
              <a:solidFill>
                <a:srgbClr val="0070C0"/>
              </a:solidFill>
              <a:latin typeface="Letter-join Plus 1" panose="02000505000000020003" pitchFamily="50" charset="0"/>
            </a:endParaRPr>
          </a:p>
          <a:p>
            <a:endParaRPr lang="en-GB" sz="20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Maths and English are taught every day.</a:t>
            </a:r>
          </a:p>
          <a:p>
            <a:endParaRPr lang="en-GB" sz="2800" dirty="0">
              <a:solidFill>
                <a:srgbClr val="FF0000"/>
              </a:solidFill>
              <a:latin typeface="Letter-join Plus 1" panose="02000505000000020003" pitchFamily="50" charset="0"/>
            </a:endParaRPr>
          </a:p>
          <a:p>
            <a:r>
              <a:rPr lang="en-GB" sz="2800" dirty="0">
                <a:solidFill>
                  <a:srgbClr val="0070C0"/>
                </a:solidFill>
                <a:latin typeface="Letter-join Plus 1" panose="02000505000000020003" pitchFamily="50" charset="0"/>
              </a:rPr>
              <a:t>As a Catholic school, we teach </a:t>
            </a:r>
            <a:r>
              <a:rPr lang="en-GB" sz="2800" dirty="0" smtClean="0">
                <a:solidFill>
                  <a:srgbClr val="0070C0"/>
                </a:solidFill>
                <a:latin typeface="Letter-join Plus 1" panose="02000505000000020003" pitchFamily="50" charset="0"/>
              </a:rPr>
              <a:t>2.5 </a:t>
            </a:r>
            <a:r>
              <a:rPr lang="en-GB" sz="2800" dirty="0">
                <a:solidFill>
                  <a:srgbClr val="0070C0"/>
                </a:solidFill>
                <a:latin typeface="Letter-join Plus 1" panose="02000505000000020003" pitchFamily="50" charset="0"/>
              </a:rPr>
              <a:t>hours of RE each week. We follow the Come and See scheme of work.</a:t>
            </a: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We have 2 PE lessons per </a:t>
            </a:r>
            <a:r>
              <a:rPr lang="en-GB" sz="2800" dirty="0" smtClean="0">
                <a:solidFill>
                  <a:srgbClr val="0070C0"/>
                </a:solidFill>
                <a:latin typeface="Letter-join Plus 1" panose="02000505000000020003" pitchFamily="50" charset="0"/>
              </a:rPr>
              <a:t>week</a:t>
            </a:r>
            <a:r>
              <a:rPr lang="en-GB" sz="2800" dirty="0">
                <a:solidFill>
                  <a:srgbClr val="0070C0"/>
                </a:solidFill>
                <a:latin typeface="Letter-join Plus 1" panose="02000505000000020003" pitchFamily="50" charset="0"/>
              </a:rPr>
              <a:t> </a:t>
            </a:r>
            <a:r>
              <a:rPr lang="en-GB" sz="2800" dirty="0" smtClean="0">
                <a:solidFill>
                  <a:srgbClr val="0070C0"/>
                </a:solidFill>
                <a:latin typeface="Letter-join Plus 1" panose="02000505000000020003" pitchFamily="50" charset="0"/>
              </a:rPr>
              <a:t>or 1 PE lesson and a swimming lesson.</a:t>
            </a:r>
            <a:endParaRPr lang="en-GB" sz="2800" dirty="0">
              <a:solidFill>
                <a:srgbClr val="0070C0"/>
              </a:solidFill>
              <a:latin typeface="Letter-join Plus 1" panose="02000505000000020003" pitchFamily="50" charset="0"/>
            </a:endParaRP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In addition to this, we also teach a whole host of other foundation subjects.</a:t>
            </a: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Please see the yearly curriculum overview for more details – this document (along with lots more information) is available on the class page on the school website. Our website is a useful source of information.</a:t>
            </a:r>
          </a:p>
        </p:txBody>
      </p:sp>
    </p:spTree>
    <p:extLst>
      <p:ext uri="{BB962C8B-B14F-4D97-AF65-F5344CB8AC3E}">
        <p14:creationId xmlns:p14="http://schemas.microsoft.com/office/powerpoint/2010/main" val="3662043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graphicFrame>
        <p:nvGraphicFramePr>
          <p:cNvPr id="100" name="Google Shape;100;p4"/>
          <p:cNvGraphicFramePr/>
          <p:nvPr>
            <p:extLst>
              <p:ext uri="{D42A27DB-BD31-4B8C-83A1-F6EECF244321}">
                <p14:modId xmlns:p14="http://schemas.microsoft.com/office/powerpoint/2010/main" val="229953855"/>
              </p:ext>
            </p:extLst>
          </p:nvPr>
        </p:nvGraphicFramePr>
        <p:xfrm>
          <a:off x="207819" y="88269"/>
          <a:ext cx="11704350" cy="6221750"/>
        </p:xfrm>
        <a:graphic>
          <a:graphicData uri="http://schemas.openxmlformats.org/drawingml/2006/table">
            <a:tbl>
              <a:tblPr firstRow="1" bandRow="1">
                <a:tableStyleId>{5A111915-BE36-4E01-A7E5-04B1672EAD32}</a:tableStyleId>
              </a:tblPr>
              <a:tblGrid>
                <a:gridCol w="933325">
                  <a:extLst>
                    <a:ext uri="{9D8B030D-6E8A-4147-A177-3AD203B41FA5}">
                      <a16:colId xmlns:a16="http://schemas.microsoft.com/office/drawing/2014/main" val="20000"/>
                    </a:ext>
                  </a:extLst>
                </a:gridCol>
                <a:gridCol w="738725">
                  <a:extLst>
                    <a:ext uri="{9D8B030D-6E8A-4147-A177-3AD203B41FA5}">
                      <a16:colId xmlns:a16="http://schemas.microsoft.com/office/drawing/2014/main" val="20001"/>
                    </a:ext>
                  </a:extLst>
                </a:gridCol>
                <a:gridCol w="836025">
                  <a:extLst>
                    <a:ext uri="{9D8B030D-6E8A-4147-A177-3AD203B41FA5}">
                      <a16:colId xmlns:a16="http://schemas.microsoft.com/office/drawing/2014/main" val="20002"/>
                    </a:ext>
                  </a:extLst>
                </a:gridCol>
                <a:gridCol w="836025">
                  <a:extLst>
                    <a:ext uri="{9D8B030D-6E8A-4147-A177-3AD203B41FA5}">
                      <a16:colId xmlns:a16="http://schemas.microsoft.com/office/drawing/2014/main" val="20003"/>
                    </a:ext>
                  </a:extLst>
                </a:gridCol>
                <a:gridCol w="836025">
                  <a:extLst>
                    <a:ext uri="{9D8B030D-6E8A-4147-A177-3AD203B41FA5}">
                      <a16:colId xmlns:a16="http://schemas.microsoft.com/office/drawing/2014/main" val="20004"/>
                    </a:ext>
                  </a:extLst>
                </a:gridCol>
                <a:gridCol w="724925">
                  <a:extLst>
                    <a:ext uri="{9D8B030D-6E8A-4147-A177-3AD203B41FA5}">
                      <a16:colId xmlns:a16="http://schemas.microsoft.com/office/drawing/2014/main" val="20005"/>
                    </a:ext>
                  </a:extLst>
                </a:gridCol>
                <a:gridCol w="947125">
                  <a:extLst>
                    <a:ext uri="{9D8B030D-6E8A-4147-A177-3AD203B41FA5}">
                      <a16:colId xmlns:a16="http://schemas.microsoft.com/office/drawing/2014/main" val="20006"/>
                    </a:ext>
                  </a:extLst>
                </a:gridCol>
                <a:gridCol w="836025">
                  <a:extLst>
                    <a:ext uri="{9D8B030D-6E8A-4147-A177-3AD203B41FA5}">
                      <a16:colId xmlns:a16="http://schemas.microsoft.com/office/drawing/2014/main" val="20007"/>
                    </a:ext>
                  </a:extLst>
                </a:gridCol>
                <a:gridCol w="836025">
                  <a:extLst>
                    <a:ext uri="{9D8B030D-6E8A-4147-A177-3AD203B41FA5}">
                      <a16:colId xmlns:a16="http://schemas.microsoft.com/office/drawing/2014/main" val="20008"/>
                    </a:ext>
                  </a:extLst>
                </a:gridCol>
                <a:gridCol w="836025">
                  <a:extLst>
                    <a:ext uri="{9D8B030D-6E8A-4147-A177-3AD203B41FA5}">
                      <a16:colId xmlns:a16="http://schemas.microsoft.com/office/drawing/2014/main" val="20009"/>
                    </a:ext>
                  </a:extLst>
                </a:gridCol>
                <a:gridCol w="836025">
                  <a:extLst>
                    <a:ext uri="{9D8B030D-6E8A-4147-A177-3AD203B41FA5}">
                      <a16:colId xmlns:a16="http://schemas.microsoft.com/office/drawing/2014/main" val="20010"/>
                    </a:ext>
                  </a:extLst>
                </a:gridCol>
                <a:gridCol w="876248">
                  <a:extLst>
                    <a:ext uri="{9D8B030D-6E8A-4147-A177-3AD203B41FA5}">
                      <a16:colId xmlns:a16="http://schemas.microsoft.com/office/drawing/2014/main" val="20011"/>
                    </a:ext>
                  </a:extLst>
                </a:gridCol>
                <a:gridCol w="665825">
                  <a:extLst>
                    <a:ext uri="{9D8B030D-6E8A-4147-A177-3AD203B41FA5}">
                      <a16:colId xmlns:a16="http://schemas.microsoft.com/office/drawing/2014/main" val="20012"/>
                    </a:ext>
                  </a:extLst>
                </a:gridCol>
                <a:gridCol w="966002">
                  <a:extLst>
                    <a:ext uri="{9D8B030D-6E8A-4147-A177-3AD203B41FA5}">
                      <a16:colId xmlns:a16="http://schemas.microsoft.com/office/drawing/2014/main" val="20013"/>
                    </a:ext>
                  </a:extLst>
                </a:gridCol>
              </a:tblGrid>
              <a:tr h="452075">
                <a:tc gridSpan="14">
                  <a:txBody>
                    <a:bodyPr/>
                    <a:lstStyle/>
                    <a:p>
                      <a:pPr marL="0" marR="0" lvl="0" indent="0" algn="ctr" rtl="0">
                        <a:spcBef>
                          <a:spcPts val="0"/>
                        </a:spcBef>
                        <a:spcAft>
                          <a:spcPts val="0"/>
                        </a:spcAft>
                        <a:buNone/>
                      </a:pPr>
                      <a:r>
                        <a:rPr lang="en-US" sz="2400"/>
                        <a:t>St. Clare’s RC primary School - Long Term Overview </a:t>
                      </a:r>
                      <a:endParaRPr sz="2400"/>
                    </a:p>
                  </a:txBody>
                  <a:tcPr marL="91450" marR="91450" marT="45725" marB="45725"/>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28600">
                <a:tc>
                  <a:txBody>
                    <a:bodyPr/>
                    <a:lstStyle/>
                    <a:p>
                      <a:pPr marL="0" marR="0" lvl="0" indent="0" algn="ctr" rtl="0">
                        <a:spcBef>
                          <a:spcPts val="0"/>
                        </a:spcBef>
                        <a:spcAft>
                          <a:spcPts val="0"/>
                        </a:spcAft>
                        <a:buNone/>
                      </a:pPr>
                      <a:r>
                        <a:rPr lang="en-US" sz="2400"/>
                        <a:t>Y4</a:t>
                      </a:r>
                      <a:endParaRPr sz="2400"/>
                    </a:p>
                  </a:txBody>
                  <a:tcPr marL="91450" marR="91450" marT="45725" marB="45725"/>
                </a:tc>
                <a:tc>
                  <a:txBody>
                    <a:bodyPr/>
                    <a:lstStyle/>
                    <a:p>
                      <a:pPr marL="0" marR="0" lvl="0" indent="0" algn="ctr" rtl="0">
                        <a:spcBef>
                          <a:spcPts val="0"/>
                        </a:spcBef>
                        <a:spcAft>
                          <a:spcPts val="0"/>
                        </a:spcAft>
                        <a:buNone/>
                      </a:pPr>
                      <a:r>
                        <a:rPr lang="en-US" sz="1100"/>
                        <a:t>English</a:t>
                      </a:r>
                      <a:endParaRPr sz="1100"/>
                    </a:p>
                  </a:txBody>
                  <a:tcPr marL="91450" marR="91450" marT="45725" marB="45725"/>
                </a:tc>
                <a:tc>
                  <a:txBody>
                    <a:bodyPr/>
                    <a:lstStyle/>
                    <a:p>
                      <a:pPr marL="0" marR="0" lvl="0" indent="0" algn="ctr" rtl="0">
                        <a:spcBef>
                          <a:spcPts val="0"/>
                        </a:spcBef>
                        <a:spcAft>
                          <a:spcPts val="0"/>
                        </a:spcAft>
                        <a:buNone/>
                      </a:pPr>
                      <a:r>
                        <a:rPr lang="en-US" sz="1100"/>
                        <a:t>Maths</a:t>
                      </a:r>
                      <a:endParaRPr sz="1100"/>
                    </a:p>
                  </a:txBody>
                  <a:tcPr marL="91450" marR="91450" marT="45725" marB="45725"/>
                </a:tc>
                <a:tc>
                  <a:txBody>
                    <a:bodyPr/>
                    <a:lstStyle/>
                    <a:p>
                      <a:pPr marL="0" marR="0" lvl="0" indent="0" algn="ctr" rtl="0">
                        <a:spcBef>
                          <a:spcPts val="0"/>
                        </a:spcBef>
                        <a:spcAft>
                          <a:spcPts val="0"/>
                        </a:spcAft>
                        <a:buNone/>
                      </a:pPr>
                      <a:r>
                        <a:rPr lang="en-US" sz="1100"/>
                        <a:t>RE</a:t>
                      </a:r>
                      <a:endParaRPr sz="1100"/>
                    </a:p>
                  </a:txBody>
                  <a:tcPr marL="91450" marR="91450" marT="45725" marB="45725"/>
                </a:tc>
                <a:tc>
                  <a:txBody>
                    <a:bodyPr/>
                    <a:lstStyle/>
                    <a:p>
                      <a:pPr marL="0" marR="0" lvl="0" indent="0" algn="ctr" rtl="0">
                        <a:spcBef>
                          <a:spcPts val="0"/>
                        </a:spcBef>
                        <a:spcAft>
                          <a:spcPts val="0"/>
                        </a:spcAft>
                        <a:buNone/>
                      </a:pPr>
                      <a:r>
                        <a:rPr lang="en-US" sz="1100"/>
                        <a:t>Science</a:t>
                      </a:r>
                      <a:endParaRPr sz="1100"/>
                    </a:p>
                  </a:txBody>
                  <a:tcPr marL="91450" marR="91450" marT="45725" marB="45725"/>
                </a:tc>
                <a:tc>
                  <a:txBody>
                    <a:bodyPr/>
                    <a:lstStyle/>
                    <a:p>
                      <a:pPr marL="0" marR="0" lvl="0" indent="0" algn="ctr" rtl="0">
                        <a:spcBef>
                          <a:spcPts val="0"/>
                        </a:spcBef>
                        <a:spcAft>
                          <a:spcPts val="0"/>
                        </a:spcAft>
                        <a:buNone/>
                      </a:pPr>
                      <a:r>
                        <a:rPr lang="en-US" sz="1100"/>
                        <a:t>History</a:t>
                      </a:r>
                      <a:endParaRPr sz="1100"/>
                    </a:p>
                  </a:txBody>
                  <a:tcPr marL="91450" marR="91450" marT="45725" marB="45725"/>
                </a:tc>
                <a:tc>
                  <a:txBody>
                    <a:bodyPr/>
                    <a:lstStyle/>
                    <a:p>
                      <a:pPr marL="0" marR="0" lvl="0" indent="0" algn="ctr" rtl="0">
                        <a:spcBef>
                          <a:spcPts val="0"/>
                        </a:spcBef>
                        <a:spcAft>
                          <a:spcPts val="0"/>
                        </a:spcAft>
                        <a:buNone/>
                      </a:pPr>
                      <a:r>
                        <a:rPr lang="en-US" sz="1100"/>
                        <a:t>Geography</a:t>
                      </a:r>
                      <a:endParaRPr sz="1100"/>
                    </a:p>
                  </a:txBody>
                  <a:tcPr marL="91450" marR="91450" marT="45725" marB="45725"/>
                </a:tc>
                <a:tc>
                  <a:txBody>
                    <a:bodyPr/>
                    <a:lstStyle/>
                    <a:p>
                      <a:pPr marL="0" marR="0" lvl="0" indent="0" algn="ctr" rtl="0">
                        <a:spcBef>
                          <a:spcPts val="0"/>
                        </a:spcBef>
                        <a:spcAft>
                          <a:spcPts val="0"/>
                        </a:spcAft>
                        <a:buNone/>
                      </a:pPr>
                      <a:r>
                        <a:rPr lang="en-US" sz="1100"/>
                        <a:t>Art</a:t>
                      </a:r>
                      <a:endParaRPr sz="1100"/>
                    </a:p>
                  </a:txBody>
                  <a:tcPr marL="91450" marR="91450" marT="45725" marB="45725"/>
                </a:tc>
                <a:tc>
                  <a:txBody>
                    <a:bodyPr/>
                    <a:lstStyle/>
                    <a:p>
                      <a:pPr marL="0" marR="0" lvl="0" indent="0" algn="ctr" rtl="0">
                        <a:spcBef>
                          <a:spcPts val="0"/>
                        </a:spcBef>
                        <a:spcAft>
                          <a:spcPts val="0"/>
                        </a:spcAft>
                        <a:buNone/>
                      </a:pPr>
                      <a:r>
                        <a:rPr lang="en-US" sz="1100"/>
                        <a:t>Design Technology</a:t>
                      </a:r>
                      <a:endParaRPr sz="1100"/>
                    </a:p>
                  </a:txBody>
                  <a:tcPr marL="91450" marR="91450" marT="45725" marB="45725"/>
                </a:tc>
                <a:tc>
                  <a:txBody>
                    <a:bodyPr/>
                    <a:lstStyle/>
                    <a:p>
                      <a:pPr marL="0" marR="0" lvl="0" indent="0" algn="ctr" rtl="0">
                        <a:spcBef>
                          <a:spcPts val="0"/>
                        </a:spcBef>
                        <a:spcAft>
                          <a:spcPts val="0"/>
                        </a:spcAft>
                        <a:buNone/>
                      </a:pPr>
                      <a:r>
                        <a:rPr lang="en-US" sz="1100"/>
                        <a:t>Spanish</a:t>
                      </a:r>
                      <a:endParaRPr sz="1100"/>
                    </a:p>
                  </a:txBody>
                  <a:tcPr marL="91450" marR="91450" marT="45725" marB="45725"/>
                </a:tc>
                <a:tc>
                  <a:txBody>
                    <a:bodyPr/>
                    <a:lstStyle/>
                    <a:p>
                      <a:pPr marL="0" marR="0" lvl="0" indent="0" algn="ctr" rtl="0">
                        <a:spcBef>
                          <a:spcPts val="0"/>
                        </a:spcBef>
                        <a:spcAft>
                          <a:spcPts val="0"/>
                        </a:spcAft>
                        <a:buNone/>
                      </a:pPr>
                      <a:r>
                        <a:rPr lang="en-US" sz="1100"/>
                        <a:t>Computing </a:t>
                      </a:r>
                      <a:endParaRPr sz="1100"/>
                    </a:p>
                  </a:txBody>
                  <a:tcPr marL="91450" marR="91450" marT="45725" marB="45725"/>
                </a:tc>
                <a:tc>
                  <a:txBody>
                    <a:bodyPr/>
                    <a:lstStyle/>
                    <a:p>
                      <a:pPr marL="0" marR="0" lvl="0" indent="0" algn="ctr" rtl="0">
                        <a:spcBef>
                          <a:spcPts val="0"/>
                        </a:spcBef>
                        <a:spcAft>
                          <a:spcPts val="0"/>
                        </a:spcAft>
                        <a:buNone/>
                      </a:pPr>
                      <a:r>
                        <a:rPr lang="en-US" sz="1100"/>
                        <a:t>Music</a:t>
                      </a:r>
                      <a:endParaRPr sz="1100"/>
                    </a:p>
                  </a:txBody>
                  <a:tcPr marL="91450" marR="91450" marT="45725" marB="45725"/>
                </a:tc>
                <a:tc>
                  <a:txBody>
                    <a:bodyPr/>
                    <a:lstStyle/>
                    <a:p>
                      <a:pPr marL="0" marR="0" lvl="0" indent="0" algn="ctr" rtl="0">
                        <a:spcBef>
                          <a:spcPts val="0"/>
                        </a:spcBef>
                        <a:spcAft>
                          <a:spcPts val="0"/>
                        </a:spcAft>
                        <a:buNone/>
                      </a:pPr>
                      <a:r>
                        <a:rPr lang="en-US" sz="1100"/>
                        <a:t>PE</a:t>
                      </a:r>
                      <a:endParaRPr sz="1100"/>
                    </a:p>
                  </a:txBody>
                  <a:tcPr marL="91450" marR="91450" marT="45725" marB="45725"/>
                </a:tc>
                <a:tc>
                  <a:txBody>
                    <a:bodyPr/>
                    <a:lstStyle/>
                    <a:p>
                      <a:pPr marL="0" marR="0" lvl="0" indent="0" algn="ctr" rtl="0">
                        <a:spcBef>
                          <a:spcPts val="0"/>
                        </a:spcBef>
                        <a:spcAft>
                          <a:spcPts val="0"/>
                        </a:spcAft>
                        <a:buNone/>
                      </a:pPr>
                      <a:r>
                        <a:rPr lang="en-US" sz="1100"/>
                        <a:t>PSHE</a:t>
                      </a:r>
                      <a:endParaRPr sz="1100"/>
                    </a:p>
                  </a:txBody>
                  <a:tcPr marL="91450" marR="91450" marT="45725" marB="45725"/>
                </a:tc>
                <a:extLst>
                  <a:ext uri="{0D108BD9-81ED-4DB2-BD59-A6C34878D82A}">
                    <a16:rowId xmlns:a16="http://schemas.microsoft.com/office/drawing/2014/main" val="10001"/>
                  </a:ext>
                </a:extLst>
              </a:tr>
              <a:tr h="438600">
                <a:tc>
                  <a:txBody>
                    <a:bodyPr/>
                    <a:lstStyle/>
                    <a:p>
                      <a:pPr marL="0" marR="0" lvl="0" indent="0" algn="l" rtl="0">
                        <a:spcBef>
                          <a:spcPts val="0"/>
                        </a:spcBef>
                        <a:spcAft>
                          <a:spcPts val="0"/>
                        </a:spcAft>
                        <a:buNone/>
                      </a:pPr>
                      <a:r>
                        <a:rPr lang="en-US" sz="1400"/>
                        <a:t>Autumn 1</a:t>
                      </a:r>
                      <a:endParaRPr sz="1400"/>
                    </a:p>
                  </a:txBody>
                  <a:tcPr marL="91450" marR="91450" marT="45725" marB="45725"/>
                </a:tc>
                <a:tc>
                  <a:txBody>
                    <a:bodyPr/>
                    <a:lstStyle/>
                    <a:p>
                      <a:pPr marL="0" marR="0" lvl="0" indent="0" algn="ctr" rtl="0">
                        <a:spcBef>
                          <a:spcPts val="0"/>
                        </a:spcBef>
                        <a:spcAft>
                          <a:spcPts val="0"/>
                        </a:spcAft>
                        <a:buNone/>
                      </a:pPr>
                      <a:r>
                        <a:rPr lang="en-US" sz="700"/>
                        <a:t>Non-chronological Report</a:t>
                      </a:r>
                      <a:endParaRPr/>
                    </a:p>
                    <a:p>
                      <a:pPr marL="0" marR="0" lvl="0" indent="0" algn="ctr" rtl="0">
                        <a:spcBef>
                          <a:spcPts val="0"/>
                        </a:spcBef>
                        <a:spcAft>
                          <a:spcPts val="0"/>
                        </a:spcAft>
                        <a:buNone/>
                      </a:pPr>
                      <a:r>
                        <a:rPr lang="en-US" sz="700"/>
                        <a:t>Narrative</a:t>
                      </a:r>
                      <a:endParaRPr sz="700" b="0"/>
                    </a:p>
                  </a:txBody>
                  <a:tcPr marL="91450" marR="91450" marT="45725" marB="45725"/>
                </a:tc>
                <a:tc>
                  <a:txBody>
                    <a:bodyPr/>
                    <a:lstStyle/>
                    <a:p>
                      <a:pPr marL="0" marR="0" lvl="0" indent="0" algn="ctr" rtl="0">
                        <a:spcBef>
                          <a:spcPts val="0"/>
                        </a:spcBef>
                        <a:spcAft>
                          <a:spcPts val="0"/>
                        </a:spcAft>
                        <a:buNone/>
                      </a:pPr>
                      <a:r>
                        <a:rPr lang="en-US" sz="700"/>
                        <a:t>Number and place Value </a:t>
                      </a:r>
                      <a:endParaRPr/>
                    </a:p>
                    <a:p>
                      <a:pPr marL="0" marR="0" lvl="0" indent="0" algn="ctr" rtl="0">
                        <a:spcBef>
                          <a:spcPts val="0"/>
                        </a:spcBef>
                        <a:spcAft>
                          <a:spcPts val="0"/>
                        </a:spcAft>
                        <a:buNone/>
                      </a:pPr>
                      <a:r>
                        <a:rPr lang="en-US" sz="700"/>
                        <a:t>Addition and Subtraction</a:t>
                      </a:r>
                      <a:endParaRPr sz="700" b="0"/>
                    </a:p>
                  </a:txBody>
                  <a:tcPr marL="91450" marR="91450" marT="45725" marB="45725"/>
                </a:tc>
                <a:tc>
                  <a:txBody>
                    <a:bodyPr/>
                    <a:lstStyle/>
                    <a:p>
                      <a:pPr marL="0" marR="0" lvl="0" indent="0" algn="ctr" rtl="0">
                        <a:spcBef>
                          <a:spcPts val="0"/>
                        </a:spcBef>
                        <a:spcAft>
                          <a:spcPts val="0"/>
                        </a:spcAft>
                        <a:buNone/>
                      </a:pPr>
                      <a:r>
                        <a:rPr lang="en-US" sz="700"/>
                        <a:t>People</a:t>
                      </a:r>
                      <a:endParaRPr/>
                    </a:p>
                    <a:p>
                      <a:pPr marL="0" marR="0" lvl="0" indent="0" algn="ctr" rtl="0">
                        <a:spcBef>
                          <a:spcPts val="0"/>
                        </a:spcBef>
                        <a:spcAft>
                          <a:spcPts val="0"/>
                        </a:spcAft>
                        <a:buNone/>
                      </a:pPr>
                      <a:r>
                        <a:rPr lang="en-US" sz="700"/>
                        <a:t>Judaism</a:t>
                      </a:r>
                      <a:endParaRPr/>
                    </a:p>
                    <a:p>
                      <a:pPr marL="0" marR="0" lvl="0" indent="0" algn="ctr" rtl="0">
                        <a:spcBef>
                          <a:spcPts val="0"/>
                        </a:spcBef>
                        <a:spcAft>
                          <a:spcPts val="0"/>
                        </a:spcAft>
                        <a:buNone/>
                      </a:pPr>
                      <a:r>
                        <a:rPr lang="en-US" sz="700"/>
                        <a:t>Building Bridges</a:t>
                      </a:r>
                      <a:endParaRPr sz="700" b="0"/>
                    </a:p>
                  </a:txBody>
                  <a:tcPr marL="91450" marR="91450" marT="45725" marB="45725"/>
                </a:tc>
                <a:tc>
                  <a:txBody>
                    <a:bodyPr/>
                    <a:lstStyle/>
                    <a:p>
                      <a:pPr marL="0" marR="0" lvl="0" indent="0" algn="ctr" rtl="0">
                        <a:spcBef>
                          <a:spcPts val="0"/>
                        </a:spcBef>
                        <a:spcAft>
                          <a:spcPts val="0"/>
                        </a:spcAft>
                        <a:buNone/>
                      </a:pPr>
                      <a:r>
                        <a:rPr lang="en-US" sz="700" dirty="0"/>
                        <a:t>Animals including humans - Digestive System</a:t>
                      </a:r>
                      <a:endParaRPr sz="700" b="1" i="0" dirty="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a:t>Anglo Saxons</a:t>
                      </a:r>
                      <a:endParaRPr sz="700"/>
                    </a:p>
                    <a:p>
                      <a:pPr marL="0" marR="0" lvl="0" indent="0" algn="ctr" rtl="0">
                        <a:spcBef>
                          <a:spcPts val="0"/>
                        </a:spcBef>
                        <a:spcAft>
                          <a:spcPts val="0"/>
                        </a:spcAft>
                        <a:buNone/>
                      </a:pPr>
                      <a:endParaRPr sz="700" b="0"/>
                    </a:p>
                  </a:txBody>
                  <a:tcPr marL="91450" marR="91450" marT="45725" marB="45725"/>
                </a:tc>
                <a:tc>
                  <a:txBody>
                    <a:bodyPr/>
                    <a:lstStyle/>
                    <a:p>
                      <a:pPr marL="0" marR="0" lvl="0" indent="0" algn="ctr" rtl="0">
                        <a:spcBef>
                          <a:spcPts val="0"/>
                        </a:spcBef>
                        <a:spcAft>
                          <a:spcPts val="0"/>
                        </a:spcAft>
                        <a:buNone/>
                      </a:pPr>
                      <a:endParaRPr sz="700" b="0"/>
                    </a:p>
                  </a:txBody>
                  <a:tcPr marL="91450" marR="91450" marT="45725" marB="45725"/>
                </a:tc>
                <a:tc>
                  <a:txBody>
                    <a:bodyPr/>
                    <a:lstStyle/>
                    <a:p>
                      <a:pPr marL="0" marR="0" lvl="0" indent="0" algn="ctr" rtl="0">
                        <a:spcBef>
                          <a:spcPts val="0"/>
                        </a:spcBef>
                        <a:spcAft>
                          <a:spcPts val="0"/>
                        </a:spcAft>
                        <a:buNone/>
                      </a:pPr>
                      <a:endParaRPr sz="700" b="0"/>
                    </a:p>
                  </a:txBody>
                  <a:tcPr marL="91450" marR="91450" marT="45725" marB="45725"/>
                </a:tc>
                <a:tc>
                  <a:txBody>
                    <a:bodyPr/>
                    <a:lstStyle/>
                    <a:p>
                      <a:pPr marL="0" marR="0" lvl="0" indent="0" algn="ctr" rtl="0">
                        <a:spcBef>
                          <a:spcPts val="0"/>
                        </a:spcBef>
                        <a:spcAft>
                          <a:spcPts val="0"/>
                        </a:spcAft>
                        <a:buNone/>
                      </a:pPr>
                      <a:r>
                        <a:rPr lang="en-US" sz="700"/>
                        <a:t>Design and make a balanced meal which includes all food groups.</a:t>
                      </a:r>
                      <a:endParaRPr sz="700" b="0"/>
                    </a:p>
                  </a:txBody>
                  <a:tcPr marL="91450" marR="91450" marT="45725" marB="45725"/>
                </a:tc>
                <a:tc>
                  <a:txBody>
                    <a:bodyPr/>
                    <a:lstStyle/>
                    <a:p>
                      <a:pPr algn="ctr"/>
                      <a:r>
                        <a:rPr lang="en-GB" sz="800" dirty="0"/>
                        <a:t>Phonetics lesson 2 (core</a:t>
                      </a:r>
                      <a:r>
                        <a:rPr lang="en-GB" sz="800" baseline="0" dirty="0"/>
                        <a:t> vocab</a:t>
                      </a:r>
                      <a:r>
                        <a:rPr lang="en-GB" sz="800" dirty="0"/>
                        <a:t>) &amp;</a:t>
                      </a:r>
                    </a:p>
                    <a:p>
                      <a:pPr algn="ctr"/>
                      <a:endParaRPr lang="en-GB" sz="800" dirty="0"/>
                    </a:p>
                    <a:p>
                      <a:pPr algn="ctr"/>
                      <a:r>
                        <a:rPr lang="en-GB" sz="800" dirty="0"/>
                        <a:t> Presenting myself</a:t>
                      </a:r>
                    </a:p>
                  </a:txBody>
                  <a:tcPr/>
                </a:tc>
                <a:tc>
                  <a:txBody>
                    <a:bodyPr/>
                    <a:lstStyle/>
                    <a:p>
                      <a:pPr marL="0" marR="0" lvl="0" indent="0" algn="ctr" rtl="0">
                        <a:spcBef>
                          <a:spcPts val="0"/>
                        </a:spcBef>
                        <a:spcAft>
                          <a:spcPts val="0"/>
                        </a:spcAft>
                        <a:buNone/>
                      </a:pPr>
                      <a:r>
                        <a:rPr lang="en-US" sz="700"/>
                        <a:t>Can you make an eBook that shows how computer games work?</a:t>
                      </a:r>
                      <a:endParaRPr sz="700" b="0"/>
                    </a:p>
                  </a:txBody>
                  <a:tcPr marL="91450" marR="91450" marT="45725" marB="45725"/>
                </a:tc>
                <a:tc>
                  <a:txBody>
                    <a:bodyPr/>
                    <a:lstStyle/>
                    <a:p>
                      <a:pPr marL="0" marR="0" lvl="0" indent="0" algn="l" rtl="0">
                        <a:spcBef>
                          <a:spcPts val="0"/>
                        </a:spcBef>
                        <a:spcAft>
                          <a:spcPts val="0"/>
                        </a:spcAft>
                        <a:buNone/>
                      </a:pPr>
                      <a:r>
                        <a:rPr lang="en-US" sz="700"/>
                        <a:t>Mamma Mia.</a:t>
                      </a:r>
                      <a:endParaRPr/>
                    </a:p>
                    <a:p>
                      <a:pPr marL="0" marR="0" lvl="0" indent="0" algn="l" rtl="0">
                        <a:spcBef>
                          <a:spcPts val="0"/>
                        </a:spcBef>
                        <a:spcAft>
                          <a:spcPts val="0"/>
                        </a:spcAft>
                        <a:buNone/>
                      </a:pPr>
                      <a:r>
                        <a:rPr lang="en-US" sz="700" u="none" strike="noStrike">
                          <a:sym typeface="Calibri"/>
                        </a:rPr>
                        <a:t>ABBA’s music.</a:t>
                      </a:r>
                      <a:endParaRPr sz="700" b="0"/>
                    </a:p>
                  </a:txBody>
                  <a:tcPr marL="91450" marR="91450" marT="45725" marB="45725"/>
                </a:tc>
                <a:tc>
                  <a:txBody>
                    <a:bodyPr/>
                    <a:lstStyle/>
                    <a:p>
                      <a:pPr marL="0" marR="0" lvl="0" indent="0" algn="ctr" rtl="0">
                        <a:spcBef>
                          <a:spcPts val="0"/>
                        </a:spcBef>
                        <a:spcAft>
                          <a:spcPts val="0"/>
                        </a:spcAft>
                        <a:buNone/>
                      </a:pPr>
                      <a:r>
                        <a:rPr lang="en-US" sz="700"/>
                        <a:t>Dance</a:t>
                      </a:r>
                      <a:endParaRPr sz="700" b="0"/>
                    </a:p>
                  </a:txBody>
                  <a:tcPr marL="91450" marR="91450" marT="45725" marB="45725"/>
                </a:tc>
                <a:tc>
                  <a:txBody>
                    <a:bodyPr/>
                    <a:lstStyle/>
                    <a:p>
                      <a:pPr marL="0" marR="0" lvl="0" indent="0" algn="ctr" rtl="0">
                        <a:spcBef>
                          <a:spcPts val="0"/>
                        </a:spcBef>
                        <a:spcAft>
                          <a:spcPts val="0"/>
                        </a:spcAft>
                        <a:buNone/>
                      </a:pPr>
                      <a:r>
                        <a:rPr lang="en-US" sz="600" dirty="0"/>
                        <a:t>Keeping and Staying Safe:</a:t>
                      </a:r>
                      <a:endParaRPr sz="600" dirty="0"/>
                    </a:p>
                    <a:p>
                      <a:pPr marL="0" marR="0" lvl="0" indent="0" algn="ctr" rtl="0">
                        <a:spcBef>
                          <a:spcPts val="0"/>
                        </a:spcBef>
                        <a:spcAft>
                          <a:spcPts val="0"/>
                        </a:spcAft>
                        <a:buNone/>
                      </a:pPr>
                      <a:r>
                        <a:rPr lang="en-US" sz="600" dirty="0"/>
                        <a:t>Assessment - Baseline</a:t>
                      </a:r>
                      <a:endParaRPr sz="600" dirty="0"/>
                    </a:p>
                    <a:p>
                      <a:pPr marL="0" marR="0" lvl="0" indent="0" algn="ctr" rtl="0">
                        <a:spcBef>
                          <a:spcPts val="0"/>
                        </a:spcBef>
                        <a:spcAft>
                          <a:spcPts val="0"/>
                        </a:spcAft>
                        <a:buNone/>
                      </a:pPr>
                      <a:r>
                        <a:rPr lang="en-US" sz="600" dirty="0"/>
                        <a:t>Cycle Safety</a:t>
                      </a:r>
                      <a:endParaRPr sz="600" dirty="0"/>
                    </a:p>
                    <a:p>
                      <a:pPr marL="0" marR="0" lvl="0" indent="0" algn="ctr" rtl="0">
                        <a:spcBef>
                          <a:spcPts val="0"/>
                        </a:spcBef>
                        <a:spcAft>
                          <a:spcPts val="0"/>
                        </a:spcAft>
                        <a:buNone/>
                      </a:pPr>
                      <a:endParaRPr sz="600" dirty="0"/>
                    </a:p>
                    <a:p>
                      <a:pPr marL="0" marR="0" lvl="0" indent="0" algn="ctr" rtl="0">
                        <a:spcBef>
                          <a:spcPts val="0"/>
                        </a:spcBef>
                        <a:spcAft>
                          <a:spcPts val="0"/>
                        </a:spcAft>
                        <a:buNone/>
                      </a:pPr>
                      <a:r>
                        <a:rPr lang="en-US" sz="600" dirty="0"/>
                        <a:t>Keeping and Staying Healthy:</a:t>
                      </a:r>
                      <a:endParaRPr sz="600" dirty="0"/>
                    </a:p>
                    <a:p>
                      <a:pPr marL="0" marR="0" lvl="0" indent="0" algn="ctr" rtl="0">
                        <a:spcBef>
                          <a:spcPts val="0"/>
                        </a:spcBef>
                        <a:spcAft>
                          <a:spcPts val="0"/>
                        </a:spcAft>
                        <a:buNone/>
                      </a:pPr>
                      <a:r>
                        <a:rPr lang="en-US" sz="600" dirty="0"/>
                        <a:t>Assessment - Baseline</a:t>
                      </a:r>
                      <a:endParaRPr sz="600" dirty="0"/>
                    </a:p>
                    <a:p>
                      <a:pPr marL="0" marR="0" lvl="0" indent="0" algn="ctr" rtl="0">
                        <a:spcBef>
                          <a:spcPts val="0"/>
                        </a:spcBef>
                        <a:spcAft>
                          <a:spcPts val="0"/>
                        </a:spcAft>
                        <a:buNone/>
                      </a:pPr>
                      <a:r>
                        <a:rPr lang="en-US" sz="600" dirty="0"/>
                        <a:t>Healthy Living</a:t>
                      </a:r>
                      <a:endParaRPr sz="600" dirty="0"/>
                    </a:p>
                    <a:p>
                      <a:pPr marL="0" marR="0" lvl="0" indent="0" algn="ctr" rtl="0">
                        <a:spcBef>
                          <a:spcPts val="0"/>
                        </a:spcBef>
                        <a:spcAft>
                          <a:spcPts val="0"/>
                        </a:spcAft>
                        <a:buNone/>
                      </a:pPr>
                      <a:endParaRPr sz="600" dirty="0"/>
                    </a:p>
                  </a:txBody>
                  <a:tcPr marL="91450" marR="91450" marT="45725" marB="45725"/>
                </a:tc>
                <a:extLst>
                  <a:ext uri="{0D108BD9-81ED-4DB2-BD59-A6C34878D82A}">
                    <a16:rowId xmlns:a16="http://schemas.microsoft.com/office/drawing/2014/main" val="10002"/>
                  </a:ext>
                </a:extLst>
              </a:tr>
              <a:tr h="494025">
                <a:tc>
                  <a:txBody>
                    <a:bodyPr/>
                    <a:lstStyle/>
                    <a:p>
                      <a:pPr marL="0" marR="0" lvl="0" indent="0" algn="l" rtl="0">
                        <a:spcBef>
                          <a:spcPts val="0"/>
                        </a:spcBef>
                        <a:spcAft>
                          <a:spcPts val="0"/>
                        </a:spcAft>
                        <a:buNone/>
                      </a:pPr>
                      <a:r>
                        <a:rPr lang="en-US" sz="1400"/>
                        <a:t>Autumn 2</a:t>
                      </a:r>
                      <a:endParaRPr sz="140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a:t>Historical Narrative</a:t>
                      </a:r>
                      <a:endParaRPr/>
                    </a:p>
                    <a:p>
                      <a:pPr marL="0" marR="0" lvl="0" indent="0" algn="ctr" rtl="0">
                        <a:lnSpc>
                          <a:spcPct val="100000"/>
                        </a:lnSpc>
                        <a:spcBef>
                          <a:spcPts val="0"/>
                        </a:spcBef>
                        <a:spcAft>
                          <a:spcPts val="0"/>
                        </a:spcAft>
                        <a:buClr>
                          <a:schemeClr val="dk1"/>
                        </a:buClr>
                        <a:buSzPts val="700"/>
                        <a:buFont typeface="Calibri"/>
                        <a:buNone/>
                      </a:pPr>
                      <a:r>
                        <a:rPr lang="en-US" sz="700"/>
                        <a:t>Recount </a:t>
                      </a:r>
                      <a:endParaRPr sz="700" b="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a:t>Multiplication and division, fractions </a:t>
                      </a:r>
                      <a:endParaRPr sz="700" b="0">
                        <a:solidFill>
                          <a:schemeClr val="dk1"/>
                        </a:solidFill>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a:t>Building Bridges</a:t>
                      </a:r>
                      <a:endParaRPr/>
                    </a:p>
                    <a:p>
                      <a:pPr marL="0" marR="0" lvl="0" indent="0" algn="ctr" rtl="0">
                        <a:lnSpc>
                          <a:spcPct val="100000"/>
                        </a:lnSpc>
                        <a:spcBef>
                          <a:spcPts val="0"/>
                        </a:spcBef>
                        <a:spcAft>
                          <a:spcPts val="0"/>
                        </a:spcAft>
                        <a:buClr>
                          <a:schemeClr val="dk1"/>
                        </a:buClr>
                        <a:buSzPts val="700"/>
                        <a:buFont typeface="Calibri"/>
                        <a:buNone/>
                      </a:pPr>
                      <a:r>
                        <a:rPr lang="en-US" sz="700"/>
                        <a:t>Judaism</a:t>
                      </a:r>
                      <a:endParaRPr/>
                    </a:p>
                    <a:p>
                      <a:pPr marL="0" marR="0" lvl="0" indent="0" algn="ctr" rtl="0">
                        <a:lnSpc>
                          <a:spcPct val="100000"/>
                        </a:lnSpc>
                        <a:spcBef>
                          <a:spcPts val="0"/>
                        </a:spcBef>
                        <a:spcAft>
                          <a:spcPts val="0"/>
                        </a:spcAft>
                        <a:buClr>
                          <a:schemeClr val="dk1"/>
                        </a:buClr>
                        <a:buSzPts val="700"/>
                        <a:buFont typeface="Calibri"/>
                        <a:buNone/>
                      </a:pPr>
                      <a:r>
                        <a:rPr lang="en-US" sz="700"/>
                        <a:t>Gift</a:t>
                      </a:r>
                      <a:endParaRPr/>
                    </a:p>
                    <a:p>
                      <a:pPr marL="0" marR="0" lvl="0" indent="0" algn="ctr" rtl="0">
                        <a:lnSpc>
                          <a:spcPct val="100000"/>
                        </a:lnSpc>
                        <a:spcBef>
                          <a:spcPts val="0"/>
                        </a:spcBef>
                        <a:spcAft>
                          <a:spcPts val="0"/>
                        </a:spcAft>
                        <a:buClr>
                          <a:schemeClr val="dk1"/>
                        </a:buClr>
                        <a:buSzPts val="700"/>
                        <a:buFont typeface="Calibri"/>
                        <a:buNone/>
                      </a:pPr>
                      <a:r>
                        <a:rPr lang="en-US" sz="700"/>
                        <a:t>Caritas</a:t>
                      </a:r>
                      <a:endParaRPr sz="700" b="0">
                        <a:solidFill>
                          <a:schemeClr val="dk1"/>
                        </a:solidFill>
                      </a:endParaRPr>
                    </a:p>
                  </a:txBody>
                  <a:tcPr marL="91450" marR="91450" marT="45725" marB="45725"/>
                </a:tc>
                <a:tc>
                  <a:txBody>
                    <a:bodyPr/>
                    <a:lstStyle/>
                    <a:p>
                      <a:pPr marL="0" marR="0" lvl="0" indent="0" algn="ctr" rtl="0">
                        <a:spcBef>
                          <a:spcPts val="0"/>
                        </a:spcBef>
                        <a:spcAft>
                          <a:spcPts val="0"/>
                        </a:spcAft>
                        <a:buNone/>
                      </a:pPr>
                      <a:r>
                        <a:rPr lang="en-US" sz="700"/>
                        <a:t>Sound</a:t>
                      </a:r>
                      <a:endParaRPr sz="700" b="1"/>
                    </a:p>
                  </a:txBody>
                  <a:tcPr marL="91450" marR="91450" marT="45725" marB="45725"/>
                </a:tc>
                <a:tc>
                  <a:txBody>
                    <a:bodyPr/>
                    <a:lstStyle/>
                    <a:p>
                      <a:pPr marL="0" marR="0" lvl="0" indent="0" algn="ctr" rtl="0">
                        <a:spcBef>
                          <a:spcPts val="0"/>
                        </a:spcBef>
                        <a:spcAft>
                          <a:spcPts val="0"/>
                        </a:spcAft>
                        <a:buNone/>
                      </a:pPr>
                      <a:endParaRPr sz="700" b="1"/>
                    </a:p>
                  </a:txBody>
                  <a:tcPr marL="91450" marR="91450" marT="45725" marB="45725"/>
                </a:tc>
                <a:tc>
                  <a:txBody>
                    <a:bodyPr/>
                    <a:lstStyle/>
                    <a:p>
                      <a:pPr marL="0" marR="0" lvl="0" indent="0" algn="ctr" rtl="0">
                        <a:spcBef>
                          <a:spcPts val="0"/>
                        </a:spcBef>
                        <a:spcAft>
                          <a:spcPts val="0"/>
                        </a:spcAft>
                        <a:buNone/>
                      </a:pPr>
                      <a:r>
                        <a:rPr lang="en-US" sz="700"/>
                        <a:t>Countries of the world</a:t>
                      </a:r>
                      <a:endParaRPr/>
                    </a:p>
                  </a:txBody>
                  <a:tcPr marL="91450" marR="91450" marT="45725" marB="45725"/>
                </a:tc>
                <a:tc>
                  <a:txBody>
                    <a:bodyPr/>
                    <a:lstStyle/>
                    <a:p>
                      <a:pPr marL="0" marR="0" lvl="0" indent="0" algn="ctr" rtl="0">
                        <a:spcBef>
                          <a:spcPts val="0"/>
                        </a:spcBef>
                        <a:spcAft>
                          <a:spcPts val="0"/>
                        </a:spcAft>
                        <a:buNone/>
                      </a:pPr>
                      <a:endParaRPr sz="700" b="0"/>
                    </a:p>
                  </a:txBody>
                  <a:tcPr marL="91450" marR="91450" marT="45725" marB="45725"/>
                </a:tc>
                <a:tc>
                  <a:txBody>
                    <a:bodyPr/>
                    <a:lstStyle/>
                    <a:p>
                      <a:pPr marL="0" marR="0" lvl="0" indent="0" algn="ctr" rtl="0">
                        <a:spcBef>
                          <a:spcPts val="0"/>
                        </a:spcBef>
                        <a:spcAft>
                          <a:spcPts val="0"/>
                        </a:spcAft>
                        <a:buNone/>
                      </a:pPr>
                      <a:r>
                        <a:rPr lang="en-US" sz="700"/>
                        <a:t>Design and Make a working musical instrument</a:t>
                      </a:r>
                      <a:endParaRPr sz="700" b="0"/>
                    </a:p>
                  </a:txBody>
                  <a:tcPr marL="91450" marR="91450" marT="45725" marB="4572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dirty="0"/>
                        <a:t>Family</a:t>
                      </a:r>
                    </a:p>
                  </a:txBody>
                  <a:tcPr/>
                </a:tc>
                <a:tc>
                  <a:txBody>
                    <a:bodyPr/>
                    <a:lstStyle/>
                    <a:p>
                      <a:pPr marL="0" marR="0" lvl="0" indent="0" algn="ctr" rtl="0">
                        <a:lnSpc>
                          <a:spcPct val="100000"/>
                        </a:lnSpc>
                        <a:spcBef>
                          <a:spcPts val="0"/>
                        </a:spcBef>
                        <a:spcAft>
                          <a:spcPts val="0"/>
                        </a:spcAft>
                        <a:buClr>
                          <a:schemeClr val="dk1"/>
                        </a:buClr>
                        <a:buSzPts val="700"/>
                        <a:buFont typeface="Calibri"/>
                        <a:buNone/>
                      </a:pPr>
                      <a:r>
                        <a:rPr lang="en-US" sz="700"/>
                        <a:t>Can you program an ‘Angry Birds’ style computer game?</a:t>
                      </a:r>
                      <a:endParaRPr sz="700" b="0"/>
                    </a:p>
                  </a:txBody>
                  <a:tcPr marL="91450" marR="91450" marT="45725" marB="45725"/>
                </a:tc>
                <a:tc>
                  <a:txBody>
                    <a:bodyPr/>
                    <a:lstStyle/>
                    <a:p>
                      <a:pPr marL="0" marR="0" lvl="0" indent="0" algn="l" rtl="0">
                        <a:lnSpc>
                          <a:spcPct val="100000"/>
                        </a:lnSpc>
                        <a:spcBef>
                          <a:spcPts val="0"/>
                        </a:spcBef>
                        <a:spcAft>
                          <a:spcPts val="0"/>
                        </a:spcAft>
                        <a:buClr>
                          <a:schemeClr val="dk1"/>
                        </a:buClr>
                        <a:buSzPts val="700"/>
                        <a:buFont typeface="Calibri"/>
                        <a:buNone/>
                      </a:pPr>
                      <a:r>
                        <a:rPr lang="en-US" sz="700"/>
                        <a:t>Glockenspiel 2.</a:t>
                      </a:r>
                      <a:endParaRPr/>
                    </a:p>
                    <a:p>
                      <a:pPr marL="0" marR="0" lvl="0" indent="0" algn="l" rtl="0">
                        <a:lnSpc>
                          <a:spcPct val="100000"/>
                        </a:lnSpc>
                        <a:spcBef>
                          <a:spcPts val="0"/>
                        </a:spcBef>
                        <a:spcAft>
                          <a:spcPts val="0"/>
                        </a:spcAft>
                        <a:buClr>
                          <a:schemeClr val="dk1"/>
                        </a:buClr>
                        <a:buSzPts val="700"/>
                        <a:buFont typeface="Calibri"/>
                        <a:buNone/>
                      </a:pPr>
                      <a:r>
                        <a:rPr lang="en-US" sz="700" u="none" strike="noStrike">
                          <a:sym typeface="Calibri"/>
                        </a:rPr>
                        <a:t>Playing the glockenspiel. The language of music.</a:t>
                      </a:r>
                      <a:endParaRPr sz="700" b="0"/>
                    </a:p>
                  </a:txBody>
                  <a:tcPr marL="91450" marR="91450" marT="45725" marB="45725"/>
                </a:tc>
                <a:tc>
                  <a:txBody>
                    <a:bodyPr/>
                    <a:lstStyle/>
                    <a:p>
                      <a:pPr marL="0" marR="0" lvl="0" indent="0" algn="ctr" rtl="0">
                        <a:spcBef>
                          <a:spcPts val="0"/>
                        </a:spcBef>
                        <a:spcAft>
                          <a:spcPts val="0"/>
                        </a:spcAft>
                        <a:buNone/>
                      </a:pPr>
                      <a:r>
                        <a:rPr lang="en-US" sz="700"/>
                        <a:t>Volleyball</a:t>
                      </a:r>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600" dirty="0"/>
                        <a:t>Being responsible:</a:t>
                      </a:r>
                      <a:endParaRPr sz="600" dirty="0"/>
                    </a:p>
                    <a:p>
                      <a:pPr marL="0" marR="0" lvl="0" indent="0" algn="ctr" rtl="0">
                        <a:lnSpc>
                          <a:spcPct val="100000"/>
                        </a:lnSpc>
                        <a:spcBef>
                          <a:spcPts val="0"/>
                        </a:spcBef>
                        <a:spcAft>
                          <a:spcPts val="0"/>
                        </a:spcAft>
                        <a:buClr>
                          <a:schemeClr val="dk1"/>
                        </a:buClr>
                        <a:buSzPts val="700"/>
                        <a:buFont typeface="Calibri"/>
                        <a:buNone/>
                      </a:pPr>
                      <a:r>
                        <a:rPr lang="en-US" sz="600" dirty="0"/>
                        <a:t>Assessment - Baseline</a:t>
                      </a:r>
                      <a:endParaRPr sz="600" dirty="0"/>
                    </a:p>
                    <a:p>
                      <a:pPr marL="0" marR="0" lvl="0" indent="0" algn="ctr" rtl="0">
                        <a:lnSpc>
                          <a:spcPct val="100000"/>
                        </a:lnSpc>
                        <a:spcBef>
                          <a:spcPts val="0"/>
                        </a:spcBef>
                        <a:spcAft>
                          <a:spcPts val="0"/>
                        </a:spcAft>
                        <a:buClr>
                          <a:schemeClr val="dk1"/>
                        </a:buClr>
                        <a:buSzPts val="700"/>
                        <a:buFont typeface="Calibri"/>
                        <a:buNone/>
                      </a:pPr>
                      <a:r>
                        <a:rPr lang="en-US" sz="600" dirty="0"/>
                        <a:t>Coming Home on Time</a:t>
                      </a:r>
                      <a:endParaRPr sz="600" dirty="0"/>
                    </a:p>
                    <a:p>
                      <a:pPr marL="0" marR="0" lvl="0" indent="0" algn="ctr" rtl="0">
                        <a:lnSpc>
                          <a:spcPct val="100000"/>
                        </a:lnSpc>
                        <a:spcBef>
                          <a:spcPts val="0"/>
                        </a:spcBef>
                        <a:spcAft>
                          <a:spcPts val="0"/>
                        </a:spcAft>
                        <a:buClr>
                          <a:schemeClr val="dk1"/>
                        </a:buClr>
                        <a:buSzPts val="700"/>
                        <a:buFont typeface="Calibri"/>
                        <a:buNone/>
                      </a:pPr>
                      <a:endParaRPr sz="600" dirty="0"/>
                    </a:p>
                  </a:txBody>
                  <a:tcPr marL="91450" marR="91450" marT="45725" marB="45725"/>
                </a:tc>
                <a:extLst>
                  <a:ext uri="{0D108BD9-81ED-4DB2-BD59-A6C34878D82A}">
                    <a16:rowId xmlns:a16="http://schemas.microsoft.com/office/drawing/2014/main" val="10003"/>
                  </a:ext>
                </a:extLst>
              </a:tr>
              <a:tr h="591000">
                <a:tc>
                  <a:txBody>
                    <a:bodyPr/>
                    <a:lstStyle/>
                    <a:p>
                      <a:pPr marL="0" marR="0" lvl="0" indent="0" algn="l" rtl="0">
                        <a:lnSpc>
                          <a:spcPct val="100000"/>
                        </a:lnSpc>
                        <a:spcBef>
                          <a:spcPts val="0"/>
                        </a:spcBef>
                        <a:spcAft>
                          <a:spcPts val="0"/>
                        </a:spcAft>
                        <a:buClr>
                          <a:schemeClr val="dk1"/>
                        </a:buClr>
                        <a:buSzPts val="1400"/>
                        <a:buFont typeface="Calibri"/>
                        <a:buNone/>
                      </a:pPr>
                      <a:r>
                        <a:rPr lang="en-US" sz="1400"/>
                        <a:t>Spring 1</a:t>
                      </a:r>
                      <a:endParaRPr sz="1400"/>
                    </a:p>
                  </a:txBody>
                  <a:tcPr marL="91450" marR="91450" marT="45725" marB="45725"/>
                </a:tc>
                <a:tc>
                  <a:txBody>
                    <a:bodyPr/>
                    <a:lstStyle/>
                    <a:p>
                      <a:pPr marL="0" marR="0" lvl="0" indent="0" algn="ctr" rtl="0">
                        <a:spcBef>
                          <a:spcPts val="0"/>
                        </a:spcBef>
                        <a:spcAft>
                          <a:spcPts val="0"/>
                        </a:spcAft>
                        <a:buNone/>
                      </a:pPr>
                      <a:r>
                        <a:rPr lang="en-US" sz="800"/>
                        <a:t>Newspaper Article</a:t>
                      </a:r>
                      <a:endParaRPr/>
                    </a:p>
                    <a:p>
                      <a:pPr marL="0" marR="0" lvl="0" indent="0" algn="ctr" rtl="0">
                        <a:spcBef>
                          <a:spcPts val="0"/>
                        </a:spcBef>
                        <a:spcAft>
                          <a:spcPts val="0"/>
                        </a:spcAft>
                        <a:buNone/>
                      </a:pPr>
                      <a:r>
                        <a:rPr lang="en-US" sz="800"/>
                        <a:t>Non-chronological Report</a:t>
                      </a:r>
                      <a:endParaRPr sz="800"/>
                    </a:p>
                  </a:txBody>
                  <a:tcPr marL="91450" marR="91450" marT="45725" marB="45725"/>
                </a:tc>
                <a:tc>
                  <a:txBody>
                    <a:bodyPr/>
                    <a:lstStyle/>
                    <a:p>
                      <a:pPr marL="0" marR="0" lvl="0" indent="0" algn="ctr" rtl="0">
                        <a:spcBef>
                          <a:spcPts val="0"/>
                        </a:spcBef>
                        <a:spcAft>
                          <a:spcPts val="0"/>
                        </a:spcAft>
                        <a:buNone/>
                      </a:pPr>
                      <a:r>
                        <a:rPr lang="en-US" sz="700"/>
                        <a:t>Measurements</a:t>
                      </a:r>
                      <a:endParaRPr sz="700" b="0"/>
                    </a:p>
                  </a:txBody>
                  <a:tcPr marL="91450" marR="91450" marT="45725" marB="45725"/>
                </a:tc>
                <a:tc>
                  <a:txBody>
                    <a:bodyPr/>
                    <a:lstStyle/>
                    <a:p>
                      <a:pPr marL="0" marR="0" lvl="0" indent="0" algn="ctr" rtl="0">
                        <a:spcBef>
                          <a:spcPts val="0"/>
                        </a:spcBef>
                        <a:spcAft>
                          <a:spcPts val="0"/>
                        </a:spcAft>
                        <a:buNone/>
                      </a:pPr>
                      <a:r>
                        <a:rPr lang="en-US" sz="700"/>
                        <a:t>Community </a:t>
                      </a:r>
                      <a:endParaRPr/>
                    </a:p>
                    <a:p>
                      <a:pPr marL="0" marR="0" lvl="0" indent="0" algn="ctr" rtl="0">
                        <a:spcBef>
                          <a:spcPts val="0"/>
                        </a:spcBef>
                        <a:spcAft>
                          <a:spcPts val="0"/>
                        </a:spcAft>
                        <a:buNone/>
                      </a:pPr>
                      <a:r>
                        <a:rPr lang="en-US" sz="700"/>
                        <a:t>Giving and Receiving </a:t>
                      </a:r>
                      <a:endParaRPr sz="700" b="0"/>
                    </a:p>
                  </a:txBody>
                  <a:tcPr marL="91450" marR="91450" marT="45725" marB="45725"/>
                </a:tc>
                <a:tc>
                  <a:txBody>
                    <a:bodyPr/>
                    <a:lstStyle/>
                    <a:p>
                      <a:pPr marL="0" marR="0" lvl="0" indent="0" algn="ctr" rtl="0">
                        <a:spcBef>
                          <a:spcPts val="0"/>
                        </a:spcBef>
                        <a:spcAft>
                          <a:spcPts val="0"/>
                        </a:spcAft>
                        <a:buNone/>
                      </a:pPr>
                      <a:r>
                        <a:rPr lang="en-US" sz="700"/>
                        <a:t>States of matter</a:t>
                      </a:r>
                      <a:endParaRPr sz="700" b="1"/>
                    </a:p>
                  </a:txBody>
                  <a:tcPr marL="91450" marR="91450" marT="45725" marB="45725"/>
                </a:tc>
                <a:tc>
                  <a:txBody>
                    <a:bodyPr/>
                    <a:lstStyle/>
                    <a:p>
                      <a:pPr marL="0" marR="0" lvl="0" indent="0" algn="ctr" rtl="0">
                        <a:spcBef>
                          <a:spcPts val="0"/>
                        </a:spcBef>
                        <a:spcAft>
                          <a:spcPts val="0"/>
                        </a:spcAft>
                        <a:buNone/>
                      </a:pPr>
                      <a:r>
                        <a:rPr lang="en-US" sz="700"/>
                        <a:t> Vikings</a:t>
                      </a:r>
                      <a:endParaRPr sz="700" b="0"/>
                    </a:p>
                  </a:txBody>
                  <a:tcPr marL="91450" marR="91450" marT="45725" marB="45725"/>
                </a:tc>
                <a:tc>
                  <a:txBody>
                    <a:bodyPr/>
                    <a:lstStyle/>
                    <a:p>
                      <a:pPr marL="0" marR="0" lvl="0" indent="0" algn="ctr" rtl="0">
                        <a:spcBef>
                          <a:spcPts val="0"/>
                        </a:spcBef>
                        <a:spcAft>
                          <a:spcPts val="0"/>
                        </a:spcAft>
                        <a:buNone/>
                      </a:pPr>
                      <a:endParaRPr sz="700" b="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a:t>Using charcoal create a Viking mood painting </a:t>
                      </a:r>
                      <a:endParaRPr sz="700"/>
                    </a:p>
                    <a:p>
                      <a:pPr marL="0" marR="0" lvl="0" indent="0" algn="ctr" rtl="0">
                        <a:spcBef>
                          <a:spcPts val="0"/>
                        </a:spcBef>
                        <a:spcAft>
                          <a:spcPts val="0"/>
                        </a:spcAft>
                        <a:buNone/>
                      </a:pPr>
                      <a:endParaRPr sz="700" b="0"/>
                    </a:p>
                  </a:txBody>
                  <a:tcPr marL="91450" marR="91450" marT="45725" marB="45725"/>
                </a:tc>
                <a:tc>
                  <a:txBody>
                    <a:bodyPr/>
                    <a:lstStyle/>
                    <a:p>
                      <a:pPr marL="0" marR="0" lvl="0" indent="0" algn="ctr" rtl="0">
                        <a:spcBef>
                          <a:spcPts val="0"/>
                        </a:spcBef>
                        <a:spcAft>
                          <a:spcPts val="0"/>
                        </a:spcAft>
                        <a:buNone/>
                      </a:pPr>
                      <a:r>
                        <a:rPr lang="en-US" sz="700"/>
                        <a:t>. </a:t>
                      </a:r>
                      <a:endParaRPr sz="700" b="0"/>
                    </a:p>
                  </a:txBody>
                  <a:tcPr marL="91450" marR="91450" marT="45725" marB="45725"/>
                </a:tc>
                <a:tc>
                  <a:txBody>
                    <a:bodyPr/>
                    <a:lstStyle/>
                    <a:p>
                      <a:pPr algn="ctr"/>
                      <a:r>
                        <a:rPr lang="en-US" sz="800" dirty="0"/>
                        <a:t>Do</a:t>
                      </a:r>
                      <a:r>
                        <a:rPr lang="en-US" sz="800" baseline="0" dirty="0"/>
                        <a:t> you have a pet?</a:t>
                      </a:r>
                      <a:endParaRPr lang="en-GB" sz="800" dirty="0">
                        <a:solidFill>
                          <a:schemeClr val="tx1"/>
                        </a:solidFill>
                      </a:endParaRPr>
                    </a:p>
                  </a:txBody>
                  <a:tcPr/>
                </a:tc>
                <a:tc>
                  <a:txBody>
                    <a:bodyPr/>
                    <a:lstStyle/>
                    <a:p>
                      <a:pPr marL="0" marR="0" lvl="0" indent="0" algn="ctr" rtl="0">
                        <a:spcBef>
                          <a:spcPts val="0"/>
                        </a:spcBef>
                        <a:spcAft>
                          <a:spcPts val="0"/>
                        </a:spcAft>
                        <a:buNone/>
                      </a:pPr>
                      <a:r>
                        <a:rPr lang="en-US" sz="700"/>
                        <a:t>Can you make an educational game/app for children in early years?</a:t>
                      </a:r>
                      <a:endParaRPr sz="700" b="0"/>
                    </a:p>
                  </a:txBody>
                  <a:tcPr marL="91450" marR="91450" marT="45725" marB="45725"/>
                </a:tc>
                <a:tc>
                  <a:txBody>
                    <a:bodyPr/>
                    <a:lstStyle/>
                    <a:p>
                      <a:pPr marL="0" marR="0" lvl="0" indent="0" algn="l" rtl="0">
                        <a:spcBef>
                          <a:spcPts val="0"/>
                        </a:spcBef>
                        <a:spcAft>
                          <a:spcPts val="0"/>
                        </a:spcAft>
                        <a:buNone/>
                      </a:pPr>
                      <a:r>
                        <a:rPr lang="en-US" sz="700"/>
                        <a:t>Stop!</a:t>
                      </a:r>
                      <a:endParaRPr/>
                    </a:p>
                    <a:p>
                      <a:pPr marL="0" marR="0" lvl="0" indent="0" algn="l" rtl="0">
                        <a:spcBef>
                          <a:spcPts val="0"/>
                        </a:spcBef>
                        <a:spcAft>
                          <a:spcPts val="0"/>
                        </a:spcAft>
                        <a:buNone/>
                      </a:pPr>
                      <a:r>
                        <a:rPr lang="en-US" sz="700"/>
                        <a:t>Grime, writing lyrics. Mixed styles.</a:t>
                      </a:r>
                      <a:endParaRPr sz="700" b="0"/>
                    </a:p>
                  </a:txBody>
                  <a:tcPr marL="91450" marR="91450" marT="45725" marB="45725"/>
                </a:tc>
                <a:tc>
                  <a:txBody>
                    <a:bodyPr/>
                    <a:lstStyle/>
                    <a:p>
                      <a:pPr marL="0" marR="0" lvl="0" indent="0" algn="ctr" rtl="0">
                        <a:spcBef>
                          <a:spcPts val="0"/>
                        </a:spcBef>
                        <a:spcAft>
                          <a:spcPts val="0"/>
                        </a:spcAft>
                        <a:buNone/>
                      </a:pPr>
                      <a:r>
                        <a:rPr lang="en-US" sz="700"/>
                        <a:t>Gymnastics</a:t>
                      </a:r>
                      <a:endParaRPr sz="700" b="0"/>
                    </a:p>
                  </a:txBody>
                  <a:tcPr marL="91450" marR="91450" marT="45725" marB="45725"/>
                </a:tc>
                <a:tc>
                  <a:txBody>
                    <a:bodyPr/>
                    <a:lstStyle/>
                    <a:p>
                      <a:pPr marL="0" marR="0" lvl="0" indent="0" algn="ctr" rtl="0">
                        <a:spcBef>
                          <a:spcPts val="0"/>
                        </a:spcBef>
                        <a:spcAft>
                          <a:spcPts val="0"/>
                        </a:spcAft>
                        <a:buNone/>
                      </a:pPr>
                      <a:r>
                        <a:rPr lang="en-US" sz="600" dirty="0"/>
                        <a:t>Feelings and Emotions:</a:t>
                      </a:r>
                      <a:endParaRPr sz="600" dirty="0"/>
                    </a:p>
                    <a:p>
                      <a:pPr marL="0" marR="0" lvl="0" indent="0" algn="ctr" rtl="0">
                        <a:spcBef>
                          <a:spcPts val="0"/>
                        </a:spcBef>
                        <a:spcAft>
                          <a:spcPts val="0"/>
                        </a:spcAft>
                        <a:buNone/>
                      </a:pPr>
                      <a:r>
                        <a:rPr lang="en-US" sz="600" dirty="0"/>
                        <a:t>Assessment - Baseline</a:t>
                      </a:r>
                      <a:endParaRPr sz="600" dirty="0"/>
                    </a:p>
                    <a:p>
                      <a:pPr marL="0" marR="0" lvl="0" indent="0" algn="ctr" rtl="0">
                        <a:spcBef>
                          <a:spcPts val="0"/>
                        </a:spcBef>
                        <a:spcAft>
                          <a:spcPts val="0"/>
                        </a:spcAft>
                        <a:buNone/>
                      </a:pPr>
                      <a:r>
                        <a:rPr lang="en-US" sz="600" dirty="0"/>
                        <a:t>Jealousy</a:t>
                      </a:r>
                      <a:endParaRPr sz="600" dirty="0"/>
                    </a:p>
                    <a:p>
                      <a:pPr marL="0" marR="0" lvl="0" indent="0" algn="ctr" rtl="0">
                        <a:spcBef>
                          <a:spcPts val="0"/>
                        </a:spcBef>
                        <a:spcAft>
                          <a:spcPts val="0"/>
                        </a:spcAft>
                        <a:buNone/>
                      </a:pPr>
                      <a:endParaRPr sz="600" dirty="0"/>
                    </a:p>
                    <a:p>
                      <a:pPr marL="0" marR="0" lvl="0" indent="0" algn="ctr" rtl="0">
                        <a:spcBef>
                          <a:spcPts val="0"/>
                        </a:spcBef>
                        <a:spcAft>
                          <a:spcPts val="0"/>
                        </a:spcAft>
                        <a:buNone/>
                      </a:pPr>
                      <a:r>
                        <a:rPr lang="en-US" sz="600" dirty="0"/>
                        <a:t>Computer Safety:</a:t>
                      </a:r>
                      <a:endParaRPr sz="600" dirty="0"/>
                    </a:p>
                    <a:p>
                      <a:pPr marL="0" marR="0" lvl="0" indent="0" algn="ctr" rtl="0">
                        <a:spcBef>
                          <a:spcPts val="0"/>
                        </a:spcBef>
                        <a:spcAft>
                          <a:spcPts val="0"/>
                        </a:spcAft>
                        <a:buNone/>
                      </a:pPr>
                      <a:r>
                        <a:rPr lang="en-US" sz="600" dirty="0"/>
                        <a:t>Assessment - Baseline</a:t>
                      </a:r>
                      <a:endParaRPr sz="600" dirty="0"/>
                    </a:p>
                    <a:p>
                      <a:pPr marL="0" marR="0" lvl="0" indent="0" algn="ctr" rtl="0">
                        <a:spcBef>
                          <a:spcPts val="0"/>
                        </a:spcBef>
                        <a:spcAft>
                          <a:spcPts val="0"/>
                        </a:spcAft>
                        <a:buNone/>
                      </a:pPr>
                      <a:r>
                        <a:rPr lang="en-US" sz="600" dirty="0"/>
                        <a:t>Online Bullying</a:t>
                      </a:r>
                      <a:endParaRPr sz="600" dirty="0"/>
                    </a:p>
                    <a:p>
                      <a:pPr marL="0" marR="0" lvl="0" indent="0" algn="ctr" rtl="0">
                        <a:spcBef>
                          <a:spcPts val="0"/>
                        </a:spcBef>
                        <a:spcAft>
                          <a:spcPts val="0"/>
                        </a:spcAft>
                        <a:buNone/>
                      </a:pPr>
                      <a:endParaRPr sz="600" dirty="0"/>
                    </a:p>
                  </a:txBody>
                  <a:tcPr marL="91450" marR="91450" marT="45725" marB="45725"/>
                </a:tc>
                <a:extLst>
                  <a:ext uri="{0D108BD9-81ED-4DB2-BD59-A6C34878D82A}">
                    <a16:rowId xmlns:a16="http://schemas.microsoft.com/office/drawing/2014/main" val="10004"/>
                  </a:ext>
                </a:extLst>
              </a:tr>
              <a:tr h="719100">
                <a:tc>
                  <a:txBody>
                    <a:bodyPr/>
                    <a:lstStyle/>
                    <a:p>
                      <a:pPr marL="0" marR="0" lvl="0" indent="0" algn="l" rtl="0">
                        <a:spcBef>
                          <a:spcPts val="0"/>
                        </a:spcBef>
                        <a:spcAft>
                          <a:spcPts val="0"/>
                        </a:spcAft>
                        <a:buNone/>
                      </a:pPr>
                      <a:r>
                        <a:rPr lang="en-US" sz="1400"/>
                        <a:t>Spring 2</a:t>
                      </a:r>
                      <a:endParaRPr sz="140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a:t>Letter</a:t>
                      </a:r>
                      <a:endParaRPr/>
                    </a:p>
                    <a:p>
                      <a:pPr marL="0" marR="0" lvl="0" indent="0" algn="ctr" rtl="0">
                        <a:lnSpc>
                          <a:spcPct val="100000"/>
                        </a:lnSpc>
                        <a:spcBef>
                          <a:spcPts val="0"/>
                        </a:spcBef>
                        <a:spcAft>
                          <a:spcPts val="0"/>
                        </a:spcAft>
                        <a:buClr>
                          <a:schemeClr val="dk1"/>
                        </a:buClr>
                        <a:buSzPts val="700"/>
                        <a:buFont typeface="Calibri"/>
                        <a:buNone/>
                      </a:pPr>
                      <a:r>
                        <a:rPr lang="en-US" sz="700"/>
                        <a:t>Narrative</a:t>
                      </a:r>
                      <a:endParaRPr sz="700" b="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a:t>Geometry </a:t>
                      </a:r>
                      <a:endParaRPr sz="700" b="0" i="1"/>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a:t>Giving and receiving </a:t>
                      </a:r>
                      <a:endParaRPr/>
                    </a:p>
                    <a:p>
                      <a:pPr marL="0" marR="0" lvl="0" indent="0" algn="ctr" rtl="0">
                        <a:lnSpc>
                          <a:spcPct val="100000"/>
                        </a:lnSpc>
                        <a:spcBef>
                          <a:spcPts val="0"/>
                        </a:spcBef>
                        <a:spcAft>
                          <a:spcPts val="0"/>
                        </a:spcAft>
                        <a:buClr>
                          <a:schemeClr val="dk1"/>
                        </a:buClr>
                        <a:buSzPts val="700"/>
                        <a:buFont typeface="Calibri"/>
                        <a:buNone/>
                      </a:pPr>
                      <a:r>
                        <a:rPr lang="en-US" sz="700"/>
                        <a:t>Caritas</a:t>
                      </a:r>
                      <a:endParaRPr/>
                    </a:p>
                    <a:p>
                      <a:pPr marL="0" marR="0" lvl="0" indent="0" algn="ctr" rtl="0">
                        <a:lnSpc>
                          <a:spcPct val="100000"/>
                        </a:lnSpc>
                        <a:spcBef>
                          <a:spcPts val="0"/>
                        </a:spcBef>
                        <a:spcAft>
                          <a:spcPts val="0"/>
                        </a:spcAft>
                        <a:buClr>
                          <a:schemeClr val="dk1"/>
                        </a:buClr>
                        <a:buSzPts val="700"/>
                        <a:buFont typeface="Calibri"/>
                        <a:buNone/>
                      </a:pPr>
                      <a:r>
                        <a:rPr lang="en-US" sz="700"/>
                        <a:t>Self-Discipline</a:t>
                      </a:r>
                      <a:endParaRPr sz="700" b="0" i="1"/>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a:t>Habitats </a:t>
                      </a:r>
                      <a:endParaRPr sz="700" b="1" i="1"/>
                    </a:p>
                  </a:txBody>
                  <a:tcPr marL="91450" marR="91450" marT="45725" marB="45725"/>
                </a:tc>
                <a:tc>
                  <a:txBody>
                    <a:bodyPr/>
                    <a:lstStyle/>
                    <a:p>
                      <a:pPr marL="0" marR="0" lvl="0" indent="0" algn="ctr" rtl="0">
                        <a:spcBef>
                          <a:spcPts val="0"/>
                        </a:spcBef>
                        <a:spcAft>
                          <a:spcPts val="0"/>
                        </a:spcAft>
                        <a:buNone/>
                      </a:pPr>
                      <a:endParaRPr sz="700" b="0"/>
                    </a:p>
                  </a:txBody>
                  <a:tcPr marL="91450" marR="91450" marT="45725" marB="45725"/>
                </a:tc>
                <a:tc>
                  <a:txBody>
                    <a:bodyPr/>
                    <a:lstStyle/>
                    <a:p>
                      <a:pPr marL="0" marR="0" lvl="0" indent="0" algn="ctr" rtl="0">
                        <a:spcBef>
                          <a:spcPts val="0"/>
                        </a:spcBef>
                        <a:spcAft>
                          <a:spcPts val="0"/>
                        </a:spcAft>
                        <a:buNone/>
                      </a:pPr>
                      <a:r>
                        <a:rPr lang="en-US" sz="700"/>
                        <a:t>Rivers including the water cycle</a:t>
                      </a:r>
                      <a:endParaRPr sz="700" b="1"/>
                    </a:p>
                  </a:txBody>
                  <a:tcPr marL="91450" marR="91450" marT="45725" marB="45725"/>
                </a:tc>
                <a:tc>
                  <a:txBody>
                    <a:bodyPr/>
                    <a:lstStyle/>
                    <a:p>
                      <a:pPr marL="0" marR="0" lvl="0" indent="0" algn="ctr" rtl="0">
                        <a:spcBef>
                          <a:spcPts val="0"/>
                        </a:spcBef>
                        <a:spcAft>
                          <a:spcPts val="0"/>
                        </a:spcAft>
                        <a:buNone/>
                      </a:pPr>
                      <a:endParaRPr sz="700" b="0"/>
                    </a:p>
                  </a:txBody>
                  <a:tcPr marL="91450" marR="91450" marT="45725" marB="45725"/>
                </a:tc>
                <a:tc>
                  <a:txBody>
                    <a:bodyPr/>
                    <a:lstStyle/>
                    <a:p>
                      <a:pPr marL="0" marR="0" lvl="0" indent="0" algn="ctr" rtl="0">
                        <a:spcBef>
                          <a:spcPts val="0"/>
                        </a:spcBef>
                        <a:spcAft>
                          <a:spcPts val="0"/>
                        </a:spcAft>
                        <a:buNone/>
                      </a:pPr>
                      <a:endParaRPr dirty="0"/>
                    </a:p>
                  </a:txBody>
                  <a:tcPr marL="91450" marR="91450" marT="45725" marB="4572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dirty="0"/>
                        <a:t>At the café </a:t>
                      </a:r>
                    </a:p>
                  </a:txBody>
                  <a:tcPr/>
                </a:tc>
                <a:tc>
                  <a:txBody>
                    <a:bodyPr/>
                    <a:lstStyle/>
                    <a:p>
                      <a:pPr marL="0" marR="0" lvl="0" indent="0" algn="ctr" rtl="0">
                        <a:lnSpc>
                          <a:spcPct val="100000"/>
                        </a:lnSpc>
                        <a:spcBef>
                          <a:spcPts val="0"/>
                        </a:spcBef>
                        <a:spcAft>
                          <a:spcPts val="0"/>
                        </a:spcAft>
                        <a:buClr>
                          <a:schemeClr val="dk1"/>
                        </a:buClr>
                        <a:buSzPts val="700"/>
                        <a:buFont typeface="Calibri"/>
                        <a:buNone/>
                      </a:pPr>
                      <a:r>
                        <a:rPr lang="en-US" sz="700"/>
                        <a:t>Can you create an interactive PowerPoint slideshow, that uses hyperlinks to sort and identify information?</a:t>
                      </a:r>
                      <a:endParaRPr sz="700" b="0"/>
                    </a:p>
                  </a:txBody>
                  <a:tcPr marL="91450" marR="91450" marT="45725" marB="45725"/>
                </a:tc>
                <a:tc>
                  <a:txBody>
                    <a:bodyPr/>
                    <a:lstStyle/>
                    <a:p>
                      <a:pPr marL="0" marR="0" lvl="0" indent="0" algn="l" rtl="0">
                        <a:lnSpc>
                          <a:spcPct val="100000"/>
                        </a:lnSpc>
                        <a:spcBef>
                          <a:spcPts val="0"/>
                        </a:spcBef>
                        <a:spcAft>
                          <a:spcPts val="0"/>
                        </a:spcAft>
                        <a:buClr>
                          <a:schemeClr val="dk1"/>
                        </a:buClr>
                        <a:buSzPts val="700"/>
                        <a:buFont typeface="Calibri"/>
                        <a:buNone/>
                      </a:pPr>
                      <a:r>
                        <a:rPr lang="en-US" sz="700"/>
                        <a:t>Lean on me.</a:t>
                      </a:r>
                      <a:endParaRPr/>
                    </a:p>
                    <a:p>
                      <a:pPr marL="0" marR="0" lvl="0" indent="0" algn="l" rtl="0">
                        <a:lnSpc>
                          <a:spcPct val="100000"/>
                        </a:lnSpc>
                        <a:spcBef>
                          <a:spcPts val="0"/>
                        </a:spcBef>
                        <a:spcAft>
                          <a:spcPts val="0"/>
                        </a:spcAft>
                        <a:buClr>
                          <a:schemeClr val="dk1"/>
                        </a:buClr>
                        <a:buSzPts val="700"/>
                        <a:buFont typeface="Calibri"/>
                        <a:buNone/>
                      </a:pPr>
                      <a:r>
                        <a:rPr lang="en-US" sz="700"/>
                        <a:t>Gospel/links to religious music.</a:t>
                      </a:r>
                      <a:endParaRPr sz="700" b="0"/>
                    </a:p>
                  </a:txBody>
                  <a:tcPr marL="91450" marR="91450" marT="45725" marB="45725"/>
                </a:tc>
                <a:tc>
                  <a:txBody>
                    <a:bodyPr/>
                    <a:lstStyle/>
                    <a:p>
                      <a:pPr marL="0" marR="0" lvl="0" indent="0" algn="ctr" rtl="0">
                        <a:spcBef>
                          <a:spcPts val="0"/>
                        </a:spcBef>
                        <a:spcAft>
                          <a:spcPts val="0"/>
                        </a:spcAft>
                        <a:buNone/>
                      </a:pPr>
                      <a:r>
                        <a:rPr lang="en-US" sz="700"/>
                        <a:t>Rounders</a:t>
                      </a:r>
                      <a:endParaRPr sz="700" b="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600" dirty="0"/>
                        <a:t>The Working World:</a:t>
                      </a:r>
                      <a:endParaRPr sz="600" dirty="0"/>
                    </a:p>
                    <a:p>
                      <a:pPr marL="0" marR="0" lvl="0" indent="0" algn="ctr" rtl="0">
                        <a:lnSpc>
                          <a:spcPct val="100000"/>
                        </a:lnSpc>
                        <a:spcBef>
                          <a:spcPts val="0"/>
                        </a:spcBef>
                        <a:spcAft>
                          <a:spcPts val="0"/>
                        </a:spcAft>
                        <a:buClr>
                          <a:schemeClr val="dk1"/>
                        </a:buClr>
                        <a:buSzPts val="700"/>
                        <a:buFont typeface="Calibri"/>
                        <a:buNone/>
                      </a:pPr>
                      <a:r>
                        <a:rPr lang="en-US" sz="600" dirty="0"/>
                        <a:t>Assessment - Baseline</a:t>
                      </a:r>
                      <a:endParaRPr sz="600" dirty="0"/>
                    </a:p>
                    <a:p>
                      <a:pPr marL="0" marR="0" lvl="0" indent="0" algn="ctr" rtl="0">
                        <a:lnSpc>
                          <a:spcPct val="100000"/>
                        </a:lnSpc>
                        <a:spcBef>
                          <a:spcPts val="0"/>
                        </a:spcBef>
                        <a:spcAft>
                          <a:spcPts val="0"/>
                        </a:spcAft>
                        <a:buClr>
                          <a:schemeClr val="dk1"/>
                        </a:buClr>
                        <a:buSzPts val="700"/>
                        <a:buFont typeface="Calibri"/>
                        <a:buNone/>
                      </a:pPr>
                      <a:r>
                        <a:rPr lang="en-US" sz="600" dirty="0"/>
                        <a:t>Chores at Home</a:t>
                      </a:r>
                      <a:endParaRPr sz="600" dirty="0"/>
                    </a:p>
                    <a:p>
                      <a:pPr marL="0" marR="0" lvl="0" indent="0" algn="ctr" rtl="0">
                        <a:lnSpc>
                          <a:spcPct val="100000"/>
                        </a:lnSpc>
                        <a:spcBef>
                          <a:spcPts val="0"/>
                        </a:spcBef>
                        <a:spcAft>
                          <a:spcPts val="0"/>
                        </a:spcAft>
                        <a:buClr>
                          <a:schemeClr val="dk1"/>
                        </a:buClr>
                        <a:buSzPts val="700"/>
                        <a:buFont typeface="Calibri"/>
                        <a:buNone/>
                      </a:pPr>
                      <a:endParaRPr sz="600" dirty="0"/>
                    </a:p>
                    <a:p>
                      <a:pPr marL="0" marR="0" lvl="0" indent="0" algn="ctr" rtl="0">
                        <a:lnSpc>
                          <a:spcPct val="100000"/>
                        </a:lnSpc>
                        <a:spcBef>
                          <a:spcPts val="0"/>
                        </a:spcBef>
                        <a:spcAft>
                          <a:spcPts val="0"/>
                        </a:spcAft>
                        <a:buClr>
                          <a:schemeClr val="dk1"/>
                        </a:buClr>
                        <a:buSzPts val="700"/>
                        <a:buFont typeface="Calibri"/>
                        <a:buNone/>
                      </a:pPr>
                      <a:r>
                        <a:rPr lang="en-US" sz="600" dirty="0"/>
                        <a:t>A World Without Judgement:</a:t>
                      </a:r>
                      <a:endParaRPr sz="600" dirty="0"/>
                    </a:p>
                    <a:p>
                      <a:pPr marL="0" marR="0" lvl="0" indent="0" algn="ctr" rtl="0">
                        <a:lnSpc>
                          <a:spcPct val="100000"/>
                        </a:lnSpc>
                        <a:spcBef>
                          <a:spcPts val="0"/>
                        </a:spcBef>
                        <a:spcAft>
                          <a:spcPts val="0"/>
                        </a:spcAft>
                        <a:buClr>
                          <a:schemeClr val="dk1"/>
                        </a:buClr>
                        <a:buSzPts val="700"/>
                        <a:buFont typeface="Calibri"/>
                        <a:buNone/>
                      </a:pPr>
                      <a:endParaRPr sz="600" dirty="0"/>
                    </a:p>
                    <a:p>
                      <a:pPr marL="0" marR="0" lvl="0" indent="0" algn="ctr" rtl="0">
                        <a:lnSpc>
                          <a:spcPct val="100000"/>
                        </a:lnSpc>
                        <a:spcBef>
                          <a:spcPts val="0"/>
                        </a:spcBef>
                        <a:spcAft>
                          <a:spcPts val="0"/>
                        </a:spcAft>
                        <a:buClr>
                          <a:schemeClr val="dk1"/>
                        </a:buClr>
                        <a:buSzPts val="700"/>
                        <a:buFont typeface="Calibri"/>
                        <a:buNone/>
                      </a:pPr>
                      <a:r>
                        <a:rPr lang="en-US" sz="600" dirty="0"/>
                        <a:t>Assessment - Baseline</a:t>
                      </a:r>
                      <a:endParaRPr sz="600" dirty="0"/>
                    </a:p>
                    <a:p>
                      <a:pPr marL="0" marR="0" lvl="0" indent="0" algn="ctr" rtl="0">
                        <a:lnSpc>
                          <a:spcPct val="100000"/>
                        </a:lnSpc>
                        <a:spcBef>
                          <a:spcPts val="0"/>
                        </a:spcBef>
                        <a:spcAft>
                          <a:spcPts val="0"/>
                        </a:spcAft>
                        <a:buClr>
                          <a:schemeClr val="dk1"/>
                        </a:buClr>
                        <a:buSzPts val="700"/>
                        <a:buFont typeface="Calibri"/>
                        <a:buNone/>
                      </a:pPr>
                      <a:r>
                        <a:rPr lang="en-US" sz="600" dirty="0"/>
                        <a:t>Breaking Down Barriers</a:t>
                      </a:r>
                      <a:endParaRPr sz="600" dirty="0"/>
                    </a:p>
                    <a:p>
                      <a:pPr marL="0" marR="0" lvl="0" indent="0" algn="ctr" rtl="0">
                        <a:lnSpc>
                          <a:spcPct val="100000"/>
                        </a:lnSpc>
                        <a:spcBef>
                          <a:spcPts val="0"/>
                        </a:spcBef>
                        <a:spcAft>
                          <a:spcPts val="0"/>
                        </a:spcAft>
                        <a:buClr>
                          <a:schemeClr val="dk1"/>
                        </a:buClr>
                        <a:buSzPts val="700"/>
                        <a:buFont typeface="Calibri"/>
                        <a:buNone/>
                      </a:pPr>
                      <a:endParaRPr sz="600" dirty="0"/>
                    </a:p>
                  </a:txBody>
                  <a:tcPr marL="91450" marR="91450" marT="45725" marB="45725"/>
                </a:tc>
                <a:extLst>
                  <a:ext uri="{0D108BD9-81ED-4DB2-BD59-A6C34878D82A}">
                    <a16:rowId xmlns:a16="http://schemas.microsoft.com/office/drawing/2014/main" val="10005"/>
                  </a:ext>
                </a:extLst>
              </a:tr>
              <a:tr h="798825">
                <a:tc>
                  <a:txBody>
                    <a:bodyPr/>
                    <a:lstStyle/>
                    <a:p>
                      <a:pPr marL="0" marR="0" lvl="0" indent="0" algn="l" rtl="0">
                        <a:lnSpc>
                          <a:spcPct val="100000"/>
                        </a:lnSpc>
                        <a:spcBef>
                          <a:spcPts val="0"/>
                        </a:spcBef>
                        <a:spcAft>
                          <a:spcPts val="0"/>
                        </a:spcAft>
                        <a:buClr>
                          <a:schemeClr val="dk1"/>
                        </a:buClr>
                        <a:buSzPts val="1400"/>
                        <a:buFont typeface="Calibri"/>
                        <a:buNone/>
                      </a:pPr>
                      <a:r>
                        <a:rPr lang="en-US" sz="1400"/>
                        <a:t>Summer 1</a:t>
                      </a:r>
                      <a:endParaRPr sz="1400"/>
                    </a:p>
                  </a:txBody>
                  <a:tcPr marL="91450" marR="91450" marT="45725" marB="45725"/>
                </a:tc>
                <a:tc>
                  <a:txBody>
                    <a:bodyPr/>
                    <a:lstStyle/>
                    <a:p>
                      <a:pPr marL="0" marR="0" lvl="0" indent="0" algn="ctr" rtl="0">
                        <a:spcBef>
                          <a:spcPts val="0"/>
                        </a:spcBef>
                        <a:spcAft>
                          <a:spcPts val="0"/>
                        </a:spcAft>
                        <a:buNone/>
                      </a:pPr>
                      <a:r>
                        <a:rPr lang="en-US" sz="700"/>
                        <a:t>Newspaper Article</a:t>
                      </a:r>
                      <a:endParaRPr/>
                    </a:p>
                    <a:p>
                      <a:pPr marL="0" marR="0" lvl="0" indent="0" algn="ctr" rtl="0">
                        <a:spcBef>
                          <a:spcPts val="0"/>
                        </a:spcBef>
                        <a:spcAft>
                          <a:spcPts val="0"/>
                        </a:spcAft>
                        <a:buNone/>
                      </a:pPr>
                      <a:r>
                        <a:rPr lang="en-US" sz="700"/>
                        <a:t>Narrative</a:t>
                      </a:r>
                      <a:endParaRPr sz="700" b="0"/>
                    </a:p>
                  </a:txBody>
                  <a:tcPr marL="91450" marR="91450" marT="45725" marB="45725"/>
                </a:tc>
                <a:tc>
                  <a:txBody>
                    <a:bodyPr/>
                    <a:lstStyle/>
                    <a:p>
                      <a:pPr marL="0" marR="0" lvl="0" indent="0" algn="ctr" rtl="0">
                        <a:spcBef>
                          <a:spcPts val="0"/>
                        </a:spcBef>
                        <a:spcAft>
                          <a:spcPts val="0"/>
                        </a:spcAft>
                        <a:buNone/>
                      </a:pPr>
                      <a:r>
                        <a:rPr lang="en-US" sz="700"/>
                        <a:t>Statistics</a:t>
                      </a:r>
                      <a:endParaRPr sz="700" b="0" i="1"/>
                    </a:p>
                  </a:txBody>
                  <a:tcPr marL="91450" marR="91450" marT="45725" marB="45725"/>
                </a:tc>
                <a:tc>
                  <a:txBody>
                    <a:bodyPr/>
                    <a:lstStyle/>
                    <a:p>
                      <a:pPr marL="0" marR="0" lvl="0" indent="0" algn="ctr" rtl="0">
                        <a:spcBef>
                          <a:spcPts val="0"/>
                        </a:spcBef>
                        <a:spcAft>
                          <a:spcPts val="0"/>
                        </a:spcAft>
                        <a:buNone/>
                      </a:pPr>
                      <a:r>
                        <a:rPr lang="en-US" sz="700"/>
                        <a:t>Called</a:t>
                      </a:r>
                      <a:endParaRPr/>
                    </a:p>
                    <a:p>
                      <a:pPr marL="0" marR="0" lvl="0" indent="0" algn="ctr" rtl="0">
                        <a:spcBef>
                          <a:spcPts val="0"/>
                        </a:spcBef>
                        <a:spcAft>
                          <a:spcPts val="0"/>
                        </a:spcAft>
                        <a:buNone/>
                      </a:pPr>
                      <a:r>
                        <a:rPr lang="en-US" sz="700"/>
                        <a:t>New-Life</a:t>
                      </a:r>
                      <a:endParaRPr sz="700" b="0"/>
                    </a:p>
                  </a:txBody>
                  <a:tcPr marL="91450" marR="91450" marT="45725" marB="45725"/>
                </a:tc>
                <a:tc>
                  <a:txBody>
                    <a:bodyPr/>
                    <a:lstStyle/>
                    <a:p>
                      <a:pPr marL="0" marR="0" lvl="0" indent="0" algn="ctr" rtl="0">
                        <a:spcBef>
                          <a:spcPts val="0"/>
                        </a:spcBef>
                        <a:spcAft>
                          <a:spcPts val="0"/>
                        </a:spcAft>
                        <a:buNone/>
                      </a:pPr>
                      <a:r>
                        <a:rPr lang="en-US" sz="700"/>
                        <a:t>Electricity </a:t>
                      </a:r>
                      <a:endParaRPr/>
                    </a:p>
                  </a:txBody>
                  <a:tcPr marL="91450" marR="91450" marT="45725" marB="45725"/>
                </a:tc>
                <a:tc>
                  <a:txBody>
                    <a:bodyPr/>
                    <a:lstStyle/>
                    <a:p>
                      <a:pPr marL="0" marR="0" lvl="0" indent="0" algn="ctr" rtl="0">
                        <a:spcBef>
                          <a:spcPts val="0"/>
                        </a:spcBef>
                        <a:spcAft>
                          <a:spcPts val="0"/>
                        </a:spcAft>
                        <a:buNone/>
                      </a:pPr>
                      <a:r>
                        <a:rPr lang="en-US" sz="700"/>
                        <a:t>Egyptians</a:t>
                      </a:r>
                      <a:endParaRPr sz="700" b="1"/>
                    </a:p>
                  </a:txBody>
                  <a:tcPr marL="91450" marR="91450" marT="45725" marB="45725"/>
                </a:tc>
                <a:tc>
                  <a:txBody>
                    <a:bodyPr/>
                    <a:lstStyle/>
                    <a:p>
                      <a:pPr marL="0" marR="0" lvl="0" indent="0" algn="ctr" rtl="0">
                        <a:spcBef>
                          <a:spcPts val="0"/>
                        </a:spcBef>
                        <a:spcAft>
                          <a:spcPts val="0"/>
                        </a:spcAft>
                        <a:buNone/>
                      </a:pPr>
                      <a:endParaRPr sz="700" b="0"/>
                    </a:p>
                  </a:txBody>
                  <a:tcPr marL="91450" marR="91450" marT="45725" marB="45725"/>
                </a:tc>
                <a:tc>
                  <a:txBody>
                    <a:bodyPr/>
                    <a:lstStyle/>
                    <a:p>
                      <a:pPr marL="0" marR="0" lvl="0" indent="0" algn="ctr" rtl="0">
                        <a:spcBef>
                          <a:spcPts val="0"/>
                        </a:spcBef>
                        <a:spcAft>
                          <a:spcPts val="0"/>
                        </a:spcAft>
                        <a:buNone/>
                      </a:pPr>
                      <a:r>
                        <a:rPr lang="en-US" sz="700"/>
                        <a:t>Clay Modelling – Create an Egyptian Vase</a:t>
                      </a:r>
                      <a:endParaRPr sz="700" b="0"/>
                    </a:p>
                  </a:txBody>
                  <a:tcPr marL="91450" marR="91450" marT="45725" marB="45725"/>
                </a:tc>
                <a:tc>
                  <a:txBody>
                    <a:bodyPr/>
                    <a:lstStyle/>
                    <a:p>
                      <a:pPr marL="0" marR="0" lvl="0" indent="0" algn="ctr" rtl="0">
                        <a:spcBef>
                          <a:spcPts val="0"/>
                        </a:spcBef>
                        <a:spcAft>
                          <a:spcPts val="0"/>
                        </a:spcAft>
                        <a:buNone/>
                      </a:pPr>
                      <a:endParaRPr sz="700" b="0"/>
                    </a:p>
                  </a:txBody>
                  <a:tcPr marL="91450" marR="91450" marT="45725" marB="45725"/>
                </a:tc>
                <a:tc>
                  <a:txBody>
                    <a:bodyPr/>
                    <a:lstStyle/>
                    <a:p>
                      <a:pPr algn="ctr"/>
                      <a:r>
                        <a:rPr lang="en-GB" sz="800" dirty="0"/>
                        <a:t>The classroom</a:t>
                      </a:r>
                    </a:p>
                  </a:txBody>
                  <a:tcPr/>
                </a:tc>
                <a:tc>
                  <a:txBody>
                    <a:bodyPr/>
                    <a:lstStyle/>
                    <a:p>
                      <a:pPr marL="0" marR="0" lvl="0" indent="0" algn="ctr" rtl="0">
                        <a:spcBef>
                          <a:spcPts val="0"/>
                        </a:spcBef>
                        <a:spcAft>
                          <a:spcPts val="0"/>
                        </a:spcAft>
                        <a:buNone/>
                      </a:pPr>
                      <a:r>
                        <a:rPr lang="en-US" sz="700"/>
                        <a:t>Can you publish a wiki page as part of a class wiki?</a:t>
                      </a:r>
                      <a:endParaRPr sz="700" b="0"/>
                    </a:p>
                  </a:txBody>
                  <a:tcPr marL="91450" marR="91450" marT="45725" marB="45725"/>
                </a:tc>
                <a:tc>
                  <a:txBody>
                    <a:bodyPr/>
                    <a:lstStyle/>
                    <a:p>
                      <a:pPr marL="0" marR="0" lvl="0" indent="0" algn="l" rtl="0">
                        <a:spcBef>
                          <a:spcPts val="0"/>
                        </a:spcBef>
                        <a:spcAft>
                          <a:spcPts val="0"/>
                        </a:spcAft>
                        <a:buNone/>
                      </a:pPr>
                      <a:r>
                        <a:rPr lang="en-US" sz="700"/>
                        <a:t>Blackbird.</a:t>
                      </a:r>
                      <a:endParaRPr/>
                    </a:p>
                    <a:p>
                      <a:pPr marL="0" marR="0" lvl="0" indent="0" algn="l" rtl="0">
                        <a:spcBef>
                          <a:spcPts val="0"/>
                        </a:spcBef>
                        <a:spcAft>
                          <a:spcPts val="0"/>
                        </a:spcAft>
                        <a:buNone/>
                      </a:pPr>
                      <a:r>
                        <a:rPr lang="en-US" sz="700" u="none" strike="noStrike">
                          <a:sym typeface="Calibri"/>
                        </a:rPr>
                        <a:t>The Beatles and the development of pop music</a:t>
                      </a:r>
                      <a:endParaRPr/>
                    </a:p>
                    <a:p>
                      <a:pPr marL="0" marR="0" lvl="0" indent="0" algn="l" rtl="0">
                        <a:spcBef>
                          <a:spcPts val="0"/>
                        </a:spcBef>
                        <a:spcAft>
                          <a:spcPts val="0"/>
                        </a:spcAft>
                        <a:buNone/>
                      </a:pPr>
                      <a:r>
                        <a:rPr lang="en-US" sz="700" u="none" strike="noStrike">
                          <a:sym typeface="Calibri"/>
                        </a:rPr>
                        <a:t>The Civil Rights Movement.</a:t>
                      </a:r>
                      <a:endParaRPr/>
                    </a:p>
                    <a:p>
                      <a:pPr marL="0" marR="0" lvl="0" indent="0" algn="l" rtl="0">
                        <a:spcBef>
                          <a:spcPts val="0"/>
                        </a:spcBef>
                        <a:spcAft>
                          <a:spcPts val="0"/>
                        </a:spcAft>
                        <a:buNone/>
                      </a:pPr>
                      <a:r>
                        <a:rPr lang="en-US" sz="700" u="none" strike="noStrike">
                          <a:sym typeface="Calibri"/>
                        </a:rPr>
                        <a:t>The Beatles songs.</a:t>
                      </a:r>
                      <a:endParaRPr sz="700" b="0"/>
                    </a:p>
                  </a:txBody>
                  <a:tcPr marL="91450" marR="91450" marT="45725" marB="45725"/>
                </a:tc>
                <a:tc>
                  <a:txBody>
                    <a:bodyPr/>
                    <a:lstStyle/>
                    <a:p>
                      <a:pPr marL="0" marR="0" lvl="0" indent="0" algn="ctr" rtl="0">
                        <a:spcBef>
                          <a:spcPts val="0"/>
                        </a:spcBef>
                        <a:spcAft>
                          <a:spcPts val="0"/>
                        </a:spcAft>
                        <a:buNone/>
                      </a:pPr>
                      <a:r>
                        <a:rPr lang="en-US" sz="700"/>
                        <a:t>Athletics</a:t>
                      </a:r>
                      <a:endParaRPr sz="700" b="0"/>
                    </a:p>
                  </a:txBody>
                  <a:tcPr marL="91450" marR="91450" marT="45725" marB="45725"/>
                </a:tc>
                <a:tc>
                  <a:txBody>
                    <a:bodyPr/>
                    <a:lstStyle/>
                    <a:p>
                      <a:pPr marL="0" marR="0" lvl="0" indent="0" algn="ctr" rtl="0">
                        <a:spcBef>
                          <a:spcPts val="0"/>
                        </a:spcBef>
                        <a:spcAft>
                          <a:spcPts val="0"/>
                        </a:spcAft>
                        <a:buNone/>
                      </a:pPr>
                      <a:r>
                        <a:rPr lang="en-US" sz="600" dirty="0"/>
                        <a:t>Relationships and Sex Education</a:t>
                      </a:r>
                      <a:endParaRPr sz="600" dirty="0"/>
                    </a:p>
                    <a:p>
                      <a:pPr marL="0" marR="0" lvl="0" indent="0" algn="ctr" rtl="0">
                        <a:spcBef>
                          <a:spcPts val="0"/>
                        </a:spcBef>
                        <a:spcAft>
                          <a:spcPts val="0"/>
                        </a:spcAft>
                        <a:buNone/>
                      </a:pPr>
                      <a:endParaRPr sz="600" dirty="0"/>
                    </a:p>
                  </a:txBody>
                  <a:tcPr marL="91450" marR="91450" marT="45725" marB="45725"/>
                </a:tc>
                <a:extLst>
                  <a:ext uri="{0D108BD9-81ED-4DB2-BD59-A6C34878D82A}">
                    <a16:rowId xmlns:a16="http://schemas.microsoft.com/office/drawing/2014/main" val="10006"/>
                  </a:ext>
                </a:extLst>
              </a:tr>
              <a:tr h="574950">
                <a:tc>
                  <a:txBody>
                    <a:bodyPr/>
                    <a:lstStyle/>
                    <a:p>
                      <a:pPr marL="0" marR="0" lvl="0" indent="0" algn="l" rtl="0">
                        <a:spcBef>
                          <a:spcPts val="0"/>
                        </a:spcBef>
                        <a:spcAft>
                          <a:spcPts val="0"/>
                        </a:spcAft>
                        <a:buNone/>
                      </a:pPr>
                      <a:r>
                        <a:rPr lang="en-US" sz="1400"/>
                        <a:t>Summer 2</a:t>
                      </a:r>
                      <a:endParaRPr sz="1400"/>
                    </a:p>
                  </a:txBody>
                  <a:tcPr marL="91450" marR="91450" marT="45725" marB="45725"/>
                </a:tc>
                <a:tc>
                  <a:txBody>
                    <a:bodyPr/>
                    <a:lstStyle/>
                    <a:p>
                      <a:pPr marL="0" marR="0" lvl="0" indent="0" algn="ctr" rtl="0">
                        <a:spcBef>
                          <a:spcPts val="0"/>
                        </a:spcBef>
                        <a:spcAft>
                          <a:spcPts val="0"/>
                        </a:spcAft>
                        <a:buNone/>
                      </a:pPr>
                      <a:r>
                        <a:rPr lang="en-US" sz="700"/>
                        <a:t>Biography</a:t>
                      </a:r>
                      <a:endParaRPr/>
                    </a:p>
                    <a:p>
                      <a:pPr marL="0" marR="0" lvl="0" indent="0" algn="ctr" rtl="0">
                        <a:spcBef>
                          <a:spcPts val="0"/>
                        </a:spcBef>
                        <a:spcAft>
                          <a:spcPts val="0"/>
                        </a:spcAft>
                        <a:buNone/>
                      </a:pPr>
                      <a:r>
                        <a:rPr lang="en-US" sz="700"/>
                        <a:t>Letter</a:t>
                      </a:r>
                      <a:endParaRPr sz="700" b="0"/>
                    </a:p>
                  </a:txBody>
                  <a:tcPr marL="91450" marR="91450" marT="45725" marB="45725"/>
                </a:tc>
                <a:tc>
                  <a:txBody>
                    <a:bodyPr/>
                    <a:lstStyle/>
                    <a:p>
                      <a:pPr marL="0" marR="0" lvl="0" indent="0" algn="ctr" rtl="0">
                        <a:spcBef>
                          <a:spcPts val="0"/>
                        </a:spcBef>
                        <a:spcAft>
                          <a:spcPts val="0"/>
                        </a:spcAft>
                        <a:buNone/>
                      </a:pPr>
                      <a:r>
                        <a:rPr lang="en-US" sz="700"/>
                        <a:t>Gaps / Investigations</a:t>
                      </a:r>
                      <a:endParaRPr sz="700" b="0"/>
                    </a:p>
                  </a:txBody>
                  <a:tcPr marL="91450" marR="91450" marT="45725" marB="45725"/>
                </a:tc>
                <a:tc>
                  <a:txBody>
                    <a:bodyPr/>
                    <a:lstStyle/>
                    <a:p>
                      <a:pPr marL="0" marR="0" lvl="0" indent="0" algn="ctr" rtl="0">
                        <a:spcBef>
                          <a:spcPts val="0"/>
                        </a:spcBef>
                        <a:spcAft>
                          <a:spcPts val="0"/>
                        </a:spcAft>
                        <a:buNone/>
                      </a:pPr>
                      <a:r>
                        <a:rPr lang="en-US" sz="700"/>
                        <a:t>New-Life</a:t>
                      </a:r>
                      <a:endParaRPr/>
                    </a:p>
                    <a:p>
                      <a:pPr marL="0" marR="0" lvl="0" indent="0" algn="ctr" rtl="0">
                        <a:spcBef>
                          <a:spcPts val="0"/>
                        </a:spcBef>
                        <a:spcAft>
                          <a:spcPts val="0"/>
                        </a:spcAft>
                        <a:buNone/>
                      </a:pPr>
                      <a:r>
                        <a:rPr lang="en-US" sz="700"/>
                        <a:t>God’s people</a:t>
                      </a:r>
                      <a:endParaRPr sz="700" b="0"/>
                    </a:p>
                  </a:txBody>
                  <a:tcPr marL="91450" marR="91450" marT="45725" marB="45725"/>
                </a:tc>
                <a:tc>
                  <a:txBody>
                    <a:bodyPr/>
                    <a:lstStyle/>
                    <a:p>
                      <a:pPr marL="0" marR="0" lvl="0" indent="0" algn="ctr" rtl="0">
                        <a:spcBef>
                          <a:spcPts val="0"/>
                        </a:spcBef>
                        <a:spcAft>
                          <a:spcPts val="0"/>
                        </a:spcAft>
                        <a:buNone/>
                      </a:pPr>
                      <a:endParaRPr sz="700" b="1"/>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endParaRPr sz="700" b="0" i="1"/>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a:t>Mountains </a:t>
                      </a:r>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a:t>Oil Pastel observational drawing – Peak District (Peter Hill)</a:t>
                      </a:r>
                      <a:endParaRPr sz="700"/>
                    </a:p>
                    <a:p>
                      <a:pPr marL="0" marR="0" lvl="0" indent="0" algn="ctr" rtl="0">
                        <a:lnSpc>
                          <a:spcPct val="100000"/>
                        </a:lnSpc>
                        <a:spcBef>
                          <a:spcPts val="0"/>
                        </a:spcBef>
                        <a:spcAft>
                          <a:spcPts val="0"/>
                        </a:spcAft>
                        <a:buClr>
                          <a:schemeClr val="dk1"/>
                        </a:buClr>
                        <a:buSzPts val="700"/>
                        <a:buFont typeface="Calibri"/>
                        <a:buNone/>
                      </a:pPr>
                      <a:endParaRPr sz="700" b="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endParaRPr sz="700" b="0"/>
                    </a:p>
                  </a:txBody>
                  <a:tcPr marL="91450" marR="91450" marT="45725" marB="45725"/>
                </a:tc>
                <a:tc>
                  <a:txBody>
                    <a:bodyPr/>
                    <a:lstStyle/>
                    <a:p>
                      <a:pPr algn="ctr"/>
                      <a:r>
                        <a:rPr lang="en-GB" sz="800" dirty="0"/>
                        <a:t>Goldilocks</a:t>
                      </a:r>
                    </a:p>
                  </a:txBody>
                  <a:tcPr/>
                </a:tc>
                <a:tc>
                  <a:txBody>
                    <a:bodyPr/>
                    <a:lstStyle/>
                    <a:p>
                      <a:pPr marL="0" marR="0" lvl="0" indent="0" algn="ctr" rtl="0">
                        <a:spcBef>
                          <a:spcPts val="0"/>
                        </a:spcBef>
                        <a:spcAft>
                          <a:spcPts val="0"/>
                        </a:spcAft>
                        <a:buNone/>
                      </a:pPr>
                      <a:r>
                        <a:rPr lang="en-US" sz="700"/>
                        <a:t>Can you make an eBook about how the internet works?</a:t>
                      </a:r>
                      <a:endParaRPr sz="700" b="0"/>
                    </a:p>
                  </a:txBody>
                  <a:tcPr marL="91450" marR="91450" marT="45725" marB="45725"/>
                </a:tc>
                <a:tc>
                  <a:txBody>
                    <a:bodyPr/>
                    <a:lstStyle/>
                    <a:p>
                      <a:pPr marL="0" marR="0" lvl="0" indent="0" algn="l" rtl="0">
                        <a:spcBef>
                          <a:spcPts val="0"/>
                        </a:spcBef>
                        <a:spcAft>
                          <a:spcPts val="0"/>
                        </a:spcAft>
                        <a:buNone/>
                      </a:pPr>
                      <a:r>
                        <a:rPr lang="en-US" sz="700" u="none" strike="noStrike">
                          <a:sym typeface="Calibri"/>
                        </a:rPr>
                        <a:t>Reflect, rewind and replay. Revision and deciding what to perform. Listen to</a:t>
                      </a:r>
                      <a:endParaRPr/>
                    </a:p>
                    <a:p>
                      <a:pPr marL="0" marR="0" lvl="0" indent="0" algn="l" rtl="0">
                        <a:spcBef>
                          <a:spcPts val="0"/>
                        </a:spcBef>
                        <a:spcAft>
                          <a:spcPts val="0"/>
                        </a:spcAft>
                        <a:buNone/>
                      </a:pPr>
                      <a:r>
                        <a:rPr lang="en-US" sz="700" u="none" strike="noStrike">
                          <a:sym typeface="Calibri"/>
                        </a:rPr>
                        <a:t>Western Classical Music. The language of music.</a:t>
                      </a:r>
                      <a:endParaRPr sz="700" b="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a:t>Golf</a:t>
                      </a:r>
                      <a:endParaRPr sz="700" b="0"/>
                    </a:p>
                  </a:txBody>
                  <a:tcPr marL="91450" marR="91450" marT="45725" marB="45725"/>
                </a:tc>
                <a:tc>
                  <a:txBody>
                    <a:bodyPr/>
                    <a:lstStyle/>
                    <a:p>
                      <a:pPr marL="0" lvl="0" indent="0" algn="ctr" rtl="0">
                        <a:spcBef>
                          <a:spcPts val="0"/>
                        </a:spcBef>
                        <a:spcAft>
                          <a:spcPts val="0"/>
                        </a:spcAft>
                        <a:buClr>
                          <a:schemeClr val="dk1"/>
                        </a:buClr>
                        <a:buFont typeface="Arial"/>
                        <a:buNone/>
                      </a:pPr>
                      <a:r>
                        <a:rPr lang="en-US" sz="600" dirty="0"/>
                        <a:t>Relationships and Sex Education</a:t>
                      </a:r>
                      <a:endParaRPr sz="600" dirty="0"/>
                    </a:p>
                    <a:p>
                      <a:pPr marL="0" marR="0" lvl="0" indent="0" algn="ctr" rtl="0">
                        <a:lnSpc>
                          <a:spcPct val="100000"/>
                        </a:lnSpc>
                        <a:spcBef>
                          <a:spcPts val="0"/>
                        </a:spcBef>
                        <a:spcAft>
                          <a:spcPts val="0"/>
                        </a:spcAft>
                        <a:buClr>
                          <a:schemeClr val="dk1"/>
                        </a:buClr>
                        <a:buSzPts val="700"/>
                        <a:buFont typeface="Calibri"/>
                        <a:buNone/>
                      </a:pPr>
                      <a:endParaRPr sz="600" dirty="0"/>
                    </a:p>
                  </a:txBody>
                  <a:tcPr marL="91450" marR="91450" marT="45725" marB="45725"/>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2251635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TotalTime>
  <Words>1308</Words>
  <Application>Microsoft Office PowerPoint</Application>
  <PresentationFormat>Widescreen</PresentationFormat>
  <Paragraphs>217</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Letter-join Plus 1</vt:lpstr>
      <vt:lpstr>Raleway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Colette Howe</dc:creator>
  <cp:lastModifiedBy>Rebecca Sabor</cp:lastModifiedBy>
  <cp:revision>17</cp:revision>
  <dcterms:created xsi:type="dcterms:W3CDTF">2022-07-20T09:58:25Z</dcterms:created>
  <dcterms:modified xsi:type="dcterms:W3CDTF">2022-09-06T12:16:15Z</dcterms:modified>
</cp:coreProperties>
</file>