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7" r:id="rId3"/>
    <p:sldId id="266" r:id="rId4"/>
    <p:sldId id="258" r:id="rId5"/>
    <p:sldId id="257" r:id="rId6"/>
    <p:sldId id="259" r:id="rId7"/>
    <p:sldId id="260" r:id="rId8"/>
    <p:sldId id="261" r:id="rId9"/>
    <p:sldId id="262" r:id="rId10"/>
    <p:sldId id="263" r:id="rId11"/>
    <p:sldId id="264" r:id="rId12"/>
    <p:sldId id="265"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71" d="100"/>
          <a:sy n="71" d="100"/>
        </p:scale>
        <p:origin x="660"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9C0EE3-1271-4E7C-8CF9-AE70D8F2362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BB95D588-71A3-4528-B25F-17900E814A5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95ABAC90-6E06-462B-861C-537A0E815B1E}"/>
              </a:ext>
            </a:extLst>
          </p:cNvPr>
          <p:cNvSpPr>
            <a:spLocks noGrp="1"/>
          </p:cNvSpPr>
          <p:nvPr>
            <p:ph type="dt" sz="half" idx="10"/>
          </p:nvPr>
        </p:nvSpPr>
        <p:spPr/>
        <p:txBody>
          <a:bodyPr/>
          <a:lstStyle/>
          <a:p>
            <a:fld id="{277A55B0-D87D-448E-B650-874B4F042318}" type="datetimeFigureOut">
              <a:rPr lang="en-GB" smtClean="0"/>
              <a:t>19/09/2025</a:t>
            </a:fld>
            <a:endParaRPr lang="en-GB"/>
          </a:p>
        </p:txBody>
      </p:sp>
      <p:sp>
        <p:nvSpPr>
          <p:cNvPr id="5" name="Footer Placeholder 4">
            <a:extLst>
              <a:ext uri="{FF2B5EF4-FFF2-40B4-BE49-F238E27FC236}">
                <a16:creationId xmlns:a16="http://schemas.microsoft.com/office/drawing/2014/main" id="{1F7974FF-2282-4A20-AD36-E355EF46348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73A6043-0A31-44CB-A4A8-16FD1FA47BE0}"/>
              </a:ext>
            </a:extLst>
          </p:cNvPr>
          <p:cNvSpPr>
            <a:spLocks noGrp="1"/>
          </p:cNvSpPr>
          <p:nvPr>
            <p:ph type="sldNum" sz="quarter" idx="12"/>
          </p:nvPr>
        </p:nvSpPr>
        <p:spPr/>
        <p:txBody>
          <a:bodyPr/>
          <a:lstStyle/>
          <a:p>
            <a:fld id="{5A103D23-8DB6-421A-B744-797AD3F6F2CA}" type="slidenum">
              <a:rPr lang="en-GB" smtClean="0"/>
              <a:t>‹#›</a:t>
            </a:fld>
            <a:endParaRPr lang="en-GB"/>
          </a:p>
        </p:txBody>
      </p:sp>
    </p:spTree>
    <p:extLst>
      <p:ext uri="{BB962C8B-B14F-4D97-AF65-F5344CB8AC3E}">
        <p14:creationId xmlns:p14="http://schemas.microsoft.com/office/powerpoint/2010/main" val="34073665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8B71EF-4100-456F-AC4C-72BB8865BD9B}"/>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B9A375F-D97D-4673-AB83-C5679BBA4F94}"/>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93AEE46-8B3B-4DCF-8024-95F9FED3DC64}"/>
              </a:ext>
            </a:extLst>
          </p:cNvPr>
          <p:cNvSpPr>
            <a:spLocks noGrp="1"/>
          </p:cNvSpPr>
          <p:nvPr>
            <p:ph type="dt" sz="half" idx="10"/>
          </p:nvPr>
        </p:nvSpPr>
        <p:spPr/>
        <p:txBody>
          <a:bodyPr/>
          <a:lstStyle/>
          <a:p>
            <a:fld id="{277A55B0-D87D-448E-B650-874B4F042318}" type="datetimeFigureOut">
              <a:rPr lang="en-GB" smtClean="0"/>
              <a:t>19/09/2025</a:t>
            </a:fld>
            <a:endParaRPr lang="en-GB"/>
          </a:p>
        </p:txBody>
      </p:sp>
      <p:sp>
        <p:nvSpPr>
          <p:cNvPr id="5" name="Footer Placeholder 4">
            <a:extLst>
              <a:ext uri="{FF2B5EF4-FFF2-40B4-BE49-F238E27FC236}">
                <a16:creationId xmlns:a16="http://schemas.microsoft.com/office/drawing/2014/main" id="{BB937606-B408-4208-AD1A-47F9F395A81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3D97D3F-6C30-41F2-9F37-FDC4C815A3FA}"/>
              </a:ext>
            </a:extLst>
          </p:cNvPr>
          <p:cNvSpPr>
            <a:spLocks noGrp="1"/>
          </p:cNvSpPr>
          <p:nvPr>
            <p:ph type="sldNum" sz="quarter" idx="12"/>
          </p:nvPr>
        </p:nvSpPr>
        <p:spPr/>
        <p:txBody>
          <a:bodyPr/>
          <a:lstStyle/>
          <a:p>
            <a:fld id="{5A103D23-8DB6-421A-B744-797AD3F6F2CA}" type="slidenum">
              <a:rPr lang="en-GB" smtClean="0"/>
              <a:t>‹#›</a:t>
            </a:fld>
            <a:endParaRPr lang="en-GB"/>
          </a:p>
        </p:txBody>
      </p:sp>
    </p:spTree>
    <p:extLst>
      <p:ext uri="{BB962C8B-B14F-4D97-AF65-F5344CB8AC3E}">
        <p14:creationId xmlns:p14="http://schemas.microsoft.com/office/powerpoint/2010/main" val="3482337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4D00C84-FE9D-46A0-9B5B-F1FCEB8F5C4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5E4CE3D-2756-4CD5-80B0-B539BBB8D615}"/>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EF5AF3A-2563-4CC4-B9D3-D4DD6EB6029B}"/>
              </a:ext>
            </a:extLst>
          </p:cNvPr>
          <p:cNvSpPr>
            <a:spLocks noGrp="1"/>
          </p:cNvSpPr>
          <p:nvPr>
            <p:ph type="dt" sz="half" idx="10"/>
          </p:nvPr>
        </p:nvSpPr>
        <p:spPr/>
        <p:txBody>
          <a:bodyPr/>
          <a:lstStyle/>
          <a:p>
            <a:fld id="{277A55B0-D87D-448E-B650-874B4F042318}" type="datetimeFigureOut">
              <a:rPr lang="en-GB" smtClean="0"/>
              <a:t>19/09/2025</a:t>
            </a:fld>
            <a:endParaRPr lang="en-GB"/>
          </a:p>
        </p:txBody>
      </p:sp>
      <p:sp>
        <p:nvSpPr>
          <p:cNvPr id="5" name="Footer Placeholder 4">
            <a:extLst>
              <a:ext uri="{FF2B5EF4-FFF2-40B4-BE49-F238E27FC236}">
                <a16:creationId xmlns:a16="http://schemas.microsoft.com/office/drawing/2014/main" id="{B92E6222-7F41-43EA-88AB-E172A416F1D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6833DC1-9001-4D5D-A957-F1834F6FDB5A}"/>
              </a:ext>
            </a:extLst>
          </p:cNvPr>
          <p:cNvSpPr>
            <a:spLocks noGrp="1"/>
          </p:cNvSpPr>
          <p:nvPr>
            <p:ph type="sldNum" sz="quarter" idx="12"/>
          </p:nvPr>
        </p:nvSpPr>
        <p:spPr/>
        <p:txBody>
          <a:bodyPr/>
          <a:lstStyle/>
          <a:p>
            <a:fld id="{5A103D23-8DB6-421A-B744-797AD3F6F2CA}" type="slidenum">
              <a:rPr lang="en-GB" smtClean="0"/>
              <a:t>‹#›</a:t>
            </a:fld>
            <a:endParaRPr lang="en-GB"/>
          </a:p>
        </p:txBody>
      </p:sp>
    </p:spTree>
    <p:extLst>
      <p:ext uri="{BB962C8B-B14F-4D97-AF65-F5344CB8AC3E}">
        <p14:creationId xmlns:p14="http://schemas.microsoft.com/office/powerpoint/2010/main" val="15288078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EABF05-4D26-420A-899E-526F1B7D3BD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87EF4F2-6FA2-430C-8B4D-02E37AAFEAC5}"/>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9A9740D-8760-4394-A3AD-5D87443A00A3}"/>
              </a:ext>
            </a:extLst>
          </p:cNvPr>
          <p:cNvSpPr>
            <a:spLocks noGrp="1"/>
          </p:cNvSpPr>
          <p:nvPr>
            <p:ph type="dt" sz="half" idx="10"/>
          </p:nvPr>
        </p:nvSpPr>
        <p:spPr/>
        <p:txBody>
          <a:bodyPr/>
          <a:lstStyle/>
          <a:p>
            <a:fld id="{277A55B0-D87D-448E-B650-874B4F042318}" type="datetimeFigureOut">
              <a:rPr lang="en-GB" smtClean="0"/>
              <a:t>19/09/2025</a:t>
            </a:fld>
            <a:endParaRPr lang="en-GB"/>
          </a:p>
        </p:txBody>
      </p:sp>
      <p:sp>
        <p:nvSpPr>
          <p:cNvPr id="5" name="Footer Placeholder 4">
            <a:extLst>
              <a:ext uri="{FF2B5EF4-FFF2-40B4-BE49-F238E27FC236}">
                <a16:creationId xmlns:a16="http://schemas.microsoft.com/office/drawing/2014/main" id="{33E34B8C-35CC-4883-8945-3664165536E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0F99B84-3AAE-496B-AEB4-740378D08013}"/>
              </a:ext>
            </a:extLst>
          </p:cNvPr>
          <p:cNvSpPr>
            <a:spLocks noGrp="1"/>
          </p:cNvSpPr>
          <p:nvPr>
            <p:ph type="sldNum" sz="quarter" idx="12"/>
          </p:nvPr>
        </p:nvSpPr>
        <p:spPr/>
        <p:txBody>
          <a:bodyPr/>
          <a:lstStyle/>
          <a:p>
            <a:fld id="{5A103D23-8DB6-421A-B744-797AD3F6F2CA}" type="slidenum">
              <a:rPr lang="en-GB" smtClean="0"/>
              <a:t>‹#›</a:t>
            </a:fld>
            <a:endParaRPr lang="en-GB"/>
          </a:p>
        </p:txBody>
      </p:sp>
    </p:spTree>
    <p:extLst>
      <p:ext uri="{BB962C8B-B14F-4D97-AF65-F5344CB8AC3E}">
        <p14:creationId xmlns:p14="http://schemas.microsoft.com/office/powerpoint/2010/main" val="23664327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443B72-1B56-48E0-AAE0-E9C6B25111D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204839FC-E3A7-4891-878B-23243EEC76D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EABD346B-1806-4707-AAF1-495D468632BE}"/>
              </a:ext>
            </a:extLst>
          </p:cNvPr>
          <p:cNvSpPr>
            <a:spLocks noGrp="1"/>
          </p:cNvSpPr>
          <p:nvPr>
            <p:ph type="dt" sz="half" idx="10"/>
          </p:nvPr>
        </p:nvSpPr>
        <p:spPr/>
        <p:txBody>
          <a:bodyPr/>
          <a:lstStyle/>
          <a:p>
            <a:fld id="{277A55B0-D87D-448E-B650-874B4F042318}" type="datetimeFigureOut">
              <a:rPr lang="en-GB" smtClean="0"/>
              <a:t>19/09/2025</a:t>
            </a:fld>
            <a:endParaRPr lang="en-GB"/>
          </a:p>
        </p:txBody>
      </p:sp>
      <p:sp>
        <p:nvSpPr>
          <p:cNvPr id="5" name="Footer Placeholder 4">
            <a:extLst>
              <a:ext uri="{FF2B5EF4-FFF2-40B4-BE49-F238E27FC236}">
                <a16:creationId xmlns:a16="http://schemas.microsoft.com/office/drawing/2014/main" id="{03C7C250-B4A9-4492-AD62-A1D1436476F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DEE9124-F80C-439C-9AED-90AB2688421E}"/>
              </a:ext>
            </a:extLst>
          </p:cNvPr>
          <p:cNvSpPr>
            <a:spLocks noGrp="1"/>
          </p:cNvSpPr>
          <p:nvPr>
            <p:ph type="sldNum" sz="quarter" idx="12"/>
          </p:nvPr>
        </p:nvSpPr>
        <p:spPr/>
        <p:txBody>
          <a:bodyPr/>
          <a:lstStyle/>
          <a:p>
            <a:fld id="{5A103D23-8DB6-421A-B744-797AD3F6F2CA}" type="slidenum">
              <a:rPr lang="en-GB" smtClean="0"/>
              <a:t>‹#›</a:t>
            </a:fld>
            <a:endParaRPr lang="en-GB"/>
          </a:p>
        </p:txBody>
      </p:sp>
    </p:spTree>
    <p:extLst>
      <p:ext uri="{BB962C8B-B14F-4D97-AF65-F5344CB8AC3E}">
        <p14:creationId xmlns:p14="http://schemas.microsoft.com/office/powerpoint/2010/main" val="1155422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81C2D5-A629-41BE-9680-B25ADB10F48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3E0C06B-E6B8-4B1A-B68D-DFEFF88414CD}"/>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FEE4F374-6B7A-4BF1-ADAF-161B14CE2E60}"/>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D06CBC99-078A-4BE8-B843-6FAB7ADEF64D}"/>
              </a:ext>
            </a:extLst>
          </p:cNvPr>
          <p:cNvSpPr>
            <a:spLocks noGrp="1"/>
          </p:cNvSpPr>
          <p:nvPr>
            <p:ph type="dt" sz="half" idx="10"/>
          </p:nvPr>
        </p:nvSpPr>
        <p:spPr/>
        <p:txBody>
          <a:bodyPr/>
          <a:lstStyle/>
          <a:p>
            <a:fld id="{277A55B0-D87D-448E-B650-874B4F042318}" type="datetimeFigureOut">
              <a:rPr lang="en-GB" smtClean="0"/>
              <a:t>19/09/2025</a:t>
            </a:fld>
            <a:endParaRPr lang="en-GB"/>
          </a:p>
        </p:txBody>
      </p:sp>
      <p:sp>
        <p:nvSpPr>
          <p:cNvPr id="6" name="Footer Placeholder 5">
            <a:extLst>
              <a:ext uri="{FF2B5EF4-FFF2-40B4-BE49-F238E27FC236}">
                <a16:creationId xmlns:a16="http://schemas.microsoft.com/office/drawing/2014/main" id="{F7571B06-C2A9-49A5-BFCA-2052F81CDF6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82F14A9-B633-4CDD-9928-0AABF0E94B24}"/>
              </a:ext>
            </a:extLst>
          </p:cNvPr>
          <p:cNvSpPr>
            <a:spLocks noGrp="1"/>
          </p:cNvSpPr>
          <p:nvPr>
            <p:ph type="sldNum" sz="quarter" idx="12"/>
          </p:nvPr>
        </p:nvSpPr>
        <p:spPr/>
        <p:txBody>
          <a:bodyPr/>
          <a:lstStyle/>
          <a:p>
            <a:fld id="{5A103D23-8DB6-421A-B744-797AD3F6F2CA}" type="slidenum">
              <a:rPr lang="en-GB" smtClean="0"/>
              <a:t>‹#›</a:t>
            </a:fld>
            <a:endParaRPr lang="en-GB"/>
          </a:p>
        </p:txBody>
      </p:sp>
    </p:spTree>
    <p:extLst>
      <p:ext uri="{BB962C8B-B14F-4D97-AF65-F5344CB8AC3E}">
        <p14:creationId xmlns:p14="http://schemas.microsoft.com/office/powerpoint/2010/main" val="15402996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D5AC4B-E963-4E91-AB3C-8B42E377121E}"/>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30D6859-88E5-407C-85E1-6754A51B22B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8EC87B76-CCC1-4CBF-9A03-4F9E9306A9B5}"/>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B29981FF-CE70-4DD5-9BBB-35E03B69606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146E7010-49A2-4719-89C0-AB0C26ACEA7A}"/>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1D63D44F-0A43-4C6B-A5E0-B50EBBB2F656}"/>
              </a:ext>
            </a:extLst>
          </p:cNvPr>
          <p:cNvSpPr>
            <a:spLocks noGrp="1"/>
          </p:cNvSpPr>
          <p:nvPr>
            <p:ph type="dt" sz="half" idx="10"/>
          </p:nvPr>
        </p:nvSpPr>
        <p:spPr/>
        <p:txBody>
          <a:bodyPr/>
          <a:lstStyle/>
          <a:p>
            <a:fld id="{277A55B0-D87D-448E-B650-874B4F042318}" type="datetimeFigureOut">
              <a:rPr lang="en-GB" smtClean="0"/>
              <a:t>19/09/2025</a:t>
            </a:fld>
            <a:endParaRPr lang="en-GB"/>
          </a:p>
        </p:txBody>
      </p:sp>
      <p:sp>
        <p:nvSpPr>
          <p:cNvPr id="8" name="Footer Placeholder 7">
            <a:extLst>
              <a:ext uri="{FF2B5EF4-FFF2-40B4-BE49-F238E27FC236}">
                <a16:creationId xmlns:a16="http://schemas.microsoft.com/office/drawing/2014/main" id="{83D20080-FAB2-4B32-80A3-825C00202E8A}"/>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35840DD4-1ACB-4301-A269-81C346422131}"/>
              </a:ext>
            </a:extLst>
          </p:cNvPr>
          <p:cNvSpPr>
            <a:spLocks noGrp="1"/>
          </p:cNvSpPr>
          <p:nvPr>
            <p:ph type="sldNum" sz="quarter" idx="12"/>
          </p:nvPr>
        </p:nvSpPr>
        <p:spPr/>
        <p:txBody>
          <a:bodyPr/>
          <a:lstStyle/>
          <a:p>
            <a:fld id="{5A103D23-8DB6-421A-B744-797AD3F6F2CA}" type="slidenum">
              <a:rPr lang="en-GB" smtClean="0"/>
              <a:t>‹#›</a:t>
            </a:fld>
            <a:endParaRPr lang="en-GB"/>
          </a:p>
        </p:txBody>
      </p:sp>
    </p:spTree>
    <p:extLst>
      <p:ext uri="{BB962C8B-B14F-4D97-AF65-F5344CB8AC3E}">
        <p14:creationId xmlns:p14="http://schemas.microsoft.com/office/powerpoint/2010/main" val="33691988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ADCC3B-303E-4FAC-9114-CC0A764F92CB}"/>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0E94FF9D-4E35-4FD9-B17C-43E105B380E0}"/>
              </a:ext>
            </a:extLst>
          </p:cNvPr>
          <p:cNvSpPr>
            <a:spLocks noGrp="1"/>
          </p:cNvSpPr>
          <p:nvPr>
            <p:ph type="dt" sz="half" idx="10"/>
          </p:nvPr>
        </p:nvSpPr>
        <p:spPr/>
        <p:txBody>
          <a:bodyPr/>
          <a:lstStyle/>
          <a:p>
            <a:fld id="{277A55B0-D87D-448E-B650-874B4F042318}" type="datetimeFigureOut">
              <a:rPr lang="en-GB" smtClean="0"/>
              <a:t>19/09/2025</a:t>
            </a:fld>
            <a:endParaRPr lang="en-GB"/>
          </a:p>
        </p:txBody>
      </p:sp>
      <p:sp>
        <p:nvSpPr>
          <p:cNvPr id="4" name="Footer Placeholder 3">
            <a:extLst>
              <a:ext uri="{FF2B5EF4-FFF2-40B4-BE49-F238E27FC236}">
                <a16:creationId xmlns:a16="http://schemas.microsoft.com/office/drawing/2014/main" id="{0557D564-A2C6-4013-9131-7BA745224E0F}"/>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3B3A8C20-CCE4-4C8B-AA91-5CC1093BF801}"/>
              </a:ext>
            </a:extLst>
          </p:cNvPr>
          <p:cNvSpPr>
            <a:spLocks noGrp="1"/>
          </p:cNvSpPr>
          <p:nvPr>
            <p:ph type="sldNum" sz="quarter" idx="12"/>
          </p:nvPr>
        </p:nvSpPr>
        <p:spPr/>
        <p:txBody>
          <a:bodyPr/>
          <a:lstStyle/>
          <a:p>
            <a:fld id="{5A103D23-8DB6-421A-B744-797AD3F6F2CA}" type="slidenum">
              <a:rPr lang="en-GB" smtClean="0"/>
              <a:t>‹#›</a:t>
            </a:fld>
            <a:endParaRPr lang="en-GB"/>
          </a:p>
        </p:txBody>
      </p:sp>
    </p:spTree>
    <p:extLst>
      <p:ext uri="{BB962C8B-B14F-4D97-AF65-F5344CB8AC3E}">
        <p14:creationId xmlns:p14="http://schemas.microsoft.com/office/powerpoint/2010/main" val="19230502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AD9E438-7A8E-4B2D-B974-14D547CAD314}"/>
              </a:ext>
            </a:extLst>
          </p:cNvPr>
          <p:cNvSpPr>
            <a:spLocks noGrp="1"/>
          </p:cNvSpPr>
          <p:nvPr>
            <p:ph type="dt" sz="half" idx="10"/>
          </p:nvPr>
        </p:nvSpPr>
        <p:spPr/>
        <p:txBody>
          <a:bodyPr/>
          <a:lstStyle/>
          <a:p>
            <a:fld id="{277A55B0-D87D-448E-B650-874B4F042318}" type="datetimeFigureOut">
              <a:rPr lang="en-GB" smtClean="0"/>
              <a:t>19/09/2025</a:t>
            </a:fld>
            <a:endParaRPr lang="en-GB"/>
          </a:p>
        </p:txBody>
      </p:sp>
      <p:sp>
        <p:nvSpPr>
          <p:cNvPr id="3" name="Footer Placeholder 2">
            <a:extLst>
              <a:ext uri="{FF2B5EF4-FFF2-40B4-BE49-F238E27FC236}">
                <a16:creationId xmlns:a16="http://schemas.microsoft.com/office/drawing/2014/main" id="{0240E83B-22E8-49E5-A171-4D80C01EE856}"/>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C7D0FAA0-B867-477A-B914-F05BE52AF2A7}"/>
              </a:ext>
            </a:extLst>
          </p:cNvPr>
          <p:cNvSpPr>
            <a:spLocks noGrp="1"/>
          </p:cNvSpPr>
          <p:nvPr>
            <p:ph type="sldNum" sz="quarter" idx="12"/>
          </p:nvPr>
        </p:nvSpPr>
        <p:spPr/>
        <p:txBody>
          <a:bodyPr/>
          <a:lstStyle/>
          <a:p>
            <a:fld id="{5A103D23-8DB6-421A-B744-797AD3F6F2CA}" type="slidenum">
              <a:rPr lang="en-GB" smtClean="0"/>
              <a:t>‹#›</a:t>
            </a:fld>
            <a:endParaRPr lang="en-GB"/>
          </a:p>
        </p:txBody>
      </p:sp>
    </p:spTree>
    <p:extLst>
      <p:ext uri="{BB962C8B-B14F-4D97-AF65-F5344CB8AC3E}">
        <p14:creationId xmlns:p14="http://schemas.microsoft.com/office/powerpoint/2010/main" val="26847503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827ECD-2D7F-42EA-891D-766C4697F92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FBBB979D-9428-42CB-90B6-B519E9BE47F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15F7464E-2DD5-4A1A-9E9B-742E05A823A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769FD7C-0274-49BC-8A43-3D14A7A6AE18}"/>
              </a:ext>
            </a:extLst>
          </p:cNvPr>
          <p:cNvSpPr>
            <a:spLocks noGrp="1"/>
          </p:cNvSpPr>
          <p:nvPr>
            <p:ph type="dt" sz="half" idx="10"/>
          </p:nvPr>
        </p:nvSpPr>
        <p:spPr/>
        <p:txBody>
          <a:bodyPr/>
          <a:lstStyle/>
          <a:p>
            <a:fld id="{277A55B0-D87D-448E-B650-874B4F042318}" type="datetimeFigureOut">
              <a:rPr lang="en-GB" smtClean="0"/>
              <a:t>19/09/2025</a:t>
            </a:fld>
            <a:endParaRPr lang="en-GB"/>
          </a:p>
        </p:txBody>
      </p:sp>
      <p:sp>
        <p:nvSpPr>
          <p:cNvPr id="6" name="Footer Placeholder 5">
            <a:extLst>
              <a:ext uri="{FF2B5EF4-FFF2-40B4-BE49-F238E27FC236}">
                <a16:creationId xmlns:a16="http://schemas.microsoft.com/office/drawing/2014/main" id="{8AD73DE3-5FBF-4F11-853F-6892829E2A5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DF6BF0B-C7E0-4EAB-83CF-8690B2BDA6D9}"/>
              </a:ext>
            </a:extLst>
          </p:cNvPr>
          <p:cNvSpPr>
            <a:spLocks noGrp="1"/>
          </p:cNvSpPr>
          <p:nvPr>
            <p:ph type="sldNum" sz="quarter" idx="12"/>
          </p:nvPr>
        </p:nvSpPr>
        <p:spPr/>
        <p:txBody>
          <a:bodyPr/>
          <a:lstStyle/>
          <a:p>
            <a:fld id="{5A103D23-8DB6-421A-B744-797AD3F6F2CA}" type="slidenum">
              <a:rPr lang="en-GB" smtClean="0"/>
              <a:t>‹#›</a:t>
            </a:fld>
            <a:endParaRPr lang="en-GB"/>
          </a:p>
        </p:txBody>
      </p:sp>
    </p:spTree>
    <p:extLst>
      <p:ext uri="{BB962C8B-B14F-4D97-AF65-F5344CB8AC3E}">
        <p14:creationId xmlns:p14="http://schemas.microsoft.com/office/powerpoint/2010/main" val="35042268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EED7D3-D0EA-4CBA-BE95-6AF0291E96A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922E82B8-14A6-44D0-BB93-BD7F526DD26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C19A4BC6-A31C-4B43-A32E-99A1C7E2662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9AB2F9F-C200-4C2E-B433-E4AE2FC00D9E}"/>
              </a:ext>
            </a:extLst>
          </p:cNvPr>
          <p:cNvSpPr>
            <a:spLocks noGrp="1"/>
          </p:cNvSpPr>
          <p:nvPr>
            <p:ph type="dt" sz="half" idx="10"/>
          </p:nvPr>
        </p:nvSpPr>
        <p:spPr/>
        <p:txBody>
          <a:bodyPr/>
          <a:lstStyle/>
          <a:p>
            <a:fld id="{277A55B0-D87D-448E-B650-874B4F042318}" type="datetimeFigureOut">
              <a:rPr lang="en-GB" smtClean="0"/>
              <a:t>19/09/2025</a:t>
            </a:fld>
            <a:endParaRPr lang="en-GB"/>
          </a:p>
        </p:txBody>
      </p:sp>
      <p:sp>
        <p:nvSpPr>
          <p:cNvPr id="6" name="Footer Placeholder 5">
            <a:extLst>
              <a:ext uri="{FF2B5EF4-FFF2-40B4-BE49-F238E27FC236}">
                <a16:creationId xmlns:a16="http://schemas.microsoft.com/office/drawing/2014/main" id="{E034A84C-59C4-44AD-BD15-E5F1C82A26C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E07AE11-B8D1-437F-9574-3592291AB859}"/>
              </a:ext>
            </a:extLst>
          </p:cNvPr>
          <p:cNvSpPr>
            <a:spLocks noGrp="1"/>
          </p:cNvSpPr>
          <p:nvPr>
            <p:ph type="sldNum" sz="quarter" idx="12"/>
          </p:nvPr>
        </p:nvSpPr>
        <p:spPr/>
        <p:txBody>
          <a:bodyPr/>
          <a:lstStyle/>
          <a:p>
            <a:fld id="{5A103D23-8DB6-421A-B744-797AD3F6F2CA}" type="slidenum">
              <a:rPr lang="en-GB" smtClean="0"/>
              <a:t>‹#›</a:t>
            </a:fld>
            <a:endParaRPr lang="en-GB"/>
          </a:p>
        </p:txBody>
      </p:sp>
    </p:spTree>
    <p:extLst>
      <p:ext uri="{BB962C8B-B14F-4D97-AF65-F5344CB8AC3E}">
        <p14:creationId xmlns:p14="http://schemas.microsoft.com/office/powerpoint/2010/main" val="33105509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1BC7C62-13C7-4694-8C5D-9344116A770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66147AF-4D6B-41ED-AA65-98ADCAF9B3E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E04FC86-D14C-49F6-8089-FA02649B496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7A55B0-D87D-448E-B650-874B4F042318}" type="datetimeFigureOut">
              <a:rPr lang="en-GB" smtClean="0"/>
              <a:t>19/09/2025</a:t>
            </a:fld>
            <a:endParaRPr lang="en-GB"/>
          </a:p>
        </p:txBody>
      </p:sp>
      <p:sp>
        <p:nvSpPr>
          <p:cNvPr id="5" name="Footer Placeholder 4">
            <a:extLst>
              <a:ext uri="{FF2B5EF4-FFF2-40B4-BE49-F238E27FC236}">
                <a16:creationId xmlns:a16="http://schemas.microsoft.com/office/drawing/2014/main" id="{BED97459-9EF2-42D5-AE4F-2D389A1B79B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DA258FF6-7329-4F49-877A-A52EBDA586F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103D23-8DB6-421A-B744-797AD3F6F2CA}" type="slidenum">
              <a:rPr lang="en-GB" smtClean="0"/>
              <a:t>‹#›</a:t>
            </a:fld>
            <a:endParaRPr lang="en-GB"/>
          </a:p>
        </p:txBody>
      </p:sp>
    </p:spTree>
    <p:extLst>
      <p:ext uri="{BB962C8B-B14F-4D97-AF65-F5344CB8AC3E}">
        <p14:creationId xmlns:p14="http://schemas.microsoft.com/office/powerpoint/2010/main" val="13012251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3CA12E1-05E3-43B9-B724-156671D8D049}"/>
              </a:ext>
            </a:extLst>
          </p:cNvPr>
          <p:cNvPicPr>
            <a:picLocks noChangeAspect="1"/>
          </p:cNvPicPr>
          <p:nvPr/>
        </p:nvPicPr>
        <p:blipFill>
          <a:blip r:embed="rId2"/>
          <a:stretch>
            <a:fillRect/>
          </a:stretch>
        </p:blipFill>
        <p:spPr>
          <a:xfrm>
            <a:off x="159957" y="666205"/>
            <a:ext cx="11937302" cy="5564777"/>
          </a:xfrm>
          <a:prstGeom prst="rect">
            <a:avLst/>
          </a:prstGeom>
        </p:spPr>
      </p:pic>
    </p:spTree>
    <p:extLst>
      <p:ext uri="{BB962C8B-B14F-4D97-AF65-F5344CB8AC3E}">
        <p14:creationId xmlns:p14="http://schemas.microsoft.com/office/powerpoint/2010/main" val="40962145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b="8144"/>
          <a:stretch/>
        </p:blipFill>
        <p:spPr>
          <a:xfrm>
            <a:off x="-1" y="0"/>
            <a:ext cx="12201077" cy="6858000"/>
          </a:xfrm>
          <a:prstGeom prst="rect">
            <a:avLst/>
          </a:prstGeom>
        </p:spPr>
      </p:pic>
    </p:spTree>
    <p:extLst>
      <p:ext uri="{BB962C8B-B14F-4D97-AF65-F5344CB8AC3E}">
        <p14:creationId xmlns:p14="http://schemas.microsoft.com/office/powerpoint/2010/main" val="39182391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788E8FA-D9D8-428D-B8BC-08E5DAD38F74}"/>
              </a:ext>
            </a:extLst>
          </p:cNvPr>
          <p:cNvSpPr txBox="1"/>
          <p:nvPr/>
        </p:nvSpPr>
        <p:spPr>
          <a:xfrm>
            <a:off x="486561" y="436228"/>
            <a:ext cx="11256948" cy="6124754"/>
          </a:xfrm>
          <a:prstGeom prst="rect">
            <a:avLst/>
          </a:prstGeom>
          <a:noFill/>
        </p:spPr>
        <p:txBody>
          <a:bodyPr wrap="square" rtlCol="0">
            <a:spAutoFit/>
          </a:bodyPr>
          <a:lstStyle/>
          <a:p>
            <a:pPr algn="ctr"/>
            <a:r>
              <a:rPr lang="en-GB" sz="2800" dirty="0">
                <a:solidFill>
                  <a:srgbClr val="0070C0"/>
                </a:solidFill>
                <a:latin typeface="Letter-join Plus 1" panose="02000505000000020003" pitchFamily="50" charset="0"/>
              </a:rPr>
              <a:t>We are working hard to build children’s resilience in school.  We want them to try their best and attempt their work before asking for help.</a:t>
            </a:r>
          </a:p>
          <a:p>
            <a:pPr algn="ctr"/>
            <a:endParaRPr lang="en-GB" sz="2800" dirty="0">
              <a:solidFill>
                <a:srgbClr val="0070C0"/>
              </a:solidFill>
              <a:latin typeface="Letter-join Plus 1" panose="02000505000000020003" pitchFamily="50" charset="0"/>
            </a:endParaRPr>
          </a:p>
          <a:p>
            <a:pPr algn="ctr"/>
            <a:r>
              <a:rPr lang="en-GB" sz="2800" dirty="0">
                <a:solidFill>
                  <a:srgbClr val="0070C0"/>
                </a:solidFill>
                <a:latin typeface="Letter-join Plus 1" panose="02000505000000020003" pitchFamily="50" charset="0"/>
              </a:rPr>
              <a:t>Children need to know that it is okay to make mistakes and that every mistake is a learning opportunity.</a:t>
            </a:r>
          </a:p>
          <a:p>
            <a:pPr algn="ctr"/>
            <a:endParaRPr lang="en-GB" sz="2800" dirty="0">
              <a:solidFill>
                <a:srgbClr val="0070C0"/>
              </a:solidFill>
              <a:latin typeface="Letter-join Plus 1" panose="02000505000000020003" pitchFamily="50" charset="0"/>
            </a:endParaRPr>
          </a:p>
          <a:p>
            <a:pPr algn="ctr"/>
            <a:r>
              <a:rPr lang="en-GB" sz="2800" dirty="0">
                <a:solidFill>
                  <a:srgbClr val="0070C0"/>
                </a:solidFill>
                <a:latin typeface="Letter-join Plus 1" panose="02000505000000020003" pitchFamily="50" charset="0"/>
              </a:rPr>
              <a:t>We encourage collaborative learning with ‘partners’ in class.</a:t>
            </a:r>
          </a:p>
          <a:p>
            <a:pPr algn="ctr"/>
            <a:endParaRPr lang="en-GB" sz="2800" dirty="0">
              <a:solidFill>
                <a:srgbClr val="0070C0"/>
              </a:solidFill>
              <a:latin typeface="Letter-join Plus 1" panose="02000505000000020003" pitchFamily="50" charset="0"/>
            </a:endParaRPr>
          </a:p>
          <a:p>
            <a:pPr algn="ctr"/>
            <a:r>
              <a:rPr lang="en-GB" sz="2800" dirty="0">
                <a:solidFill>
                  <a:srgbClr val="0070C0"/>
                </a:solidFill>
                <a:latin typeface="Letter-join Plus 1" panose="02000505000000020003" pitchFamily="50" charset="0"/>
              </a:rPr>
              <a:t>Children are encouraged to use 4 Before Me:</a:t>
            </a:r>
          </a:p>
          <a:p>
            <a:endParaRPr lang="en-GB" dirty="0">
              <a:solidFill>
                <a:srgbClr val="0070C0"/>
              </a:solidFill>
              <a:latin typeface="Letter-join Plus 1" panose="02000505000000020003" pitchFamily="50" charset="0"/>
            </a:endParaRPr>
          </a:p>
          <a:p>
            <a:r>
              <a:rPr lang="en-GB" sz="3200" dirty="0">
                <a:solidFill>
                  <a:srgbClr val="FF0000"/>
                </a:solidFill>
                <a:latin typeface="Letter-join Plus 1" panose="02000505000000020003" pitchFamily="50" charset="0"/>
              </a:rPr>
              <a:t>Brain </a:t>
            </a:r>
            <a:r>
              <a:rPr lang="en-GB" sz="3200" dirty="0">
                <a:solidFill>
                  <a:srgbClr val="0070C0"/>
                </a:solidFill>
                <a:latin typeface="Letter-join Plus 1" panose="02000505000000020003" pitchFamily="50" charset="0"/>
              </a:rPr>
              <a:t>                </a:t>
            </a:r>
            <a:r>
              <a:rPr lang="en-GB" sz="3200" dirty="0">
                <a:solidFill>
                  <a:srgbClr val="7030A0"/>
                </a:solidFill>
                <a:latin typeface="Letter-join Plus 1" panose="02000505000000020003" pitchFamily="50" charset="0"/>
              </a:rPr>
              <a:t>Book </a:t>
            </a:r>
            <a:r>
              <a:rPr lang="en-GB" sz="3200" dirty="0">
                <a:solidFill>
                  <a:srgbClr val="0070C0"/>
                </a:solidFill>
                <a:latin typeface="Letter-join Plus 1" panose="02000505000000020003" pitchFamily="50" charset="0"/>
              </a:rPr>
              <a:t>                </a:t>
            </a:r>
            <a:r>
              <a:rPr lang="en-GB" sz="3200" dirty="0">
                <a:solidFill>
                  <a:srgbClr val="00B050"/>
                </a:solidFill>
                <a:latin typeface="Letter-join Plus 1" panose="02000505000000020003" pitchFamily="50" charset="0"/>
              </a:rPr>
              <a:t>Board</a:t>
            </a:r>
            <a:r>
              <a:rPr lang="en-GB" sz="3200" dirty="0">
                <a:solidFill>
                  <a:srgbClr val="0070C0"/>
                </a:solidFill>
                <a:latin typeface="Letter-join Plus 1" panose="02000505000000020003" pitchFamily="50" charset="0"/>
              </a:rPr>
              <a:t>           </a:t>
            </a:r>
            <a:r>
              <a:rPr lang="en-GB" sz="3200" dirty="0">
                <a:solidFill>
                  <a:schemeClr val="accent2">
                    <a:lumMod val="75000"/>
                  </a:schemeClr>
                </a:solidFill>
                <a:latin typeface="Letter-join Plus 1" panose="02000505000000020003" pitchFamily="50" charset="0"/>
              </a:rPr>
              <a:t>Buddy</a:t>
            </a:r>
            <a:r>
              <a:rPr lang="en-GB" sz="3200" dirty="0">
                <a:solidFill>
                  <a:srgbClr val="0070C0"/>
                </a:solidFill>
                <a:latin typeface="Letter-join Plus 1" panose="02000505000000020003" pitchFamily="50" charset="0"/>
              </a:rPr>
              <a:t> </a:t>
            </a:r>
          </a:p>
          <a:p>
            <a:endParaRPr lang="en-GB" dirty="0">
              <a:solidFill>
                <a:srgbClr val="0070C0"/>
              </a:solidFill>
              <a:latin typeface="Letter-join Plus 1" panose="02000505000000020003" pitchFamily="50" charset="0"/>
            </a:endParaRPr>
          </a:p>
          <a:p>
            <a:r>
              <a:rPr lang="en-GB" dirty="0">
                <a:solidFill>
                  <a:srgbClr val="0070C0"/>
                </a:solidFill>
                <a:latin typeface="Letter-join Plus 1" panose="02000505000000020003" pitchFamily="50" charset="0"/>
              </a:rPr>
              <a:t> </a:t>
            </a:r>
          </a:p>
          <a:p>
            <a:endParaRPr lang="en-GB" dirty="0">
              <a:solidFill>
                <a:srgbClr val="0070C0"/>
              </a:solidFill>
              <a:latin typeface="Letter-join Plus 1" panose="02000505000000020003" pitchFamily="50" charset="0"/>
            </a:endParaRPr>
          </a:p>
          <a:p>
            <a:endParaRPr lang="en-GB" dirty="0">
              <a:solidFill>
                <a:srgbClr val="0070C0"/>
              </a:solidFill>
              <a:latin typeface="Letter-join Plus 1" panose="02000505000000020003" pitchFamily="50" charset="0"/>
            </a:endParaRPr>
          </a:p>
          <a:p>
            <a:endParaRPr lang="en-GB" dirty="0"/>
          </a:p>
        </p:txBody>
      </p:sp>
    </p:spTree>
    <p:extLst>
      <p:ext uri="{BB962C8B-B14F-4D97-AF65-F5344CB8AC3E}">
        <p14:creationId xmlns:p14="http://schemas.microsoft.com/office/powerpoint/2010/main" val="18148296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ABCDB2D-CD94-4C13-B4F2-AE4801913937}"/>
              </a:ext>
            </a:extLst>
          </p:cNvPr>
          <p:cNvSpPr txBox="1"/>
          <p:nvPr/>
        </p:nvSpPr>
        <p:spPr>
          <a:xfrm>
            <a:off x="276837" y="260059"/>
            <a:ext cx="10981189" cy="4616648"/>
          </a:xfrm>
          <a:prstGeom prst="rect">
            <a:avLst/>
          </a:prstGeom>
          <a:noFill/>
        </p:spPr>
        <p:txBody>
          <a:bodyPr wrap="square" rtlCol="0">
            <a:spAutoFit/>
          </a:bodyPr>
          <a:lstStyle/>
          <a:p>
            <a:pPr algn="ctr"/>
            <a:r>
              <a:rPr lang="en-GB" sz="4000" dirty="0">
                <a:solidFill>
                  <a:srgbClr val="0070C0"/>
                </a:solidFill>
                <a:latin typeface="Letter-join Plus 1" panose="02000505000000020003" pitchFamily="50" charset="0"/>
              </a:rPr>
              <a:t>Working together with you and your child, I know that we will have a great year.</a:t>
            </a:r>
          </a:p>
          <a:p>
            <a:pPr algn="ctr"/>
            <a:endParaRPr lang="en-GB" sz="4000" dirty="0">
              <a:solidFill>
                <a:srgbClr val="0070C0"/>
              </a:solidFill>
              <a:latin typeface="Letter-join Plus 1" panose="02000505000000020003" pitchFamily="50" charset="0"/>
            </a:endParaRPr>
          </a:p>
          <a:p>
            <a:pPr algn="ctr"/>
            <a:endParaRPr lang="en-GB" sz="4000" dirty="0">
              <a:solidFill>
                <a:srgbClr val="0070C0"/>
              </a:solidFill>
              <a:latin typeface="Letter-join Plus 1" panose="02000505000000020003" pitchFamily="50" charset="0"/>
            </a:endParaRPr>
          </a:p>
          <a:p>
            <a:pPr algn="ctr"/>
            <a:r>
              <a:rPr lang="en-GB" sz="4000" dirty="0">
                <a:solidFill>
                  <a:srgbClr val="0070C0"/>
                </a:solidFill>
                <a:latin typeface="Letter-join Plus 1" panose="02000505000000020003" pitchFamily="50" charset="0"/>
              </a:rPr>
              <a:t>Do you have any questions about routines, expectations or the curriculum in Year 6?</a:t>
            </a:r>
          </a:p>
          <a:p>
            <a:endParaRPr lang="en-GB" dirty="0">
              <a:solidFill>
                <a:srgbClr val="0070C0"/>
              </a:solidFill>
              <a:latin typeface="Letter-join Plus 1" panose="02000505000000020003" pitchFamily="50" charset="0"/>
            </a:endParaRPr>
          </a:p>
          <a:p>
            <a:endParaRPr lang="en-GB" dirty="0">
              <a:solidFill>
                <a:srgbClr val="0070C0"/>
              </a:solidFill>
              <a:latin typeface="Letter-join Plus 1" panose="02000505000000020003" pitchFamily="50" charset="0"/>
            </a:endParaRPr>
          </a:p>
          <a:p>
            <a:endParaRPr lang="en-GB" dirty="0">
              <a:solidFill>
                <a:srgbClr val="FF0000"/>
              </a:solidFill>
            </a:endParaRPr>
          </a:p>
        </p:txBody>
      </p:sp>
    </p:spTree>
    <p:extLst>
      <p:ext uri="{BB962C8B-B14F-4D97-AF65-F5344CB8AC3E}">
        <p14:creationId xmlns:p14="http://schemas.microsoft.com/office/powerpoint/2010/main" val="9346280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7233423-7D07-4EEF-9AA8-184FC117340C}"/>
              </a:ext>
            </a:extLst>
          </p:cNvPr>
          <p:cNvSpPr txBox="1"/>
          <p:nvPr/>
        </p:nvSpPr>
        <p:spPr>
          <a:xfrm>
            <a:off x="2328305" y="500224"/>
            <a:ext cx="6528312" cy="4955203"/>
          </a:xfrm>
          <a:prstGeom prst="rect">
            <a:avLst/>
          </a:prstGeom>
          <a:noFill/>
        </p:spPr>
        <p:txBody>
          <a:bodyPr wrap="square" rtlCol="0">
            <a:spAutoFit/>
          </a:bodyPr>
          <a:lstStyle/>
          <a:p>
            <a:pPr algn="ctr"/>
            <a:r>
              <a:rPr lang="en-GB" sz="2800" dirty="0">
                <a:solidFill>
                  <a:srgbClr val="0070C0"/>
                </a:solidFill>
                <a:latin typeface="Letter-join Plus 1" panose="02000505000000020003" pitchFamily="50" charset="0"/>
              </a:rPr>
              <a:t>Staff in Year 6 are:</a:t>
            </a:r>
          </a:p>
          <a:p>
            <a:pPr algn="ctr"/>
            <a:r>
              <a:rPr lang="en-GB" sz="2800" dirty="0">
                <a:solidFill>
                  <a:srgbClr val="0070C0"/>
                </a:solidFill>
                <a:latin typeface="Letter-join Plus 1" panose="02000505000000020003" pitchFamily="50" charset="0"/>
              </a:rPr>
              <a:t>Mrs Salza</a:t>
            </a:r>
          </a:p>
          <a:p>
            <a:pPr algn="ctr"/>
            <a:r>
              <a:rPr lang="en-GB" sz="2800" dirty="0">
                <a:solidFill>
                  <a:srgbClr val="0070C0"/>
                </a:solidFill>
                <a:latin typeface="Letter-join Plus 1" panose="02000505000000020003" pitchFamily="50" charset="0"/>
              </a:rPr>
              <a:t>Mr Willis </a:t>
            </a:r>
          </a:p>
          <a:p>
            <a:pPr algn="ctr"/>
            <a:r>
              <a:rPr lang="en-GB" sz="2800" dirty="0">
                <a:solidFill>
                  <a:srgbClr val="0070C0"/>
                </a:solidFill>
                <a:latin typeface="Letter-join Plus 1" panose="02000505000000020003" pitchFamily="50" charset="0"/>
              </a:rPr>
              <a:t>Mrs Vickers</a:t>
            </a:r>
          </a:p>
          <a:p>
            <a:pPr algn="ctr"/>
            <a:r>
              <a:rPr lang="en-GB" sz="2800" dirty="0">
                <a:solidFill>
                  <a:srgbClr val="0070C0"/>
                </a:solidFill>
                <a:latin typeface="Letter-join Plus 1" panose="02000505000000020003" pitchFamily="50" charset="0"/>
              </a:rPr>
              <a:t>Mr Dale</a:t>
            </a:r>
          </a:p>
          <a:p>
            <a:pPr algn="ctr"/>
            <a:r>
              <a:rPr lang="en-GB" sz="2800" dirty="0">
                <a:solidFill>
                  <a:srgbClr val="0070C0"/>
                </a:solidFill>
                <a:latin typeface="Letter-join Plus 1" panose="02000505000000020003" pitchFamily="50" charset="0"/>
              </a:rPr>
              <a:t>Mr </a:t>
            </a:r>
            <a:r>
              <a:rPr lang="en-GB" sz="2800" dirty="0" err="1">
                <a:solidFill>
                  <a:srgbClr val="0070C0"/>
                </a:solidFill>
                <a:latin typeface="Letter-join Plus 1" panose="02000505000000020003" pitchFamily="50" charset="0"/>
              </a:rPr>
              <a:t>Sabatel</a:t>
            </a:r>
            <a:endParaRPr lang="en-GB" sz="2800" dirty="0">
              <a:solidFill>
                <a:srgbClr val="0070C0"/>
              </a:solidFill>
              <a:latin typeface="Letter-join Plus 1" panose="02000505000000020003" pitchFamily="50" charset="0"/>
            </a:endParaRPr>
          </a:p>
          <a:p>
            <a:pPr algn="ctr"/>
            <a:r>
              <a:rPr lang="en-GB" sz="2800" dirty="0">
                <a:solidFill>
                  <a:srgbClr val="0070C0"/>
                </a:solidFill>
                <a:latin typeface="Letter-join Plus 1" panose="02000505000000020003" pitchFamily="50" charset="0"/>
              </a:rPr>
              <a:t>Mrs Miley</a:t>
            </a:r>
          </a:p>
          <a:p>
            <a:pPr algn="ctr"/>
            <a:r>
              <a:rPr lang="en-GB" sz="2800" dirty="0">
                <a:solidFill>
                  <a:srgbClr val="0070C0"/>
                </a:solidFill>
                <a:latin typeface="Letter-join Plus 1" panose="02000505000000020003" pitchFamily="50" charset="0"/>
              </a:rPr>
              <a:t>Ms Hudson</a:t>
            </a:r>
          </a:p>
          <a:p>
            <a:endParaRPr lang="en-GB" sz="2800" dirty="0">
              <a:solidFill>
                <a:srgbClr val="0070C0"/>
              </a:solidFill>
              <a:latin typeface="Letter-join Plus 1" panose="02000505000000020003" pitchFamily="50" charset="0"/>
            </a:endParaRPr>
          </a:p>
          <a:p>
            <a:endParaRPr lang="en-GB" sz="2800" dirty="0">
              <a:solidFill>
                <a:srgbClr val="0070C0"/>
              </a:solidFill>
              <a:latin typeface="Letter-join Plus 1" panose="02000505000000020003" pitchFamily="50" charset="0"/>
            </a:endParaRPr>
          </a:p>
          <a:p>
            <a:endParaRPr lang="en-GB" dirty="0">
              <a:solidFill>
                <a:srgbClr val="0070C0"/>
              </a:solidFill>
              <a:latin typeface="Letter-join Plus 1" panose="02000505000000020003" pitchFamily="50" charset="0"/>
            </a:endParaRPr>
          </a:p>
          <a:p>
            <a:endParaRPr lang="en-GB" dirty="0">
              <a:solidFill>
                <a:srgbClr val="0070C0"/>
              </a:solidFill>
              <a:latin typeface="Letter-join Plus 1" panose="02000505000000020003" pitchFamily="50" charset="0"/>
            </a:endParaRPr>
          </a:p>
        </p:txBody>
      </p:sp>
      <p:sp>
        <p:nvSpPr>
          <p:cNvPr id="5" name="TextBox 4"/>
          <p:cNvSpPr txBox="1"/>
          <p:nvPr/>
        </p:nvSpPr>
        <p:spPr>
          <a:xfrm>
            <a:off x="1319349" y="4167051"/>
            <a:ext cx="8987245" cy="2031325"/>
          </a:xfrm>
          <a:prstGeom prst="rect">
            <a:avLst/>
          </a:prstGeom>
          <a:noFill/>
        </p:spPr>
        <p:txBody>
          <a:bodyPr wrap="square" rtlCol="0">
            <a:spAutoFit/>
          </a:bodyPr>
          <a:lstStyle/>
          <a:p>
            <a:pPr algn="ctr"/>
            <a:r>
              <a:rPr lang="en-GB" sz="3600" dirty="0">
                <a:solidFill>
                  <a:srgbClr val="0070C0"/>
                </a:solidFill>
                <a:latin typeface="Letter-join Plus 1" panose="02000505000000020003" pitchFamily="50" charset="0"/>
              </a:rPr>
              <a:t>We are very much looking forward to working with and getting to know your children this year.</a:t>
            </a:r>
          </a:p>
          <a:p>
            <a:endParaRPr lang="en-GB" dirty="0"/>
          </a:p>
        </p:txBody>
      </p:sp>
    </p:spTree>
    <p:extLst>
      <p:ext uri="{BB962C8B-B14F-4D97-AF65-F5344CB8AC3E}">
        <p14:creationId xmlns:p14="http://schemas.microsoft.com/office/powerpoint/2010/main" val="33232364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475173C-E36D-4B94-91A4-EBD58C83AA54}"/>
              </a:ext>
            </a:extLst>
          </p:cNvPr>
          <p:cNvPicPr>
            <a:picLocks noChangeAspect="1"/>
          </p:cNvPicPr>
          <p:nvPr/>
        </p:nvPicPr>
        <p:blipFill>
          <a:blip r:embed="rId2"/>
          <a:stretch>
            <a:fillRect/>
          </a:stretch>
        </p:blipFill>
        <p:spPr>
          <a:xfrm>
            <a:off x="467988" y="385894"/>
            <a:ext cx="2790535" cy="2692866"/>
          </a:xfrm>
          <a:prstGeom prst="rect">
            <a:avLst/>
          </a:prstGeom>
        </p:spPr>
      </p:pic>
      <p:sp>
        <p:nvSpPr>
          <p:cNvPr id="3" name="Rectangle 2">
            <a:extLst>
              <a:ext uri="{FF2B5EF4-FFF2-40B4-BE49-F238E27FC236}">
                <a16:creationId xmlns:a16="http://schemas.microsoft.com/office/drawing/2014/main" id="{68E278A6-029E-4E75-98C0-C8EBCC573A30}"/>
              </a:ext>
            </a:extLst>
          </p:cNvPr>
          <p:cNvSpPr/>
          <p:nvPr/>
        </p:nvSpPr>
        <p:spPr>
          <a:xfrm>
            <a:off x="1040234" y="4491169"/>
            <a:ext cx="9840287" cy="1938992"/>
          </a:xfrm>
          <a:prstGeom prst="rect">
            <a:avLst/>
          </a:prstGeom>
        </p:spPr>
        <p:txBody>
          <a:bodyPr wrap="square">
            <a:spAutoFit/>
          </a:bodyPr>
          <a:lstStyle/>
          <a:p>
            <a:pPr algn="ctr"/>
            <a:r>
              <a:rPr lang="en-GB" sz="4000" b="0" i="0" dirty="0">
                <a:solidFill>
                  <a:srgbClr val="462873"/>
                </a:solidFill>
                <a:effectLst/>
                <a:latin typeface="Raleway"/>
              </a:rPr>
              <a:t>'Guided by Jesus Christ, our teacher, we journey together, learning to dream, believe and achieve'</a:t>
            </a:r>
          </a:p>
        </p:txBody>
      </p:sp>
      <p:sp>
        <p:nvSpPr>
          <p:cNvPr id="4" name="TextBox 3">
            <a:extLst>
              <a:ext uri="{FF2B5EF4-FFF2-40B4-BE49-F238E27FC236}">
                <a16:creationId xmlns:a16="http://schemas.microsoft.com/office/drawing/2014/main" id="{BA3416C4-F3FC-42EB-87F0-A9C7C58A58A7}"/>
              </a:ext>
            </a:extLst>
          </p:cNvPr>
          <p:cNvSpPr txBox="1"/>
          <p:nvPr/>
        </p:nvSpPr>
        <p:spPr>
          <a:xfrm>
            <a:off x="5469622" y="478172"/>
            <a:ext cx="5847127" cy="369332"/>
          </a:xfrm>
          <a:prstGeom prst="rect">
            <a:avLst/>
          </a:prstGeom>
          <a:noFill/>
        </p:spPr>
        <p:txBody>
          <a:bodyPr wrap="square" rtlCol="0">
            <a:spAutoFit/>
          </a:bodyPr>
          <a:lstStyle/>
          <a:p>
            <a:r>
              <a:rPr lang="en-GB" dirty="0">
                <a:latin typeface="Letter-join Plus 1" panose="02000505000000020003" pitchFamily="50" charset="0"/>
              </a:rPr>
              <a:t>Our school Mission Statement:</a:t>
            </a:r>
          </a:p>
        </p:txBody>
      </p:sp>
    </p:spTree>
    <p:extLst>
      <p:ext uri="{BB962C8B-B14F-4D97-AF65-F5344CB8AC3E}">
        <p14:creationId xmlns:p14="http://schemas.microsoft.com/office/powerpoint/2010/main" val="27519715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32AEE5B-F596-4294-89C1-6F5F7C5290E6}"/>
              </a:ext>
            </a:extLst>
          </p:cNvPr>
          <p:cNvSpPr txBox="1"/>
          <p:nvPr/>
        </p:nvSpPr>
        <p:spPr>
          <a:xfrm>
            <a:off x="478172" y="419450"/>
            <a:ext cx="10930856" cy="3539430"/>
          </a:xfrm>
          <a:prstGeom prst="rect">
            <a:avLst/>
          </a:prstGeom>
          <a:noFill/>
        </p:spPr>
        <p:txBody>
          <a:bodyPr wrap="square" rtlCol="0">
            <a:spAutoFit/>
          </a:bodyPr>
          <a:lstStyle/>
          <a:p>
            <a:r>
              <a:rPr lang="en-GB" sz="3200" dirty="0">
                <a:solidFill>
                  <a:srgbClr val="0070C0"/>
                </a:solidFill>
                <a:latin typeface="Letter-join Plus 1" panose="02000505000000020003" pitchFamily="50" charset="0"/>
              </a:rPr>
              <a:t>If you have any queries, questions or concerns throughout the year, please contact me via the school app, see me after school when you are picking your child up, or make an appointment to see me.</a:t>
            </a:r>
          </a:p>
          <a:p>
            <a:endParaRPr lang="en-GB" sz="3200" dirty="0">
              <a:solidFill>
                <a:srgbClr val="0070C0"/>
              </a:solidFill>
              <a:latin typeface="Letter-join Plus 1" panose="02000505000000020003" pitchFamily="50" charset="0"/>
            </a:endParaRPr>
          </a:p>
          <a:p>
            <a:r>
              <a:rPr lang="en-GB" sz="3200" dirty="0">
                <a:solidFill>
                  <a:srgbClr val="0070C0"/>
                </a:solidFill>
                <a:latin typeface="Letter-join Plus 1" panose="02000505000000020003" pitchFamily="50" charset="0"/>
              </a:rPr>
              <a:t>I am here to support your child, but as a school we want to support families too wherever we can. Please get in touch.</a:t>
            </a:r>
            <a:endParaRPr lang="en-GB" sz="3200" dirty="0"/>
          </a:p>
        </p:txBody>
      </p:sp>
      <p:pic>
        <p:nvPicPr>
          <p:cNvPr id="3" name="Picture 2">
            <a:extLst>
              <a:ext uri="{FF2B5EF4-FFF2-40B4-BE49-F238E27FC236}">
                <a16:creationId xmlns:a16="http://schemas.microsoft.com/office/drawing/2014/main" id="{06BE2013-E6DF-4487-9C2E-70C77365E71F}"/>
              </a:ext>
            </a:extLst>
          </p:cNvPr>
          <p:cNvPicPr>
            <a:picLocks noChangeAspect="1"/>
          </p:cNvPicPr>
          <p:nvPr/>
        </p:nvPicPr>
        <p:blipFill rotWithShape="1">
          <a:blip r:embed="rId2"/>
          <a:srcRect l="2279" t="9216" r="1291" b="16106"/>
          <a:stretch/>
        </p:blipFill>
        <p:spPr>
          <a:xfrm>
            <a:off x="8741349" y="4157448"/>
            <a:ext cx="2969683" cy="1820411"/>
          </a:xfrm>
          <a:prstGeom prst="rect">
            <a:avLst/>
          </a:prstGeom>
        </p:spPr>
      </p:pic>
    </p:spTree>
    <p:extLst>
      <p:ext uri="{BB962C8B-B14F-4D97-AF65-F5344CB8AC3E}">
        <p14:creationId xmlns:p14="http://schemas.microsoft.com/office/powerpoint/2010/main" val="4240769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97A5400-E16C-4336-B36D-FB08D1553BA3}"/>
              </a:ext>
            </a:extLst>
          </p:cNvPr>
          <p:cNvPicPr>
            <a:picLocks noChangeAspect="1"/>
          </p:cNvPicPr>
          <p:nvPr/>
        </p:nvPicPr>
        <p:blipFill>
          <a:blip r:embed="rId2"/>
          <a:stretch>
            <a:fillRect/>
          </a:stretch>
        </p:blipFill>
        <p:spPr>
          <a:xfrm>
            <a:off x="9666739" y="307334"/>
            <a:ext cx="2019300" cy="2266950"/>
          </a:xfrm>
          <a:prstGeom prst="rect">
            <a:avLst/>
          </a:prstGeom>
        </p:spPr>
      </p:pic>
      <p:sp>
        <p:nvSpPr>
          <p:cNvPr id="4" name="TextBox 3">
            <a:extLst>
              <a:ext uri="{FF2B5EF4-FFF2-40B4-BE49-F238E27FC236}">
                <a16:creationId xmlns:a16="http://schemas.microsoft.com/office/drawing/2014/main" id="{4E9665D2-F1E0-42CC-B223-587894E49BC4}"/>
              </a:ext>
            </a:extLst>
          </p:cNvPr>
          <p:cNvSpPr txBox="1"/>
          <p:nvPr/>
        </p:nvSpPr>
        <p:spPr>
          <a:xfrm>
            <a:off x="369116" y="478172"/>
            <a:ext cx="9026554" cy="6186309"/>
          </a:xfrm>
          <a:prstGeom prst="rect">
            <a:avLst/>
          </a:prstGeom>
          <a:noFill/>
        </p:spPr>
        <p:txBody>
          <a:bodyPr wrap="square" rtlCol="0">
            <a:spAutoFit/>
          </a:bodyPr>
          <a:lstStyle/>
          <a:p>
            <a:pPr algn="ctr"/>
            <a:r>
              <a:rPr lang="en-GB" dirty="0">
                <a:solidFill>
                  <a:srgbClr val="0070C0"/>
                </a:solidFill>
                <a:latin typeface="Letter-join Plus 1" panose="02000505000000020003" pitchFamily="50" charset="0"/>
              </a:rPr>
              <a:t>READING</a:t>
            </a:r>
          </a:p>
          <a:p>
            <a:endParaRPr lang="en-GB" dirty="0">
              <a:solidFill>
                <a:srgbClr val="0070C0"/>
              </a:solidFill>
              <a:latin typeface="Letter-join Plus 1" panose="02000505000000020003" pitchFamily="50" charset="0"/>
            </a:endParaRPr>
          </a:p>
          <a:p>
            <a:r>
              <a:rPr lang="en-GB" sz="2400" dirty="0">
                <a:solidFill>
                  <a:srgbClr val="0070C0"/>
                </a:solidFill>
                <a:latin typeface="Letter-join Plus 1" panose="02000505000000020003" pitchFamily="50" charset="0"/>
              </a:rPr>
              <a:t>Please read with your child every night. I can not stress how important it is as reading crosses all curricular areas in school.</a:t>
            </a:r>
          </a:p>
          <a:p>
            <a:endParaRPr lang="en-GB" sz="2400" dirty="0">
              <a:solidFill>
                <a:srgbClr val="0070C0"/>
              </a:solidFill>
              <a:latin typeface="Letter-join Plus 1" panose="02000505000000020003" pitchFamily="50" charset="0"/>
            </a:endParaRPr>
          </a:p>
          <a:p>
            <a:r>
              <a:rPr lang="en-GB" sz="2400" dirty="0">
                <a:solidFill>
                  <a:srgbClr val="0070C0"/>
                </a:solidFill>
                <a:latin typeface="Letter-join Plus 1" panose="02000505000000020003" pitchFamily="50" charset="0"/>
              </a:rPr>
              <a:t>To help with their reading understanding and vocabulary your child should be reading for 30 minutes every night.</a:t>
            </a:r>
          </a:p>
          <a:p>
            <a:endParaRPr lang="en-GB" sz="2400" dirty="0">
              <a:solidFill>
                <a:srgbClr val="0070C0"/>
              </a:solidFill>
              <a:latin typeface="Letter-join Plus 1" panose="02000505000000020003" pitchFamily="50" charset="0"/>
            </a:endParaRPr>
          </a:p>
          <a:p>
            <a:r>
              <a:rPr lang="en-GB" sz="2400" dirty="0">
                <a:solidFill>
                  <a:srgbClr val="0070C0"/>
                </a:solidFill>
                <a:latin typeface="Letter-join Plus 1" panose="02000505000000020003" pitchFamily="50" charset="0"/>
              </a:rPr>
              <a:t>I check reading records every morning, and for those children that have read and had their reading record signed, they will receive a raffle ticket for the weekly reading reward during assembly. </a:t>
            </a:r>
          </a:p>
          <a:p>
            <a:endParaRPr lang="en-GB" sz="2400" dirty="0">
              <a:solidFill>
                <a:srgbClr val="0070C0"/>
              </a:solidFill>
              <a:latin typeface="Letter-join Plus 1" panose="02000505000000020003" pitchFamily="50" charset="0"/>
            </a:endParaRPr>
          </a:p>
          <a:p>
            <a:r>
              <a:rPr lang="en-GB" sz="2400" dirty="0">
                <a:solidFill>
                  <a:srgbClr val="0070C0"/>
                </a:solidFill>
                <a:latin typeface="Letter-join Plus 1" panose="02000505000000020003" pitchFamily="50" charset="0"/>
              </a:rPr>
              <a:t>Children are to change their books independently after they have quizzed, there are books are the back of our classroom for the children to access. </a:t>
            </a:r>
          </a:p>
          <a:p>
            <a:endParaRPr lang="en-GB" sz="2400" dirty="0">
              <a:solidFill>
                <a:srgbClr val="0070C0"/>
              </a:solidFill>
              <a:latin typeface="Letter-join Plus 1" panose="02000505000000020003" pitchFamily="50" charset="0"/>
            </a:endParaRPr>
          </a:p>
          <a:p>
            <a:endParaRPr lang="en-GB" sz="2400" dirty="0">
              <a:solidFill>
                <a:srgbClr val="FF0000"/>
              </a:solidFill>
              <a:latin typeface="Letter-join Plus 1" panose="02000505000000020003" pitchFamily="50" charset="0"/>
            </a:endParaRPr>
          </a:p>
        </p:txBody>
      </p:sp>
    </p:spTree>
    <p:extLst>
      <p:ext uri="{BB962C8B-B14F-4D97-AF65-F5344CB8AC3E}">
        <p14:creationId xmlns:p14="http://schemas.microsoft.com/office/powerpoint/2010/main" val="16337096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B31B9B3-3C8F-4C38-8672-A5111696AB89}"/>
              </a:ext>
            </a:extLst>
          </p:cNvPr>
          <p:cNvSpPr txBox="1"/>
          <p:nvPr/>
        </p:nvSpPr>
        <p:spPr>
          <a:xfrm>
            <a:off x="234892" y="318782"/>
            <a:ext cx="11467750" cy="1754326"/>
          </a:xfrm>
          <a:prstGeom prst="rect">
            <a:avLst/>
          </a:prstGeom>
          <a:noFill/>
        </p:spPr>
        <p:txBody>
          <a:bodyPr wrap="square" rtlCol="0">
            <a:spAutoFit/>
          </a:bodyPr>
          <a:lstStyle/>
          <a:p>
            <a:r>
              <a:rPr lang="en-GB" dirty="0">
                <a:solidFill>
                  <a:srgbClr val="0070C0"/>
                </a:solidFill>
                <a:latin typeface="Letter-join Plus 1" panose="02000505000000020003" pitchFamily="50" charset="0"/>
              </a:rPr>
              <a:t>We want your child to develop a love of reading. Take time to sit with them and share a book, a poem, a comic, a magazine, a football programme – anything that involves reading.</a:t>
            </a:r>
          </a:p>
          <a:p>
            <a:endParaRPr lang="en-GB" dirty="0">
              <a:solidFill>
                <a:srgbClr val="0070C0"/>
              </a:solidFill>
              <a:latin typeface="Letter-join Plus 1" panose="02000505000000020003" pitchFamily="50" charset="0"/>
            </a:endParaRPr>
          </a:p>
          <a:p>
            <a:r>
              <a:rPr lang="en-GB" dirty="0">
                <a:solidFill>
                  <a:srgbClr val="0070C0"/>
                </a:solidFill>
                <a:latin typeface="Letter-join Plus 1" panose="02000505000000020003" pitchFamily="50" charset="0"/>
              </a:rPr>
              <a:t>As your child reads, their minds are opened up to new information, new experiences, new dreams…</a:t>
            </a:r>
          </a:p>
          <a:p>
            <a:endParaRPr lang="en-GB" dirty="0">
              <a:solidFill>
                <a:srgbClr val="0070C0"/>
              </a:solidFill>
              <a:latin typeface="Letter-join Plus 1" panose="02000505000000020003" pitchFamily="50" charset="0"/>
            </a:endParaRPr>
          </a:p>
          <a:p>
            <a:endParaRPr lang="en-GB" dirty="0">
              <a:solidFill>
                <a:srgbClr val="0070C0"/>
              </a:solidFill>
              <a:latin typeface="Letter-join Plus 1" panose="02000505000000020003" pitchFamily="50" charset="0"/>
            </a:endParaRPr>
          </a:p>
        </p:txBody>
      </p:sp>
      <p:pic>
        <p:nvPicPr>
          <p:cNvPr id="5" name="Picture 4">
            <a:extLst>
              <a:ext uri="{FF2B5EF4-FFF2-40B4-BE49-F238E27FC236}">
                <a16:creationId xmlns:a16="http://schemas.microsoft.com/office/drawing/2014/main" id="{53D8D09D-B345-47FB-9749-E5C516400001}"/>
              </a:ext>
            </a:extLst>
          </p:cNvPr>
          <p:cNvPicPr>
            <a:picLocks noChangeAspect="1"/>
          </p:cNvPicPr>
          <p:nvPr/>
        </p:nvPicPr>
        <p:blipFill>
          <a:blip r:embed="rId2"/>
          <a:stretch>
            <a:fillRect/>
          </a:stretch>
        </p:blipFill>
        <p:spPr>
          <a:xfrm>
            <a:off x="316554" y="1843219"/>
            <a:ext cx="5715000" cy="3790950"/>
          </a:xfrm>
          <a:prstGeom prst="rect">
            <a:avLst/>
          </a:prstGeom>
        </p:spPr>
      </p:pic>
      <p:sp>
        <p:nvSpPr>
          <p:cNvPr id="6" name="TextBox 5">
            <a:extLst>
              <a:ext uri="{FF2B5EF4-FFF2-40B4-BE49-F238E27FC236}">
                <a16:creationId xmlns:a16="http://schemas.microsoft.com/office/drawing/2014/main" id="{E08827A3-948C-4674-A401-47CDE56F6FDC}"/>
              </a:ext>
            </a:extLst>
          </p:cNvPr>
          <p:cNvSpPr txBox="1"/>
          <p:nvPr/>
        </p:nvSpPr>
        <p:spPr>
          <a:xfrm>
            <a:off x="6451068" y="2073108"/>
            <a:ext cx="4832059" cy="4524315"/>
          </a:xfrm>
          <a:prstGeom prst="rect">
            <a:avLst/>
          </a:prstGeom>
          <a:noFill/>
        </p:spPr>
        <p:txBody>
          <a:bodyPr wrap="square" rtlCol="0">
            <a:spAutoFit/>
          </a:bodyPr>
          <a:lstStyle/>
          <a:p>
            <a:r>
              <a:rPr lang="en-GB" dirty="0">
                <a:solidFill>
                  <a:srgbClr val="0070C0"/>
                </a:solidFill>
                <a:latin typeface="Letter-join Plus 1" panose="02000505000000020003" pitchFamily="50" charset="0"/>
              </a:rPr>
              <a:t>We do not want children to race through their reading books. It is really important that the children understand what they are reading and new vocabulary that they will be exposed to.</a:t>
            </a:r>
          </a:p>
          <a:p>
            <a:r>
              <a:rPr lang="en-GB" dirty="0">
                <a:solidFill>
                  <a:srgbClr val="0070C0"/>
                </a:solidFill>
                <a:latin typeface="Letter-join Plus 1" panose="02000505000000020003" pitchFamily="50" charset="0"/>
              </a:rPr>
              <a:t>Discuss this with your child as they read.</a:t>
            </a:r>
          </a:p>
          <a:p>
            <a:endParaRPr lang="en-GB" dirty="0">
              <a:solidFill>
                <a:srgbClr val="0070C0"/>
              </a:solidFill>
              <a:latin typeface="Letter-join Plus 1" panose="02000505000000020003" pitchFamily="50" charset="0"/>
            </a:endParaRPr>
          </a:p>
          <a:p>
            <a:r>
              <a:rPr lang="en-GB" dirty="0">
                <a:solidFill>
                  <a:srgbClr val="0070C0"/>
                </a:solidFill>
                <a:latin typeface="Letter-join Plus 1" panose="02000505000000020003" pitchFamily="50" charset="0"/>
              </a:rPr>
              <a:t>In Key Stage 2, children are rewarded with raffle tickets when they quiz on their reading books, have their reading record signed, or read with an adult in school. 2 raffle tickets are given for a score of 100% on their quiz. </a:t>
            </a:r>
          </a:p>
          <a:p>
            <a:r>
              <a:rPr lang="en-GB" dirty="0">
                <a:solidFill>
                  <a:srgbClr val="0070C0"/>
                </a:solidFill>
                <a:latin typeface="Letter-join Plus 1" panose="02000505000000020003" pitchFamily="50" charset="0"/>
              </a:rPr>
              <a:t>Each week, in assembly, someone receives a reading prize.</a:t>
            </a:r>
          </a:p>
          <a:p>
            <a:r>
              <a:rPr lang="en-GB" dirty="0">
                <a:solidFill>
                  <a:srgbClr val="0070C0"/>
                </a:solidFill>
                <a:latin typeface="Letter-join Plus 1" panose="02000505000000020003" pitchFamily="50" charset="0"/>
              </a:rPr>
              <a:t>Vouchers are given to children when they have read a millions words.</a:t>
            </a:r>
          </a:p>
          <a:p>
            <a:endParaRPr lang="en-GB" dirty="0"/>
          </a:p>
        </p:txBody>
      </p:sp>
    </p:spTree>
    <p:extLst>
      <p:ext uri="{BB962C8B-B14F-4D97-AF65-F5344CB8AC3E}">
        <p14:creationId xmlns:p14="http://schemas.microsoft.com/office/powerpoint/2010/main" val="4201765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A10E4A7-FF15-45F8-BDBB-48B4CB0B4498}"/>
              </a:ext>
            </a:extLst>
          </p:cNvPr>
          <p:cNvPicPr>
            <a:picLocks noChangeAspect="1"/>
          </p:cNvPicPr>
          <p:nvPr/>
        </p:nvPicPr>
        <p:blipFill>
          <a:blip r:embed="rId2"/>
          <a:stretch>
            <a:fillRect/>
          </a:stretch>
        </p:blipFill>
        <p:spPr>
          <a:xfrm>
            <a:off x="3599745" y="202383"/>
            <a:ext cx="4225796" cy="838452"/>
          </a:xfrm>
          <a:prstGeom prst="rect">
            <a:avLst/>
          </a:prstGeom>
        </p:spPr>
      </p:pic>
      <p:sp>
        <p:nvSpPr>
          <p:cNvPr id="2" name="TextBox 1">
            <a:extLst>
              <a:ext uri="{FF2B5EF4-FFF2-40B4-BE49-F238E27FC236}">
                <a16:creationId xmlns:a16="http://schemas.microsoft.com/office/drawing/2014/main" id="{C3A98534-E39B-4185-8C63-39F566966D8A}"/>
              </a:ext>
            </a:extLst>
          </p:cNvPr>
          <p:cNvSpPr txBox="1"/>
          <p:nvPr/>
        </p:nvSpPr>
        <p:spPr>
          <a:xfrm>
            <a:off x="820684" y="1040835"/>
            <a:ext cx="10452682" cy="4431983"/>
          </a:xfrm>
          <a:prstGeom prst="rect">
            <a:avLst/>
          </a:prstGeom>
          <a:noFill/>
        </p:spPr>
        <p:txBody>
          <a:bodyPr wrap="square" rtlCol="0">
            <a:spAutoFit/>
          </a:bodyPr>
          <a:lstStyle/>
          <a:p>
            <a:endParaRPr lang="en-GB" dirty="0">
              <a:solidFill>
                <a:srgbClr val="0070C0"/>
              </a:solidFill>
              <a:latin typeface="Letter-join Plus 1" panose="02000505000000020003" pitchFamily="50" charset="0"/>
            </a:endParaRPr>
          </a:p>
          <a:p>
            <a:r>
              <a:rPr lang="en-GB" sz="2400" dirty="0">
                <a:solidFill>
                  <a:srgbClr val="0070C0"/>
                </a:solidFill>
                <a:latin typeface="Letter-join Plus 1" panose="02000505000000020003" pitchFamily="50" charset="0"/>
              </a:rPr>
              <a:t>As well as reading every night, your child will be given…..</a:t>
            </a:r>
          </a:p>
          <a:p>
            <a:endParaRPr lang="en-GB" sz="2400" dirty="0">
              <a:solidFill>
                <a:srgbClr val="0070C0"/>
              </a:solidFill>
              <a:latin typeface="Letter-join Plus 1" panose="02000505000000020003" pitchFamily="50" charset="0"/>
            </a:endParaRPr>
          </a:p>
          <a:p>
            <a:r>
              <a:rPr lang="en-GB" sz="2400" u="sng" dirty="0">
                <a:solidFill>
                  <a:srgbClr val="FF0000"/>
                </a:solidFill>
                <a:latin typeface="Letter-join Plus 1" panose="02000505000000020003" pitchFamily="50" charset="0"/>
              </a:rPr>
              <a:t>Spellings</a:t>
            </a:r>
            <a:r>
              <a:rPr lang="en-GB" sz="2400" dirty="0">
                <a:solidFill>
                  <a:srgbClr val="FF0000"/>
                </a:solidFill>
                <a:latin typeface="Letter-join Plus 1" panose="02000505000000020003" pitchFamily="50" charset="0"/>
              </a:rPr>
              <a:t> – these are handed out each Monday, and tested on Friday. </a:t>
            </a:r>
          </a:p>
          <a:p>
            <a:r>
              <a:rPr lang="en-GB" sz="2400" u="sng" dirty="0">
                <a:solidFill>
                  <a:srgbClr val="FF0000"/>
                </a:solidFill>
                <a:latin typeface="Letter-join Plus 1" panose="02000505000000020003" pitchFamily="50" charset="0"/>
              </a:rPr>
              <a:t>Homework – </a:t>
            </a:r>
            <a:r>
              <a:rPr lang="en-GB" sz="2400" dirty="0">
                <a:solidFill>
                  <a:srgbClr val="FF0000"/>
                </a:solidFill>
                <a:latin typeface="Letter-join Plus 1" panose="02000505000000020003" pitchFamily="50" charset="0"/>
              </a:rPr>
              <a:t>Will be handed out on a Friday to be completed by the following Wednesday. </a:t>
            </a:r>
          </a:p>
          <a:p>
            <a:endParaRPr lang="en-GB" sz="2400" dirty="0">
              <a:solidFill>
                <a:srgbClr val="FF0000"/>
              </a:solidFill>
              <a:latin typeface="Letter-join Plus 1" panose="02000505000000020003" pitchFamily="50" charset="0"/>
            </a:endParaRPr>
          </a:p>
          <a:p>
            <a:r>
              <a:rPr lang="en-GB" sz="2400" dirty="0">
                <a:solidFill>
                  <a:srgbClr val="0070C0"/>
                </a:solidFill>
                <a:latin typeface="Letter-join Plus 1" panose="02000505000000020003" pitchFamily="50" charset="0"/>
              </a:rPr>
              <a:t>In Year 6 your child is expected to know the 1-12 time tables off by heart. This also includes their associated division facts. Please practise these at home either by chanting, singing songs, playing games or accessing your child’s Times Table Rock Star account. Each child should have their own log-in details – please ask if you do not know your child’s details.</a:t>
            </a:r>
          </a:p>
        </p:txBody>
      </p:sp>
    </p:spTree>
    <p:extLst>
      <p:ext uri="{BB962C8B-B14F-4D97-AF65-F5344CB8AC3E}">
        <p14:creationId xmlns:p14="http://schemas.microsoft.com/office/powerpoint/2010/main" val="26903398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3B5B1A7-38DC-47AE-BB71-41679DF6E201}"/>
              </a:ext>
            </a:extLst>
          </p:cNvPr>
          <p:cNvSpPr txBox="1"/>
          <p:nvPr/>
        </p:nvSpPr>
        <p:spPr>
          <a:xfrm>
            <a:off x="1373040" y="1409471"/>
            <a:ext cx="9185944" cy="5355312"/>
          </a:xfrm>
          <a:prstGeom prst="rect">
            <a:avLst/>
          </a:prstGeom>
          <a:noFill/>
        </p:spPr>
        <p:txBody>
          <a:bodyPr wrap="square" rtlCol="0">
            <a:spAutoFit/>
          </a:bodyPr>
          <a:lstStyle/>
          <a:p>
            <a:pPr algn="ctr"/>
            <a:endParaRPr lang="en-GB" dirty="0">
              <a:solidFill>
                <a:srgbClr val="0070C0"/>
              </a:solidFill>
              <a:latin typeface="Letter-join Plus 1" panose="02000505000000020003" pitchFamily="50" charset="0"/>
            </a:endParaRPr>
          </a:p>
          <a:p>
            <a:pPr algn="ctr"/>
            <a:endParaRPr lang="en-GB" dirty="0">
              <a:solidFill>
                <a:srgbClr val="0070C0"/>
              </a:solidFill>
              <a:latin typeface="Letter-join Plus 1" panose="02000505000000020003" pitchFamily="50" charset="0"/>
            </a:endParaRPr>
          </a:p>
          <a:p>
            <a:endParaRPr lang="en-GB" dirty="0">
              <a:solidFill>
                <a:srgbClr val="0070C0"/>
              </a:solidFill>
              <a:latin typeface="Letter-join Plus 1" panose="02000505000000020003" pitchFamily="50" charset="0"/>
            </a:endParaRPr>
          </a:p>
          <a:p>
            <a:r>
              <a:rPr lang="en-GB" sz="2800" dirty="0">
                <a:solidFill>
                  <a:srgbClr val="0070C0"/>
                </a:solidFill>
                <a:latin typeface="Letter-join Plus 1" panose="02000505000000020003" pitchFamily="50" charset="0"/>
              </a:rPr>
              <a:t>During the Autumn 1, our PE lessons will be on Monday and Thursday.</a:t>
            </a:r>
          </a:p>
          <a:p>
            <a:endParaRPr lang="en-GB" sz="2800" dirty="0">
              <a:solidFill>
                <a:srgbClr val="0070C0"/>
              </a:solidFill>
              <a:latin typeface="Letter-join Plus 1" panose="02000505000000020003" pitchFamily="50" charset="0"/>
            </a:endParaRPr>
          </a:p>
          <a:p>
            <a:r>
              <a:rPr lang="en-GB" sz="2800" dirty="0">
                <a:solidFill>
                  <a:srgbClr val="0070C0"/>
                </a:solidFill>
                <a:latin typeface="Letter-join Plus 1" panose="02000505000000020003" pitchFamily="50" charset="0"/>
              </a:rPr>
              <a:t>Your child will come into school wearing their school PE kit on those days. Please see the school website for details on our uniform.</a:t>
            </a:r>
          </a:p>
          <a:p>
            <a:endParaRPr lang="en-GB" sz="2800" dirty="0">
              <a:solidFill>
                <a:srgbClr val="0070C0"/>
              </a:solidFill>
              <a:latin typeface="Letter-join Plus 1" panose="02000505000000020003" pitchFamily="50" charset="0"/>
            </a:endParaRPr>
          </a:p>
          <a:p>
            <a:r>
              <a:rPr lang="en-GB" sz="2800" dirty="0">
                <a:solidFill>
                  <a:srgbClr val="0070C0"/>
                </a:solidFill>
                <a:latin typeface="Letter-join Plus 1" panose="02000505000000020003" pitchFamily="50" charset="0"/>
              </a:rPr>
              <a:t>Make sure that all uniform is clearly labelled with your child’s name on it please.</a:t>
            </a:r>
          </a:p>
          <a:p>
            <a:endParaRPr lang="en-GB" dirty="0">
              <a:solidFill>
                <a:srgbClr val="0070C0"/>
              </a:solidFill>
              <a:latin typeface="Letter-join Plus 1" panose="02000505000000020003" pitchFamily="50" charset="0"/>
            </a:endParaRPr>
          </a:p>
          <a:p>
            <a:endParaRPr lang="en-GB" dirty="0"/>
          </a:p>
        </p:txBody>
      </p:sp>
      <p:pic>
        <p:nvPicPr>
          <p:cNvPr id="3" name="Picture 2">
            <a:extLst>
              <a:ext uri="{FF2B5EF4-FFF2-40B4-BE49-F238E27FC236}">
                <a16:creationId xmlns:a16="http://schemas.microsoft.com/office/drawing/2014/main" id="{D9A5A80D-9037-4364-8477-9CB9EE4A4F96}"/>
              </a:ext>
            </a:extLst>
          </p:cNvPr>
          <p:cNvPicPr>
            <a:picLocks noChangeAspect="1"/>
          </p:cNvPicPr>
          <p:nvPr/>
        </p:nvPicPr>
        <p:blipFill>
          <a:blip r:embed="rId2"/>
          <a:stretch>
            <a:fillRect/>
          </a:stretch>
        </p:blipFill>
        <p:spPr>
          <a:xfrm>
            <a:off x="4186102" y="297438"/>
            <a:ext cx="3028950" cy="1514475"/>
          </a:xfrm>
          <a:prstGeom prst="rect">
            <a:avLst/>
          </a:prstGeom>
        </p:spPr>
      </p:pic>
    </p:spTree>
    <p:extLst>
      <p:ext uri="{BB962C8B-B14F-4D97-AF65-F5344CB8AC3E}">
        <p14:creationId xmlns:p14="http://schemas.microsoft.com/office/powerpoint/2010/main" val="23418685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3DBBDDE-C2D7-4695-A430-CCF7BB1ECAEB}"/>
              </a:ext>
            </a:extLst>
          </p:cNvPr>
          <p:cNvSpPr txBox="1"/>
          <p:nvPr/>
        </p:nvSpPr>
        <p:spPr>
          <a:xfrm>
            <a:off x="243282" y="352337"/>
            <a:ext cx="12046590" cy="5878532"/>
          </a:xfrm>
          <a:prstGeom prst="rect">
            <a:avLst/>
          </a:prstGeom>
          <a:noFill/>
        </p:spPr>
        <p:txBody>
          <a:bodyPr wrap="square" rtlCol="0">
            <a:spAutoFit/>
          </a:bodyPr>
          <a:lstStyle/>
          <a:p>
            <a:pPr algn="ctr"/>
            <a:r>
              <a:rPr lang="en-GB" sz="2800" u="sng" dirty="0">
                <a:solidFill>
                  <a:srgbClr val="0070C0"/>
                </a:solidFill>
                <a:latin typeface="Letter-join Plus 1" panose="02000505000000020003" pitchFamily="50" charset="0"/>
              </a:rPr>
              <a:t>Lessons</a:t>
            </a:r>
          </a:p>
          <a:p>
            <a:pPr algn="ctr"/>
            <a:endParaRPr lang="en-GB" dirty="0">
              <a:solidFill>
                <a:srgbClr val="0070C0"/>
              </a:solidFill>
              <a:latin typeface="Letter-join Plus 1" panose="02000505000000020003" pitchFamily="50" charset="0"/>
            </a:endParaRPr>
          </a:p>
          <a:p>
            <a:endParaRPr lang="en-GB" dirty="0">
              <a:solidFill>
                <a:srgbClr val="0070C0"/>
              </a:solidFill>
              <a:latin typeface="Letter-join Plus 1" panose="02000505000000020003" pitchFamily="50" charset="0"/>
            </a:endParaRPr>
          </a:p>
          <a:p>
            <a:pPr algn="ctr"/>
            <a:r>
              <a:rPr lang="en-GB" sz="2400" dirty="0">
                <a:solidFill>
                  <a:srgbClr val="0070C0"/>
                </a:solidFill>
                <a:latin typeface="Letter-join Plus 1" panose="02000505000000020003" pitchFamily="50" charset="0"/>
              </a:rPr>
              <a:t>Maths and English are taught every day.</a:t>
            </a:r>
          </a:p>
          <a:p>
            <a:pPr algn="ctr"/>
            <a:endParaRPr lang="en-GB" sz="2400" dirty="0">
              <a:solidFill>
                <a:srgbClr val="0070C0"/>
              </a:solidFill>
              <a:latin typeface="Letter-join Plus 1" panose="02000505000000020003" pitchFamily="50" charset="0"/>
            </a:endParaRPr>
          </a:p>
          <a:p>
            <a:pPr algn="ctr"/>
            <a:endParaRPr lang="en-GB" sz="2400" dirty="0">
              <a:solidFill>
                <a:srgbClr val="FF0000"/>
              </a:solidFill>
              <a:latin typeface="Letter-join Plus 1" panose="02000505000000020003" pitchFamily="50" charset="0"/>
            </a:endParaRPr>
          </a:p>
          <a:p>
            <a:pPr algn="ctr"/>
            <a:r>
              <a:rPr lang="en-GB" sz="2400" dirty="0">
                <a:solidFill>
                  <a:srgbClr val="0070C0"/>
                </a:solidFill>
                <a:latin typeface="Letter-join Plus 1" panose="02000505000000020003" pitchFamily="50" charset="0"/>
              </a:rPr>
              <a:t>As a Catholic school, we teach 2.5 hours of RE each week. We follow the Come and See scheme of work.</a:t>
            </a:r>
          </a:p>
          <a:p>
            <a:pPr algn="ctr"/>
            <a:endParaRPr lang="en-GB" sz="2400" dirty="0">
              <a:solidFill>
                <a:srgbClr val="0070C0"/>
              </a:solidFill>
              <a:latin typeface="Letter-join Plus 1" panose="02000505000000020003" pitchFamily="50" charset="0"/>
            </a:endParaRPr>
          </a:p>
          <a:p>
            <a:pPr algn="ctr"/>
            <a:r>
              <a:rPr lang="en-GB" sz="2400" dirty="0">
                <a:solidFill>
                  <a:srgbClr val="0070C0"/>
                </a:solidFill>
                <a:latin typeface="Letter-join Plus 1" panose="02000505000000020003" pitchFamily="50" charset="0"/>
              </a:rPr>
              <a:t>We have 2 PE lessons per week. </a:t>
            </a:r>
          </a:p>
          <a:p>
            <a:pPr algn="ctr"/>
            <a:endParaRPr lang="en-GB" sz="2400" dirty="0">
              <a:solidFill>
                <a:srgbClr val="0070C0"/>
              </a:solidFill>
              <a:latin typeface="Letter-join Plus 1" panose="02000505000000020003" pitchFamily="50" charset="0"/>
            </a:endParaRPr>
          </a:p>
          <a:p>
            <a:pPr algn="ctr"/>
            <a:r>
              <a:rPr lang="en-GB" sz="2400" dirty="0">
                <a:solidFill>
                  <a:srgbClr val="0070C0"/>
                </a:solidFill>
                <a:latin typeface="Letter-join Plus 1" panose="02000505000000020003" pitchFamily="50" charset="0"/>
              </a:rPr>
              <a:t>In addition to this, we also teach a whole host of other foundation subjects.</a:t>
            </a:r>
          </a:p>
          <a:p>
            <a:pPr algn="ctr"/>
            <a:endParaRPr lang="en-GB" sz="2400" dirty="0">
              <a:solidFill>
                <a:srgbClr val="0070C0"/>
              </a:solidFill>
              <a:latin typeface="Letter-join Plus 1" panose="02000505000000020003" pitchFamily="50" charset="0"/>
            </a:endParaRPr>
          </a:p>
          <a:p>
            <a:pPr algn="ctr"/>
            <a:r>
              <a:rPr lang="en-GB" sz="2400" dirty="0">
                <a:solidFill>
                  <a:srgbClr val="0070C0"/>
                </a:solidFill>
                <a:latin typeface="Letter-join Plus 1" panose="02000505000000020003" pitchFamily="50" charset="0"/>
              </a:rPr>
              <a:t>Please see the yearly curriculum overview for more details – this document (along with lots more information) is available on the class page on the school website. Our website is a useful source of information.</a:t>
            </a:r>
          </a:p>
        </p:txBody>
      </p:sp>
    </p:spTree>
    <p:extLst>
      <p:ext uri="{BB962C8B-B14F-4D97-AF65-F5344CB8AC3E}">
        <p14:creationId xmlns:p14="http://schemas.microsoft.com/office/powerpoint/2010/main" val="366204379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322</TotalTime>
  <Words>786</Words>
  <Application>Microsoft Office PowerPoint</Application>
  <PresentationFormat>Widescreen</PresentationFormat>
  <Paragraphs>79</Paragraphs>
  <Slides>12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Calibri</vt:lpstr>
      <vt:lpstr>Calibri Light</vt:lpstr>
      <vt:lpstr>Letter-join Plus 1</vt:lpstr>
      <vt:lpstr>Raleway</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Colette Howe</dc:creator>
  <cp:lastModifiedBy>R Willis</cp:lastModifiedBy>
  <cp:revision>20</cp:revision>
  <dcterms:created xsi:type="dcterms:W3CDTF">2022-07-20T09:58:25Z</dcterms:created>
  <dcterms:modified xsi:type="dcterms:W3CDTF">2025-09-19T06:34:14Z</dcterms:modified>
</cp:coreProperties>
</file>