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k.Guidon@st-clares.Manchester.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7936C-B738-4D95-A5B0-AC15C09B6B4C}"/>
              </a:ext>
            </a:extLst>
          </p:cNvPr>
          <p:cNvPicPr>
            <a:picLocks noChangeAspect="1"/>
          </p:cNvPicPr>
          <p:nvPr/>
        </p:nvPicPr>
        <p:blipFill>
          <a:blip r:embed="rId2"/>
          <a:stretch>
            <a:fillRect/>
          </a:stretch>
        </p:blipFill>
        <p:spPr>
          <a:xfrm>
            <a:off x="3449628" y="37877"/>
            <a:ext cx="4914441" cy="2457221"/>
          </a:xfrm>
          <a:prstGeom prst="rect">
            <a:avLst/>
          </a:prstGeom>
        </p:spPr>
      </p:pic>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3"/>
          <a:stretch>
            <a:fillRect/>
          </a:stretch>
        </p:blipFill>
        <p:spPr>
          <a:xfrm>
            <a:off x="9813110" y="179901"/>
            <a:ext cx="1625435" cy="162543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4524315"/>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1 are:</a:t>
            </a:r>
          </a:p>
          <a:p>
            <a:r>
              <a:rPr lang="en-GB" sz="2800" dirty="0">
                <a:solidFill>
                  <a:srgbClr val="0070C0"/>
                </a:solidFill>
                <a:latin typeface="Letter-join Plus 1" panose="02000505000000020003" pitchFamily="50" charset="0"/>
              </a:rPr>
              <a:t>Miss Guidon </a:t>
            </a:r>
          </a:p>
          <a:p>
            <a:r>
              <a:rPr lang="en-GB" sz="2800" dirty="0">
                <a:solidFill>
                  <a:srgbClr val="0070C0"/>
                </a:solidFill>
                <a:latin typeface="Letter-join Plus 1" panose="02000505000000020003" pitchFamily="50" charset="0"/>
              </a:rPr>
              <a:t>Mrs Albuquerque </a:t>
            </a:r>
          </a:p>
          <a:p>
            <a:r>
              <a:rPr lang="en-GB" sz="2800" dirty="0">
                <a:solidFill>
                  <a:srgbClr val="0070C0"/>
                </a:solidFill>
                <a:latin typeface="Letter-join Plus 1" panose="02000505000000020003" pitchFamily="50" charset="0"/>
              </a:rPr>
              <a:t>Miss Gill</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605405" y="1490007"/>
            <a:ext cx="10981189" cy="3877985"/>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Working together with you and your child, I know that we will have a great year.</a:t>
            </a:r>
          </a:p>
          <a:p>
            <a:pPr algn="ctr"/>
            <a:endParaRPr lang="en-GB" sz="3200" dirty="0">
              <a:solidFill>
                <a:srgbClr val="0070C0"/>
              </a:solidFill>
              <a:latin typeface="Letter-join Plus 1" panose="02000505000000020003" pitchFamily="50" charset="0"/>
            </a:endParaRP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Do you have any questions about routines, expectations or the curriculum in Year 1?</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a:t>
            </a:r>
            <a:r>
              <a:rPr lang="en-GB" sz="3200" dirty="0">
                <a:solidFill>
                  <a:srgbClr val="0070C0"/>
                </a:solidFill>
                <a:latin typeface="Letter-join Plus 1" panose="02000505000000020003" pitchFamily="50" charset="0"/>
                <a:hlinkClick r:id="rId2"/>
              </a:rPr>
              <a:t>k.guidon@st-clares.Manchester.sch.uk</a:t>
            </a:r>
            <a:r>
              <a:rPr lang="en-GB" sz="3200" dirty="0">
                <a:solidFill>
                  <a:srgbClr val="0070C0"/>
                </a:solidFill>
                <a:latin typeface="Letter-join Plus 1" panose="02000505000000020003" pitchFamily="50" charset="0"/>
              </a:rPr>
              <a:t>,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3"/>
          <a:srcRect l="2279" t="9216" r="1291" b="16106"/>
          <a:stretch/>
        </p:blipFill>
        <p:spPr>
          <a:xfrm>
            <a:off x="8741349" y="4157448"/>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228123"/>
            <a:ext cx="9026554" cy="6401753"/>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pPr algn="ctr"/>
            <a:endParaRPr lang="en-GB" sz="24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Your child should be reading for 10 minutes every night.</a:t>
            </a: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We check reading records for an adults signature and the dates they have read to note how much they have read over the previous 7 days. </a:t>
            </a:r>
          </a:p>
          <a:p>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356938" y="1538321"/>
            <a:ext cx="4832059" cy="5293757"/>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000" dirty="0">
                <a:solidFill>
                  <a:srgbClr val="0070C0"/>
                </a:solidFill>
                <a:latin typeface="Letter-join Plus 1" panose="02000505000000020003" pitchFamily="50" charset="0"/>
              </a:rPr>
              <a:t>Discuss this with your child as they read.</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All children are rewarded with raffle tickets for each time they read so the more tickets they receive. </a:t>
            </a:r>
          </a:p>
          <a:p>
            <a:r>
              <a:rPr lang="en-GB" sz="2000" dirty="0">
                <a:solidFill>
                  <a:srgbClr val="0070C0"/>
                </a:solidFill>
                <a:latin typeface="Letter-join Plus 1" panose="02000505000000020003" pitchFamily="50" charset="0"/>
              </a:rPr>
              <a:t>There is also a special in class treat for children who read 5 times in a week. </a:t>
            </a:r>
          </a:p>
          <a:p>
            <a:r>
              <a:rPr lang="en-GB" sz="2000" dirty="0">
                <a:solidFill>
                  <a:srgbClr val="0070C0"/>
                </a:solidFill>
                <a:latin typeface="Letter-join Plus 1" panose="02000505000000020003" pitchFamily="50" charset="0"/>
              </a:rPr>
              <a:t>Each week, in assembly, someone receives a reading prize.</a:t>
            </a:r>
          </a:p>
          <a:p>
            <a:r>
              <a:rPr lang="en-GB" sz="2000" dirty="0">
                <a:solidFill>
                  <a:srgbClr val="0070C0"/>
                </a:solidFill>
                <a:latin typeface="Letter-join Plus 1" panose="02000505000000020003" pitchFamily="50" charset="0"/>
              </a:rPr>
              <a:t>Vouchers are given to children when they have read a millions words in KS2.</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57200" y="493347"/>
            <a:ext cx="10452682" cy="3600986"/>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As well as reading every night, your child will be given spellings and maths and English homework</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Spelling test is on a Friday and the maths and English homework can be handed in anytime before a Friday. </a:t>
            </a:r>
          </a:p>
          <a:p>
            <a:endParaRPr lang="en-GB" dirty="0">
              <a:solidFill>
                <a:srgbClr val="FF000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7009352" y="4546658"/>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p>
          <a:p>
            <a:pPr algn="ctr"/>
            <a:endParaRPr lang="en-GB"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Tuesday and Wednesday.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Please see the school website for details on our uniform. We will be contacting you if your child is not wearing the correct PE uniform and may ask them to change into uniform we have in school for the day.</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835403" y="364058"/>
            <a:ext cx="1782856" cy="891428"/>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526297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Maths and English are taught every day.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In EYFS and KS1, we have daily phonics lessons too following the Read Write Inc phonics scheme. Please do not be late for school as phonics is always the first lesson of the day. </a:t>
            </a:r>
            <a:endParaRPr lang="en-GB" sz="2000" dirty="0">
              <a:solidFill>
                <a:srgbClr val="FF0000"/>
              </a:solidFill>
              <a:latin typeface="Letter-join Plus 1" panose="02000505000000020003" pitchFamily="50" charset="0"/>
            </a:endParaRP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As a Catholic school, we teach 2 hours of RE each week. We follow the Lighting the Path (EYFS &amp; KS1). We carry out daily acts of prayer and liturgy.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have 2 PE lessons per week.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In addition to this, we also teach a whole host of other foundation subjects.</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9638951" cy="6463308"/>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need to know that it is okay to make mistakes and that every mistake is a learning opportunity.</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We encourage collaborative learning with ‘partners’ in class.  We have a strong focus on </a:t>
            </a:r>
            <a:r>
              <a:rPr lang="en-GB" dirty="0" err="1">
                <a:solidFill>
                  <a:srgbClr val="0070C0"/>
                </a:solidFill>
                <a:latin typeface="Letter-join Plus 1" panose="02000505000000020003" pitchFamily="50" charset="0"/>
              </a:rPr>
              <a:t>oracy</a:t>
            </a:r>
            <a:r>
              <a:rPr lang="en-GB" dirty="0">
                <a:solidFill>
                  <a:srgbClr val="0070C0"/>
                </a:solidFill>
                <a:latin typeface="Letter-join Plus 1" panose="02000505000000020003" pitchFamily="50" charset="0"/>
              </a:rPr>
              <a:t> skills.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752</Words>
  <Application>Microsoft Office PowerPoint</Application>
  <PresentationFormat>Widescreen</PresentationFormat>
  <Paragraphs>80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Keira Guidon</cp:lastModifiedBy>
  <cp:revision>16</cp:revision>
  <dcterms:created xsi:type="dcterms:W3CDTF">2022-07-20T09:58:25Z</dcterms:created>
  <dcterms:modified xsi:type="dcterms:W3CDTF">2025-09-03T13:44:58Z</dcterms:modified>
</cp:coreProperties>
</file>