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i1OpBdU0RC/yjQC/90c4pHEUs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92B5AA8-DF26-4B83-960C-4D2CCBFE336B}">
  <a:tblStyle styleId="{092B5AA8-DF26-4B83-960C-4D2CCBFE336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 snapToGrid="0">
      <p:cViewPr>
        <p:scale>
          <a:sx n="91" d="100"/>
          <a:sy n="91" d="100"/>
        </p:scale>
        <p:origin x="60" y="-1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2123126456"/>
              </p:ext>
            </p:extLst>
          </p:nvPr>
        </p:nvGraphicFramePr>
        <p:xfrm>
          <a:off x="317240" y="129491"/>
          <a:ext cx="11635275" cy="7293189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87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0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3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50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50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50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597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75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5775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19390">
                <a:tc gridSpan="1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St. Clare’s RC Primary School - Long Term Overview </a:t>
                      </a:r>
                      <a:endParaRPr sz="2400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20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Y1</a:t>
                      </a: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English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Maths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RE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Science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History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Geography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Art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Design Technology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Computing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Music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PSHE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6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Autumn 1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Labels, Lists &amp; Captions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Speech Bubbles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Place Value</a:t>
                      </a: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Families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Judaism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Being Sorry</a:t>
                      </a: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1" i="0" dirty="0"/>
                        <a:t>Animals including humans</a:t>
                      </a: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Make a  fruit kebab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Online</a:t>
                      </a:r>
                      <a:r>
                        <a:rPr lang="en-US" sz="700" baseline="0" dirty="0"/>
                        <a:t> Safety and exploring Purple Mash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aseline="0" dirty="0"/>
                        <a:t>Grouping and Sorting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Hey you!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Old School Hip-Hop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How pulse, rhythm and pitch work together.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Gymnastics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Road Safety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Washing Hands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58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Autumn 2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/>
                    </a:p>
                    <a:p>
                      <a:pPr algn="ctr"/>
                      <a:r>
                        <a:rPr lang="en-US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Recount</a:t>
                      </a:r>
                    </a:p>
                    <a:p>
                      <a:pPr algn="ctr"/>
                      <a:r>
                        <a:rPr lang="en-US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Comic Strip</a:t>
                      </a:r>
                      <a:endParaRPr lang="en-GB"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ctr"/>
                      <a:endParaRPr lang="en-US"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ctr"/>
                      <a:r>
                        <a:rPr lang="en-US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Poetry-Acrostic and List Poems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/>
                        <a:t> </a:t>
                      </a:r>
                      <a:endParaRPr sz="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>
                          <a:solidFill>
                            <a:schemeClr val="dk1"/>
                          </a:solidFill>
                        </a:rPr>
                        <a:t>Addition Subtraction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>
                          <a:solidFill>
                            <a:schemeClr val="dk1"/>
                          </a:solidFill>
                        </a:rPr>
                        <a:t>Shape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>
                          <a:solidFill>
                            <a:schemeClr val="dk1"/>
                          </a:solidFill>
                        </a:rPr>
                        <a:t>Being Sorry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>
                          <a:solidFill>
                            <a:schemeClr val="dk1"/>
                          </a:solidFill>
                        </a:rPr>
                        <a:t>Hinduism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>
                          <a:solidFill>
                            <a:schemeClr val="dk1"/>
                          </a:solidFill>
                        </a:rPr>
                        <a:t>Waiting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 i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900" b="1" dirty="0"/>
                        <a:t>Materials</a:t>
                      </a:r>
                      <a:endParaRPr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 dirty="0"/>
                        <a:t>Old and New Toys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 dirty="0"/>
                        <a:t>Within Living Memory</a:t>
                      </a:r>
                      <a:endParaRPr sz="700" b="1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Toys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Design and make a toy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Pictograms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Lego</a:t>
                      </a:r>
                      <a:r>
                        <a:rPr lang="en-US" sz="700" baseline="0" dirty="0"/>
                        <a:t> Builders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Football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Being Responsible: </a:t>
                      </a:r>
                      <a:endParaRPr sz="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Water Spillage</a:t>
                      </a:r>
                      <a:endParaRPr sz="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7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Spring 1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Setting Description</a:t>
                      </a:r>
                      <a:endParaRPr lang="en-US" sz="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Postcard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Addition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Subtraction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Special People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Meals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 dirty="0"/>
                        <a:t>Materials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i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Seasonal changes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 dirty="0"/>
                        <a:t>Hot and Cold Places</a:t>
                      </a:r>
                      <a:endParaRPr sz="700" b="1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00" b="0" i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700" b="0" i="0" dirty="0"/>
                        <a:t>Collage Art using newspapers and magazines in the style of Romero Britto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Maze</a:t>
                      </a:r>
                      <a:r>
                        <a:rPr lang="en-US" sz="700" baseline="0" dirty="0"/>
                        <a:t> Explorers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In the groove.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Blues, Baroque, Latin, Bhangra, Folk, Funk How to be in the groove with different styles of music.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Athletics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 Jealousy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 Online Bullying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978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Spring 2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Recipe/Instruction</a:t>
                      </a:r>
                    </a:p>
                    <a:p>
                      <a:pPr algn="ctr"/>
                      <a:r>
                        <a:rPr lang="en-US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Character</a:t>
                      </a:r>
                      <a:r>
                        <a:rPr lang="en-US" sz="800" b="0" i="0" u="none" strike="noStrike" cap="none" baseline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 Description </a:t>
                      </a:r>
                      <a:endParaRPr lang="en-GB"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ctr"/>
                      <a:endParaRPr lang="en-GB"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Poetry- Free Verse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Place Value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Length and Height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Mass and Volume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Meals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 i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Change</a:t>
                      </a: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 dirty="0"/>
                        <a:t>Plants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Seasonal changes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History of Blackley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700" b="0" dirty="0"/>
                        <a:t>Design and make a space ship with moving parts to take </a:t>
                      </a:r>
                      <a:r>
                        <a:rPr lang="en-GB" sz="700" b="0" dirty="0" err="1"/>
                        <a:t>Beegu</a:t>
                      </a:r>
                      <a:r>
                        <a:rPr lang="en-GB" sz="700" b="0" dirty="0"/>
                        <a:t> back to space</a:t>
                      </a:r>
                      <a:endParaRPr lang="en-GB" sz="700" b="0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Animated</a:t>
                      </a:r>
                      <a:r>
                        <a:rPr lang="en-US" sz="700" baseline="0" dirty="0"/>
                        <a:t> Story Books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Round and Round.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 err="1">
                          <a:effectLst/>
                        </a:rPr>
                        <a:t>Bossa</a:t>
                      </a:r>
                      <a:r>
                        <a:rPr lang="en-GB" sz="700" dirty="0">
                          <a:effectLst/>
                        </a:rPr>
                        <a:t> Nova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Pulse, rhythm and pitch in different styles of music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Rounders</a:t>
                      </a:r>
                      <a:endParaRPr sz="700" b="0" i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Our World: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Growing in Our World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Optional: 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Hazard watch: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Baseline • Is it safe to eat or drink? • Is it safe to play with?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(Y1-3, can be delivered where suitable)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0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Summer 1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/>
                        <a:t>Narrative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/>
                        <a:t>Non-chronological Report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Multiplication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 Fractions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Position and Direction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Holidays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Holy Days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Belonging</a:t>
                      </a: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1" i="0" dirty="0"/>
                        <a:t>Plants</a:t>
                      </a:r>
                      <a:r>
                        <a:rPr lang="en-GB" sz="700" b="0" i="0" dirty="0"/>
                        <a:t> </a:t>
                      </a:r>
                      <a:endParaRPr sz="700" b="0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Seasonal changes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The Local area</a:t>
                      </a:r>
                      <a:endParaRPr sz="700" b="1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Georgia O'Keeffe</a:t>
                      </a:r>
                      <a:endParaRPr lang="en-GB" sz="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i="0" dirty="0"/>
                        <a:t>Water Colour  Flower Focus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dirty="0"/>
                        <a:t>Coding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Your imagination.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Pop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Create your own lyrics. Mixed styles.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Dance</a:t>
                      </a: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458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Summer 2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dirty="0"/>
                        <a:t>Letter</a:t>
                      </a:r>
                      <a:endParaRPr lang="en-GB" sz="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dirty="0"/>
                        <a:t>Narrative w/ Setting Description</a:t>
                      </a:r>
                    </a:p>
                    <a:p>
                      <a:pPr algn="ctr"/>
                      <a:endParaRPr lang="en-US" sz="800" b="0" i="0" u="none" strike="noStrike" cap="none" baseline="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ctr"/>
                      <a:r>
                        <a:rPr lang="en-US" sz="800" b="0" i="0" u="none" strike="noStrike" cap="none" baseline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Poetry- Riddles </a:t>
                      </a:r>
                      <a:endParaRPr lang="en-GB"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Holidays &amp; Holy Days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Neighbours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 dirty="0"/>
                        <a:t>Animals Including Humans</a:t>
                      </a: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/>
                        <a:t>Explorers through history (N Armstrong and C Columbus)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  <a:tabLst/>
                        <a:defRPr/>
                      </a:pPr>
                      <a:r>
                        <a:rPr lang="en-US" sz="700" b="0" i="0" dirty="0"/>
                        <a:t>Andy Warhol Pop Art </a:t>
                      </a:r>
                      <a:endParaRPr lang="en-US" sz="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dirty="0"/>
                        <a:t>.</a:t>
                      </a:r>
                      <a:endParaRPr sz="8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Spreadsheets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dirty="0"/>
                        <a:t>Technology</a:t>
                      </a:r>
                      <a:r>
                        <a:rPr lang="en-US" sz="700" baseline="0" dirty="0"/>
                        <a:t> Outside School</a:t>
                      </a:r>
                      <a:endParaRPr sz="7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Reflect, rewind and replay.</a:t>
                      </a:r>
                      <a:br>
                        <a:rPr lang="en-GB" sz="700" dirty="0">
                          <a:effectLst/>
                        </a:rPr>
                      </a:br>
                      <a:r>
                        <a:rPr lang="en-GB" sz="700" dirty="0">
                          <a:effectLst/>
                        </a:rPr>
                        <a:t>Classical</a:t>
                      </a:r>
                      <a:br>
                        <a:rPr lang="en-GB" sz="700" dirty="0">
                          <a:effectLst/>
                        </a:rPr>
                      </a:br>
                      <a:r>
                        <a:rPr lang="en-GB" sz="700" dirty="0">
                          <a:effectLst/>
                        </a:rPr>
                        <a:t>The history of music, look back and consolidate your learning, learn some of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/>
                        <a:t>Hockey</a:t>
                      </a: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b="0" i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4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/>
                        <a:t>Enrichment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182503190"/>
              </p:ext>
            </p:extLst>
          </p:nvPr>
        </p:nvGraphicFramePr>
        <p:xfrm>
          <a:off x="241070" y="279462"/>
          <a:ext cx="11762425" cy="8897490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101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0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194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21050">
                <a:tc gridSpan="1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St. Clare’s RC primary School - Long Term Overview </a:t>
                      </a:r>
                      <a:endParaRPr sz="24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Y2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English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Maths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RE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Science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History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Geography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Art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Design Technology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Computing 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Music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PSHE</a:t>
                      </a:r>
                      <a:endParaRPr sz="11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Place Value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Addition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Subtraction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Belonging Judaism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Rules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Materials</a:t>
                      </a:r>
                      <a:endParaRPr sz="700" b="1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The UK and the continents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Design and make your own Traction Man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Coding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Hands, feet, heart.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Afropop, South African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Music from South Africa, Freedom songs.</a:t>
                      </a:r>
                    </a:p>
                    <a:p>
                      <a:r>
                        <a:rPr lang="en-GB" sz="700" dirty="0">
                          <a:effectLst/>
                        </a:rPr>
                        <a:t>1 class will learn how to play the drums with a specialist teacher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Gymnastics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Keeping/Staying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Tying shoelaces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Keeping/Staying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Healthy Eating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Brushing Teeth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Narrative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Letter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Addition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Subtraction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Shape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Rules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Hinduism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Preparation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  <a:tabLst/>
                        <a:defRPr/>
                      </a:pPr>
                      <a:r>
                        <a:rPr lang="en-US" sz="700" b="1" i="1" dirty="0" smtClean="0"/>
                        <a:t>Animals including Humans – How to grow up to be healthy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Victorians  (Manchester)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William Morris Art – Printing.  Design your own wallpaper using flowers/foods.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Online</a:t>
                      </a:r>
                      <a:r>
                        <a:rPr lang="en-US" sz="700" b="0" baseline="0" dirty="0"/>
                        <a:t> Safety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baseline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effectLst/>
                        </a:rPr>
                        <a:t>1 class will learn how to play the drums with a specialist teacher</a:t>
                      </a: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Athletics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Being Responsible: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Practice Makes Perfect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Helping Someone in Need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Spring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Recount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Non-chronological Report</a:t>
                      </a:r>
                      <a:endParaRPr sz="7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Multiplication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Division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Books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Thanksgiving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 dirty="0" smtClean="0"/>
                        <a:t>Plants</a:t>
                      </a:r>
                      <a:endParaRPr sz="700" b="1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Life in Zambia</a:t>
                      </a:r>
                      <a:endParaRPr sz="700" b="1" i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African Weaving Art 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Questioning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I </a:t>
                      </a:r>
                      <a:r>
                        <a:rPr lang="en-GB" sz="700" dirty="0" err="1">
                          <a:effectLst/>
                        </a:rPr>
                        <a:t>wanna</a:t>
                      </a:r>
                      <a:r>
                        <a:rPr lang="en-GB" sz="700" dirty="0">
                          <a:effectLst/>
                        </a:rPr>
                        <a:t> play in a band.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Rock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Rock music and movement. Playing together in a band. </a:t>
                      </a:r>
                    </a:p>
                    <a:p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Hockey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Worry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Anger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Image Sharing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 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Documentary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Spring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Narrative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Newspaper Article</a:t>
                      </a:r>
                      <a:endParaRPr sz="7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Length and Height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Mass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Capacity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Temperature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Thanksgiving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Caritas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Opportunities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Plants </a:t>
                      </a:r>
                      <a:endParaRPr sz="700" b="1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The Great Fire of London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Design and Make Fruit Kebabs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Effective</a:t>
                      </a:r>
                      <a:r>
                        <a:rPr lang="en-US" sz="700" b="0" baseline="0" dirty="0"/>
                        <a:t> Searching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Creating Pictures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Zootime</a:t>
                      </a:r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Reggae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Song structure Reggae music.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Dance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Our World: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Growing in Our World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Optional: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Hazard watch: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 • Is it safe to eat or drink? • Is it safe to play with?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(Y1-3, can be delivered where suitable)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Summer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Biography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Recount</a:t>
                      </a:r>
                      <a:endParaRPr sz="7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Fractions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Signs &amp; Symbols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Spread the Word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Habitats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/>
                        <a:t>Famous people (Florence Nightingale </a:t>
                      </a:r>
                      <a:endParaRPr sz="700" b="1" i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 / Mary Seacole / modern nurse)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b="0" i="0"/>
                        <a:t>Colour Wheels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b="0" i="0"/>
                        <a:t>Experiment with/mix paint to make secondary colours to create a picture of Florence Nightingale in the style of Picasso</a:t>
                      </a:r>
                      <a:endParaRPr sz="6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Creating</a:t>
                      </a:r>
                      <a:r>
                        <a:rPr lang="en-US" sz="700" b="0" baseline="0" dirty="0"/>
                        <a:t> Pictures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Making Music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Friendship song.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Song structure. Mixed styles.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Tennis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6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Summer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Statistics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Position and Direction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Spread the word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Treasures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Habitats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Map Makers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Presenting</a:t>
                      </a:r>
                      <a:r>
                        <a:rPr lang="en-US" sz="700" b="0" baseline="0" dirty="0"/>
                        <a:t> Ideas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Reflect, rewind and replay.</a:t>
                      </a:r>
                      <a:b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Classical</a:t>
                      </a:r>
                      <a:b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and deciding what to perform. Listen to Western 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Classical Music.</a:t>
                      </a:r>
                    </a:p>
                    <a:p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Rounders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b="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3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Enrichment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p3"/>
          <p:cNvGraphicFramePr/>
          <p:nvPr>
            <p:extLst>
              <p:ext uri="{D42A27DB-BD31-4B8C-83A1-F6EECF244321}">
                <p14:modId xmlns:p14="http://schemas.microsoft.com/office/powerpoint/2010/main" val="3010686081"/>
              </p:ext>
            </p:extLst>
          </p:nvPr>
        </p:nvGraphicFramePr>
        <p:xfrm>
          <a:off x="207819" y="88270"/>
          <a:ext cx="11704325" cy="8051952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93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1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51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0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14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03699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52525"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St. Clare’s RC Primary School - Long Term Overview </a:t>
                      </a:r>
                      <a:endParaRPr sz="24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2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Y3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English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Maths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RE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Science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History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Geography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Art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Design Technology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Spanish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Computing 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Music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PSHE</a:t>
                      </a:r>
                      <a:endParaRPr sz="11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Narrative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Addition Subtraction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Homes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Judaism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Choices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Rocks and soils</a:t>
                      </a:r>
                      <a:endParaRPr sz="700" b="1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/>
                        <a:t>Volcanoes and Earthquakes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3D model of a volcano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Phonetics lesson 1 (core</a:t>
                      </a:r>
                      <a:r>
                        <a:rPr lang="en-GB" sz="800" baseline="0" dirty="0"/>
                        <a:t> vocab</a:t>
                      </a:r>
                      <a:r>
                        <a:rPr lang="en-GB" sz="800" dirty="0"/>
                        <a:t>) &amp;</a:t>
                      </a:r>
                    </a:p>
                    <a:p>
                      <a:pPr algn="ctr"/>
                      <a:endParaRPr lang="en-GB" sz="800" dirty="0"/>
                    </a:p>
                    <a:p>
                      <a:pPr algn="ctr"/>
                      <a:r>
                        <a:rPr lang="en-GB" sz="800" dirty="0"/>
                        <a:t> I’m learning 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Coding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Let your spirit fly. RnB</a:t>
                      </a:r>
                      <a:br>
                        <a:rPr lang="en-GB" sz="700" dirty="0">
                          <a:effectLst/>
                        </a:rPr>
                      </a:br>
                      <a:r>
                        <a:rPr lang="en-GB" sz="700" dirty="0">
                          <a:effectLst/>
                        </a:rPr>
                        <a:t>Singing in two parts. Mixed styles.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Gymnastics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Keeping/Staying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Staying Safe 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Leaning Out of Windows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Keeping/Staying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Medicine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Recount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Newspaper Article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Multiplication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Division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Choices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Judaism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Visitors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Forces and Magnets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Volcano and Earthquakes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Create a Weather Painting - Monet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/>
                        <a:t>Animals</a:t>
                      </a:r>
                      <a:endParaRPr lang="en-GB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Online</a:t>
                      </a:r>
                      <a:r>
                        <a:rPr lang="en-US" sz="700" b="0" baseline="0" dirty="0"/>
                        <a:t> Safety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baseline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Tennis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Being Responsible: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Stealing 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Spring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Biography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Multiplication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Length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Perimeter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Journeys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Listening and sharing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Animals including Humans</a:t>
                      </a:r>
                      <a:endParaRPr sz="700" b="0" i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Stone age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Design and Make a stone age house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Musical Instruments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Touch</a:t>
                      </a:r>
                      <a:r>
                        <a:rPr lang="en-US" sz="700" b="0" baseline="0" dirty="0"/>
                        <a:t> Typing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Three little birds.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Reggae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Reggae and Bob Marley.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Rounders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600" dirty="0"/>
                        <a:t>Grief</a:t>
                      </a:r>
                      <a:endParaRPr sz="6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600" dirty="0"/>
                        <a:t>Making Friends Online</a:t>
                      </a:r>
                      <a:endParaRPr sz="6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Spring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Persuasive Speech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Narrative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Fractions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Mass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Capacity</a:t>
                      </a:r>
                      <a:r>
                        <a:rPr lang="en-US" sz="700" b="0" i="1" dirty="0"/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 dirty="0"/>
                        <a:t> </a:t>
                      </a:r>
                      <a:endParaRPr sz="700" b="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Listening and Sharing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Caritas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Giving All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Plants</a:t>
                      </a:r>
                      <a:endParaRPr sz="7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Iron age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Design and make a springtime meal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I can…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Email</a:t>
                      </a:r>
                      <a:r>
                        <a:rPr lang="en-US" sz="700" b="0" baseline="0" dirty="0"/>
                        <a:t> (including email safety)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The dragon song.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A pop song that tells a story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Singing in two parts. Music from around the world.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Athletics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Our World: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Looking After Our World 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Optional: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Hazard watch: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 • Is it safe to eat or drink? • Is it safe to play with?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(Y1-3, can be delivered where suitable)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Summer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Recount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Fractions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Promises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Energy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1" dirty="0" smtClean="0"/>
                        <a:t>Focus on famous scientist </a:t>
                      </a:r>
                      <a:endParaRPr sz="700" b="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Romans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Madagascar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Sketch a Roman mosaic pattern . Combine hand drawn work with IT media.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Fruits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Branching</a:t>
                      </a:r>
                      <a:r>
                        <a:rPr lang="en-US" sz="700" b="0" baseline="0" dirty="0"/>
                        <a:t> Databases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Simulations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Children will be given the opportunity to learn how to play the recorder with a specialist.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Dance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Summer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Letter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Statistics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Energy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Special Places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Light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Design and Make a working light box.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 Vegetables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Graphing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Presenting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Children will be given the opportunity to learn how to play the recorder with a specialist.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Hockey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b="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Enrichment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95" name="Google Shape;95;p3"/>
          <p:cNvCxnSpPr/>
          <p:nvPr/>
        </p:nvCxnSpPr>
        <p:spPr>
          <a:xfrm rot="10800000">
            <a:off x="4999839" y="1702965"/>
            <a:ext cx="268447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Google Shape;100;p4"/>
          <p:cNvGraphicFramePr/>
          <p:nvPr>
            <p:extLst>
              <p:ext uri="{D42A27DB-BD31-4B8C-83A1-F6EECF244321}">
                <p14:modId xmlns:p14="http://schemas.microsoft.com/office/powerpoint/2010/main" val="1650194825"/>
              </p:ext>
            </p:extLst>
          </p:nvPr>
        </p:nvGraphicFramePr>
        <p:xfrm>
          <a:off x="207819" y="88269"/>
          <a:ext cx="11704350" cy="7481941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93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62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660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52075"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St. Clare’s RC primary School - Long Term Overview </a:t>
                      </a:r>
                      <a:endParaRPr sz="24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Y4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English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Maths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RE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Science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History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Geography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Art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Design Technology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Spanish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Computing 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Music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PSHE</a:t>
                      </a:r>
                      <a:endParaRPr sz="11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Non-chronological Report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Addition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Subtraction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People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Judaism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Building Bridges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 dirty="0"/>
                        <a:t>Animals including humans - Digestive System</a:t>
                      </a:r>
                      <a:endParaRPr sz="7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Anglo Saxons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Design and make a balanced meal which includes all food groups.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Phonetics lesson 2 (core</a:t>
                      </a:r>
                      <a:r>
                        <a:rPr lang="en-GB" sz="800" baseline="0" dirty="0"/>
                        <a:t> vocab</a:t>
                      </a:r>
                      <a:r>
                        <a:rPr lang="en-GB" sz="800" dirty="0"/>
                        <a:t>) &amp;</a:t>
                      </a:r>
                    </a:p>
                    <a:p>
                      <a:pPr algn="ctr"/>
                      <a:endParaRPr lang="en-GB" sz="800" dirty="0"/>
                    </a:p>
                    <a:p>
                      <a:pPr algn="ctr"/>
                      <a:r>
                        <a:rPr lang="en-GB" sz="800" dirty="0"/>
                        <a:t> Presenting myself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Coding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Mamma Mia.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Pop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ABBA’s music.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Dance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Cycle Safety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Healthy Living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Historical Narrative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Recount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Area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Multiplication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Division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Building Bridges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Judaism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Gift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Sound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Countries of the world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700" b="0" dirty="0"/>
                        <a:t>Design and Make a working musical instrument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Online</a:t>
                      </a:r>
                      <a:r>
                        <a:rPr lang="en-US" sz="700" b="0" baseline="0" dirty="0"/>
                        <a:t> Safety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baseline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Volleyball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Being responsible: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Coming Home on Time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Spring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Newspaper Article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Multiplication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Length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Perimeter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Community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Giving and Receiving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States of matter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 Vikings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Using charcoal create a Viking mood painting 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. 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Do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you have a pet?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Spreadsheets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Writing</a:t>
                      </a:r>
                      <a:r>
                        <a:rPr lang="en-US" sz="700" b="0" baseline="0" dirty="0"/>
                        <a:t> for different audiences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Children will be given the opportunity to learn how to play the violin with a specialist.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Gymnastics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Jealousy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Online Bullying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Spring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Letter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Narrative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Fractions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Decimals</a:t>
                      </a:r>
                      <a:r>
                        <a:rPr lang="en-US" sz="700" b="0" i="1" dirty="0"/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 dirty="0"/>
                        <a:t> </a:t>
                      </a:r>
                      <a:endParaRPr sz="700" b="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Giving and receiving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Caritas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Self-Discipline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Habitats </a:t>
                      </a:r>
                      <a:endParaRPr sz="700" b="1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Rivers including the water cycle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Design and build a strong box using the net of a 3D shape to hold biscuits.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At the café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Logo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lang="en-US" sz="700" b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Animation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be given the opportunity to learn how to play the violin with a specialist.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Rounders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The Working World: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Chores at Home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 World Without Judgement: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Baseline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Breaking Down Barriers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8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Summer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Newspaper Article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Decimals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Called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New-Life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1"/>
                        <a:t>Electricity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Egyptians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Clay Modelling – Create an Egyptian Vase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The classroom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Effective</a:t>
                      </a:r>
                      <a:r>
                        <a:rPr lang="en-US" sz="700" b="0" baseline="0" dirty="0"/>
                        <a:t> Searching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Hardware Investigators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Blackbird.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The Beatles/ pop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The development of pop music The Civil Rights Movement.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Athletics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Summer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Biography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Letter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Shape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Position and Direction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New-Life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God’s people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 smtClean="0"/>
                        <a:t>Focus on famous scientist </a:t>
                      </a:r>
                      <a:endParaRPr sz="7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Mountains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Oil Pastel observational drawing – Peak District (Peter Hill)</a:t>
                      </a:r>
                      <a:endParaRPr sz="700" b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Goldilocks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Making</a:t>
                      </a:r>
                      <a:r>
                        <a:rPr lang="en-US" sz="700" b="0" baseline="0" dirty="0"/>
                        <a:t> Music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Reflect, rewind and replay.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Revision and deciding what to perform. Listen to</a:t>
                      </a:r>
                      <a:br>
                        <a:rPr lang="en-GB" sz="700" dirty="0">
                          <a:effectLst/>
                        </a:rPr>
                      </a:br>
                      <a:r>
                        <a:rPr lang="en-GB" sz="700" dirty="0">
                          <a:effectLst/>
                        </a:rPr>
                        <a:t>Western Classical Music. The language of music.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Golf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Enrichment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5"/>
          <p:cNvGraphicFramePr/>
          <p:nvPr>
            <p:extLst>
              <p:ext uri="{D42A27DB-BD31-4B8C-83A1-F6EECF244321}">
                <p14:modId xmlns:p14="http://schemas.microsoft.com/office/powerpoint/2010/main" val="667357561"/>
              </p:ext>
            </p:extLst>
          </p:nvPr>
        </p:nvGraphicFramePr>
        <p:xfrm>
          <a:off x="274321" y="229587"/>
          <a:ext cx="11712725" cy="8194158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9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5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45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787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43125"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St. Clare’s RC primary School - Long Term Overview </a:t>
                      </a:r>
                      <a:endParaRPr sz="24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7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Y5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English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Maths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RE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Science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History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Geography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Art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Design Technology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Spanish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Computing 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Music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PSHE</a:t>
                      </a:r>
                      <a:endParaRPr sz="11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Non-chronological Report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Place Value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Addition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Subtraction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Ourselves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Judaism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Freedom &amp; Responsibility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Properties of materials</a:t>
                      </a:r>
                      <a:endParaRPr sz="700" b="1" i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Ancient Greece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Banksy – Research and create digital graffiti Art 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Phonetics lesson 3 (Core vocab) &amp; </a:t>
                      </a:r>
                    </a:p>
                    <a:p>
                      <a:pPr algn="ctr"/>
                      <a:endParaRPr lang="en-GB" sz="700" dirty="0"/>
                    </a:p>
                    <a:p>
                      <a:pPr algn="ctr"/>
                      <a:r>
                        <a:rPr lang="en-GB" sz="700" dirty="0"/>
                        <a:t>What is the date?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Coding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Children will be given the opportunity to learn how to play the violin with a specialist.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Dance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Peer Pressure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Smoking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Recount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Letter 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Multiplication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Division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>
                          <a:solidFill>
                            <a:schemeClr val="dk1"/>
                          </a:solidFill>
                        </a:rPr>
                        <a:t>Fractions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Freedom &amp; Responsibility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Sikhism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Hope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Caritas</a:t>
                      </a:r>
                      <a:endParaRPr sz="700" b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Changes to materials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700"/>
                        <a:t>Europe and a study of Greece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Investigate reversible and irreversible changes through cooking (Eggs, Pasty etc)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The 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Online</a:t>
                      </a:r>
                      <a:r>
                        <a:rPr lang="en-US" sz="700" b="0" baseline="0" dirty="0"/>
                        <a:t> Safety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Netball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Being responsible: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Looking Out for Others 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Spring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Newspaper Article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Narrative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Multiplication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Fractions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Life Choices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Memorial Sacrifice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 dirty="0"/>
                        <a:t>Forces</a:t>
                      </a:r>
                      <a:endParaRPr sz="700" b="1" i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 smtClean="0"/>
                        <a:t>Benin</a:t>
                      </a:r>
                      <a:endParaRPr sz="7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Grand Canyon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Using line, tone, shade to represent figures and movement using a range of pencils</a:t>
                      </a:r>
                      <a:endParaRPr sz="700" b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Clothes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Spreadsheets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Databases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Make you feel my love.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Pop ballads.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Tennis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Anger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Anger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Spring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/>
                        <a:t>Biography Recount 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Decimals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Percentages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Perimeter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Area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i="0" dirty="0"/>
                        <a:t>Statistics</a:t>
                      </a:r>
                      <a:r>
                        <a:rPr lang="en-GB" sz="700" b="0" i="1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Memorial Sacrifice</a:t>
                      </a:r>
                      <a:endParaRPr sz="700" b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Caritas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Sacrifice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/>
                        <a:t>Earth in space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Water Colour/acrylic Space Art (David Hardy)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/>
                        <a:t>The Romans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Game</a:t>
                      </a:r>
                      <a:r>
                        <a:rPr lang="en-US" sz="700" b="0" baseline="0" dirty="0"/>
                        <a:t> Creator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3D Modelling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The fresh prince of Bel-Air.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Old school hip hop.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Gymnastics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The Working World: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Enterprise 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 World Without Judgement: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Inclusion and Acceptance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Adults’ &amp; Children’s Views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Summer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Persuasive Speech/Balanced Argument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Narrative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Position and direction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Life Choices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Transformation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Habitats</a:t>
                      </a:r>
                      <a:r>
                        <a:rPr lang="en-US" sz="700" b="0" i="1"/>
                        <a:t>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Rainforests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Research, design and make a sustainable material that could be used in clothing.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My</a:t>
                      </a:r>
                      <a:r>
                        <a:rPr lang="en-US" sz="700" baseline="0" dirty="0"/>
                        <a:t> house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3D</a:t>
                      </a:r>
                      <a:r>
                        <a:rPr lang="en-US" sz="700" b="0" baseline="0" dirty="0"/>
                        <a:t> Modelling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baseline="0" dirty="0"/>
                        <a:t>Concept Maps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Dancing in the street.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Motown.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Golf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2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Summer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Letter</a:t>
                      </a:r>
                      <a:endParaRPr sz="8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Decimals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Negative numbers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Converting Units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Volume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Transformation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Stewardship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i="0"/>
                        <a:t>Habitats</a:t>
                      </a: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/>
                        <a:t>Crime and punishment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  <a:tabLst/>
                        <a:defRPr/>
                      </a:pPr>
                      <a:r>
                        <a:rPr lang="en-GB" sz="700" dirty="0"/>
                        <a:t>Design and build a frame structure, focusing on how to strengthen it.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Olympics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Word</a:t>
                      </a:r>
                      <a:r>
                        <a:rPr lang="en-US" sz="700" b="0" baseline="0" dirty="0"/>
                        <a:t> Processing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Reflect, rewind and replay.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Revision and deciding what to perform. Listen to Western Classical Music. The language of music.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Volleyball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b="0" dirty="0"/>
                        <a:t>Relationships and Sex Education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7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Enrichment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6"/>
          <p:cNvGraphicFramePr/>
          <p:nvPr>
            <p:extLst>
              <p:ext uri="{D42A27DB-BD31-4B8C-83A1-F6EECF244321}">
                <p14:modId xmlns:p14="http://schemas.microsoft.com/office/powerpoint/2010/main" val="3151909613"/>
              </p:ext>
            </p:extLst>
          </p:nvPr>
        </p:nvGraphicFramePr>
        <p:xfrm>
          <a:off x="274321" y="229586"/>
          <a:ext cx="11704350" cy="6990681"/>
        </p:xfrm>
        <a:graphic>
          <a:graphicData uri="http://schemas.openxmlformats.org/drawingml/2006/table">
            <a:tbl>
              <a:tblPr firstRow="1" bandRow="1">
                <a:noFill/>
                <a:tableStyleId>{092B5AA8-DF26-4B83-960C-4D2CCBFE336B}</a:tableStyleId>
              </a:tblPr>
              <a:tblGrid>
                <a:gridCol w="93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86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881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41200"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St. Clare’s RC primary School - Long Term Overview </a:t>
                      </a:r>
                      <a:endParaRPr sz="24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Y6</a:t>
                      </a:r>
                      <a:endParaRPr sz="2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English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Maths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RE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Science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History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Geography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Art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Design Technology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Spanish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Computing 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Music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PE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PSHE</a:t>
                      </a:r>
                      <a:endParaRPr sz="11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Balanced Argument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Biography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Addition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Subtraction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Multiplication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 dirty="0"/>
                        <a:t>Division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Loving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Judaism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Healing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Light</a:t>
                      </a:r>
                      <a:endParaRPr sz="700" b="1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Our local area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Create a Paper Mache lightbulb with a working circuit 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Phonetics lesson 4 (Core vocab) &amp; </a:t>
                      </a:r>
                    </a:p>
                    <a:p>
                      <a:pPr algn="ctr"/>
                      <a:endParaRPr lang="en-GB" sz="700" dirty="0"/>
                    </a:p>
                    <a:p>
                      <a:pPr algn="ctr"/>
                      <a:r>
                        <a:rPr lang="en-GB" sz="700" dirty="0"/>
                        <a:t>At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Coding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Happy.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Pop/Neo Soul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Music that makes you feel happy.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Dance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Safe: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Water Safety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Keeping and Staying Healthy: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Alcohol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Autumn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Biography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Letter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dirty="0">
                          <a:solidFill>
                            <a:schemeClr val="dk1"/>
                          </a:solidFill>
                        </a:rPr>
                        <a:t>Fractions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GB" sz="700" b="0" dirty="0">
                          <a:solidFill>
                            <a:schemeClr val="dk1"/>
                          </a:solidFill>
                        </a:rPr>
                        <a:t>Converting Units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Healing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Islam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Expectations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>
                          <a:solidFill>
                            <a:schemeClr val="dk1"/>
                          </a:solidFill>
                        </a:rPr>
                        <a:t>Caritas</a:t>
                      </a:r>
                      <a:endParaRPr sz="7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 Animals including humans - Circulatory System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The UK including coordinates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Clay Heart Sculpture </a:t>
                      </a:r>
                      <a:endParaRPr sz="700" b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The weekend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Online</a:t>
                      </a:r>
                      <a:r>
                        <a:rPr lang="en-US" sz="700" b="0" baseline="0" dirty="0"/>
                        <a:t> Safety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Hockey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Being Responsible: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Stealing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Spring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Formal Letter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Balanced Argument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Ratio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Algebra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Decimals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Sources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Unity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 smtClean="0"/>
                        <a:t>Focus on famous scientist.</a:t>
                      </a:r>
                      <a:r>
                        <a:rPr lang="en-US" sz="700" b="1" baseline="0" dirty="0" smtClean="0"/>
                        <a:t> </a:t>
                      </a:r>
                      <a:endParaRPr sz="7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WW2 in Manchester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LS Lowry – oil war paintings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/>
                        <a:t>World</a:t>
                      </a:r>
                      <a:r>
                        <a:rPr lang="en-GB" sz="700" baseline="0" dirty="0"/>
                        <a:t> War 2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Blogging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Text</a:t>
                      </a:r>
                      <a:r>
                        <a:rPr lang="en-US" sz="700" b="0" baseline="0" dirty="0"/>
                        <a:t> Adventures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A New Year Carol.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Classical or Urban Gospel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Benjamin Britten’s music.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Athletics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Feelings and Emotions: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Worry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Computer Safety: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Making Friends Online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Summative 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Spring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Narrative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Non-chronological Report</a:t>
                      </a: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Fractions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Decimals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Percentages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Area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Perimeter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Volume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0" dirty="0"/>
                        <a:t>Statistics</a:t>
                      </a:r>
                      <a:r>
                        <a:rPr lang="en-US" sz="700" b="0" i="1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Unity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Caritas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i="1"/>
                        <a:t>Death &amp; New Life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Habitats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/>
                        <a:t>South America</a:t>
                      </a:r>
                      <a:endParaRPr sz="700" b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Create a  South American style salad, looking at how to grow different vegetables and how food should be stored.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/>
                        <a:t>Healthy Lifestyles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Text</a:t>
                      </a:r>
                      <a:r>
                        <a:rPr lang="en-US" sz="700" b="0" baseline="0" dirty="0"/>
                        <a:t> Adventures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baseline="0" dirty="0"/>
                        <a:t>Networks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You’ve got a friend.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70s ballad/pop </a:t>
                      </a:r>
                      <a:endParaRPr lang="en-GB" sz="1200" dirty="0">
                        <a:effectLst/>
                      </a:endParaRPr>
                    </a:p>
                    <a:p>
                      <a:r>
                        <a:rPr lang="en-GB" sz="700" dirty="0">
                          <a:effectLst/>
                        </a:rPr>
                        <a:t>Carole King’s music – her life as a composer. Friendship.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Cheerleading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The Working World: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In-App Purchases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–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 World without Judgement: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British Values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dirty="0"/>
                        <a:t>Assessment - Summative</a:t>
                      </a:r>
                      <a:endParaRPr sz="6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Summer 1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Letter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0" dirty="0"/>
                        <a:t>Position and Direction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Vocation &amp; Commitment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Witnesses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i="1"/>
                        <a:t>Electricity</a:t>
                      </a:r>
                      <a:endParaRPr sz="700" b="0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Mayans</a:t>
                      </a:r>
                      <a:endParaRPr sz="700" b="1" i="1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Mayan Masks – Paper Mache</a:t>
                      </a:r>
                      <a:endParaRPr sz="700" b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The planets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 dirty="0"/>
                        <a:t>Quizzing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Music and identity </a:t>
                      </a:r>
                      <a:endParaRPr lang="en-GB" sz="12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Gymnastics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Summer 2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Persuasive Text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Narrative 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 b="0"/>
                        <a:t>Themed projects, consolidation and problem solving </a:t>
                      </a:r>
                      <a:endParaRPr lang="en-GB"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Witnesses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/>
                        <a:t>Common Good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0"/>
                        <a:t>Evolution and Inheritance </a:t>
                      </a:r>
                      <a:endParaRPr sz="700" b="1" i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1" i="1"/>
                        <a:t>Mayans</a:t>
                      </a:r>
                      <a:endParaRPr sz="700" b="1" i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Salvador Dali – surrealism collage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Me</a:t>
                      </a:r>
                      <a:r>
                        <a:rPr lang="en-US" sz="700" baseline="0" dirty="0"/>
                        <a:t> in the world.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Understanding</a:t>
                      </a:r>
                      <a:r>
                        <a:rPr lang="en-US" sz="700" b="0" baseline="0" dirty="0"/>
                        <a:t> Binary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700" b="0" baseline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0" dirty="0"/>
                        <a:t>Spreadsheets</a:t>
                      </a:r>
                      <a:endParaRPr sz="7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use their time in music to practice for their end of year performance which includes, singing, acting and much more.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700" b="0"/>
                        <a:t>Football</a:t>
                      </a:r>
                      <a:endParaRPr sz="7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US" sz="600" dirty="0"/>
                        <a:t>Relationships and Sex Education</a:t>
                      </a:r>
                      <a:endParaRPr sz="6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/>
                        <a:t>Enrichment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2609</Words>
  <Application>Microsoft Office PowerPoint</Application>
  <PresentationFormat>Widescreen</PresentationFormat>
  <Paragraphs>934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O'Keefe</dc:creator>
  <cp:lastModifiedBy>K Salza</cp:lastModifiedBy>
  <cp:revision>24</cp:revision>
  <dcterms:created xsi:type="dcterms:W3CDTF">2019-12-04T12:29:54Z</dcterms:created>
  <dcterms:modified xsi:type="dcterms:W3CDTF">2022-11-24T15:52:30Z</dcterms:modified>
</cp:coreProperties>
</file>