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bmp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3"/>
          <p:cNvSpPr/>
          <p:nvPr/>
        </p:nvSpPr>
        <p:spPr>
          <a:xfrm>
            <a:off x="3827931" y="2307695"/>
            <a:ext cx="4551794" cy="220971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95" name="TextBox 5"/>
          <p:cNvSpPr txBox="1"/>
          <p:nvPr/>
        </p:nvSpPr>
        <p:spPr>
          <a:xfrm>
            <a:off x="3999939" y="2548495"/>
            <a:ext cx="4192124" cy="227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3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Half Term Curriculum Overview </a:t>
            </a:r>
          </a:p>
          <a:p>
            <a:pPr algn="ctr">
              <a:defRPr b="1" sz="3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Year 2 Autumn 2</a:t>
            </a:r>
          </a:p>
        </p:txBody>
      </p:sp>
      <p:sp>
        <p:nvSpPr>
          <p:cNvPr id="96" name="Rounded Rectangle 8"/>
          <p:cNvSpPr/>
          <p:nvPr/>
        </p:nvSpPr>
        <p:spPr>
          <a:xfrm>
            <a:off x="9086601" y="477068"/>
            <a:ext cx="2623181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97" name="Rounded Rectangle 36"/>
          <p:cNvSpPr/>
          <p:nvPr/>
        </p:nvSpPr>
        <p:spPr>
          <a:xfrm>
            <a:off x="6165789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98" name="Rounded Rectangle 37"/>
          <p:cNvSpPr/>
          <p:nvPr/>
        </p:nvSpPr>
        <p:spPr>
          <a:xfrm>
            <a:off x="3244978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99" name="Rounded Rectangle 38"/>
          <p:cNvSpPr/>
          <p:nvPr/>
        </p:nvSpPr>
        <p:spPr>
          <a:xfrm>
            <a:off x="328946" y="477067"/>
            <a:ext cx="2623182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0" name="Rounded Rectangle 39"/>
          <p:cNvSpPr/>
          <p:nvPr/>
        </p:nvSpPr>
        <p:spPr>
          <a:xfrm>
            <a:off x="9086601" y="2672365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1" name="Rounded Rectangle 40"/>
          <p:cNvSpPr/>
          <p:nvPr/>
        </p:nvSpPr>
        <p:spPr>
          <a:xfrm>
            <a:off x="328946" y="2675707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2" name="Rounded Rectangle 41"/>
          <p:cNvSpPr/>
          <p:nvPr/>
        </p:nvSpPr>
        <p:spPr>
          <a:xfrm>
            <a:off x="328946" y="4918495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3" name="Rounded Rectangle 42"/>
          <p:cNvSpPr/>
          <p:nvPr/>
        </p:nvSpPr>
        <p:spPr>
          <a:xfrm>
            <a:off x="3248166" y="4902991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4" name="Rounded Rectangle 43"/>
          <p:cNvSpPr/>
          <p:nvPr/>
        </p:nvSpPr>
        <p:spPr>
          <a:xfrm>
            <a:off x="6167384" y="4899936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5" name="Rounded Rectangle 44"/>
          <p:cNvSpPr/>
          <p:nvPr/>
        </p:nvSpPr>
        <p:spPr>
          <a:xfrm>
            <a:off x="9086601" y="4899936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sp>
        <p:nvSpPr>
          <p:cNvPr id="106" name="TextBox 45"/>
          <p:cNvSpPr txBox="1"/>
          <p:nvPr/>
        </p:nvSpPr>
        <p:spPr>
          <a:xfrm>
            <a:off x="537037" y="609384"/>
            <a:ext cx="2228683" cy="112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Maths: </a:t>
            </a:r>
          </a:p>
          <a:p>
            <a:pPr marL="285750" indent="-285750">
              <a:buSzPct val="100000"/>
              <a:buFont typeface="Arial"/>
              <a:buChar char="•"/>
              <a:defRPr b="1" sz="1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Addition and Subtraction </a:t>
            </a:r>
          </a:p>
          <a:p>
            <a:pPr marL="285750" indent="-285750">
              <a:buSzPct val="100000"/>
              <a:buFont typeface="Arial"/>
              <a:buChar char="•"/>
              <a:defRPr b="1" sz="1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Shape</a:t>
            </a:r>
          </a:p>
        </p:txBody>
      </p:sp>
      <p:sp>
        <p:nvSpPr>
          <p:cNvPr id="107" name="TextBox 46"/>
          <p:cNvSpPr txBox="1"/>
          <p:nvPr/>
        </p:nvSpPr>
        <p:spPr>
          <a:xfrm>
            <a:off x="3442227" y="614148"/>
            <a:ext cx="2228682" cy="136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English:</a:t>
            </a:r>
          </a:p>
          <a:p>
            <a:pPr>
              <a:defRPr b="1" sz="16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Our class text:</a:t>
            </a:r>
            <a:r>
              <a:rPr u="none"/>
              <a:t> Major Glad, Major Dizzy</a:t>
            </a:r>
          </a:p>
          <a:p>
            <a:pPr>
              <a:defRPr b="1" sz="16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Genres:</a:t>
            </a:r>
            <a:r>
              <a:rPr u="none"/>
              <a:t> narrative and letters</a:t>
            </a:r>
          </a:p>
        </p:txBody>
      </p:sp>
      <p:sp>
        <p:nvSpPr>
          <p:cNvPr id="108" name="TextBox 47"/>
          <p:cNvSpPr txBox="1"/>
          <p:nvPr/>
        </p:nvSpPr>
        <p:spPr>
          <a:xfrm>
            <a:off x="6363039" y="609384"/>
            <a:ext cx="2228682" cy="1424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Religious Education:</a:t>
            </a:r>
          </a:p>
          <a:p>
            <a:pPr marL="342900" indent="-342900">
              <a:buSzPct val="100000"/>
              <a:buFont typeface="Arial"/>
              <a:buChar char="•"/>
              <a:defRPr b="1" sz="1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Advent</a:t>
            </a:r>
          </a:p>
          <a:p>
            <a:pPr marL="342900" indent="-342900">
              <a:buSzPct val="100000"/>
              <a:buFont typeface="Arial"/>
              <a:buChar char="•"/>
              <a:defRPr b="1" sz="1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Multi-faith week</a:t>
            </a:r>
          </a:p>
          <a:p>
            <a:pPr marL="342900" indent="-342900">
              <a:buSzPct val="100000"/>
              <a:buFont typeface="Arial"/>
              <a:buChar char="•"/>
              <a:defRPr b="1" sz="16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Christmas</a:t>
            </a:r>
          </a:p>
        </p:txBody>
      </p:sp>
      <p:sp>
        <p:nvSpPr>
          <p:cNvPr id="109" name="TextBox 48"/>
          <p:cNvSpPr txBox="1"/>
          <p:nvPr/>
        </p:nvSpPr>
        <p:spPr>
          <a:xfrm>
            <a:off x="9283850" y="609384"/>
            <a:ext cx="2228682" cy="1412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Science:</a:t>
            </a:r>
          </a:p>
          <a:p>
            <a:pPr>
              <a:defRPr b="1" sz="17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Animals including humans - how to grow up to be healthy.</a:t>
            </a:r>
          </a:p>
        </p:txBody>
      </p:sp>
      <p:sp>
        <p:nvSpPr>
          <p:cNvPr id="110" name="TextBox 49"/>
          <p:cNvSpPr txBox="1"/>
          <p:nvPr/>
        </p:nvSpPr>
        <p:spPr>
          <a:xfrm>
            <a:off x="9283850" y="2804685"/>
            <a:ext cx="2228682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Art</a:t>
            </a:r>
          </a:p>
          <a:p>
            <a:pPr>
              <a:defRPr b="1" sz="20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William Morris art - printing.</a:t>
            </a:r>
          </a:p>
        </p:txBody>
      </p:sp>
      <p:sp>
        <p:nvSpPr>
          <p:cNvPr id="111" name="TextBox 50"/>
          <p:cNvSpPr txBox="1"/>
          <p:nvPr/>
        </p:nvSpPr>
        <p:spPr>
          <a:xfrm>
            <a:off x="9283850" y="5050814"/>
            <a:ext cx="2228682" cy="131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Physical Education:</a:t>
            </a:r>
          </a:p>
          <a:p>
            <a:pPr marL="342900" indent="-342900">
              <a:buSzPct val="100000"/>
              <a:buFont typeface="Arial"/>
              <a:buChar char="•"/>
              <a:defRPr b="1" sz="20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Gymnastics</a:t>
            </a:r>
          </a:p>
          <a:p>
            <a:pPr marL="342900" indent="-342900">
              <a:buSzPct val="100000"/>
              <a:buFont typeface="Arial"/>
              <a:buChar char="•"/>
              <a:defRPr b="1" sz="20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Athletics </a:t>
            </a:r>
          </a:p>
        </p:txBody>
      </p:sp>
      <p:sp>
        <p:nvSpPr>
          <p:cNvPr id="112" name="TextBox 51"/>
          <p:cNvSpPr txBox="1"/>
          <p:nvPr/>
        </p:nvSpPr>
        <p:spPr>
          <a:xfrm>
            <a:off x="6369351" y="5032255"/>
            <a:ext cx="22286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Computing:</a:t>
            </a:r>
          </a:p>
          <a:p>
            <a:pPr>
              <a:defRPr b="1" sz="20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eSafety</a:t>
            </a:r>
          </a:p>
        </p:txBody>
      </p:sp>
      <p:sp>
        <p:nvSpPr>
          <p:cNvPr id="113" name="TextBox 52"/>
          <p:cNvSpPr txBox="1"/>
          <p:nvPr/>
        </p:nvSpPr>
        <p:spPr>
          <a:xfrm>
            <a:off x="3442227" y="5032255"/>
            <a:ext cx="2380210" cy="904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PSHE/RSE:</a:t>
            </a:r>
          </a:p>
          <a:p>
            <a:pPr marL="342900" indent="-342900">
              <a:buSzPct val="100000"/>
              <a:buFont typeface="Arial"/>
              <a:buChar char="•"/>
              <a:defRPr b="1" sz="17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Being responsible</a:t>
            </a:r>
          </a:p>
          <a:p>
            <a:pPr marL="342900" indent="-342900">
              <a:buSzPct val="100000"/>
              <a:buFont typeface="Arial"/>
              <a:buChar char="•"/>
              <a:defRPr b="1" sz="17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Resilience</a:t>
            </a:r>
          </a:p>
        </p:txBody>
      </p:sp>
      <p:sp>
        <p:nvSpPr>
          <p:cNvPr id="114" name="TextBox 53"/>
          <p:cNvSpPr txBox="1"/>
          <p:nvPr/>
        </p:nvSpPr>
        <p:spPr>
          <a:xfrm>
            <a:off x="537037" y="5031564"/>
            <a:ext cx="22286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Music:</a:t>
            </a:r>
          </a:p>
          <a:p>
            <a:pPr>
              <a:defRPr b="1" sz="20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Advent</a:t>
            </a:r>
          </a:p>
        </p:txBody>
      </p:sp>
      <p:sp>
        <p:nvSpPr>
          <p:cNvPr id="115" name="TextBox 54"/>
          <p:cNvSpPr txBox="1"/>
          <p:nvPr/>
        </p:nvSpPr>
        <p:spPr>
          <a:xfrm>
            <a:off x="537037" y="2791580"/>
            <a:ext cx="2228683" cy="701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History:</a:t>
            </a:r>
          </a:p>
          <a:p>
            <a:pPr>
              <a:defRPr b="1" sz="2000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Victorians </a:t>
            </a:r>
          </a:p>
        </p:txBody>
      </p:sp>
      <p:sp>
        <p:nvSpPr>
          <p:cNvPr id="116" name="Rectangle 1"/>
          <p:cNvSpPr txBox="1"/>
          <p:nvPr/>
        </p:nvSpPr>
        <p:spPr>
          <a:xfrm>
            <a:off x="1838007" y="3293992"/>
            <a:ext cx="127001" cy="617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