
<file path=[Content_Types].xml><?xml version="1.0" encoding="utf-8"?>
<Types xmlns="http://schemas.openxmlformats.org/package/2006/content-types">
  <Default Extension="bmp" ContentType="image/bmp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797675" cy="992663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5" autoAdjust="0"/>
    <p:restoredTop sz="94656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06357" y="4715153"/>
            <a:ext cx="4984962" cy="44669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4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0" algn="ctr">
              <a:buSzTx/>
              <a:buFontTx/>
              <a:buNone/>
              <a:defRPr sz="2400"/>
            </a:lvl2pPr>
            <a:lvl3pPr marL="0" indent="0" algn="ctr">
              <a:buSzTx/>
              <a:buFontTx/>
              <a:buNone/>
              <a:defRPr sz="2400"/>
            </a:lvl3pPr>
            <a:lvl4pPr marL="0" indent="0" algn="ctr">
              <a:buSzTx/>
              <a:buFontTx/>
              <a:buNone/>
              <a:defRPr sz="2400"/>
            </a:lvl4pPr>
            <a:lvl5pPr marL="0" indent="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90" cy="823914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0">
              <a:buSzTx/>
              <a:buFontTx/>
              <a:buNone/>
              <a:defRPr sz="2400" b="1"/>
            </a:lvl2pPr>
            <a:lvl3pPr marL="0" indent="0">
              <a:buSzTx/>
              <a:buFontTx/>
              <a:buNone/>
              <a:defRPr sz="2400" b="1"/>
            </a:lvl3pPr>
            <a:lvl4pPr marL="0" indent="0">
              <a:buSzTx/>
              <a:buFontTx/>
              <a:buNone/>
              <a:defRPr sz="2400" b="1"/>
            </a:lvl4pPr>
            <a:lvl5pPr marL="0" indent="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4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839786" y="2057400"/>
            <a:ext cx="3932241" cy="381158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40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95178" y="6414761"/>
            <a:ext cx="258623" cy="248303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ounded Rectangle 3"/>
          <p:cNvSpPr/>
          <p:nvPr/>
        </p:nvSpPr>
        <p:spPr>
          <a:xfrm>
            <a:off x="3827931" y="2307695"/>
            <a:ext cx="4551794" cy="220971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/>
          </a:p>
        </p:txBody>
      </p:sp>
      <p:sp>
        <p:nvSpPr>
          <p:cNvPr id="95" name="TextBox 5"/>
          <p:cNvSpPr txBox="1"/>
          <p:nvPr/>
        </p:nvSpPr>
        <p:spPr>
          <a:xfrm>
            <a:off x="3834935" y="2548497"/>
            <a:ext cx="4551794" cy="1754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ctr">
              <a:defRPr sz="36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dirty="0"/>
              <a:t>Half Term Curriculum Overview </a:t>
            </a:r>
          </a:p>
          <a:p>
            <a:pPr algn="ctr">
              <a:defRPr sz="36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dirty="0"/>
              <a:t>Year 2 S</a:t>
            </a:r>
            <a:r>
              <a:rPr lang="en-GB" dirty="0" err="1"/>
              <a:t>ummer</a:t>
            </a:r>
            <a:r>
              <a:rPr dirty="0"/>
              <a:t> </a:t>
            </a:r>
            <a:r>
              <a:rPr lang="en-GB" dirty="0"/>
              <a:t>1</a:t>
            </a:r>
            <a:endParaRPr dirty="0"/>
          </a:p>
        </p:txBody>
      </p:sp>
      <p:sp>
        <p:nvSpPr>
          <p:cNvPr id="96" name="Rounded Rectangle 8"/>
          <p:cNvSpPr/>
          <p:nvPr/>
        </p:nvSpPr>
        <p:spPr>
          <a:xfrm>
            <a:off x="9086601" y="477068"/>
            <a:ext cx="2623181" cy="150658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/>
          </a:p>
        </p:txBody>
      </p:sp>
      <p:sp>
        <p:nvSpPr>
          <p:cNvPr id="97" name="Rounded Rectangle 36"/>
          <p:cNvSpPr/>
          <p:nvPr/>
        </p:nvSpPr>
        <p:spPr>
          <a:xfrm>
            <a:off x="6165789" y="477067"/>
            <a:ext cx="2623180" cy="150658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/>
          </a:p>
        </p:txBody>
      </p:sp>
      <p:sp>
        <p:nvSpPr>
          <p:cNvPr id="98" name="Rounded Rectangle 37"/>
          <p:cNvSpPr/>
          <p:nvPr/>
        </p:nvSpPr>
        <p:spPr>
          <a:xfrm>
            <a:off x="3244978" y="477067"/>
            <a:ext cx="2623180" cy="150658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/>
          </a:p>
        </p:txBody>
      </p:sp>
      <p:sp>
        <p:nvSpPr>
          <p:cNvPr id="99" name="Rounded Rectangle 38"/>
          <p:cNvSpPr/>
          <p:nvPr/>
        </p:nvSpPr>
        <p:spPr>
          <a:xfrm>
            <a:off x="328946" y="477067"/>
            <a:ext cx="2623182" cy="150658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/>
          </a:p>
        </p:txBody>
      </p:sp>
      <p:sp>
        <p:nvSpPr>
          <p:cNvPr id="100" name="Rounded Rectangle 39"/>
          <p:cNvSpPr/>
          <p:nvPr/>
        </p:nvSpPr>
        <p:spPr>
          <a:xfrm>
            <a:off x="9086601" y="2672365"/>
            <a:ext cx="2623181" cy="150658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/>
          </a:p>
        </p:txBody>
      </p:sp>
      <p:sp>
        <p:nvSpPr>
          <p:cNvPr id="101" name="Rounded Rectangle 40"/>
          <p:cNvSpPr/>
          <p:nvPr/>
        </p:nvSpPr>
        <p:spPr>
          <a:xfrm>
            <a:off x="328946" y="2675707"/>
            <a:ext cx="2623182" cy="150658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/>
          </a:p>
        </p:txBody>
      </p:sp>
      <p:sp>
        <p:nvSpPr>
          <p:cNvPr id="102" name="Rounded Rectangle 41"/>
          <p:cNvSpPr/>
          <p:nvPr/>
        </p:nvSpPr>
        <p:spPr>
          <a:xfrm>
            <a:off x="328946" y="4918495"/>
            <a:ext cx="2623182" cy="150658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/>
          </a:p>
        </p:txBody>
      </p:sp>
      <p:sp>
        <p:nvSpPr>
          <p:cNvPr id="103" name="Rounded Rectangle 42"/>
          <p:cNvSpPr/>
          <p:nvPr/>
        </p:nvSpPr>
        <p:spPr>
          <a:xfrm>
            <a:off x="3248166" y="4902991"/>
            <a:ext cx="2623180" cy="150658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/>
          </a:p>
        </p:txBody>
      </p:sp>
      <p:sp>
        <p:nvSpPr>
          <p:cNvPr id="104" name="Rounded Rectangle 43"/>
          <p:cNvSpPr/>
          <p:nvPr/>
        </p:nvSpPr>
        <p:spPr>
          <a:xfrm>
            <a:off x="6167384" y="4899936"/>
            <a:ext cx="2623180" cy="150658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8" tIns="45718" rIns="45718" bIns="45718" anchor="ctr"/>
          <a:lstStyle/>
          <a:p>
            <a:pPr marL="285750" indent="-285750">
              <a:buFont typeface="Arial" panose="020B0604020202020204" pitchFamily="34" charset="0"/>
              <a:buChar char="•"/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rPr lang="en-GB" dirty="0"/>
              <a:t>Effective </a:t>
            </a:r>
            <a:endParaRPr dirty="0"/>
          </a:p>
        </p:txBody>
      </p:sp>
      <p:sp>
        <p:nvSpPr>
          <p:cNvPr id="105" name="Rounded Rectangle 44"/>
          <p:cNvSpPr/>
          <p:nvPr/>
        </p:nvSpPr>
        <p:spPr>
          <a:xfrm>
            <a:off x="9086601" y="4899936"/>
            <a:ext cx="2623181" cy="150658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/>
          </a:p>
        </p:txBody>
      </p:sp>
      <p:sp>
        <p:nvSpPr>
          <p:cNvPr id="106" name="TextBox 45"/>
          <p:cNvSpPr txBox="1"/>
          <p:nvPr/>
        </p:nvSpPr>
        <p:spPr>
          <a:xfrm>
            <a:off x="537037" y="609384"/>
            <a:ext cx="2228683" cy="1323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0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sz="1600" dirty="0" err="1">
                <a:latin typeface="Letter-join No-Lead 1" panose="02000503000000020003" pitchFamily="50" charset="0"/>
              </a:rPr>
              <a:t>Maths</a:t>
            </a:r>
            <a:r>
              <a:rPr sz="1600" dirty="0">
                <a:latin typeface="Letter-join No-Lead 1" panose="02000503000000020003" pitchFamily="50" charset="0"/>
              </a:rPr>
              <a:t>: </a:t>
            </a:r>
          </a:p>
          <a:p>
            <a:pPr marL="357187" indent="-357187">
              <a:buSzPct val="100000"/>
              <a:buFont typeface="Arial"/>
              <a:buChar char="•"/>
              <a:defRPr sz="16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lang="en-GB" sz="1600" dirty="0">
                <a:latin typeface="Letter-join No-Lead 1" panose="02000503000000020003" pitchFamily="50" charset="0"/>
              </a:rPr>
              <a:t>Mass, capacity and temperature </a:t>
            </a:r>
          </a:p>
          <a:p>
            <a:pPr marL="357187" indent="-357187">
              <a:buSzPct val="100000"/>
              <a:buFont typeface="Arial"/>
              <a:buChar char="•"/>
              <a:defRPr sz="16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lang="en-GB" sz="1600" dirty="0">
                <a:latin typeface="Letter-join No-Lead 1" panose="02000503000000020003" pitchFamily="50" charset="0"/>
              </a:rPr>
              <a:t>Fractions</a:t>
            </a:r>
          </a:p>
          <a:p>
            <a:pPr marL="357187" indent="-357187">
              <a:buSzPct val="100000"/>
              <a:buFont typeface="Arial"/>
              <a:buChar char="•"/>
              <a:defRPr sz="16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lang="en-GB" sz="1600" dirty="0">
                <a:latin typeface="Letter-join No-Lead 1" panose="02000503000000020003" pitchFamily="50" charset="0"/>
              </a:rPr>
              <a:t>Time</a:t>
            </a:r>
            <a:endParaRPr sz="1600" dirty="0">
              <a:latin typeface="Letter-join No-Lead 1" panose="02000503000000020003" pitchFamily="50" charset="0"/>
            </a:endParaRPr>
          </a:p>
        </p:txBody>
      </p:sp>
      <p:sp>
        <p:nvSpPr>
          <p:cNvPr id="108" name="TextBox 47"/>
          <p:cNvSpPr txBox="1"/>
          <p:nvPr/>
        </p:nvSpPr>
        <p:spPr>
          <a:xfrm>
            <a:off x="6363039" y="609384"/>
            <a:ext cx="2228682" cy="8309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0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sz="1600" dirty="0">
                <a:latin typeface="Letter-join No-Lead 1" panose="02000503000000020003" pitchFamily="50" charset="0"/>
              </a:rPr>
              <a:t>Religious Education:</a:t>
            </a:r>
          </a:p>
          <a:p>
            <a:pPr marL="342900" indent="-342900">
              <a:buSzPct val="100000"/>
              <a:buFont typeface="Arial"/>
              <a:buChar char="•"/>
              <a:defRPr sz="16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lang="en-GB" sz="1600" dirty="0">
                <a:latin typeface="Letter-join No-Lead 1" panose="02000503000000020003" pitchFamily="50" charset="0"/>
              </a:rPr>
              <a:t>Signs and Symbols</a:t>
            </a:r>
          </a:p>
          <a:p>
            <a:pPr marL="342900" indent="-342900">
              <a:buSzPct val="100000"/>
              <a:buFont typeface="Arial"/>
              <a:buChar char="•"/>
              <a:defRPr sz="16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lang="en-GB" sz="1600" dirty="0">
                <a:latin typeface="Letter-join No-Lead 1" panose="02000503000000020003" pitchFamily="50" charset="0"/>
              </a:rPr>
              <a:t>Spread the Word</a:t>
            </a:r>
            <a:endParaRPr sz="1600" dirty="0">
              <a:latin typeface="Letter-join No-Lead 1" panose="02000503000000020003" pitchFamily="50" charset="0"/>
            </a:endParaRPr>
          </a:p>
        </p:txBody>
      </p:sp>
      <p:sp>
        <p:nvSpPr>
          <p:cNvPr id="109" name="TextBox 48"/>
          <p:cNvSpPr txBox="1"/>
          <p:nvPr/>
        </p:nvSpPr>
        <p:spPr>
          <a:xfrm>
            <a:off x="9283850" y="609384"/>
            <a:ext cx="2228682" cy="5847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0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sz="1600" dirty="0">
                <a:latin typeface="Letter-join No-Lead 1" panose="02000503000000020003" pitchFamily="50" charset="0"/>
              </a:rPr>
              <a:t>Science:</a:t>
            </a:r>
            <a:endParaRPr lang="en-GB" sz="1600" dirty="0">
              <a:latin typeface="Letter-join No-Lead 1" panose="02000503000000020003" pitchFamily="50" charset="0"/>
            </a:endParaRPr>
          </a:p>
          <a:p>
            <a:pPr>
              <a:defRPr sz="17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lang="en-GB" sz="1600" dirty="0">
                <a:latin typeface="Letter-join No-Lead 1" panose="02000503000000020003" pitchFamily="50" charset="0"/>
              </a:rPr>
              <a:t>Plants</a:t>
            </a:r>
            <a:endParaRPr sz="1600" dirty="0">
              <a:latin typeface="Letter-join No-Lead 1" panose="02000503000000020003" pitchFamily="50" charset="0"/>
            </a:endParaRPr>
          </a:p>
        </p:txBody>
      </p:sp>
      <p:sp>
        <p:nvSpPr>
          <p:cNvPr id="110" name="TextBox 49"/>
          <p:cNvSpPr txBox="1"/>
          <p:nvPr/>
        </p:nvSpPr>
        <p:spPr>
          <a:xfrm>
            <a:off x="9283850" y="2804685"/>
            <a:ext cx="2228682" cy="338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0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endParaRPr sz="1600" dirty="0">
              <a:latin typeface="+mj-lt"/>
            </a:endParaRPr>
          </a:p>
        </p:txBody>
      </p:sp>
      <p:sp>
        <p:nvSpPr>
          <p:cNvPr id="111" name="TextBox 50"/>
          <p:cNvSpPr txBox="1"/>
          <p:nvPr/>
        </p:nvSpPr>
        <p:spPr>
          <a:xfrm>
            <a:off x="9283850" y="5050814"/>
            <a:ext cx="2228682" cy="8309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0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sz="1600" dirty="0">
                <a:latin typeface="Letter-join No-Lead 1" panose="02000503000000020003" pitchFamily="50" charset="0"/>
              </a:rPr>
              <a:t>Physical Education:</a:t>
            </a:r>
          </a:p>
          <a:p>
            <a:pPr marL="285750" indent="-285750">
              <a:buFont typeface="Arial" panose="020B0604020202020204" pitchFamily="34" charset="0"/>
              <a:buChar char="•"/>
              <a:defRPr sz="20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lang="en-GB" sz="1600">
                <a:latin typeface="Letter-join No-Lead 1" panose="02000503000000020003" pitchFamily="50" charset="0"/>
              </a:rPr>
              <a:t>Cricket</a:t>
            </a:r>
            <a:endParaRPr lang="en-GB" sz="1600" dirty="0">
              <a:latin typeface="Letter-join No-Lead 1" panose="02000503000000020003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 sz="20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lang="en-GB" sz="1600" dirty="0">
                <a:latin typeface="Letter-join No-Lead 1" panose="02000503000000020003" pitchFamily="50" charset="0"/>
              </a:rPr>
              <a:t>Athletics</a:t>
            </a:r>
          </a:p>
        </p:txBody>
      </p:sp>
      <p:sp>
        <p:nvSpPr>
          <p:cNvPr id="112" name="TextBox 51"/>
          <p:cNvSpPr txBox="1"/>
          <p:nvPr/>
        </p:nvSpPr>
        <p:spPr>
          <a:xfrm>
            <a:off x="6369351" y="5032255"/>
            <a:ext cx="2228683" cy="5847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0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lvl1pPr>
          </a:lstStyle>
          <a:p>
            <a:r>
              <a:rPr sz="1600" dirty="0">
                <a:latin typeface="Letter-join No-Lead 1" panose="02000503000000020003" pitchFamily="50" charset="0"/>
              </a:rPr>
              <a:t>Computing:</a:t>
            </a:r>
            <a:endParaRPr lang="en-GB" sz="1600" dirty="0">
              <a:latin typeface="Letter-join No-Lead 1" panose="02000503000000020003" pitchFamily="50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u="none" dirty="0">
                <a:latin typeface="Letter-join No-Lead 1" panose="02000503000000020003" pitchFamily="50" charset="0"/>
              </a:rPr>
              <a:t>Making music</a:t>
            </a:r>
          </a:p>
        </p:txBody>
      </p:sp>
      <p:sp>
        <p:nvSpPr>
          <p:cNvPr id="113" name="TextBox 52"/>
          <p:cNvSpPr txBox="1"/>
          <p:nvPr/>
        </p:nvSpPr>
        <p:spPr>
          <a:xfrm>
            <a:off x="3442227" y="5032255"/>
            <a:ext cx="2380210" cy="8309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0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lvl1pPr>
          </a:lstStyle>
          <a:p>
            <a:r>
              <a:rPr sz="1600" dirty="0">
                <a:latin typeface="Letter-join No-Lead 1" panose="02000503000000020003" pitchFamily="50" charset="0"/>
              </a:rPr>
              <a:t>PSHE/RSE</a:t>
            </a:r>
            <a:r>
              <a:rPr lang="en-GB" sz="1600" dirty="0">
                <a:latin typeface="Letter-join No-Lead 1" panose="02000503000000020003" pitchFamily="50" charset="0"/>
              </a:rPr>
              <a:t>:</a:t>
            </a:r>
          </a:p>
          <a:p>
            <a:r>
              <a:rPr lang="en-GB" sz="1600" u="none" dirty="0">
                <a:latin typeface="Letter-join No-Lead 1" panose="02000503000000020003" pitchFamily="50" charset="0"/>
              </a:rPr>
              <a:t>Relationships and Sex Education.</a:t>
            </a:r>
          </a:p>
        </p:txBody>
      </p:sp>
      <p:sp>
        <p:nvSpPr>
          <p:cNvPr id="114" name="TextBox 53"/>
          <p:cNvSpPr txBox="1"/>
          <p:nvPr/>
        </p:nvSpPr>
        <p:spPr>
          <a:xfrm>
            <a:off x="537037" y="5031564"/>
            <a:ext cx="2228683" cy="5847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0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sz="1600" dirty="0">
                <a:latin typeface="Letter-join No-Lead 1" panose="02000503000000020003" pitchFamily="50" charset="0"/>
              </a:rPr>
              <a:t>Music:</a:t>
            </a:r>
          </a:p>
          <a:p>
            <a:pPr>
              <a:defRPr sz="20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lang="en-GB" sz="1600">
                <a:latin typeface="Letter-join No-Lead 1" panose="02000503000000020003" pitchFamily="50" charset="0"/>
              </a:rPr>
              <a:t>Friendship Song</a:t>
            </a:r>
            <a:endParaRPr sz="1600" dirty="0">
              <a:latin typeface="Letter-join No-Lead 1" panose="02000503000000020003" pitchFamily="50" charset="0"/>
            </a:endParaRPr>
          </a:p>
        </p:txBody>
      </p:sp>
      <p:sp>
        <p:nvSpPr>
          <p:cNvPr id="115" name="TextBox 54"/>
          <p:cNvSpPr txBox="1"/>
          <p:nvPr/>
        </p:nvSpPr>
        <p:spPr>
          <a:xfrm>
            <a:off x="537037" y="2791580"/>
            <a:ext cx="2228683" cy="5847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0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sz="1600" dirty="0">
                <a:latin typeface="Letter-join No-Lead 1" panose="02000503000000020003" pitchFamily="50" charset="0"/>
              </a:rPr>
              <a:t>History:</a:t>
            </a:r>
          </a:p>
          <a:p>
            <a:pPr>
              <a:defRPr sz="20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lang="en-GB" sz="1600" dirty="0">
                <a:latin typeface="Letter-join No-Lead 1" panose="02000503000000020003" pitchFamily="50" charset="0"/>
              </a:rPr>
              <a:t>Florence Nightingale</a:t>
            </a:r>
            <a:r>
              <a:rPr sz="1600" dirty="0">
                <a:latin typeface="Letter-join No-Lead 1" panose="02000503000000020003" pitchFamily="50" charset="0"/>
              </a:rPr>
              <a:t> </a:t>
            </a:r>
          </a:p>
        </p:txBody>
      </p:sp>
      <p:sp>
        <p:nvSpPr>
          <p:cNvPr id="3" name="TextBox 52">
            <a:extLst>
              <a:ext uri="{FF2B5EF4-FFF2-40B4-BE49-F238E27FC236}">
                <a16:creationId xmlns:a16="http://schemas.microsoft.com/office/drawing/2014/main" id="{3FF618D3-619F-32AF-F3CE-453832059FEE}"/>
              </a:ext>
            </a:extLst>
          </p:cNvPr>
          <p:cNvSpPr txBox="1"/>
          <p:nvPr/>
        </p:nvSpPr>
        <p:spPr>
          <a:xfrm>
            <a:off x="9283850" y="2791580"/>
            <a:ext cx="2228682" cy="8309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defRPr sz="20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lvl1pPr>
          </a:lstStyle>
          <a:p>
            <a:r>
              <a:rPr lang="en-GB" sz="1600" dirty="0">
                <a:latin typeface="Letter-join No-Lead 1" panose="02000503000000020003" pitchFamily="50" charset="0"/>
              </a:rPr>
              <a:t>Art:</a:t>
            </a:r>
          </a:p>
          <a:p>
            <a:r>
              <a:rPr lang="en-GB" sz="1600" u="none" dirty="0">
                <a:latin typeface="Letter-join No-Lead 1" panose="02000503000000020003" pitchFamily="50" charset="0"/>
              </a:rPr>
              <a:t>Drawing/Colour mixing: Rene Magritte</a:t>
            </a:r>
          </a:p>
        </p:txBody>
      </p:sp>
      <p:sp>
        <p:nvSpPr>
          <p:cNvPr id="4" name="TextBox 52">
            <a:extLst>
              <a:ext uri="{FF2B5EF4-FFF2-40B4-BE49-F238E27FC236}">
                <a16:creationId xmlns:a16="http://schemas.microsoft.com/office/drawing/2014/main" id="{885EA00E-8742-1444-40C2-4D03905ED93C}"/>
              </a:ext>
            </a:extLst>
          </p:cNvPr>
          <p:cNvSpPr txBox="1"/>
          <p:nvPr/>
        </p:nvSpPr>
        <p:spPr>
          <a:xfrm>
            <a:off x="3442227" y="568641"/>
            <a:ext cx="2380210" cy="1323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0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lvl1pPr>
          </a:lstStyle>
          <a:p>
            <a:r>
              <a:rPr lang="en-GB" sz="1600" dirty="0">
                <a:latin typeface="Letter-join No-Lead 1" panose="02000503000000020003" pitchFamily="50" charset="0"/>
              </a:rPr>
              <a:t>English: </a:t>
            </a:r>
          </a:p>
          <a:p>
            <a:r>
              <a:rPr lang="en-GB" sz="1600" u="none" dirty="0">
                <a:latin typeface="Letter-join No-Lead 1" panose="02000503000000020003" pitchFamily="50" charset="0"/>
              </a:rPr>
              <a:t>Our class text is Florence Nightingale.</a:t>
            </a:r>
          </a:p>
          <a:p>
            <a:r>
              <a:rPr lang="en-GB" sz="1600" u="none" dirty="0">
                <a:latin typeface="Letter-join No-Lead 1" panose="02000503000000020003" pitchFamily="50" charset="0"/>
              </a:rPr>
              <a:t>Genres: biography and recount.</a:t>
            </a:r>
            <a:endParaRPr sz="1600" u="none" dirty="0">
              <a:latin typeface="Letter-join No-Lead 1" panose="02000503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25977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81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Letter-join No-Lead 1</vt:lpstr>
      <vt:lpstr>Letter-join Plus 1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Taylor O'Hara</dc:creator>
  <cp:lastModifiedBy>Taylor O'Hara</cp:lastModifiedBy>
  <cp:revision>9</cp:revision>
  <cp:lastPrinted>2024-04-09T11:57:55Z</cp:lastPrinted>
  <dcterms:modified xsi:type="dcterms:W3CDTF">2024-04-09T11:57:55Z</dcterms:modified>
</cp:coreProperties>
</file>