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DCF7-70D8-4784-AB2F-94D95EE7D2EC}" type="datetimeFigureOut">
              <a:rPr lang="en-GB" smtClean="0"/>
              <a:t>31/03/2023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53C5-9792-411E-82A4-51DCED77BD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4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DCF7-70D8-4784-AB2F-94D95EE7D2EC}" type="datetimeFigureOut">
              <a:rPr lang="en-GB" smtClean="0"/>
              <a:t>31/03/2023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53C5-9792-411E-82A4-51DCED77BD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436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DCF7-70D8-4784-AB2F-94D95EE7D2EC}" type="datetimeFigureOut">
              <a:rPr lang="en-GB" smtClean="0"/>
              <a:t>31/03/2023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53C5-9792-411E-82A4-51DCED77BD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559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DCF7-70D8-4784-AB2F-94D95EE7D2EC}" type="datetimeFigureOut">
              <a:rPr lang="en-GB" smtClean="0"/>
              <a:t>31/03/2023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53C5-9792-411E-82A4-51DCED77BD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963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DCF7-70D8-4784-AB2F-94D95EE7D2EC}" type="datetimeFigureOut">
              <a:rPr lang="en-GB" smtClean="0"/>
              <a:t>31/03/2023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53C5-9792-411E-82A4-51DCED77BD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582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DCF7-70D8-4784-AB2F-94D95EE7D2EC}" type="datetimeFigureOut">
              <a:rPr lang="en-GB" smtClean="0"/>
              <a:t>31/03/2023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53C5-9792-411E-82A4-51DCED77BD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797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DCF7-70D8-4784-AB2F-94D95EE7D2EC}" type="datetimeFigureOut">
              <a:rPr lang="en-GB" smtClean="0"/>
              <a:t>31/03/2023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53C5-9792-411E-82A4-51DCED77BD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93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DCF7-70D8-4784-AB2F-94D95EE7D2EC}" type="datetimeFigureOut">
              <a:rPr lang="en-GB" smtClean="0"/>
              <a:t>31/03/2023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53C5-9792-411E-82A4-51DCED77BD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995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DCF7-70D8-4784-AB2F-94D95EE7D2EC}" type="datetimeFigureOut">
              <a:rPr lang="en-GB" smtClean="0"/>
              <a:t>31/03/2023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53C5-9792-411E-82A4-51DCED77BD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098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DCF7-70D8-4784-AB2F-94D95EE7D2EC}" type="datetimeFigureOut">
              <a:rPr lang="en-GB" smtClean="0"/>
              <a:t>31/03/2023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53C5-9792-411E-82A4-51DCED77BD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738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DCF7-70D8-4784-AB2F-94D95EE7D2EC}" type="datetimeFigureOut">
              <a:rPr lang="en-GB" smtClean="0"/>
              <a:t>31/03/2023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53C5-9792-411E-82A4-51DCED77BD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694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ADCF7-70D8-4784-AB2F-94D95EE7D2EC}" type="datetimeFigureOut">
              <a:rPr lang="en-GB" smtClean="0"/>
              <a:t>31/03/2023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D53C5-9792-411E-82A4-51DCED77BD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08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30000">
              <a:schemeClr val="accent1">
                <a:lumMod val="45000"/>
                <a:lumOff val="55000"/>
              </a:schemeClr>
            </a:gs>
            <a:gs pos="61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st clares primary scho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185737"/>
            <a:ext cx="1811407" cy="13484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3618492" y="584647"/>
            <a:ext cx="4653024" cy="750132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837760" y="20630"/>
            <a:ext cx="5604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Half term Curriculum Overview</a:t>
            </a:r>
            <a:endParaRPr lang="en-GB" sz="2800" b="1" dirty="0">
              <a:solidFill>
                <a:srgbClr val="000099"/>
              </a:solidFill>
              <a:latin typeface="Letter-join Plus 1" panose="02000505000000020003" pitchFamily="50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27048" y="643591"/>
            <a:ext cx="4421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Year 3 Autumn 2</a:t>
            </a:r>
            <a:endParaRPr lang="en-GB" sz="3600" b="1" dirty="0">
              <a:solidFill>
                <a:srgbClr val="000099"/>
              </a:solidFill>
              <a:latin typeface="Letter-join Plus 1" panose="02000505000000020003" pitchFamily="50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27000" y="1623262"/>
            <a:ext cx="3391701" cy="4228291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45174" y="1602618"/>
            <a:ext cx="3417023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 err="1">
                <a:solidFill>
                  <a:srgbClr val="000099"/>
                </a:solidFill>
                <a:latin typeface="Letter-join Plus 1" panose="02000505000000020003" pitchFamily="50" charset="0"/>
              </a:rPr>
              <a:t>Maths</a:t>
            </a:r>
            <a:endParaRPr lang="en-US" sz="2000" b="1" u="sng" dirty="0">
              <a:solidFill>
                <a:srgbClr val="000099"/>
              </a:solidFill>
              <a:latin typeface="Letter-join Plus 1" panose="02000505000000020003" pitchFamily="50" charset="0"/>
            </a:endParaRPr>
          </a:p>
          <a:p>
            <a:r>
              <a:rPr lang="en-US" sz="1600" b="1" u="sng" dirty="0">
                <a:solidFill>
                  <a:srgbClr val="000099"/>
                </a:solidFill>
                <a:latin typeface="Letter-join Plus 1" panose="02000505000000020003" pitchFamily="50" charset="0"/>
              </a:rPr>
              <a:t>Addition and subtraction (continued)</a:t>
            </a:r>
            <a:endParaRPr lang="en-US" sz="1200" b="1" dirty="0">
              <a:solidFill>
                <a:srgbClr val="000099"/>
              </a:solidFill>
              <a:latin typeface="Letter-join Plus 1" panose="02000505000000020003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Add and subtract 2- and 3-digit numbers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Subtract a 2-digit number from a 3-digit number.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Inverse operations</a:t>
            </a:r>
          </a:p>
          <a:p>
            <a:endParaRPr lang="en-US" sz="1400" b="1" dirty="0">
              <a:solidFill>
                <a:srgbClr val="000099"/>
              </a:solidFill>
              <a:latin typeface="Letter-join Plus 1" panose="02000505000000020003" pitchFamily="50" charset="0"/>
            </a:endParaRPr>
          </a:p>
          <a:p>
            <a:r>
              <a:rPr lang="en-US" sz="1600" b="1" u="sng" dirty="0">
                <a:solidFill>
                  <a:srgbClr val="000099"/>
                </a:solidFill>
                <a:latin typeface="Letter-join Plus 1" panose="02000505000000020003" pitchFamily="50" charset="0"/>
              </a:rPr>
              <a:t>Multiplication and division (A)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Multiples of 2, 5 and 10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Using arrays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Sharing and grouping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The 3x table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The 4x table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The 8x table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Multiply by 3, 4 and 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Divide by 3, 4 and 8</a:t>
            </a:r>
          </a:p>
          <a:p>
            <a:endParaRPr lang="en-US" sz="1400" b="1" dirty="0">
              <a:solidFill>
                <a:srgbClr val="000099"/>
              </a:solidFill>
              <a:latin typeface="Letter-join Plus 1" panose="02000505000000020003" pitchFamily="50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562198" y="1434788"/>
            <a:ext cx="2515727" cy="1866928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3624080" y="1473648"/>
            <a:ext cx="2472241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>
                <a:solidFill>
                  <a:srgbClr val="000099"/>
                </a:solidFill>
                <a:latin typeface="Letter-join Plus 1" panose="02000505000000020003" pitchFamily="50" charset="0"/>
              </a:rPr>
              <a:t>Literacy</a:t>
            </a:r>
          </a:p>
          <a:p>
            <a:pPr algn="ctr"/>
            <a:endParaRPr lang="en-US" sz="500" b="1" u="sng" dirty="0">
              <a:solidFill>
                <a:srgbClr val="000099"/>
              </a:solidFill>
              <a:latin typeface="Letter-join Plus 1" panose="02000505000000020003" pitchFamily="50" charset="0"/>
            </a:endParaRPr>
          </a:p>
          <a:p>
            <a:r>
              <a:rPr lang="en-US" sz="13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The class text will be:</a:t>
            </a:r>
          </a:p>
          <a:p>
            <a:r>
              <a:rPr lang="en-GB" sz="13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Escape from Pompeii by Christina </a:t>
            </a:r>
            <a:r>
              <a:rPr lang="en-GB" sz="1300" b="1" dirty="0" err="1">
                <a:solidFill>
                  <a:srgbClr val="000099"/>
                </a:solidFill>
                <a:latin typeface="Letter-join Plus 1" panose="02000505000000020003" pitchFamily="50" charset="0"/>
              </a:rPr>
              <a:t>Balit</a:t>
            </a:r>
            <a:endParaRPr lang="en-GB" sz="1300" b="1" dirty="0">
              <a:solidFill>
                <a:srgbClr val="000099"/>
              </a:solidFill>
              <a:latin typeface="Letter-join Plus 1" panose="02000505000000020003" pitchFamily="50" charset="0"/>
            </a:endParaRPr>
          </a:p>
          <a:p>
            <a:r>
              <a:rPr lang="en-US" sz="1300" b="1" u="sng" dirty="0">
                <a:solidFill>
                  <a:srgbClr val="000099"/>
                </a:solidFill>
                <a:latin typeface="Letter-join Plus 1" panose="02000505000000020003" pitchFamily="50" charset="0"/>
              </a:rPr>
              <a:t>Genres to be covered: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Diary entry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Newspaper report</a:t>
            </a:r>
          </a:p>
          <a:p>
            <a:endParaRPr lang="en-US" sz="1400" b="1" dirty="0">
              <a:solidFill>
                <a:srgbClr val="000099"/>
              </a:solidFill>
              <a:latin typeface="Letter-join Plus 1" panose="02000505000000020003" pitchFamily="50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588152" y="3349500"/>
            <a:ext cx="4775765" cy="345871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ounded Rectangle 12"/>
          <p:cNvSpPr/>
          <p:nvPr/>
        </p:nvSpPr>
        <p:spPr>
          <a:xfrm>
            <a:off x="8437944" y="104172"/>
            <a:ext cx="3576577" cy="226682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3593313" y="3364599"/>
            <a:ext cx="4900303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>
                <a:solidFill>
                  <a:srgbClr val="000099"/>
                </a:solidFill>
                <a:latin typeface="Letter-join Plus 1" panose="02000505000000020003" pitchFamily="50" charset="0"/>
              </a:rPr>
              <a:t>R.E.</a:t>
            </a:r>
          </a:p>
          <a:p>
            <a:r>
              <a:rPr lang="en-US" sz="1600" b="1" u="sng" dirty="0">
                <a:solidFill>
                  <a:srgbClr val="000099"/>
                </a:solidFill>
                <a:latin typeface="Letter-join Plus 1" panose="02000505000000020003" pitchFamily="50" charset="0"/>
              </a:rPr>
              <a:t>Advent - visitors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Why do we need to prepare for visitors?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The story of the annunciation and the nativity.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Describe what Christians do at Christmas.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Why is Christmas so important to some people but not to others?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Use religious vocabulary to describe how we prepare for Christmas.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Talk about our beliefs and about those of </a:t>
            </a:r>
            <a:r>
              <a:rPr lang="en-US" sz="1600" b="1">
                <a:solidFill>
                  <a:srgbClr val="000099"/>
                </a:solidFill>
                <a:latin typeface="Letter-join Plus 1" panose="02000505000000020003" pitchFamily="50" charset="0"/>
              </a:rPr>
              <a:t>other people.</a:t>
            </a:r>
            <a:endParaRPr lang="en-US" sz="1600" b="1" dirty="0">
              <a:solidFill>
                <a:srgbClr val="000099"/>
              </a:solidFill>
              <a:latin typeface="Letter-join Plus 1" panose="02000505000000020003" pitchFamily="50" charset="0"/>
            </a:endParaRPr>
          </a:p>
          <a:p>
            <a:endParaRPr lang="en-GB" sz="1400" b="1" dirty="0">
              <a:solidFill>
                <a:srgbClr val="000099"/>
              </a:solidFill>
              <a:latin typeface="Letter-join Plus 1" panose="02000505000000020003" pitchFamily="50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474073" y="68660"/>
            <a:ext cx="3570791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u="sng" dirty="0">
                <a:solidFill>
                  <a:srgbClr val="000099"/>
                </a:solidFill>
                <a:latin typeface="Letter-join Plus 1" panose="02000505000000020003" pitchFamily="50" charset="0"/>
              </a:rPr>
              <a:t>Science</a:t>
            </a:r>
          </a:p>
          <a:p>
            <a:pPr algn="ctr"/>
            <a:r>
              <a:rPr lang="en-US" sz="1300" b="1" u="sng" dirty="0">
                <a:solidFill>
                  <a:srgbClr val="000099"/>
                </a:solidFill>
                <a:latin typeface="Letter-join Plus 1" panose="02000505000000020003" pitchFamily="50" charset="0"/>
              </a:rPr>
              <a:t>Forces and Magnets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Explore contact and non-contact forces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Compare how objects move on different surfaces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Explore different types of magnets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Explore the properties of magnets and magnetic objects.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Understand that magnetic forces can work at a distance.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300" b="1" dirty="0">
              <a:solidFill>
                <a:srgbClr val="000099"/>
              </a:solidFill>
              <a:latin typeface="Letter-join Plus 1" panose="02000505000000020003" pitchFamily="50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300" b="1" u="sng" dirty="0">
              <a:solidFill>
                <a:srgbClr val="000099"/>
              </a:solidFill>
              <a:latin typeface="Letter-join Plus 1" panose="02000505000000020003" pitchFamily="50" charset="0"/>
            </a:endParaRPr>
          </a:p>
          <a:p>
            <a:pPr algn="ctr"/>
            <a:endParaRPr lang="en-US" sz="1300" b="1" u="sng" dirty="0">
              <a:solidFill>
                <a:srgbClr val="000099"/>
              </a:solidFill>
              <a:latin typeface="Letter-join Plus 1" panose="02000505000000020003" pitchFamily="50" charset="0"/>
            </a:endParaRPr>
          </a:p>
          <a:p>
            <a:pPr algn="ctr"/>
            <a:endParaRPr lang="en-US" sz="1300" b="1" u="sng" dirty="0">
              <a:solidFill>
                <a:srgbClr val="000099"/>
              </a:solidFill>
              <a:latin typeface="Letter-join Plus 1" panose="02000505000000020003" pitchFamily="50" charset="0"/>
            </a:endParaRPr>
          </a:p>
          <a:p>
            <a:endParaRPr lang="en-US" sz="1300" b="1" u="sng" dirty="0">
              <a:solidFill>
                <a:srgbClr val="000099"/>
              </a:solidFill>
              <a:latin typeface="Letter-join Plus 1" panose="02000505000000020003" pitchFamily="50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8414796" y="2493232"/>
            <a:ext cx="3674956" cy="2928775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8461094" y="2520496"/>
            <a:ext cx="35777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 dirty="0">
                <a:solidFill>
                  <a:srgbClr val="000099"/>
                </a:solidFill>
                <a:latin typeface="Letter-join Plus 1" panose="02000505000000020003" pitchFamily="50" charset="0"/>
              </a:rPr>
              <a:t>Geography</a:t>
            </a:r>
          </a:p>
          <a:p>
            <a:r>
              <a:rPr lang="en-GB" sz="14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In Autumn 2 we are learning about earthquakes.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What causes earthquakes?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What are the different parts of an earthquake?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Why are some earthquakes stronger than others?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How is the size of an earthquake measured?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How do earthquakes affect people?</a:t>
            </a:r>
          </a:p>
          <a:p>
            <a:pPr algn="ctr"/>
            <a:r>
              <a:rPr lang="en-GB" sz="14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. </a:t>
            </a:r>
            <a:endParaRPr lang="en-US" sz="1400" b="1" dirty="0">
              <a:solidFill>
                <a:srgbClr val="000099"/>
              </a:solidFill>
              <a:latin typeface="Letter-join Plus 1" panose="02000505000000020003" pitchFamily="50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8474072" y="5509550"/>
            <a:ext cx="2022391" cy="129866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  <a:endParaRPr lang="en-GB" dirty="0"/>
          </a:p>
        </p:txBody>
      </p:sp>
      <p:sp>
        <p:nvSpPr>
          <p:cNvPr id="19" name="Rounded Rectangle 18"/>
          <p:cNvSpPr/>
          <p:nvPr/>
        </p:nvSpPr>
        <p:spPr>
          <a:xfrm>
            <a:off x="10547342" y="5509550"/>
            <a:ext cx="1548201" cy="1287054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8474071" y="5518950"/>
            <a:ext cx="2022391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solidFill>
                  <a:srgbClr val="000099"/>
                </a:solidFill>
                <a:latin typeface="Letter-join Plus 1" panose="02000505000000020003" pitchFamily="50" charset="0"/>
              </a:rPr>
              <a:t>PSHE/RSE</a:t>
            </a:r>
          </a:p>
          <a:p>
            <a:r>
              <a:rPr lang="en-US" sz="14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Being Responsible:</a:t>
            </a:r>
          </a:p>
          <a:p>
            <a:endParaRPr lang="en-US" sz="1400" b="1" dirty="0">
              <a:solidFill>
                <a:srgbClr val="000099"/>
              </a:solidFill>
              <a:latin typeface="Letter-join Plus 1" panose="02000505000000020003" pitchFamily="50" charset="0"/>
            </a:endParaRPr>
          </a:p>
          <a:p>
            <a:r>
              <a:rPr lang="en-US" sz="14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Stealing </a:t>
            </a:r>
          </a:p>
          <a:p>
            <a:pPr algn="ctr"/>
            <a:endParaRPr lang="en-US" sz="500" b="1" u="sng" dirty="0">
              <a:solidFill>
                <a:srgbClr val="000099"/>
              </a:solidFill>
              <a:latin typeface="Letter-join Plus 1" panose="02000505000000020003" pitchFamily="50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2064331" y="561468"/>
            <a:ext cx="1494884" cy="993365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10547342" y="5488257"/>
            <a:ext cx="15162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>
                <a:solidFill>
                  <a:srgbClr val="000099"/>
                </a:solidFill>
                <a:latin typeface="Letter-join Plus 1" panose="02000505000000020003" pitchFamily="50" charset="0"/>
              </a:rPr>
              <a:t>Computing</a:t>
            </a:r>
          </a:p>
          <a:p>
            <a:r>
              <a:rPr lang="en-US" sz="14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Online Safety</a:t>
            </a:r>
          </a:p>
          <a:p>
            <a:endParaRPr lang="en-US" sz="1400" b="1" dirty="0">
              <a:solidFill>
                <a:srgbClr val="000099"/>
              </a:solidFill>
              <a:latin typeface="Letter-join Plus 1" panose="02000505000000020003" pitchFamily="50" charset="0"/>
            </a:endParaRPr>
          </a:p>
          <a:p>
            <a:r>
              <a:rPr lang="en-US" sz="14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Spreadsheets</a:t>
            </a:r>
          </a:p>
          <a:p>
            <a:pPr algn="ctr"/>
            <a:endParaRPr lang="en-US" sz="500" b="1" u="sng" dirty="0">
              <a:solidFill>
                <a:srgbClr val="000099"/>
              </a:solidFill>
              <a:latin typeface="Letter-join Plus 1" panose="02000505000000020003" pitchFamily="50" charset="0"/>
            </a:endParaRPr>
          </a:p>
          <a:p>
            <a:pPr algn="ctr"/>
            <a:endParaRPr lang="en-US" sz="500" b="1" u="sng" dirty="0">
              <a:solidFill>
                <a:srgbClr val="000099"/>
              </a:solidFill>
              <a:latin typeface="Letter-join Plus 1" panose="02000505000000020003" pitchFamily="50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061348" y="567575"/>
            <a:ext cx="135756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solidFill>
                  <a:srgbClr val="000099"/>
                </a:solidFill>
                <a:latin typeface="Letter-join Plus 1" panose="02000505000000020003" pitchFamily="50" charset="0"/>
              </a:rPr>
              <a:t>P. E.</a:t>
            </a:r>
          </a:p>
          <a:p>
            <a:r>
              <a:rPr lang="en-US" sz="14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Dance</a:t>
            </a:r>
          </a:p>
          <a:p>
            <a:endParaRPr lang="en-US" sz="1400" b="1" dirty="0">
              <a:solidFill>
                <a:srgbClr val="000099"/>
              </a:solidFill>
              <a:latin typeface="Letter-join Plus 1" panose="02000505000000020003" pitchFamily="50" charset="0"/>
            </a:endParaRPr>
          </a:p>
          <a:p>
            <a:r>
              <a:rPr lang="en-US" sz="14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Athletics unit 1</a:t>
            </a:r>
          </a:p>
          <a:p>
            <a:endParaRPr lang="en-US" sz="1400" b="1" dirty="0">
              <a:solidFill>
                <a:srgbClr val="000099"/>
              </a:solidFill>
              <a:latin typeface="Letter-join Plus 1" panose="02000505000000020003" pitchFamily="50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136411" y="1436629"/>
            <a:ext cx="2218319" cy="1866928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ounded Rectangle 25"/>
          <p:cNvSpPr/>
          <p:nvPr/>
        </p:nvSpPr>
        <p:spPr>
          <a:xfrm>
            <a:off x="58952" y="5892842"/>
            <a:ext cx="1726028" cy="924648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ounded Rectangle 26"/>
          <p:cNvSpPr/>
          <p:nvPr/>
        </p:nvSpPr>
        <p:spPr>
          <a:xfrm>
            <a:off x="1851449" y="5892841"/>
            <a:ext cx="1668656" cy="915369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1783404" y="5903757"/>
            <a:ext cx="173529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solidFill>
                  <a:srgbClr val="000099"/>
                </a:solidFill>
                <a:latin typeface="Letter-join Plus 1" panose="02000505000000020003" pitchFamily="50" charset="0"/>
              </a:rPr>
              <a:t>Spanish</a:t>
            </a:r>
          </a:p>
          <a:p>
            <a:pPr algn="ctr"/>
            <a:r>
              <a:rPr lang="en-US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Animals</a:t>
            </a:r>
          </a:p>
          <a:p>
            <a:pPr algn="ctr"/>
            <a:endParaRPr lang="en-US" dirty="0">
              <a:solidFill>
                <a:srgbClr val="000099"/>
              </a:solidFill>
              <a:latin typeface="Letter-join Plus 1" panose="02000505000000020003" pitchFamily="50" charset="0"/>
            </a:endParaRPr>
          </a:p>
          <a:p>
            <a:pPr algn="ctr"/>
            <a:r>
              <a:rPr lang="en-US" sz="14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 </a:t>
            </a:r>
            <a:endParaRPr lang="en-US" sz="1600" b="1" dirty="0">
              <a:solidFill>
                <a:srgbClr val="000099"/>
              </a:solidFill>
              <a:latin typeface="Letter-join Plus 1" panose="02000505000000020003" pitchFamily="50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065" y="5934535"/>
            <a:ext cx="173529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solidFill>
                  <a:srgbClr val="000099"/>
                </a:solidFill>
                <a:latin typeface="Letter-join Plus 1" panose="02000505000000020003" pitchFamily="50" charset="0"/>
              </a:rPr>
              <a:t>Music</a:t>
            </a:r>
          </a:p>
          <a:p>
            <a:r>
              <a:rPr lang="en-GB" sz="13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Christmas - we will rehearse our Nativity songs.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9F327B5-B28B-4140-8381-0B00E6A77A8D}"/>
              </a:ext>
            </a:extLst>
          </p:cNvPr>
          <p:cNvSpPr txBox="1"/>
          <p:nvPr/>
        </p:nvSpPr>
        <p:spPr>
          <a:xfrm>
            <a:off x="6262750" y="1473648"/>
            <a:ext cx="200876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solidFill>
                  <a:srgbClr val="000099"/>
                </a:solidFill>
                <a:latin typeface="Letter-join Plus 1" panose="02000505000000020003" pitchFamily="50" charset="0"/>
              </a:rPr>
              <a:t>Art</a:t>
            </a:r>
          </a:p>
          <a:p>
            <a:r>
              <a:rPr lang="en-GB" sz="1600" b="1" dirty="0">
                <a:solidFill>
                  <a:srgbClr val="000099"/>
                </a:solidFill>
                <a:latin typeface="Letter-join Plus 1" panose="02000505000000020003" pitchFamily="50" charset="0"/>
              </a:rPr>
              <a:t>We will be researching and creating a Weather Painting in the style of Monet</a:t>
            </a:r>
          </a:p>
          <a:p>
            <a:endParaRPr lang="en-US" sz="1400" b="1" dirty="0">
              <a:solidFill>
                <a:srgbClr val="000099"/>
              </a:solidFill>
              <a:latin typeface="Letter-join Plus 1" panose="020005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311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4544</TotalTime>
  <Words>298</Words>
  <Application>Microsoft Office PowerPoint</Application>
  <PresentationFormat>Widescreen</PresentationFormat>
  <Paragraphs>71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Letter-join Plus 1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 Gornall</dc:creator>
  <cp:lastModifiedBy>Spencer Keogh</cp:lastModifiedBy>
  <cp:revision>45</cp:revision>
  <dcterms:created xsi:type="dcterms:W3CDTF">2021-02-22T10:48:50Z</dcterms:created>
  <dcterms:modified xsi:type="dcterms:W3CDTF">2023-03-31T06:02:47Z</dcterms:modified>
</cp:coreProperties>
</file>