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12" autoAdjust="0"/>
    <p:restoredTop sz="94660"/>
  </p:normalViewPr>
  <p:slideViewPr>
    <p:cSldViewPr snapToGrid="0">
      <p:cViewPr varScale="1">
        <p:scale>
          <a:sx n="105" d="100"/>
          <a:sy n="105" d="100"/>
        </p:scale>
        <p:origin x="2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4174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76143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314955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4ADCF7-70D8-4784-AB2F-94D95EE7D2EC}"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57396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ADCF7-70D8-4784-AB2F-94D95EE7D2EC}"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47158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4ADCF7-70D8-4784-AB2F-94D95EE7D2EC}"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86879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4ADCF7-70D8-4784-AB2F-94D95EE7D2EC}"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6289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ADCF7-70D8-4784-AB2F-94D95EE7D2EC}"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159899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ADCF7-70D8-4784-AB2F-94D95EE7D2EC}"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382809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4ADCF7-70D8-4784-AB2F-94D95EE7D2EC}"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244673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4ADCF7-70D8-4784-AB2F-94D95EE7D2EC}"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8D53C5-9792-411E-82A4-51DCED77BD97}" type="slidenum">
              <a:rPr lang="en-GB" smtClean="0"/>
              <a:t>‹#›</a:t>
            </a:fld>
            <a:endParaRPr lang="en-GB"/>
          </a:p>
        </p:txBody>
      </p:sp>
    </p:spTree>
    <p:extLst>
      <p:ext uri="{BB962C8B-B14F-4D97-AF65-F5344CB8AC3E}">
        <p14:creationId xmlns:p14="http://schemas.microsoft.com/office/powerpoint/2010/main" val="89669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ADCF7-70D8-4784-AB2F-94D95EE7D2EC}" type="datetimeFigureOut">
              <a:rPr lang="en-GB" smtClean="0"/>
              <a:t>09/01/2022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D53C5-9792-411E-82A4-51DCED77BD97}" type="slidenum">
              <a:rPr lang="en-GB" smtClean="0"/>
              <a:t>‹#›</a:t>
            </a:fld>
            <a:endParaRPr lang="en-GB"/>
          </a:p>
        </p:txBody>
      </p:sp>
    </p:spTree>
    <p:extLst>
      <p:ext uri="{BB962C8B-B14F-4D97-AF65-F5344CB8AC3E}">
        <p14:creationId xmlns:p14="http://schemas.microsoft.com/office/powerpoint/2010/main" val="403508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0000">
              <a:schemeClr val="accent1">
                <a:lumMod val="45000"/>
                <a:lumOff val="55000"/>
              </a:schemeClr>
            </a:gs>
            <a:gs pos="61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2" descr="Image result for st clares primary scho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185737"/>
            <a:ext cx="1811407" cy="13484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3618492" y="584647"/>
            <a:ext cx="4653024" cy="750132"/>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47832" y="59260"/>
            <a:ext cx="5926239" cy="523220"/>
          </a:xfrm>
          <a:prstGeom prst="rect">
            <a:avLst/>
          </a:prstGeom>
          <a:noFill/>
        </p:spPr>
        <p:txBody>
          <a:bodyPr wrap="square" rtlCol="0">
            <a:spAutoFit/>
          </a:bodyPr>
          <a:lstStyle/>
          <a:p>
            <a:r>
              <a:rPr lang="en-US" sz="2800" b="1" dirty="0">
                <a:solidFill>
                  <a:srgbClr val="000099"/>
                </a:solidFill>
                <a:latin typeface="Letter-join Plus 1" panose="02000505000000020003" pitchFamily="50" charset="0"/>
              </a:rPr>
              <a:t>Half term Curriculum Overview</a:t>
            </a:r>
            <a:endParaRPr lang="en-GB" sz="2800" b="1" dirty="0">
              <a:solidFill>
                <a:srgbClr val="000099"/>
              </a:solidFill>
              <a:latin typeface="Letter-join Plus 1" panose="02000505000000020003" pitchFamily="50" charset="0"/>
            </a:endParaRPr>
          </a:p>
        </p:txBody>
      </p:sp>
      <p:sp>
        <p:nvSpPr>
          <p:cNvPr id="6" name="TextBox 5"/>
          <p:cNvSpPr txBox="1"/>
          <p:nvPr/>
        </p:nvSpPr>
        <p:spPr>
          <a:xfrm>
            <a:off x="3727048" y="643591"/>
            <a:ext cx="4421527" cy="646331"/>
          </a:xfrm>
          <a:prstGeom prst="rect">
            <a:avLst/>
          </a:prstGeom>
          <a:noFill/>
        </p:spPr>
        <p:txBody>
          <a:bodyPr wrap="square" rtlCol="0">
            <a:spAutoFit/>
          </a:bodyPr>
          <a:lstStyle/>
          <a:p>
            <a:pPr algn="ctr"/>
            <a:r>
              <a:rPr lang="en-US" sz="3600" b="1" dirty="0">
                <a:solidFill>
                  <a:srgbClr val="000099"/>
                </a:solidFill>
                <a:latin typeface="Letter-join Plus 1" panose="02000505000000020003" pitchFamily="50" charset="0"/>
              </a:rPr>
              <a:t>Year 5 Autumn 2</a:t>
            </a:r>
            <a:endParaRPr lang="en-GB" sz="3600" b="1" dirty="0">
              <a:solidFill>
                <a:srgbClr val="000099"/>
              </a:solidFill>
              <a:latin typeface="Letter-join Plus 1" panose="02000505000000020003" pitchFamily="50" charset="0"/>
            </a:endParaRPr>
          </a:p>
        </p:txBody>
      </p:sp>
      <p:sp>
        <p:nvSpPr>
          <p:cNvPr id="8" name="Rounded Rectangle 7"/>
          <p:cNvSpPr/>
          <p:nvPr/>
        </p:nvSpPr>
        <p:spPr>
          <a:xfrm>
            <a:off x="82496" y="1720463"/>
            <a:ext cx="3391701" cy="3108543"/>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9612" y="1786304"/>
            <a:ext cx="3507853" cy="3108543"/>
          </a:xfrm>
          <a:prstGeom prst="rect">
            <a:avLst/>
          </a:prstGeom>
          <a:noFill/>
        </p:spPr>
        <p:txBody>
          <a:bodyPr wrap="square" rtlCol="0">
            <a:spAutoFit/>
          </a:bodyPr>
          <a:lstStyle/>
          <a:p>
            <a:pPr algn="ctr"/>
            <a:r>
              <a:rPr lang="en-US" sz="2000" b="1" u="sng" dirty="0" err="1">
                <a:solidFill>
                  <a:srgbClr val="000099"/>
                </a:solidFill>
                <a:latin typeface="Letter-join Plus 1" panose="02000505000000020003" pitchFamily="50" charset="0"/>
              </a:rPr>
              <a:t>Maths</a:t>
            </a:r>
            <a:endParaRPr lang="en-US" sz="2000" b="1" u="sng" dirty="0">
              <a:solidFill>
                <a:srgbClr val="000099"/>
              </a:solidFill>
              <a:latin typeface="Letter-join Plus 1" panose="02000505000000020003" pitchFamily="50" charset="0"/>
            </a:endParaRPr>
          </a:p>
          <a:p>
            <a:r>
              <a:rPr lang="en-US" sz="1600" b="1" u="sng" dirty="0">
                <a:solidFill>
                  <a:srgbClr val="000099"/>
                </a:solidFill>
                <a:latin typeface="Letter-join Plus 1" panose="02000505000000020003" pitchFamily="50" charset="0"/>
              </a:rPr>
              <a:t> Multiplication and Division:</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Factors and common factors. </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Square, cubed and prime numbers. </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Multiply by 10, 100 and 1,000. </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Divide by 10, 100 and 1,000.</a:t>
            </a:r>
          </a:p>
          <a:p>
            <a:r>
              <a:rPr lang="en-US" sz="1600" b="1" u="sng" dirty="0">
                <a:solidFill>
                  <a:srgbClr val="000099"/>
                </a:solidFill>
                <a:latin typeface="Letter-join Plus 1" panose="02000505000000020003" pitchFamily="50" charset="0"/>
              </a:rPr>
              <a:t>Area and Perimeter:  </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Perimeter of rectangles and rectilinear shapes. </a:t>
            </a:r>
          </a:p>
          <a:p>
            <a:pPr marL="342900" indent="-342900">
              <a:buFont typeface="Arial" panose="020B0604020202020204" pitchFamily="34" charset="0"/>
              <a:buChar char="•"/>
            </a:pPr>
            <a:r>
              <a:rPr lang="en-US" sz="1600" dirty="0">
                <a:solidFill>
                  <a:srgbClr val="000099"/>
                </a:solidFill>
                <a:latin typeface="Letter-join Plus 1" panose="02000505000000020003" pitchFamily="50" charset="0"/>
              </a:rPr>
              <a:t>Area of rectangles, compound shapes and irregular shapes.</a:t>
            </a:r>
          </a:p>
          <a:p>
            <a:pPr algn="ctr"/>
            <a:endParaRPr lang="en-US" sz="1600" b="1" dirty="0">
              <a:solidFill>
                <a:srgbClr val="000099"/>
              </a:solidFill>
              <a:latin typeface="Letter-join Plus 1" panose="02000505000000020003" pitchFamily="50" charset="0"/>
            </a:endParaRPr>
          </a:p>
        </p:txBody>
      </p:sp>
      <p:sp>
        <p:nvSpPr>
          <p:cNvPr id="10" name="Rounded Rectangle 9"/>
          <p:cNvSpPr/>
          <p:nvPr/>
        </p:nvSpPr>
        <p:spPr>
          <a:xfrm>
            <a:off x="3562198" y="1434788"/>
            <a:ext cx="4775765" cy="1866928"/>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624080" y="1473648"/>
            <a:ext cx="4524495" cy="1661993"/>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Literacy</a:t>
            </a:r>
          </a:p>
          <a:p>
            <a:pPr algn="ctr"/>
            <a:endParaRPr lang="en-US" sz="500" b="1" u="sng" dirty="0">
              <a:solidFill>
                <a:srgbClr val="000099"/>
              </a:solidFill>
              <a:latin typeface="Letter-join Plus 1" panose="02000505000000020003" pitchFamily="50" charset="0"/>
            </a:endParaRPr>
          </a:p>
          <a:p>
            <a:r>
              <a:rPr lang="en-US" sz="1400" b="1" dirty="0">
                <a:solidFill>
                  <a:srgbClr val="000099"/>
                </a:solidFill>
                <a:latin typeface="Letter-join Plus 1" panose="02000505000000020003" pitchFamily="50" charset="0"/>
              </a:rPr>
              <a:t>The class text will be ‘</a:t>
            </a:r>
            <a:r>
              <a:rPr lang="en-US" sz="1400" b="1" dirty="0" err="1">
                <a:solidFill>
                  <a:srgbClr val="000099"/>
                </a:solidFill>
                <a:latin typeface="Letter-join Plus 1" panose="02000505000000020003" pitchFamily="50" charset="0"/>
              </a:rPr>
              <a:t>Kensukes</a:t>
            </a:r>
            <a:r>
              <a:rPr lang="en-US" sz="1400" b="1" dirty="0">
                <a:solidFill>
                  <a:srgbClr val="000099"/>
                </a:solidFill>
                <a:latin typeface="Letter-join Plus 1" panose="02000505000000020003" pitchFamily="50" charset="0"/>
              </a:rPr>
              <a:t> Kingdom’ by Michael Morpurgo.</a:t>
            </a:r>
          </a:p>
          <a:p>
            <a:pPr algn="ctr"/>
            <a:endParaRPr lang="en-US" sz="700" b="1" dirty="0">
              <a:solidFill>
                <a:srgbClr val="000099"/>
              </a:solidFill>
              <a:latin typeface="Letter-join Plus 1" panose="02000505000000020003" pitchFamily="50" charset="0"/>
            </a:endParaRPr>
          </a:p>
          <a:p>
            <a:r>
              <a:rPr lang="en-US" sz="1400" b="1" u="sng" dirty="0">
                <a:solidFill>
                  <a:srgbClr val="000099"/>
                </a:solidFill>
                <a:latin typeface="Letter-join Plus 1" panose="02000505000000020003" pitchFamily="50" charset="0"/>
              </a:rPr>
              <a:t>Genres to be covered:  </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Non-Chronological Report</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Narrative.</a:t>
            </a:r>
          </a:p>
        </p:txBody>
      </p:sp>
      <p:sp>
        <p:nvSpPr>
          <p:cNvPr id="12" name="Rounded Rectangle 11"/>
          <p:cNvSpPr/>
          <p:nvPr/>
        </p:nvSpPr>
        <p:spPr>
          <a:xfrm>
            <a:off x="3601239" y="3429000"/>
            <a:ext cx="4775765" cy="3329194"/>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8473275" y="450175"/>
            <a:ext cx="3576577" cy="3144594"/>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562198" y="3429000"/>
            <a:ext cx="4900303" cy="4154984"/>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R.E.</a:t>
            </a:r>
          </a:p>
          <a:p>
            <a:r>
              <a:rPr lang="en-US" sz="1400" b="1" u="sng" dirty="0">
                <a:solidFill>
                  <a:srgbClr val="000099"/>
                </a:solidFill>
                <a:latin typeface="Letter-join Plus 1" panose="02000505000000020003" pitchFamily="50" charset="0"/>
              </a:rPr>
              <a:t>Freedom and Responsibility:</a:t>
            </a:r>
          </a:p>
          <a:p>
            <a:pPr marL="285750" indent="-285750">
              <a:buFont typeface="Arial" panose="020B0604020202020204" pitchFamily="34" charset="0"/>
              <a:buChar char="•"/>
            </a:pPr>
            <a:r>
              <a:rPr lang="en-GB" sz="1200" dirty="0">
                <a:solidFill>
                  <a:srgbClr val="000099"/>
                </a:solidFill>
              </a:rPr>
              <a:t>Give reasons for RE actions used during Reconciliation.</a:t>
            </a:r>
          </a:p>
          <a:p>
            <a:pPr marL="285750" indent="-285750">
              <a:buFont typeface="Arial" panose="020B0604020202020204" pitchFamily="34" charset="0"/>
              <a:buChar char="•"/>
            </a:pPr>
            <a:r>
              <a:rPr lang="en-GB" sz="1200" dirty="0">
                <a:solidFill>
                  <a:srgbClr val="000099"/>
                </a:solidFill>
              </a:rPr>
              <a:t>Give reasons why believers ask forgiveness of others and forgive those who hurt them.</a:t>
            </a:r>
          </a:p>
          <a:p>
            <a:pPr marL="285750" indent="-285750">
              <a:buFont typeface="Arial" panose="020B0604020202020204" pitchFamily="34" charset="0"/>
              <a:buChar char="•"/>
            </a:pPr>
            <a:r>
              <a:rPr lang="en-GB" sz="1200" dirty="0">
                <a:solidFill>
                  <a:srgbClr val="000099"/>
                </a:solidFill>
              </a:rPr>
              <a:t>Make links to show how feelings and beliefs about reconciliation affect their behaviour and that of others.</a:t>
            </a:r>
            <a:endParaRPr lang="en-US" sz="2000" b="1" u="sng" dirty="0">
              <a:solidFill>
                <a:srgbClr val="000099"/>
              </a:solidFill>
              <a:latin typeface="Letter-join Plus 1" panose="02000505000000020003" pitchFamily="50" charset="0"/>
            </a:endParaRPr>
          </a:p>
          <a:p>
            <a:r>
              <a:rPr lang="en-US" sz="1400" b="1" u="sng" dirty="0">
                <a:solidFill>
                  <a:srgbClr val="000099"/>
                </a:solidFill>
                <a:latin typeface="Letter-join Plus 1" panose="02000505000000020003" pitchFamily="50" charset="0"/>
              </a:rPr>
              <a:t>Sikhism:</a:t>
            </a:r>
          </a:p>
          <a:p>
            <a:pPr marL="285750" indent="-285750">
              <a:buFont typeface="Arial" panose="020B0604020202020204" pitchFamily="34" charset="0"/>
              <a:buChar char="•"/>
            </a:pPr>
            <a:r>
              <a:rPr lang="en-GB" sz="1200" dirty="0">
                <a:solidFill>
                  <a:srgbClr val="000099"/>
                </a:solidFill>
              </a:rPr>
              <a:t>Recognise the symbols of the 5Ks </a:t>
            </a:r>
          </a:p>
          <a:p>
            <a:pPr marL="285750" indent="-285750">
              <a:buFont typeface="Arial" panose="020B0604020202020204" pitchFamily="34" charset="0"/>
              <a:buChar char="•"/>
            </a:pPr>
            <a:r>
              <a:rPr lang="en-GB" sz="1200" dirty="0">
                <a:solidFill>
                  <a:srgbClr val="000099"/>
                </a:solidFill>
              </a:rPr>
              <a:t>Think about why Sikhs act in different ways. </a:t>
            </a:r>
          </a:p>
          <a:p>
            <a:pPr marL="285750" indent="-285750">
              <a:buFont typeface="Arial" panose="020B0604020202020204" pitchFamily="34" charset="0"/>
              <a:buChar char="•"/>
            </a:pPr>
            <a:r>
              <a:rPr lang="en-GB" sz="1200" dirty="0">
                <a:solidFill>
                  <a:srgbClr val="000099"/>
                </a:solidFill>
              </a:rPr>
              <a:t>Know about Guru </a:t>
            </a:r>
            <a:r>
              <a:rPr lang="en-GB" sz="1200" dirty="0" err="1">
                <a:solidFill>
                  <a:srgbClr val="000099"/>
                </a:solidFill>
              </a:rPr>
              <a:t>Granth</a:t>
            </a:r>
            <a:r>
              <a:rPr lang="en-GB" sz="1200" dirty="0">
                <a:solidFill>
                  <a:srgbClr val="000099"/>
                </a:solidFill>
              </a:rPr>
              <a:t> Sahib.</a:t>
            </a:r>
            <a:endParaRPr lang="en-US" sz="2000" b="1" u="sng" dirty="0">
              <a:solidFill>
                <a:srgbClr val="000099"/>
              </a:solidFill>
              <a:latin typeface="Letter-join Plus 1" panose="02000505000000020003" pitchFamily="50" charset="0"/>
            </a:endParaRPr>
          </a:p>
          <a:p>
            <a:r>
              <a:rPr lang="en-US" sz="1400" b="1" u="sng" dirty="0">
                <a:solidFill>
                  <a:srgbClr val="000099"/>
                </a:solidFill>
                <a:latin typeface="Letter-join Plus 1" panose="02000505000000020003" pitchFamily="50" charset="0"/>
              </a:rPr>
              <a:t>Hope:</a:t>
            </a:r>
          </a:p>
          <a:p>
            <a:pPr marL="285750" indent="-285750">
              <a:buFont typeface="Arial" panose="020B0604020202020204" pitchFamily="34" charset="0"/>
              <a:buChar char="•"/>
            </a:pPr>
            <a:r>
              <a:rPr lang="en-GB" sz="1200" dirty="0">
                <a:solidFill>
                  <a:srgbClr val="000099"/>
                </a:solidFill>
              </a:rPr>
              <a:t>Link belief of the incarnation to the relevant scripture</a:t>
            </a:r>
          </a:p>
          <a:p>
            <a:pPr marL="285750" indent="-285750">
              <a:buFont typeface="Arial" panose="020B0604020202020204" pitchFamily="34" charset="0"/>
              <a:buChar char="•"/>
            </a:pPr>
            <a:r>
              <a:rPr lang="en-GB" sz="1200" dirty="0">
                <a:solidFill>
                  <a:srgbClr val="000099"/>
                </a:solidFill>
              </a:rPr>
              <a:t>Describe and explain the meaning and purpose of Advent</a:t>
            </a:r>
          </a:p>
          <a:p>
            <a:pPr marL="285750" indent="-285750">
              <a:buFont typeface="Arial" panose="020B0604020202020204" pitchFamily="34" charset="0"/>
              <a:buChar char="•"/>
            </a:pPr>
            <a:r>
              <a:rPr lang="en-GB" sz="1200" dirty="0">
                <a:solidFill>
                  <a:srgbClr val="000099"/>
                </a:solidFill>
              </a:rPr>
              <a:t>Identify similarities and differences in people’s responses to the idea of hope.</a:t>
            </a:r>
          </a:p>
          <a:p>
            <a:pPr algn="ctr"/>
            <a:endParaRPr lang="en-US" sz="2000" b="1" u="sng" dirty="0">
              <a:solidFill>
                <a:srgbClr val="000099"/>
              </a:solidFill>
              <a:latin typeface="Letter-join Plus 1" panose="02000505000000020003" pitchFamily="50" charset="0"/>
            </a:endParaRPr>
          </a:p>
          <a:p>
            <a:endParaRPr lang="en-US" sz="400" b="1" dirty="0">
              <a:solidFill>
                <a:srgbClr val="000099"/>
              </a:solidFill>
              <a:latin typeface="Letter-join Plus 1" panose="02000505000000020003" pitchFamily="50" charset="0"/>
            </a:endParaRPr>
          </a:p>
          <a:p>
            <a:endParaRPr lang="en-US" sz="1400" b="1" dirty="0">
              <a:solidFill>
                <a:srgbClr val="000099"/>
              </a:solidFill>
              <a:latin typeface="Letter-join Plus 1" panose="02000505000000020003" pitchFamily="50" charset="0"/>
            </a:endParaRPr>
          </a:p>
          <a:p>
            <a:endParaRPr lang="en-GB" sz="1400" b="1" dirty="0">
              <a:solidFill>
                <a:srgbClr val="000099"/>
              </a:solidFill>
              <a:latin typeface="Letter-join Plus 1" panose="02000505000000020003" pitchFamily="50" charset="0"/>
            </a:endParaRPr>
          </a:p>
        </p:txBody>
      </p:sp>
      <p:sp>
        <p:nvSpPr>
          <p:cNvPr id="15" name="TextBox 14"/>
          <p:cNvSpPr txBox="1"/>
          <p:nvPr/>
        </p:nvSpPr>
        <p:spPr>
          <a:xfrm>
            <a:off x="8485560" y="453900"/>
            <a:ext cx="3570791" cy="3216265"/>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Science</a:t>
            </a:r>
          </a:p>
          <a:p>
            <a:r>
              <a:rPr lang="en-US" sz="1600" b="1" u="sng" dirty="0">
                <a:solidFill>
                  <a:srgbClr val="000099"/>
                </a:solidFill>
                <a:latin typeface="Letter-join Plus 1" panose="02000505000000020003" pitchFamily="50" charset="0"/>
              </a:rPr>
              <a:t>Changes to materials</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To know that some materials will dissolve in liquid to form a solution, and describe how to recover a substance from a solution</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Use knowledge of solids, liquids and gases to decide how mixtures might be separated, including through filtering, sieving and evaporating</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Demonstrate that dissolving, mixing and changes of state are reversible changes</a:t>
            </a:r>
          </a:p>
          <a:p>
            <a:pPr marL="171450" lvl="0" indent="-171450">
              <a:buFont typeface="Arial" panose="020B0604020202020204" pitchFamily="34" charset="0"/>
              <a:buChar char="•"/>
            </a:pPr>
            <a:r>
              <a:rPr lang="en-US" sz="1200" dirty="0">
                <a:solidFill>
                  <a:srgbClr val="000099"/>
                </a:solidFill>
                <a:latin typeface="Letter-join Plus 1" panose="02000505000000020003" pitchFamily="50" charset="0"/>
              </a:rPr>
              <a:t>Explain that some changes result in the formation of new materials, and that this kind of change is not usually reversible, including changes associated with burning and the action of acid on bicarbonate of soda.</a:t>
            </a:r>
            <a:endParaRPr lang="en-GB" sz="1200" dirty="0">
              <a:solidFill>
                <a:srgbClr val="000099"/>
              </a:solidFill>
              <a:latin typeface="Letter-join Plus 1" panose="02000505000000020003" pitchFamily="50" charset="0"/>
            </a:endParaRPr>
          </a:p>
          <a:p>
            <a:endParaRPr lang="en-US" sz="900" dirty="0">
              <a:solidFill>
                <a:srgbClr val="000099"/>
              </a:solidFill>
              <a:latin typeface="Letter-join Plus 1" panose="02000505000000020003" pitchFamily="50" charset="0"/>
            </a:endParaRPr>
          </a:p>
          <a:p>
            <a:endParaRPr lang="en-US" sz="100" dirty="0">
              <a:solidFill>
                <a:srgbClr val="000099"/>
              </a:solidFill>
              <a:latin typeface="Letter-join Plus 1" panose="02000505000000020003" pitchFamily="50" charset="0"/>
            </a:endParaRPr>
          </a:p>
          <a:p>
            <a:endParaRPr lang="en-US" sz="100" dirty="0">
              <a:solidFill>
                <a:srgbClr val="000099"/>
              </a:solidFill>
              <a:latin typeface="Letter-join Plus 1" panose="02000505000000020003" pitchFamily="50" charset="0"/>
            </a:endParaRPr>
          </a:p>
        </p:txBody>
      </p:sp>
      <p:sp>
        <p:nvSpPr>
          <p:cNvPr id="18" name="Rounded Rectangle 17"/>
          <p:cNvSpPr/>
          <p:nvPr/>
        </p:nvSpPr>
        <p:spPr>
          <a:xfrm>
            <a:off x="8467234" y="5031548"/>
            <a:ext cx="1869587" cy="1209622"/>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endParaRPr lang="en-GB" dirty="0"/>
          </a:p>
        </p:txBody>
      </p:sp>
      <p:sp>
        <p:nvSpPr>
          <p:cNvPr id="19" name="Rounded Rectangle 18"/>
          <p:cNvSpPr/>
          <p:nvPr/>
        </p:nvSpPr>
        <p:spPr>
          <a:xfrm>
            <a:off x="10408078" y="5043889"/>
            <a:ext cx="1670081" cy="1184940"/>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8428024" y="5211977"/>
            <a:ext cx="2022391" cy="1000274"/>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PSHE/RSE</a:t>
            </a:r>
          </a:p>
          <a:p>
            <a:pPr algn="ctr"/>
            <a:r>
              <a:rPr lang="en-US" b="1" dirty="0">
                <a:solidFill>
                  <a:srgbClr val="000099"/>
                </a:solidFill>
                <a:latin typeface="Letter-join Plus 1" panose="02000505000000020003" pitchFamily="50" charset="0"/>
              </a:rPr>
              <a:t>Being responsible</a:t>
            </a:r>
          </a:p>
          <a:p>
            <a:pPr algn="ctr"/>
            <a:r>
              <a:rPr lang="en-US" b="1" dirty="0">
                <a:solidFill>
                  <a:srgbClr val="000099"/>
                </a:solidFill>
                <a:latin typeface="Letter-join Plus 1" panose="02000505000000020003" pitchFamily="50" charset="0"/>
              </a:rPr>
              <a:t>Resilience </a:t>
            </a:r>
          </a:p>
          <a:p>
            <a:pPr algn="ctr"/>
            <a:endParaRPr lang="en-US" sz="500" b="1" u="sng" dirty="0">
              <a:solidFill>
                <a:srgbClr val="000099"/>
              </a:solidFill>
              <a:latin typeface="Letter-join Plus 1" panose="02000505000000020003" pitchFamily="50" charset="0"/>
            </a:endParaRPr>
          </a:p>
        </p:txBody>
      </p:sp>
      <p:sp>
        <p:nvSpPr>
          <p:cNvPr id="21" name="Rounded Rectangle 20"/>
          <p:cNvSpPr/>
          <p:nvPr/>
        </p:nvSpPr>
        <p:spPr>
          <a:xfrm>
            <a:off x="2064331" y="561468"/>
            <a:ext cx="1494884" cy="993365"/>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0337102" y="5132357"/>
            <a:ext cx="1772402" cy="1508105"/>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Computing</a:t>
            </a:r>
          </a:p>
          <a:p>
            <a:pPr algn="ctr"/>
            <a:r>
              <a:rPr lang="en-GB" sz="1400" b="1" dirty="0">
                <a:solidFill>
                  <a:srgbClr val="000099"/>
                </a:solidFill>
              </a:rPr>
              <a:t>Can you program</a:t>
            </a:r>
          </a:p>
          <a:p>
            <a:pPr algn="ctr"/>
            <a:r>
              <a:rPr lang="en-GB" sz="1400" b="1" dirty="0">
                <a:solidFill>
                  <a:srgbClr val="000099"/>
                </a:solidFill>
              </a:rPr>
              <a:t>an effective platform </a:t>
            </a:r>
          </a:p>
          <a:p>
            <a:pPr algn="ctr"/>
            <a:r>
              <a:rPr lang="en-GB" sz="1400" b="1" dirty="0">
                <a:solidFill>
                  <a:srgbClr val="000099"/>
                </a:solidFill>
              </a:rPr>
              <a:t>game? </a:t>
            </a:r>
          </a:p>
          <a:p>
            <a:pPr algn="ctr"/>
            <a:endParaRPr lang="en-US" sz="2000" b="1" u="sng" dirty="0">
              <a:solidFill>
                <a:srgbClr val="000099"/>
              </a:solidFill>
              <a:latin typeface="Letter-join Plus 1" panose="02000505000000020003" pitchFamily="50" charset="0"/>
            </a:endParaRPr>
          </a:p>
          <a:p>
            <a:pPr algn="ctr"/>
            <a:endParaRPr lang="en-US" sz="500" b="1" u="sng" dirty="0">
              <a:solidFill>
                <a:srgbClr val="000099"/>
              </a:solidFill>
              <a:latin typeface="Letter-join Plus 1" panose="02000505000000020003" pitchFamily="50" charset="0"/>
            </a:endParaRPr>
          </a:p>
          <a:p>
            <a:pPr algn="ctr"/>
            <a:endParaRPr lang="en-US" sz="500" b="1" u="sng" dirty="0">
              <a:solidFill>
                <a:srgbClr val="000099"/>
              </a:solidFill>
              <a:latin typeface="Letter-join Plus 1" panose="02000505000000020003" pitchFamily="50" charset="0"/>
            </a:endParaRPr>
          </a:p>
        </p:txBody>
      </p:sp>
      <p:sp>
        <p:nvSpPr>
          <p:cNvPr id="23" name="TextBox 22"/>
          <p:cNvSpPr txBox="1"/>
          <p:nvPr/>
        </p:nvSpPr>
        <p:spPr>
          <a:xfrm>
            <a:off x="2061348" y="569145"/>
            <a:ext cx="1357567" cy="800219"/>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P. E.</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Gymnastics </a:t>
            </a:r>
          </a:p>
          <a:p>
            <a:pPr marL="285750" indent="-285750">
              <a:buFont typeface="Arial" panose="020B0604020202020204" pitchFamily="34" charset="0"/>
              <a:buChar char="•"/>
            </a:pPr>
            <a:r>
              <a:rPr lang="en-US" sz="1400" b="1" dirty="0">
                <a:solidFill>
                  <a:srgbClr val="000099"/>
                </a:solidFill>
                <a:latin typeface="Letter-join Plus 1" panose="02000505000000020003" pitchFamily="50" charset="0"/>
              </a:rPr>
              <a:t>Athletics </a:t>
            </a:r>
          </a:p>
        </p:txBody>
      </p:sp>
      <p:sp>
        <p:nvSpPr>
          <p:cNvPr id="24" name="Rounded Rectangle 23"/>
          <p:cNvSpPr/>
          <p:nvPr/>
        </p:nvSpPr>
        <p:spPr>
          <a:xfrm>
            <a:off x="55284" y="5017470"/>
            <a:ext cx="3421652" cy="1188423"/>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52545" y="5080967"/>
            <a:ext cx="3421652" cy="1031051"/>
          </a:xfrm>
          <a:prstGeom prst="rect">
            <a:avLst/>
          </a:prstGeom>
          <a:noFill/>
        </p:spPr>
        <p:txBody>
          <a:bodyPr wrap="square" rtlCol="0">
            <a:spAutoFit/>
          </a:bodyPr>
          <a:lstStyle/>
          <a:p>
            <a:pPr algn="ctr"/>
            <a:r>
              <a:rPr lang="en-US" sz="2000" b="1" u="sng" dirty="0">
                <a:solidFill>
                  <a:srgbClr val="000099"/>
                </a:solidFill>
                <a:latin typeface="Letter-join Plus 1" panose="02000505000000020003" pitchFamily="50" charset="0"/>
              </a:rPr>
              <a:t>Design and Technology </a:t>
            </a:r>
            <a:endParaRPr lang="en-US" sz="2000" b="1" dirty="0">
              <a:solidFill>
                <a:srgbClr val="000099"/>
              </a:solidFill>
              <a:latin typeface="Letter-join Plus 1" panose="02000505000000020003" pitchFamily="50" charset="0"/>
            </a:endParaRPr>
          </a:p>
          <a:p>
            <a:pPr algn="ctr"/>
            <a:r>
              <a:rPr lang="en-US" b="1" dirty="0">
                <a:solidFill>
                  <a:srgbClr val="000099"/>
                </a:solidFill>
                <a:latin typeface="Letter-join Plus 1" panose="02000505000000020003" pitchFamily="50" charset="0"/>
              </a:rPr>
              <a:t>Reversible and Irreversible changes.</a:t>
            </a:r>
          </a:p>
          <a:p>
            <a:pPr algn="ctr"/>
            <a:endParaRPr lang="en-US" sz="500" b="1" u="sng" dirty="0">
              <a:solidFill>
                <a:srgbClr val="000099"/>
              </a:solidFill>
              <a:latin typeface="Letter-join Plus 1" panose="02000505000000020003" pitchFamily="50" charset="0"/>
            </a:endParaRPr>
          </a:p>
        </p:txBody>
      </p:sp>
      <p:sp>
        <p:nvSpPr>
          <p:cNvPr id="26" name="Rounded Rectangle 25"/>
          <p:cNvSpPr/>
          <p:nvPr/>
        </p:nvSpPr>
        <p:spPr>
          <a:xfrm>
            <a:off x="8491670" y="3799114"/>
            <a:ext cx="1741831" cy="915369"/>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ed Rectangle 26"/>
          <p:cNvSpPr/>
          <p:nvPr/>
        </p:nvSpPr>
        <p:spPr>
          <a:xfrm>
            <a:off x="10396739" y="3799114"/>
            <a:ext cx="1668656" cy="915369"/>
          </a:xfrm>
          <a:prstGeom prst="roundRect">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10294395" y="3779455"/>
            <a:ext cx="1735297" cy="1138773"/>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Spanish</a:t>
            </a:r>
          </a:p>
          <a:p>
            <a:pPr algn="ctr"/>
            <a:r>
              <a:rPr lang="en-US" b="1" dirty="0">
                <a:solidFill>
                  <a:srgbClr val="000099"/>
                </a:solidFill>
                <a:latin typeface="Letter-join Plus 1" panose="02000505000000020003" pitchFamily="50" charset="0"/>
              </a:rPr>
              <a:t>What is the weather?</a:t>
            </a:r>
          </a:p>
          <a:p>
            <a:pPr algn="ctr"/>
            <a:r>
              <a:rPr lang="en-US" sz="1400" b="1" dirty="0">
                <a:solidFill>
                  <a:srgbClr val="000099"/>
                </a:solidFill>
                <a:latin typeface="Letter-join Plus 1" panose="02000505000000020003" pitchFamily="50" charset="0"/>
              </a:rPr>
              <a:t> </a:t>
            </a:r>
            <a:endParaRPr lang="en-US" sz="1600" b="1" dirty="0">
              <a:solidFill>
                <a:srgbClr val="000099"/>
              </a:solidFill>
              <a:latin typeface="Letter-join Plus 1" panose="02000505000000020003" pitchFamily="50" charset="0"/>
            </a:endParaRPr>
          </a:p>
        </p:txBody>
      </p:sp>
      <p:sp>
        <p:nvSpPr>
          <p:cNvPr id="29" name="TextBox 28"/>
          <p:cNvSpPr txBox="1"/>
          <p:nvPr/>
        </p:nvSpPr>
        <p:spPr>
          <a:xfrm>
            <a:off x="8473275" y="3834868"/>
            <a:ext cx="1735297" cy="646331"/>
          </a:xfrm>
          <a:prstGeom prst="rect">
            <a:avLst/>
          </a:prstGeom>
          <a:noFill/>
        </p:spPr>
        <p:txBody>
          <a:bodyPr wrap="square" rtlCol="0">
            <a:spAutoFit/>
          </a:bodyPr>
          <a:lstStyle/>
          <a:p>
            <a:pPr algn="ctr"/>
            <a:r>
              <a:rPr lang="en-US" b="1" u="sng" dirty="0">
                <a:solidFill>
                  <a:srgbClr val="000099"/>
                </a:solidFill>
                <a:latin typeface="Letter-join Plus 1" panose="02000505000000020003" pitchFamily="50" charset="0"/>
              </a:rPr>
              <a:t>Music</a:t>
            </a:r>
          </a:p>
          <a:p>
            <a:pPr algn="ctr"/>
            <a:r>
              <a:rPr lang="en-US" b="1" dirty="0">
                <a:solidFill>
                  <a:srgbClr val="000099"/>
                </a:solidFill>
                <a:latin typeface="Letter-join Plus 1" panose="02000505000000020003" pitchFamily="50" charset="0"/>
              </a:rPr>
              <a:t>Violin lessons.</a:t>
            </a:r>
          </a:p>
        </p:txBody>
      </p:sp>
    </p:spTree>
    <p:extLst>
      <p:ext uri="{BB962C8B-B14F-4D97-AF65-F5344CB8AC3E}">
        <p14:creationId xmlns:p14="http://schemas.microsoft.com/office/powerpoint/2010/main" val="937311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334</Words>
  <Application>Microsoft Macintosh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Letter-join Plus 1</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Gornall</dc:creator>
  <cp:lastModifiedBy>Taylor O'Hara</cp:lastModifiedBy>
  <cp:revision>31</cp:revision>
  <dcterms:created xsi:type="dcterms:W3CDTF">2021-02-22T10:48:50Z</dcterms:created>
  <dcterms:modified xsi:type="dcterms:W3CDTF">2022-01-09T15:13:58Z</dcterms:modified>
</cp:coreProperties>
</file>