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29" autoAdjust="0"/>
    <p:restoredTop sz="76309" autoAdjust="0"/>
  </p:normalViewPr>
  <p:slideViewPr>
    <p:cSldViewPr snapToGrid="0">
      <p:cViewPr varScale="1">
        <p:scale>
          <a:sx n="45" d="100"/>
          <a:sy n="45" d="100"/>
        </p:scale>
        <p:origin x="52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BD0881-BE8F-4B86-B01A-7DF615705871}" type="datetimeFigureOut">
              <a:rPr lang="en-GB" smtClean="0"/>
              <a:t>09/10/2023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0C19F3-262F-4E34-A7A2-91E7E4F8C1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81252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sz="1200" b="1" dirty="0">
              <a:solidFill>
                <a:srgbClr val="000099"/>
              </a:solidFill>
              <a:latin typeface="Letter-join Plus 1" panose="02000505000000020003" pitchFamily="50" charset="0"/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0C19F3-262F-4E34-A7A2-91E7E4F8C1BA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12277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ADCF7-70D8-4784-AB2F-94D95EE7D2EC}" type="datetimeFigureOut">
              <a:rPr lang="en-GB" smtClean="0"/>
              <a:t>09/10/2023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D53C5-9792-411E-82A4-51DCED77BD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7427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ADCF7-70D8-4784-AB2F-94D95EE7D2EC}" type="datetimeFigureOut">
              <a:rPr lang="en-GB" smtClean="0"/>
              <a:t>09/10/2023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D53C5-9792-411E-82A4-51DCED77BD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14367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ADCF7-70D8-4784-AB2F-94D95EE7D2EC}" type="datetimeFigureOut">
              <a:rPr lang="en-GB" smtClean="0"/>
              <a:t>09/10/2023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D53C5-9792-411E-82A4-51DCED77BD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95598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ADCF7-70D8-4784-AB2F-94D95EE7D2EC}" type="datetimeFigureOut">
              <a:rPr lang="en-GB" smtClean="0"/>
              <a:t>09/10/2023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D53C5-9792-411E-82A4-51DCED77BD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39637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ADCF7-70D8-4784-AB2F-94D95EE7D2EC}" type="datetimeFigureOut">
              <a:rPr lang="en-GB" smtClean="0"/>
              <a:t>09/10/2023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D53C5-9792-411E-82A4-51DCED77BD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1582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ADCF7-70D8-4784-AB2F-94D95EE7D2EC}" type="datetimeFigureOut">
              <a:rPr lang="en-GB" smtClean="0"/>
              <a:t>09/10/2023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D53C5-9792-411E-82A4-51DCED77BD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87970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ADCF7-70D8-4784-AB2F-94D95EE7D2EC}" type="datetimeFigureOut">
              <a:rPr lang="en-GB" smtClean="0"/>
              <a:t>09/10/2023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D53C5-9792-411E-82A4-51DCED77BD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8937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ADCF7-70D8-4784-AB2F-94D95EE7D2EC}" type="datetimeFigureOut">
              <a:rPr lang="en-GB" smtClean="0"/>
              <a:t>09/10/2023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D53C5-9792-411E-82A4-51DCED77BD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89955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ADCF7-70D8-4784-AB2F-94D95EE7D2EC}" type="datetimeFigureOut">
              <a:rPr lang="en-GB" smtClean="0"/>
              <a:t>09/10/2023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D53C5-9792-411E-82A4-51DCED77BD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80984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ADCF7-70D8-4784-AB2F-94D95EE7D2EC}" type="datetimeFigureOut">
              <a:rPr lang="en-GB" smtClean="0"/>
              <a:t>09/10/2023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D53C5-9792-411E-82A4-51DCED77BD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67384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ADCF7-70D8-4784-AB2F-94D95EE7D2EC}" type="datetimeFigureOut">
              <a:rPr lang="en-GB" smtClean="0"/>
              <a:t>09/10/2023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D53C5-9792-411E-82A4-51DCED77BD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66944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4ADCF7-70D8-4784-AB2F-94D95EE7D2EC}" type="datetimeFigureOut">
              <a:rPr lang="en-GB" smtClean="0"/>
              <a:t>09/10/2023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8D53C5-9792-411E-82A4-51DCED77BD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508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30000">
              <a:schemeClr val="accent1">
                <a:lumMod val="45000"/>
                <a:lumOff val="55000"/>
              </a:schemeClr>
            </a:gs>
            <a:gs pos="61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st clares primary school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000" y="185737"/>
            <a:ext cx="1811407" cy="134845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ounded Rectangle 3"/>
          <p:cNvSpPr/>
          <p:nvPr/>
        </p:nvSpPr>
        <p:spPr>
          <a:xfrm>
            <a:off x="3618492" y="584647"/>
            <a:ext cx="4653024" cy="750132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2547832" y="59260"/>
            <a:ext cx="59262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Half term Curriculum Overview</a:t>
            </a:r>
            <a:endParaRPr lang="en-GB" sz="2800" b="1" dirty="0">
              <a:solidFill>
                <a:srgbClr val="000099"/>
              </a:solidFill>
              <a:latin typeface="Letter-join Plus 1" panose="02000505000000020003" pitchFamily="50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727048" y="643591"/>
            <a:ext cx="44215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Year 5 Autumn 1</a:t>
            </a:r>
            <a:endParaRPr lang="en-GB" sz="3600" b="1" dirty="0">
              <a:solidFill>
                <a:srgbClr val="000099"/>
              </a:solidFill>
              <a:latin typeface="Letter-join Plus 1" panose="02000505000000020003" pitchFamily="50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127000" y="1623262"/>
            <a:ext cx="3391701" cy="4228291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145174" y="1602618"/>
            <a:ext cx="3507853" cy="4001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u="sng" dirty="0">
                <a:solidFill>
                  <a:srgbClr val="000099"/>
                </a:solidFill>
                <a:latin typeface="Letter-join Plus 1" panose="02000505000000020003" pitchFamily="50" charset="0"/>
              </a:rPr>
              <a:t>Maths</a:t>
            </a:r>
            <a:endParaRPr lang="en-US" sz="1600" b="1" dirty="0">
              <a:solidFill>
                <a:srgbClr val="000099"/>
              </a:solidFill>
              <a:latin typeface="Letter-join Plus 1" panose="02000505000000020003" pitchFamily="50" charset="0"/>
            </a:endParaRPr>
          </a:p>
          <a:p>
            <a:r>
              <a:rPr lang="en-US" sz="1300" b="1" u="sng" dirty="0">
                <a:solidFill>
                  <a:srgbClr val="000099"/>
                </a:solidFill>
                <a:latin typeface="Letter-join Plus 1" panose="02000505000000020003" pitchFamily="50" charset="0"/>
              </a:rPr>
              <a:t>Number and place value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30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Read, write, order and compare numbers to at least 1,000,000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30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Count forwards and backwards in steps of powers of 10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30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Rounding numbers to the nearest 10,100,1000 and 10,000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30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Roman Numerals</a:t>
            </a:r>
            <a:endParaRPr lang="en-US" sz="800" b="1" dirty="0">
              <a:solidFill>
                <a:srgbClr val="000099"/>
              </a:solidFill>
              <a:latin typeface="Letter-join Plus 1" panose="02000505000000020003" pitchFamily="50" charset="0"/>
            </a:endParaRPr>
          </a:p>
          <a:p>
            <a:r>
              <a:rPr lang="en-US" sz="1300" b="1" u="sng" dirty="0">
                <a:solidFill>
                  <a:srgbClr val="000099"/>
                </a:solidFill>
                <a:latin typeface="Letter-join Plus 1" panose="02000505000000020003" pitchFamily="50" charset="0"/>
              </a:rPr>
              <a:t>Addition and Subtraction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30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Use mental strategies to add/subtract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30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Add and subtract numbers with more than 4 digits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30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Round to estimate and approximate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30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Using inverse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30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Multi-step problems</a:t>
            </a:r>
            <a:endParaRPr lang="en-US" sz="800" b="1" dirty="0">
              <a:solidFill>
                <a:srgbClr val="000099"/>
              </a:solidFill>
              <a:latin typeface="Letter-join Plus 1" panose="02000505000000020003" pitchFamily="50" charset="0"/>
            </a:endParaRPr>
          </a:p>
          <a:p>
            <a:r>
              <a:rPr lang="en-US" sz="1300" b="1" u="sng" dirty="0">
                <a:solidFill>
                  <a:srgbClr val="000099"/>
                </a:solidFill>
                <a:latin typeface="Letter-join Plus 1" panose="02000505000000020003" pitchFamily="50" charset="0"/>
              </a:rPr>
              <a:t>Multiplication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30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Factors and multiples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30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Prime, squared and cubed numbers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3562198" y="1434788"/>
            <a:ext cx="2515727" cy="1866928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Box 10"/>
          <p:cNvSpPr txBox="1"/>
          <p:nvPr/>
        </p:nvSpPr>
        <p:spPr>
          <a:xfrm>
            <a:off x="3624080" y="1473648"/>
            <a:ext cx="2472241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u="sng" dirty="0">
                <a:solidFill>
                  <a:srgbClr val="000099"/>
                </a:solidFill>
                <a:latin typeface="Letter-join Plus 1" panose="02000505000000020003" pitchFamily="50" charset="0"/>
              </a:rPr>
              <a:t>Literacy</a:t>
            </a:r>
          </a:p>
          <a:p>
            <a:pPr algn="ctr"/>
            <a:endParaRPr lang="en-US" sz="500" b="1" u="sng" dirty="0">
              <a:solidFill>
                <a:srgbClr val="000099"/>
              </a:solidFill>
              <a:latin typeface="Letter-join Plus 1" panose="02000505000000020003" pitchFamily="50" charset="0"/>
            </a:endParaRPr>
          </a:p>
          <a:p>
            <a:r>
              <a:rPr lang="en-US" sz="140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The class text will be   ‘Who Let The Gods Out?’  by Maz Evans</a:t>
            </a:r>
          </a:p>
          <a:p>
            <a:pPr algn="ctr"/>
            <a:endParaRPr lang="en-US" sz="700" b="1" dirty="0">
              <a:solidFill>
                <a:srgbClr val="000099"/>
              </a:solidFill>
              <a:latin typeface="Letter-join Plus 1" panose="02000505000000020003" pitchFamily="50" charset="0"/>
            </a:endParaRPr>
          </a:p>
          <a:p>
            <a:r>
              <a:rPr lang="en-US" sz="1400" b="1" u="sng" dirty="0">
                <a:solidFill>
                  <a:srgbClr val="000099"/>
                </a:solidFill>
                <a:latin typeface="Letter-join Plus 1" panose="02000505000000020003" pitchFamily="50" charset="0"/>
              </a:rPr>
              <a:t>Genres to be covered: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Newspaper Report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Narrative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3588150" y="3349502"/>
            <a:ext cx="4775765" cy="3458710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ounded Rectangle 12"/>
          <p:cNvSpPr/>
          <p:nvPr/>
        </p:nvSpPr>
        <p:spPr>
          <a:xfrm>
            <a:off x="8437944" y="104172"/>
            <a:ext cx="3576577" cy="2266823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TextBox 13"/>
          <p:cNvSpPr txBox="1"/>
          <p:nvPr/>
        </p:nvSpPr>
        <p:spPr>
          <a:xfrm>
            <a:off x="3564999" y="3384757"/>
            <a:ext cx="4900303" cy="3849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u="sng" dirty="0">
                <a:solidFill>
                  <a:srgbClr val="000099"/>
                </a:solidFill>
                <a:latin typeface="Letter-join Plus 1" panose="02000505000000020003" pitchFamily="50" charset="0"/>
              </a:rPr>
              <a:t>R.E.</a:t>
            </a:r>
          </a:p>
          <a:p>
            <a:endParaRPr lang="en-US" sz="400" b="1" dirty="0">
              <a:solidFill>
                <a:srgbClr val="000099"/>
              </a:solidFill>
              <a:latin typeface="Letter-join Plus 1" panose="02000505000000020003" pitchFamily="50" charset="0"/>
            </a:endParaRPr>
          </a:p>
          <a:p>
            <a:r>
              <a:rPr lang="en-US" sz="1600" b="1" u="sng" dirty="0">
                <a:solidFill>
                  <a:srgbClr val="000099"/>
                </a:solidFill>
                <a:latin typeface="Letter-join Plus 1" panose="02000505000000020003" pitchFamily="50" charset="0"/>
              </a:rPr>
              <a:t>Ourselves. </a:t>
            </a:r>
          </a:p>
          <a:p>
            <a:pPr marL="323850" indent="-285750">
              <a:spcBef>
                <a:spcPts val="125"/>
              </a:spcBef>
              <a:buFont typeface="Arial" panose="020B0604020202020204" pitchFamily="34" charset="0"/>
              <a:buChar char="•"/>
            </a:pPr>
            <a:r>
              <a:rPr lang="en-GB" sz="140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A deepening awareness of ‘Who I am.’</a:t>
            </a:r>
          </a:p>
          <a:p>
            <a:pPr marL="323850" indent="-285750">
              <a:spcBef>
                <a:spcPts val="125"/>
              </a:spcBef>
              <a:buFont typeface="Arial" panose="020B0604020202020204" pitchFamily="34" charset="0"/>
              <a:buChar char="•"/>
            </a:pPr>
            <a:r>
              <a:rPr lang="en-GB" sz="140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Ourselves as made in the image and likeness of God.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altLang="en-US" sz="140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Acquire the skills of assimilation, celebration and application of the above. </a:t>
            </a:r>
            <a:endParaRPr lang="en-US" sz="1400" b="1" dirty="0">
              <a:solidFill>
                <a:srgbClr val="000099"/>
              </a:solidFill>
              <a:latin typeface="Letter-join Plus 1" panose="02000505000000020003" pitchFamily="50" charset="0"/>
            </a:endParaRPr>
          </a:p>
          <a:p>
            <a:r>
              <a:rPr lang="en-US" sz="1600" b="1" u="sng" dirty="0">
                <a:solidFill>
                  <a:srgbClr val="000099"/>
                </a:solidFill>
                <a:latin typeface="Letter-join Plus 1" panose="02000505000000020003" pitchFamily="50" charset="0"/>
              </a:rPr>
              <a:t>Judaism.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Passover and The Seder Plate</a:t>
            </a:r>
            <a:endParaRPr lang="en-US" sz="2000" b="1" u="sng" dirty="0">
              <a:solidFill>
                <a:srgbClr val="000099"/>
              </a:solidFill>
              <a:latin typeface="Letter-join Plus 1" panose="02000505000000020003" pitchFamily="50" charset="0"/>
            </a:endParaRPr>
          </a:p>
          <a:p>
            <a:r>
              <a:rPr lang="en-US" sz="1600" b="1" u="sng" dirty="0">
                <a:solidFill>
                  <a:srgbClr val="000099"/>
                </a:solidFill>
                <a:latin typeface="Letter-join Plus 1" panose="02000505000000020003" pitchFamily="50" charset="0"/>
              </a:rPr>
              <a:t>Freedom and Responsibility:</a:t>
            </a:r>
          </a:p>
          <a:p>
            <a:pPr marL="209550" indent="-171450">
              <a:spcBef>
                <a:spcPts val="125"/>
              </a:spcBef>
              <a:buFont typeface="Arial" panose="020B0604020202020204" pitchFamily="34" charset="0"/>
              <a:buChar char="•"/>
            </a:pPr>
            <a:r>
              <a:rPr lang="en-GB" sz="140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Recognise how and why freedom involves responsibility .</a:t>
            </a:r>
          </a:p>
          <a:p>
            <a:pPr marL="38100">
              <a:spcBef>
                <a:spcPts val="125"/>
              </a:spcBef>
            </a:pPr>
            <a:r>
              <a:rPr lang="en-GB" sz="140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•  God’s rules for living freely and responsibly – the Commandments.</a:t>
            </a:r>
          </a:p>
          <a:p>
            <a:pPr marL="209550" indent="-171450">
              <a:spcBef>
                <a:spcPts val="125"/>
              </a:spcBef>
              <a:buFont typeface="Arial" panose="020B0604020202020204" pitchFamily="34" charset="0"/>
              <a:buChar char="•"/>
            </a:pPr>
            <a:r>
              <a:rPr lang="en-GB" altLang="en-US" sz="140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Acquire the skills of assimilation, celebration and application of the above.</a:t>
            </a:r>
            <a:endParaRPr lang="en-GB" sz="1400" b="1" dirty="0">
              <a:solidFill>
                <a:srgbClr val="000099"/>
              </a:solidFill>
              <a:latin typeface="Letter-join Plus 1" panose="02000505000000020003" pitchFamily="50" charset="0"/>
            </a:endParaRPr>
          </a:p>
          <a:p>
            <a:endParaRPr lang="en-US" sz="1400" b="1" dirty="0">
              <a:solidFill>
                <a:srgbClr val="000099"/>
              </a:solidFill>
              <a:latin typeface="Letter-join Plus 1" panose="02000505000000020003" pitchFamily="50" charset="0"/>
            </a:endParaRPr>
          </a:p>
          <a:p>
            <a:endParaRPr lang="en-GB" sz="1400" b="1" dirty="0">
              <a:solidFill>
                <a:srgbClr val="000099"/>
              </a:solidFill>
              <a:latin typeface="Letter-join Plus 1" panose="02000505000000020003" pitchFamily="50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474073" y="68660"/>
            <a:ext cx="3570791" cy="22929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u="sng" dirty="0">
                <a:solidFill>
                  <a:srgbClr val="000099"/>
                </a:solidFill>
                <a:latin typeface="Letter-join Plus 1" panose="02000505000000020003" pitchFamily="50" charset="0"/>
              </a:rPr>
              <a:t>Science</a:t>
            </a:r>
          </a:p>
          <a:p>
            <a:pPr algn="ctr"/>
            <a:endParaRPr lang="en-US" sz="600" b="1" u="sng" dirty="0">
              <a:solidFill>
                <a:srgbClr val="000099"/>
              </a:solidFill>
              <a:latin typeface="Letter-join Plus 1" panose="02000505000000020003" pitchFamily="50" charset="0"/>
            </a:endParaRPr>
          </a:p>
          <a:p>
            <a:r>
              <a:rPr lang="en-US" sz="1400" b="1" u="sng" dirty="0">
                <a:solidFill>
                  <a:srgbClr val="000099"/>
                </a:solidFill>
                <a:latin typeface="Letter-join Plus 1" panose="02000505000000020003" pitchFamily="50" charset="0"/>
              </a:rPr>
              <a:t>Properties of Materials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compare and group together everyday materials on the basis of their properties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give reasons, based on evidence from comparative and fair tests, for the particular uses of everyday materials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Working scientifically</a:t>
            </a:r>
            <a:endParaRPr lang="en-US" sz="1400" b="1" u="sng" dirty="0">
              <a:solidFill>
                <a:srgbClr val="000099"/>
              </a:solidFill>
              <a:latin typeface="Letter-join Plus 1" panose="02000505000000020003" pitchFamily="50" charset="0"/>
            </a:endParaRPr>
          </a:p>
          <a:p>
            <a:endParaRPr lang="en-US" sz="500" b="1" u="sng" dirty="0">
              <a:solidFill>
                <a:srgbClr val="000099"/>
              </a:solidFill>
              <a:latin typeface="Letter-join Plus 1" panose="02000505000000020003" pitchFamily="50" charset="0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8414796" y="2493232"/>
            <a:ext cx="3674956" cy="2928775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TextBox 15"/>
          <p:cNvSpPr txBox="1"/>
          <p:nvPr/>
        </p:nvSpPr>
        <p:spPr>
          <a:xfrm>
            <a:off x="8461094" y="2473151"/>
            <a:ext cx="377193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u="sng" dirty="0">
                <a:solidFill>
                  <a:srgbClr val="000099"/>
                </a:solidFill>
                <a:latin typeface="Letter-join Plus 1" panose="02000505000000020003" pitchFamily="50" charset="0"/>
              </a:rPr>
              <a:t>History</a:t>
            </a:r>
            <a:endParaRPr lang="en-US" sz="1000" b="1" u="sng" dirty="0">
              <a:solidFill>
                <a:srgbClr val="000099"/>
              </a:solidFill>
              <a:latin typeface="Letter-join Plus 1" panose="02000505000000020003" pitchFamily="50" charset="0"/>
            </a:endParaRPr>
          </a:p>
          <a:p>
            <a:r>
              <a:rPr lang="en-US" sz="1250" b="1" u="sng" dirty="0">
                <a:solidFill>
                  <a:srgbClr val="000099"/>
                </a:solidFill>
                <a:latin typeface="Letter-join Plus 1" panose="02000505000000020003" pitchFamily="50" charset="0"/>
              </a:rPr>
              <a:t>Ancient Greece:</a:t>
            </a:r>
          </a:p>
          <a:p>
            <a:r>
              <a:rPr lang="en-US" sz="125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- Who were the Ancient Greeks?</a:t>
            </a:r>
          </a:p>
          <a:p>
            <a:r>
              <a:rPr lang="en-US" sz="125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- Why were Athens and Sparta so different?</a:t>
            </a:r>
          </a:p>
          <a:p>
            <a:r>
              <a:rPr lang="en-US" sz="125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- What was Alexander the Great’s impact?</a:t>
            </a:r>
          </a:p>
          <a:p>
            <a:r>
              <a:rPr lang="en-US" sz="125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- What were the Ancient Greek gods known for?</a:t>
            </a:r>
          </a:p>
          <a:p>
            <a:r>
              <a:rPr lang="en-US" sz="125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- What happened at the Ancient Greek Olympic games?</a:t>
            </a:r>
          </a:p>
          <a:p>
            <a:r>
              <a:rPr lang="en-US" sz="125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What were the Ancient Greek philosophers famous for?</a:t>
            </a:r>
          </a:p>
          <a:p>
            <a:r>
              <a:rPr lang="en-US" sz="125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- Did the events of the Trojan Horse story really happen?</a:t>
            </a:r>
          </a:p>
          <a:p>
            <a:r>
              <a:rPr lang="en-US" sz="125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- How significant is the legacy of Ancient Greece for life today? </a:t>
            </a:r>
            <a:r>
              <a:rPr lang="en-GB" sz="140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 </a:t>
            </a:r>
            <a:endParaRPr lang="en-US" sz="1600" b="1" dirty="0">
              <a:solidFill>
                <a:srgbClr val="000099"/>
              </a:solidFill>
              <a:latin typeface="Letter-join Plus 1" panose="02000505000000020003" pitchFamily="50" charset="0"/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8474072" y="5509550"/>
            <a:ext cx="2022391" cy="1298660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v</a:t>
            </a:r>
            <a:endParaRPr lang="en-GB" dirty="0"/>
          </a:p>
        </p:txBody>
      </p:sp>
      <p:sp>
        <p:nvSpPr>
          <p:cNvPr id="19" name="Rounded Rectangle 18"/>
          <p:cNvSpPr/>
          <p:nvPr/>
        </p:nvSpPr>
        <p:spPr>
          <a:xfrm>
            <a:off x="10547342" y="5509550"/>
            <a:ext cx="1548201" cy="1287054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TextBox 19"/>
          <p:cNvSpPr txBox="1"/>
          <p:nvPr/>
        </p:nvSpPr>
        <p:spPr>
          <a:xfrm>
            <a:off x="8474071" y="5518950"/>
            <a:ext cx="2022391" cy="13080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u="sng" dirty="0">
                <a:solidFill>
                  <a:srgbClr val="000099"/>
                </a:solidFill>
                <a:latin typeface="Letter-join Plus 1" panose="02000505000000020003" pitchFamily="50" charset="0"/>
              </a:rPr>
              <a:t>PSHE/RSE</a:t>
            </a:r>
          </a:p>
          <a:p>
            <a:pPr algn="ctr"/>
            <a:endParaRPr lang="en-US" sz="500" b="1" u="sng" dirty="0">
              <a:solidFill>
                <a:srgbClr val="000099"/>
              </a:solidFill>
              <a:latin typeface="Letter-join Plus 1" panose="02000505000000020003" pitchFamily="50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Keeping and Staying</a:t>
            </a:r>
          </a:p>
          <a:p>
            <a:r>
              <a:rPr lang="en-US" sz="140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Safe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Keeping and Staying</a:t>
            </a:r>
          </a:p>
          <a:p>
            <a:r>
              <a:rPr lang="en-US" sz="140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Healthy</a:t>
            </a:r>
          </a:p>
        </p:txBody>
      </p:sp>
      <p:sp>
        <p:nvSpPr>
          <p:cNvPr id="21" name="Rounded Rectangle 20"/>
          <p:cNvSpPr/>
          <p:nvPr/>
        </p:nvSpPr>
        <p:spPr>
          <a:xfrm>
            <a:off x="2064331" y="561468"/>
            <a:ext cx="1494884" cy="993365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TextBox 21"/>
          <p:cNvSpPr txBox="1"/>
          <p:nvPr/>
        </p:nvSpPr>
        <p:spPr>
          <a:xfrm>
            <a:off x="10579259" y="5489915"/>
            <a:ext cx="1516284" cy="7232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u="sng" dirty="0">
                <a:solidFill>
                  <a:srgbClr val="000099"/>
                </a:solidFill>
                <a:latin typeface="Letter-join Plus 1" panose="02000505000000020003" pitchFamily="50" charset="0"/>
              </a:rPr>
              <a:t>Computing</a:t>
            </a:r>
          </a:p>
          <a:p>
            <a:pPr algn="ctr"/>
            <a:endParaRPr lang="en-US" sz="500" b="1" u="sng" dirty="0">
              <a:solidFill>
                <a:srgbClr val="000099"/>
              </a:solidFill>
              <a:latin typeface="Letter-join Plus 1" panose="02000505000000020003" pitchFamily="50" charset="0"/>
            </a:endParaRPr>
          </a:p>
          <a:p>
            <a:pPr algn="ctr"/>
            <a:r>
              <a:rPr lang="en-US" sz="160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Coding</a:t>
            </a:r>
            <a:r>
              <a:rPr lang="en-US" sz="140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 </a:t>
            </a:r>
            <a:endParaRPr lang="en-US" sz="500" b="1" u="sng" dirty="0">
              <a:solidFill>
                <a:srgbClr val="000099"/>
              </a:solidFill>
              <a:latin typeface="Letter-join Plus 1" panose="02000505000000020003" pitchFamily="50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061348" y="569145"/>
            <a:ext cx="1357567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u="sng" dirty="0">
                <a:solidFill>
                  <a:srgbClr val="000099"/>
                </a:solidFill>
                <a:latin typeface="Letter-join Plus 1" panose="02000505000000020003" pitchFamily="50" charset="0"/>
              </a:rPr>
              <a:t>P. 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Dance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Netball</a:t>
            </a:r>
          </a:p>
        </p:txBody>
      </p:sp>
      <p:sp>
        <p:nvSpPr>
          <p:cNvPr id="24" name="Rounded Rectangle 23"/>
          <p:cNvSpPr/>
          <p:nvPr/>
        </p:nvSpPr>
        <p:spPr>
          <a:xfrm>
            <a:off x="6136411" y="1436629"/>
            <a:ext cx="2218319" cy="1866928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TextBox 24"/>
          <p:cNvSpPr txBox="1"/>
          <p:nvPr/>
        </p:nvSpPr>
        <p:spPr>
          <a:xfrm>
            <a:off x="6136835" y="1534189"/>
            <a:ext cx="2134681" cy="18004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u="sng" dirty="0">
                <a:solidFill>
                  <a:srgbClr val="000099"/>
                </a:solidFill>
                <a:latin typeface="Letter-join Plus 1" panose="02000505000000020003" pitchFamily="50" charset="0"/>
              </a:rPr>
              <a:t>Art and Design</a:t>
            </a:r>
          </a:p>
          <a:p>
            <a:pPr algn="ctr"/>
            <a:endParaRPr lang="en-US" sz="500" b="1" u="sng" dirty="0">
              <a:solidFill>
                <a:srgbClr val="000099"/>
              </a:solidFill>
              <a:latin typeface="Letter-join Plus 1" panose="02000505000000020003" pitchFamily="50" charset="0"/>
            </a:endParaRPr>
          </a:p>
          <a:p>
            <a:r>
              <a:rPr lang="en-US" sz="160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Greek Vases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To become proficient in sculpting techniques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Sculpting with a range of materials </a:t>
            </a:r>
          </a:p>
        </p:txBody>
      </p:sp>
      <p:sp>
        <p:nvSpPr>
          <p:cNvPr id="26" name="Rounded Rectangle 25"/>
          <p:cNvSpPr/>
          <p:nvPr/>
        </p:nvSpPr>
        <p:spPr>
          <a:xfrm>
            <a:off x="58952" y="5892842"/>
            <a:ext cx="1726028" cy="924648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Rounded Rectangle 26"/>
          <p:cNvSpPr/>
          <p:nvPr/>
        </p:nvSpPr>
        <p:spPr>
          <a:xfrm>
            <a:off x="1851449" y="5892841"/>
            <a:ext cx="1668656" cy="915369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TextBox 27"/>
          <p:cNvSpPr txBox="1"/>
          <p:nvPr/>
        </p:nvSpPr>
        <p:spPr>
          <a:xfrm>
            <a:off x="1783404" y="5883587"/>
            <a:ext cx="173529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u="sng" dirty="0">
                <a:solidFill>
                  <a:srgbClr val="000099"/>
                </a:solidFill>
                <a:latin typeface="Letter-join Plus 1" panose="02000505000000020003" pitchFamily="50" charset="0"/>
              </a:rPr>
              <a:t>Spanish</a:t>
            </a:r>
          </a:p>
          <a:p>
            <a:pPr algn="ctr"/>
            <a:r>
              <a:rPr lang="en-US" sz="140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 </a:t>
            </a:r>
            <a:r>
              <a:rPr lang="en-US" sz="160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What is the date?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64065" y="5934535"/>
            <a:ext cx="17352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u="sng" dirty="0">
                <a:solidFill>
                  <a:srgbClr val="000099"/>
                </a:solidFill>
                <a:latin typeface="Letter-join Plus 1" panose="02000505000000020003" pitchFamily="50" charset="0"/>
              </a:rPr>
              <a:t>Music</a:t>
            </a:r>
          </a:p>
          <a:p>
            <a:pPr algn="ctr"/>
            <a:r>
              <a:rPr lang="en-US" sz="140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Violins</a:t>
            </a:r>
          </a:p>
        </p:txBody>
      </p:sp>
    </p:spTree>
    <p:extLst>
      <p:ext uri="{BB962C8B-B14F-4D97-AF65-F5344CB8AC3E}">
        <p14:creationId xmlns:p14="http://schemas.microsoft.com/office/powerpoint/2010/main" val="9373116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299</TotalTime>
  <Words>356</Words>
  <Application>Microsoft Office PowerPoint</Application>
  <PresentationFormat>Widescreen</PresentationFormat>
  <Paragraphs>75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Letter-join Plus 1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 Gornall</dc:creator>
  <cp:lastModifiedBy>Jennie Gibson</cp:lastModifiedBy>
  <cp:revision>33</cp:revision>
  <dcterms:created xsi:type="dcterms:W3CDTF">2021-02-22T10:48:50Z</dcterms:created>
  <dcterms:modified xsi:type="dcterms:W3CDTF">2023-10-09T15:37:49Z</dcterms:modified>
</cp:coreProperties>
</file>