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0" d="100"/>
          <a:sy n="70" d="100"/>
        </p:scale>
        <p:origin x="6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6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6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75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7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54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41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0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1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5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4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B57F-6396-4442-90D6-82D735CAB27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8416-57E7-4219-BA65-255669F41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98970"/>
              </p:ext>
            </p:extLst>
          </p:nvPr>
        </p:nvGraphicFramePr>
        <p:xfrm>
          <a:off x="104169" y="2"/>
          <a:ext cx="11991374" cy="6776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220">
                  <a:extLst>
                    <a:ext uri="{9D8B030D-6E8A-4147-A177-3AD203B41FA5}">
                      <a16:colId xmlns:a16="http://schemas.microsoft.com/office/drawing/2014/main" val="3175210769"/>
                    </a:ext>
                  </a:extLst>
                </a:gridCol>
                <a:gridCol w="756831">
                  <a:extLst>
                    <a:ext uri="{9D8B030D-6E8A-4147-A177-3AD203B41FA5}">
                      <a16:colId xmlns:a16="http://schemas.microsoft.com/office/drawing/2014/main" val="3082674768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3011631618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99025858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4124096773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145941532"/>
                    </a:ext>
                  </a:extLst>
                </a:gridCol>
                <a:gridCol w="970360">
                  <a:extLst>
                    <a:ext uri="{9D8B030D-6E8A-4147-A177-3AD203B41FA5}">
                      <a16:colId xmlns:a16="http://schemas.microsoft.com/office/drawing/2014/main" val="304659053"/>
                    </a:ext>
                  </a:extLst>
                </a:gridCol>
                <a:gridCol w="751322">
                  <a:extLst>
                    <a:ext uri="{9D8B030D-6E8A-4147-A177-3AD203B41FA5}">
                      <a16:colId xmlns:a16="http://schemas.microsoft.com/office/drawing/2014/main" val="3014134556"/>
                    </a:ext>
                  </a:extLst>
                </a:gridCol>
                <a:gridCol w="961732">
                  <a:extLst>
                    <a:ext uri="{9D8B030D-6E8A-4147-A177-3AD203B41FA5}">
                      <a16:colId xmlns:a16="http://schemas.microsoft.com/office/drawing/2014/main" val="24315532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604631437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2443543766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511876125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2373013424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1426609540"/>
                    </a:ext>
                  </a:extLst>
                </a:gridCol>
              </a:tblGrid>
              <a:tr h="356164">
                <a:tc gridSpan="14"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latin typeface="Letter-join Plus 1" panose="02000505000000020003" pitchFamily="50" charset="0"/>
                        </a:rPr>
                        <a:t>St. Clare’s RC primary School </a:t>
                      </a:r>
                      <a:r>
                        <a:rPr lang="en-GB" sz="1800" baseline="0" dirty="0" smtClean="0">
                          <a:latin typeface="Letter-join Plus 1" panose="02000505000000020003" pitchFamily="50" charset="0"/>
                        </a:rPr>
                        <a:t>– Y5 Yearly Overview 2020-2021</a:t>
                      </a:r>
                      <a:endParaRPr lang="en-GB" sz="18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543568"/>
                  </a:ext>
                </a:extLst>
              </a:tr>
              <a:tr h="466751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>
                          <a:latin typeface="Letter-join Plus 1" panose="02000505000000020003" pitchFamily="50" charset="0"/>
                        </a:rPr>
                        <a:t>Y5</a:t>
                      </a:r>
                      <a:endParaRPr lang="en-GB" sz="24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English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Maths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RE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Science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History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Geography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Art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Design Technology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Spanish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Computing 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Music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PE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Plus 1" panose="02000505000000020003" pitchFamily="50" charset="0"/>
                        </a:rPr>
                        <a:t>PSHE</a:t>
                      </a:r>
                      <a:endParaRPr lang="en-GB" sz="11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54088"/>
                  </a:ext>
                </a:extLst>
              </a:tr>
              <a:tr h="81620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etter-join Plus 1" panose="02000505000000020003" pitchFamily="50" charset="0"/>
                        </a:rPr>
                        <a:t>Autumn 1</a:t>
                      </a:r>
                      <a:endParaRPr lang="en-GB" sz="140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Class Text: Kensuke’s Kingdom </a:t>
                      </a:r>
                    </a:p>
                    <a:p>
                      <a:pPr algn="ctr"/>
                      <a:endParaRPr lang="en-US" sz="700" b="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Non-</a:t>
                      </a:r>
                      <a:r>
                        <a:rPr lang="en-US" sz="700" b="0" dirty="0" err="1" smtClean="0">
                          <a:latin typeface="Letter-join Plus 1" panose="02000505000000020003" pitchFamily="50" charset="0"/>
                        </a:rPr>
                        <a:t>Chron</a:t>
                      </a: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 </a:t>
                      </a: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Report</a:t>
                      </a: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Narrative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Number and </a:t>
                      </a: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Place Value.</a:t>
                      </a:r>
                      <a:endParaRPr lang="en-US" sz="700" b="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Addition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and 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Subtraction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Statistics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Ourselves</a:t>
                      </a: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Judaism</a:t>
                      </a: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Freedom &amp; Responsibility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 smtClean="0">
                          <a:latin typeface="Letter-join Plus 1" panose="02000505000000020003" pitchFamily="50" charset="0"/>
                        </a:rPr>
                        <a:t>Reversible</a:t>
                      </a:r>
                      <a:r>
                        <a:rPr lang="en-US" sz="700" b="1" i="0" baseline="0" dirty="0" smtClean="0">
                          <a:latin typeface="Letter-join Plus 1" panose="02000505000000020003" pitchFamily="50" charset="0"/>
                        </a:rPr>
                        <a:t> and irreversible Changes</a:t>
                      </a:r>
                      <a:endParaRPr lang="en-GB" sz="700" b="1" i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Investigate reversible and irreversible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changes through cooking (Eggs, Pasty </a:t>
                      </a:r>
                      <a:r>
                        <a:rPr lang="en-US" sz="700" b="0" baseline="0" dirty="0" err="1" smtClean="0">
                          <a:latin typeface="Letter-join Plus 1" panose="02000505000000020003" pitchFamily="50" charset="0"/>
                        </a:rPr>
                        <a:t>etc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)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Do you have a pet?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Can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you effectively remix somebody else’s work?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Livin’ </a:t>
                      </a: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on a prayer.</a:t>
                      </a:r>
                    </a:p>
                    <a:p>
                      <a:pPr algn="l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Rock anthems.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Dance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Feelings and Emotions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08420"/>
                  </a:ext>
                </a:extLst>
              </a:tr>
              <a:tr h="7123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etter-join Plus 1" panose="02000505000000020003" pitchFamily="50" charset="0"/>
                        </a:rPr>
                        <a:t>Autumn 2</a:t>
                      </a:r>
                      <a:endParaRPr lang="en-GB" sz="14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Class Text: Cosmic</a:t>
                      </a:r>
                    </a:p>
                    <a:p>
                      <a:pPr algn="ctr"/>
                      <a:endParaRPr lang="en-US" sz="80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Recount</a:t>
                      </a:r>
                      <a:endParaRPr lang="en-US" sz="80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Letter </a:t>
                      </a:r>
                      <a:endParaRPr lang="en-GB" sz="8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Letter-join Plus 1" panose="02000505000000020003" pitchFamily="50" charset="0"/>
                        </a:rPr>
                        <a:t>Multiplication and </a:t>
                      </a: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Letter-join Plus 1" panose="02000505000000020003" pitchFamily="50" charset="0"/>
                        </a:rPr>
                        <a:t>division.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Letter-join Plus 1" panose="02000505000000020003" pitchFamily="50" charset="0"/>
                        </a:rPr>
                        <a:t>Measurement: Perimeter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Letter-join Plus 1" panose="02000505000000020003" pitchFamily="50" charset="0"/>
                        </a:rPr>
                        <a:t> and Area</a:t>
                      </a:r>
                      <a:endParaRPr lang="en-GB" sz="700" b="0" dirty="0" smtClean="0">
                        <a:solidFill>
                          <a:schemeClr val="tx1"/>
                        </a:solidFill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Freedom &amp; Responsibility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Sikhism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Hope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Caritas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 smtClean="0">
                        <a:solidFill>
                          <a:schemeClr val="tx1"/>
                        </a:solidFill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Letter-join Plus 1" panose="02000505000000020003" pitchFamily="50" charset="0"/>
                        </a:rPr>
                        <a:t>Earth &amp;</a:t>
                      </a:r>
                      <a:r>
                        <a:rPr lang="en-US" sz="700" b="1" baseline="0" dirty="0" smtClean="0">
                          <a:latin typeface="Letter-join Plus 1" panose="02000505000000020003" pitchFamily="50" charset="0"/>
                        </a:rPr>
                        <a:t> Space</a:t>
                      </a:r>
                      <a:endParaRPr lang="en-GB" sz="700" b="1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Water Colour/acrylic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Space Art (David hardy)</a:t>
                      </a:r>
                      <a:endParaRPr lang="en-US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What is the date?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Can you program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an effective platform game?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Classroom Jaz 1.</a:t>
                      </a:r>
                    </a:p>
                    <a:p>
                      <a:pPr algn="l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Jazz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and improvisation.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Netball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Positive</a:t>
                      </a:r>
                      <a:r>
                        <a:rPr lang="en-GB" sz="700" b="0" baseline="0" dirty="0" smtClean="0">
                          <a:latin typeface="Letter-join Plus 1" panose="02000505000000020003" pitchFamily="50" charset="0"/>
                        </a:rPr>
                        <a:t> Mental Health and Wellbeing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897644"/>
                  </a:ext>
                </a:extLst>
              </a:tr>
              <a:tr h="1038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etter-join Plus 1" panose="02000505000000020003" pitchFamily="50" charset="0"/>
                        </a:rPr>
                        <a:t>Spring 1</a:t>
                      </a:r>
                      <a:endParaRPr lang="en-GB" sz="140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Class Text: Who Let The God’s Out?</a:t>
                      </a:r>
                    </a:p>
                    <a:p>
                      <a:pPr algn="ctr"/>
                      <a:endParaRPr lang="en-US" sz="80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Newspaper </a:t>
                      </a:r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Article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Narrative</a:t>
                      </a:r>
                      <a:endParaRPr lang="en-GB" sz="8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Letter-join Plus 1" panose="02000505000000020003" pitchFamily="50" charset="0"/>
                        </a:rPr>
                        <a:t>Multiplication and division.</a:t>
                      </a: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Fractions, decimals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and percentages.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Life Choices</a:t>
                      </a: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Memoria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l Sacrifice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Letter-join Plus 1" panose="02000505000000020003" pitchFamily="50" charset="0"/>
                        </a:rPr>
                        <a:t>Ancient Greece</a:t>
                      </a:r>
                      <a:endParaRPr lang="en-GB" sz="700" b="1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solidFill>
                          <a:srgbClr val="FF0000"/>
                        </a:solidFill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The weather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Can you record an interesting podcast?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Make you feel my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love.</a:t>
                      </a:r>
                    </a:p>
                    <a:p>
                      <a:pPr algn="l"/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Pop ballards.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Tennis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Computer Safety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67598"/>
                  </a:ext>
                </a:extLst>
              </a:tr>
              <a:tr h="115753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etter-join Plus 1" panose="02000505000000020003" pitchFamily="50" charset="0"/>
                        </a:rPr>
                        <a:t>Spring</a:t>
                      </a:r>
                      <a:r>
                        <a:rPr lang="en-US" sz="1400" baseline="0" dirty="0" smtClean="0">
                          <a:latin typeface="Letter-join Plus 1" panose="02000505000000020003" pitchFamily="50" charset="0"/>
                        </a:rPr>
                        <a:t> 2</a:t>
                      </a:r>
                      <a:endParaRPr lang="en-GB" sz="14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Class Text: The Man Who Walked Between Two Towers</a:t>
                      </a:r>
                    </a:p>
                    <a:p>
                      <a:pPr algn="ctr"/>
                      <a:endParaRPr lang="en-US" sz="80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Biography </a:t>
                      </a:r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Recount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dirty="0" smtClean="0">
                          <a:latin typeface="Letter-join Plus 1" panose="02000505000000020003" pitchFamily="50" charset="0"/>
                        </a:rPr>
                        <a:t>Decimals.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Memoria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l Sacrifice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1" dirty="0" smtClean="0">
                          <a:latin typeface="Letter-join Plus 1" panose="02000505000000020003" pitchFamily="50" charset="0"/>
                        </a:rPr>
                        <a:t>Caritas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1" dirty="0" smtClean="0">
                          <a:latin typeface="Letter-join Plus 1" panose="02000505000000020003" pitchFamily="50" charset="0"/>
                        </a:rPr>
                        <a:t>Sacrifice</a:t>
                      </a:r>
                      <a:endParaRPr lang="en-GB" sz="700" b="0" i="1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dirty="0" smtClean="0">
                          <a:latin typeface="Letter-join Plus 1" panose="02000505000000020003" pitchFamily="50" charset="0"/>
                        </a:rPr>
                        <a:t>Forces</a:t>
                      </a:r>
                      <a:endParaRPr lang="en-GB" sz="700" b="1" i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Banksy – Research and create digital graffiti Art 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Clothes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Can you use spreadsheet tools to create a </a:t>
                      </a:r>
                      <a:r>
                        <a:rPr lang="en-US" sz="700" b="0" dirty="0" err="1" smtClean="0">
                          <a:latin typeface="Letter-join Plus 1" panose="02000505000000020003" pitchFamily="50" charset="0"/>
                        </a:rPr>
                        <a:t>maths</a:t>
                      </a: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 quiz?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The fresh prince of Bel-Air.</a:t>
                      </a:r>
                    </a:p>
                    <a:p>
                      <a:pPr algn="l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Old school hip hop.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Gymnastics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Computer Safety/Being Responsible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676624"/>
                  </a:ext>
                </a:extLst>
              </a:tr>
              <a:tr h="1038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etter-join Plus 1" panose="02000505000000020003" pitchFamily="50" charset="0"/>
                        </a:rPr>
                        <a:t>Summer 1</a:t>
                      </a:r>
                      <a:endParaRPr lang="en-GB" sz="140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Class Text: The Explorer</a:t>
                      </a:r>
                    </a:p>
                    <a:p>
                      <a:pPr algn="ctr"/>
                      <a:endParaRPr lang="en-US" sz="80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Persuasive </a:t>
                      </a:r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Speech/Balanced Argument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Narrative</a:t>
                      </a:r>
                      <a:endParaRPr lang="en-GB" sz="8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dirty="0" smtClean="0">
                          <a:latin typeface="Letter-join Plus 1" panose="02000505000000020003" pitchFamily="50" charset="0"/>
                        </a:rPr>
                        <a:t>Statistics</a:t>
                      </a:r>
                      <a:endParaRPr lang="en-GB" sz="700" b="0" i="1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Life Choices</a:t>
                      </a: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Transformation 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i="1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Letter-join Plus 1" panose="02000505000000020003" pitchFamily="50" charset="0"/>
                        </a:rPr>
                        <a:t>Rainforests</a:t>
                      </a:r>
                      <a:endParaRPr lang="en-GB" sz="700" b="1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Research, design and make a sustainable material that could be used in clothing.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The 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Can you publish your own blog?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Dancing in the street.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Motown.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Golf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Being Responsible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19154"/>
                  </a:ext>
                </a:extLst>
              </a:tr>
              <a:tr h="10297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etter-join Plus 1" panose="02000505000000020003" pitchFamily="50" charset="0"/>
                        </a:rPr>
                        <a:t>Summer 2</a:t>
                      </a:r>
                      <a:endParaRPr lang="en-GB" sz="140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Class text: Charlotte’s Web</a:t>
                      </a:r>
                    </a:p>
                    <a:p>
                      <a:pPr algn="ctr"/>
                      <a:endParaRPr lang="en-US" sz="80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Letter-join Plus 1" panose="02000505000000020003" pitchFamily="50" charset="0"/>
                        </a:rPr>
                        <a:t>Non-</a:t>
                      </a:r>
                      <a:r>
                        <a:rPr lang="en-US" sz="800" dirty="0" err="1" smtClean="0">
                          <a:latin typeface="Letter-join Plus 1" panose="02000505000000020003" pitchFamily="50" charset="0"/>
                        </a:rPr>
                        <a:t>chron</a:t>
                      </a:r>
                      <a:r>
                        <a:rPr lang="en-US" sz="800" baseline="0" dirty="0" smtClean="0">
                          <a:latin typeface="Letter-join Plus 1" panose="02000505000000020003" pitchFamily="50" charset="0"/>
                        </a:rPr>
                        <a:t> </a:t>
                      </a:r>
                      <a:r>
                        <a:rPr lang="en-US" sz="800" baseline="0" dirty="0" smtClean="0">
                          <a:latin typeface="Letter-join Plus 1" panose="02000505000000020003" pitchFamily="50" charset="0"/>
                        </a:rPr>
                        <a:t>Report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Letter-join Plus 1" panose="02000505000000020003" pitchFamily="50" charset="0"/>
                        </a:rPr>
                        <a:t>Letter</a:t>
                      </a:r>
                      <a:endParaRPr lang="en-GB" sz="800" dirty="0" smtClean="0">
                        <a:latin typeface="Letter-join Plus 1" panose="02000505000000020003" pitchFamily="50" charset="0"/>
                      </a:endParaRPr>
                    </a:p>
                    <a:p>
                      <a:pPr algn="ctr"/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Gaps / Investigations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Transformation</a:t>
                      </a:r>
                    </a:p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Stewardship 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Letter-join Plus 1" panose="02000505000000020003" pitchFamily="50" charset="0"/>
                        </a:rPr>
                        <a:t>Lif</a:t>
                      </a:r>
                      <a:r>
                        <a:rPr lang="en-US" sz="700" b="1" baseline="0" dirty="0" smtClean="0">
                          <a:latin typeface="Letter-join Plus 1" panose="02000505000000020003" pitchFamily="50" charset="0"/>
                        </a:rPr>
                        <a:t>e Cycles</a:t>
                      </a:r>
                      <a:endParaRPr lang="en-GB" sz="700" b="1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1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The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Grand Canyon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Using line, tone, shade to represent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figures and movement using a range of pencils.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The Olympics / habitats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Can you create an </a:t>
                      </a:r>
                      <a:r>
                        <a:rPr lang="en-US" sz="700" b="0" dirty="0" err="1" smtClean="0">
                          <a:latin typeface="Letter-join Plus 1" panose="02000505000000020003" pitchFamily="50" charset="0"/>
                        </a:rPr>
                        <a:t>eSafety</a:t>
                      </a: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 resource</a:t>
                      </a:r>
                      <a:r>
                        <a:rPr lang="en-US" sz="700" b="0" baseline="0" dirty="0" smtClean="0">
                          <a:latin typeface="Letter-join Plus 1" panose="02000505000000020003" pitchFamily="50" charset="0"/>
                        </a:rPr>
                        <a:t> for a specific audience?</a:t>
                      </a:r>
                      <a:endParaRPr lang="en-GB" sz="700" b="0" dirty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0" i="0" u="none" strike="noStrike" kern="1200" baseline="0" dirty="0" smtClean="0">
                          <a:solidFill>
                            <a:schemeClr val="dk1"/>
                          </a:solidFill>
                          <a:latin typeface="Letter-join Plus 1" panose="02000505000000020003" pitchFamily="50" charset="0"/>
                          <a:ea typeface="+mn-ea"/>
                          <a:cs typeface="+mn-cs"/>
                        </a:rPr>
                        <a:t>Reflect, rewind and replay. Revision and deciding what to perform. Listen to</a:t>
                      </a:r>
                    </a:p>
                    <a:p>
                      <a:r>
                        <a:rPr lang="en-US" sz="700" b="0" i="0" u="none" strike="noStrike" kern="1200" baseline="0" dirty="0" smtClean="0">
                          <a:solidFill>
                            <a:schemeClr val="dk1"/>
                          </a:solidFill>
                          <a:latin typeface="Letter-join Plus 1" panose="02000505000000020003" pitchFamily="50" charset="0"/>
                          <a:ea typeface="+mn-ea"/>
                          <a:cs typeface="+mn-cs"/>
                        </a:rPr>
                        <a:t>Western Classical Music. The language of music.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Letter-join Plus 1" panose="02000505000000020003" pitchFamily="50" charset="0"/>
                        </a:rPr>
                        <a:t>Volleyball</a:t>
                      </a:r>
                      <a:endParaRPr lang="en-GB" sz="700" b="0" dirty="0" smtClean="0">
                        <a:latin typeface="Letter-join Plus 1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 smtClean="0">
                          <a:latin typeface="Letter-join Plus 1" panose="02000505000000020003" pitchFamily="50" charset="0"/>
                        </a:rPr>
                        <a:t>Relationships and Sex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78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54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Widescreen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P Gornall</cp:lastModifiedBy>
  <cp:revision>1</cp:revision>
  <dcterms:created xsi:type="dcterms:W3CDTF">2021-02-22T16:24:28Z</dcterms:created>
  <dcterms:modified xsi:type="dcterms:W3CDTF">2021-02-22T16:24:40Z</dcterms:modified>
</cp:coreProperties>
</file>